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607" r:id="rId3"/>
    <p:sldId id="710" r:id="rId4"/>
    <p:sldId id="703" r:id="rId5"/>
    <p:sldId id="699" r:id="rId6"/>
    <p:sldId id="700" r:id="rId7"/>
    <p:sldId id="701" r:id="rId8"/>
    <p:sldId id="695" r:id="rId9"/>
    <p:sldId id="696" r:id="rId10"/>
    <p:sldId id="731" r:id="rId11"/>
    <p:sldId id="684" r:id="rId12"/>
    <p:sldId id="732" r:id="rId13"/>
    <p:sldId id="682" r:id="rId14"/>
    <p:sldId id="683" r:id="rId15"/>
    <p:sldId id="735" r:id="rId16"/>
    <p:sldId id="736" r:id="rId17"/>
    <p:sldId id="737" r:id="rId18"/>
    <p:sldId id="738" r:id="rId19"/>
    <p:sldId id="667" r:id="rId20"/>
    <p:sldId id="675" r:id="rId21"/>
    <p:sldId id="723" r:id="rId22"/>
    <p:sldId id="668" r:id="rId23"/>
    <p:sldId id="680" r:id="rId24"/>
    <p:sldId id="677" r:id="rId25"/>
    <p:sldId id="676" r:id="rId26"/>
    <p:sldId id="263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a Jaramillo Gomez" initials="MJG" lastIdx="1" clrIdx="0">
    <p:extLst/>
  </p:cmAuthor>
  <p:cmAuthor id="2" name="Rene Adolfo Sandoval Ramirez" initials="RASR" lastIdx="1" clrIdx="1">
    <p:extLst/>
  </p:cmAuthor>
  <p:cmAuthor id="3" name="Maria Fernanda Cepeda Gomez" initials="MFCG" lastIdx="2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B4222F"/>
    <a:srgbClr val="BB0B24"/>
    <a:srgbClr val="000000"/>
    <a:srgbClr val="B81E28"/>
    <a:srgbClr val="FF9379"/>
    <a:srgbClr val="FF3300"/>
    <a:srgbClr val="054D9B"/>
    <a:srgbClr val="054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2" autoAdjust="0"/>
    <p:restoredTop sz="90844" autoAdjust="0"/>
  </p:normalViewPr>
  <p:slideViewPr>
    <p:cSldViewPr>
      <p:cViewPr varScale="1">
        <p:scale>
          <a:sx n="66" d="100"/>
          <a:sy n="66" d="100"/>
        </p:scale>
        <p:origin x="63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243E9-423B-4590-A4FD-C0D198A6D45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B324CA4A-0D1E-4350-A1BA-89A8AAD7AC5F}" type="pres">
      <dgm:prSet presAssocID="{98E243E9-423B-4590-A4FD-C0D198A6D45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</dgm:ptLst>
  <dgm:cxnLst>
    <dgm:cxn modelId="{1D4BF627-9D6B-2845-A684-26D2A6D818EB}" type="presOf" srcId="{98E243E9-423B-4590-A4FD-C0D198A6D457}" destId="{B324CA4A-0D1E-4350-A1BA-89A8AAD7AC5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0EBDDB-D650-4FE5-AF9A-6354CC57F72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E187A3B-6AA8-475B-8F06-2EBD7B18D6A7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Century Gothic"/>
              <a:cs typeface="Century Gothic"/>
            </a:rPr>
            <a:t>Ahorro y estabilidad económica</a:t>
          </a:r>
        </a:p>
      </dgm:t>
    </dgm:pt>
    <dgm:pt modelId="{06273C4D-F41C-4811-B9A4-2703AF51FC4A}" type="parTrans" cxnId="{C4BE25E4-DC59-49D6-B84F-9F6FF492811C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0F7A2A83-8375-4506-BAB5-E842390666B8}" type="sibTrans" cxnId="{C4BE25E4-DC59-49D6-B84F-9F6FF492811C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D775EA11-4B17-4BBF-99FC-EC89ECBDDA9B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Century Gothic"/>
              <a:cs typeface="Century Gothic"/>
            </a:rPr>
            <a:t>Desarrollo sostenible en territorios donde se exploren/exploten RNNR</a:t>
          </a:r>
        </a:p>
      </dgm:t>
    </dgm:pt>
    <dgm:pt modelId="{BF240A2D-1F24-458D-A99E-F2BFCE51BC56}" type="parTrans" cxnId="{66B64EE0-D3E7-4234-BA5F-B14632C772D3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2B7863E4-17BE-4119-BBB5-2442925E9946}" type="sibTrans" cxnId="{66B64EE0-D3E7-4234-BA5F-B14632C772D3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1EE67726-0618-46CB-9720-92100E2E19FC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Century Gothic"/>
              <a:cs typeface="Century Gothic"/>
            </a:rPr>
            <a:t>Inversión para la equidad y la competitividad</a:t>
          </a:r>
        </a:p>
      </dgm:t>
    </dgm:pt>
    <dgm:pt modelId="{A1CA0CE1-39EB-423E-B20A-E6D5F4661E85}" type="parTrans" cxnId="{C07CBBBC-FA6D-40E3-81BA-BC169F69A651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7AA7534D-8927-4835-BDAB-2F62F93CC99F}" type="sibTrans" cxnId="{C07CBBBC-FA6D-40E3-81BA-BC169F69A651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D120CC09-2D40-4F8A-8542-A4D3727027E2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Century Gothic"/>
              <a:cs typeface="Century Gothic"/>
            </a:rPr>
            <a:t>Buen gobierno</a:t>
          </a:r>
        </a:p>
      </dgm:t>
    </dgm:pt>
    <dgm:pt modelId="{39B85877-673C-4DA6-BB37-D6434A0CA9E3}" type="parTrans" cxnId="{AC8D2B80-D732-480B-86EA-3F1DC7AD0EAA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89A59D41-81EF-46B5-8E93-DF9B976B0E8C}" type="sibTrans" cxnId="{AC8D2B80-D732-480B-86EA-3F1DC7AD0EAA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C8B01751-405F-42B9-874D-CD079B2A9915}" type="pres">
      <dgm:prSet presAssocID="{360EBDDB-D650-4FE5-AF9A-6354CC57F7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18F897B-0B74-48A0-A40C-EA533B6190F0}" type="pres">
      <dgm:prSet presAssocID="{EE187A3B-6AA8-475B-8F06-2EBD7B18D6A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AB4192-1FAF-4C25-923E-E9089A191E26}" type="pres">
      <dgm:prSet presAssocID="{0F7A2A83-8375-4506-BAB5-E842390666B8}" presName="sibTrans" presStyleCnt="0"/>
      <dgm:spPr/>
    </dgm:pt>
    <dgm:pt modelId="{3EE4CD55-B275-4D0D-B724-6132EFAA2C18}" type="pres">
      <dgm:prSet presAssocID="{D775EA11-4B17-4BBF-99FC-EC89ECBDDA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BDDA74-5E88-4F0C-9DDD-B4992B60BD5F}" type="pres">
      <dgm:prSet presAssocID="{2B7863E4-17BE-4119-BBB5-2442925E9946}" presName="sibTrans" presStyleCnt="0"/>
      <dgm:spPr/>
    </dgm:pt>
    <dgm:pt modelId="{1202D4E3-CB21-4195-893D-B08144E351E3}" type="pres">
      <dgm:prSet presAssocID="{1EE67726-0618-46CB-9720-92100E2E19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025C11-1BDA-40BB-8396-ABBF72CD1308}" type="pres">
      <dgm:prSet presAssocID="{7AA7534D-8927-4835-BDAB-2F62F93CC99F}" presName="sibTrans" presStyleCnt="0"/>
      <dgm:spPr/>
    </dgm:pt>
    <dgm:pt modelId="{828BF066-771D-445D-9EC0-0EBC55915E9F}" type="pres">
      <dgm:prSet presAssocID="{D120CC09-2D40-4F8A-8542-A4D3727027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C8D2B80-D732-480B-86EA-3F1DC7AD0EAA}" srcId="{360EBDDB-D650-4FE5-AF9A-6354CC57F721}" destId="{D120CC09-2D40-4F8A-8542-A4D3727027E2}" srcOrd="3" destOrd="0" parTransId="{39B85877-673C-4DA6-BB37-D6434A0CA9E3}" sibTransId="{89A59D41-81EF-46B5-8E93-DF9B976B0E8C}"/>
    <dgm:cxn modelId="{94152743-7C0A-49AB-8069-C2617CE15CBA}" type="presOf" srcId="{D120CC09-2D40-4F8A-8542-A4D3727027E2}" destId="{828BF066-771D-445D-9EC0-0EBC55915E9F}" srcOrd="0" destOrd="0" presId="urn:microsoft.com/office/officeart/2005/8/layout/default"/>
    <dgm:cxn modelId="{249E59E8-FF56-4B84-99EE-CB3EE8A301BE}" type="presOf" srcId="{1EE67726-0618-46CB-9720-92100E2E19FC}" destId="{1202D4E3-CB21-4195-893D-B08144E351E3}" srcOrd="0" destOrd="0" presId="urn:microsoft.com/office/officeart/2005/8/layout/default"/>
    <dgm:cxn modelId="{C07CBBBC-FA6D-40E3-81BA-BC169F69A651}" srcId="{360EBDDB-D650-4FE5-AF9A-6354CC57F721}" destId="{1EE67726-0618-46CB-9720-92100E2E19FC}" srcOrd="2" destOrd="0" parTransId="{A1CA0CE1-39EB-423E-B20A-E6D5F4661E85}" sibTransId="{7AA7534D-8927-4835-BDAB-2F62F93CC99F}"/>
    <dgm:cxn modelId="{66B64EE0-D3E7-4234-BA5F-B14632C772D3}" srcId="{360EBDDB-D650-4FE5-AF9A-6354CC57F721}" destId="{D775EA11-4B17-4BBF-99FC-EC89ECBDDA9B}" srcOrd="1" destOrd="0" parTransId="{BF240A2D-1F24-458D-A99E-F2BFCE51BC56}" sibTransId="{2B7863E4-17BE-4119-BBB5-2442925E9946}"/>
    <dgm:cxn modelId="{0729FBFA-BB3D-4F04-B2FB-DD7C7B8BCCCE}" type="presOf" srcId="{360EBDDB-D650-4FE5-AF9A-6354CC57F721}" destId="{C8B01751-405F-42B9-874D-CD079B2A9915}" srcOrd="0" destOrd="0" presId="urn:microsoft.com/office/officeart/2005/8/layout/default"/>
    <dgm:cxn modelId="{18CE92F9-D38C-47B9-BF26-58165375E468}" type="presOf" srcId="{D775EA11-4B17-4BBF-99FC-EC89ECBDDA9B}" destId="{3EE4CD55-B275-4D0D-B724-6132EFAA2C18}" srcOrd="0" destOrd="0" presId="urn:microsoft.com/office/officeart/2005/8/layout/default"/>
    <dgm:cxn modelId="{C4BE25E4-DC59-49D6-B84F-9F6FF492811C}" srcId="{360EBDDB-D650-4FE5-AF9A-6354CC57F721}" destId="{EE187A3B-6AA8-475B-8F06-2EBD7B18D6A7}" srcOrd="0" destOrd="0" parTransId="{06273C4D-F41C-4811-B9A4-2703AF51FC4A}" sibTransId="{0F7A2A83-8375-4506-BAB5-E842390666B8}"/>
    <dgm:cxn modelId="{5BDA8E89-3FE5-4A6A-816D-5036E4056C0F}" type="presOf" srcId="{EE187A3B-6AA8-475B-8F06-2EBD7B18D6A7}" destId="{C18F897B-0B74-48A0-A40C-EA533B6190F0}" srcOrd="0" destOrd="0" presId="urn:microsoft.com/office/officeart/2005/8/layout/default"/>
    <dgm:cxn modelId="{610B799A-68ED-49EC-8890-3658D65F37F3}" type="presParOf" srcId="{C8B01751-405F-42B9-874D-CD079B2A9915}" destId="{C18F897B-0B74-48A0-A40C-EA533B6190F0}" srcOrd="0" destOrd="0" presId="urn:microsoft.com/office/officeart/2005/8/layout/default"/>
    <dgm:cxn modelId="{9DBAD711-FF31-452F-BF84-602FC556088A}" type="presParOf" srcId="{C8B01751-405F-42B9-874D-CD079B2A9915}" destId="{76AB4192-1FAF-4C25-923E-E9089A191E26}" srcOrd="1" destOrd="0" presId="urn:microsoft.com/office/officeart/2005/8/layout/default"/>
    <dgm:cxn modelId="{6C753496-13EC-4125-9FA5-46FDEF88C436}" type="presParOf" srcId="{C8B01751-405F-42B9-874D-CD079B2A9915}" destId="{3EE4CD55-B275-4D0D-B724-6132EFAA2C18}" srcOrd="2" destOrd="0" presId="urn:microsoft.com/office/officeart/2005/8/layout/default"/>
    <dgm:cxn modelId="{82F7242C-889D-45D8-863E-57BC736B6A99}" type="presParOf" srcId="{C8B01751-405F-42B9-874D-CD079B2A9915}" destId="{33BDDA74-5E88-4F0C-9DDD-B4992B60BD5F}" srcOrd="3" destOrd="0" presId="urn:microsoft.com/office/officeart/2005/8/layout/default"/>
    <dgm:cxn modelId="{3CD57CC8-5608-4C3B-994C-FDC382EA39A2}" type="presParOf" srcId="{C8B01751-405F-42B9-874D-CD079B2A9915}" destId="{1202D4E3-CB21-4195-893D-B08144E351E3}" srcOrd="4" destOrd="0" presId="urn:microsoft.com/office/officeart/2005/8/layout/default"/>
    <dgm:cxn modelId="{55B86AF5-EE01-47BE-BB6C-76334CD6DBB2}" type="presParOf" srcId="{C8B01751-405F-42B9-874D-CD079B2A9915}" destId="{73025C11-1BDA-40BB-8396-ABBF72CD1308}" srcOrd="5" destOrd="0" presId="urn:microsoft.com/office/officeart/2005/8/layout/default"/>
    <dgm:cxn modelId="{D21E80EF-CFC1-4F93-9976-A213B5708BD7}" type="presParOf" srcId="{C8B01751-405F-42B9-874D-CD079B2A9915}" destId="{828BF066-771D-445D-9EC0-0EBC55915E9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8898F3-3888-45CF-901E-C2D8753F67BB}" type="doc">
      <dgm:prSet loTypeId="urn:microsoft.com/office/officeart/2005/8/layout/list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1694DED1-B704-43F8-8BF0-1BE62460F1F1}">
      <dgm:prSet custT="1"/>
      <dgm:spPr/>
      <dgm:t>
        <a:bodyPr/>
        <a:lstStyle/>
        <a:p>
          <a:r>
            <a:rPr lang="es-ES" sz="2000" dirty="0">
              <a:latin typeface="Century Gothic"/>
              <a:cs typeface="Century Gothic"/>
            </a:rPr>
            <a:t>Para vías terciarias, en las entidades territoriales </a:t>
          </a:r>
          <a:r>
            <a:rPr lang="es-ES" sz="2000" b="1" dirty="0">
              <a:latin typeface="Century Gothic"/>
              <a:cs typeface="Century Gothic"/>
            </a:rPr>
            <a:t>donde exista inventario vial, </a:t>
          </a:r>
          <a:r>
            <a:rPr lang="es-ES" sz="2000" dirty="0">
              <a:latin typeface="Century Gothic"/>
              <a:cs typeface="Century Gothic"/>
            </a:rPr>
            <a:t>certificación del representante legal en el cual señale que la vía a intervenir fue priorizada mediante la metodología señalada en el CONPES 3857. </a:t>
          </a:r>
          <a:endParaRPr lang="es-CO" sz="2000" dirty="0">
            <a:latin typeface="Century Gothic"/>
            <a:cs typeface="Century Gothic"/>
          </a:endParaRPr>
        </a:p>
      </dgm:t>
    </dgm:pt>
    <dgm:pt modelId="{EDF74224-1F15-4CBC-BCDC-4A4198AF401E}" type="parTrans" cxnId="{F079C737-D801-4A2F-8517-28BBE5199295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6DEF7F61-5DBF-4110-9322-4D951D86C28B}" type="sibTrans" cxnId="{F079C737-D801-4A2F-8517-28BBE5199295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FCB336DF-A0EB-4E14-BA33-2FD69F70CD2D}">
      <dgm:prSet custT="1"/>
      <dgm:spPr/>
      <dgm:t>
        <a:bodyPr/>
        <a:lstStyle/>
        <a:p>
          <a:r>
            <a:rPr lang="es-ES" sz="2000" b="1" dirty="0">
              <a:latin typeface="Century Gothic"/>
              <a:cs typeface="Century Gothic"/>
            </a:rPr>
            <a:t>Caracterización del tramo vial</a:t>
          </a:r>
          <a:r>
            <a:rPr lang="es-ES" sz="2000" dirty="0">
              <a:latin typeface="Century Gothic"/>
              <a:cs typeface="Century Gothic"/>
            </a:rPr>
            <a:t>, de acuerdo con lo dispuesto por Ministerio de Transporte. Cuando no cuente con  caracterización del tramo vial,  se debe contemplar como uno de los componentes del proyecto.</a:t>
          </a:r>
          <a:endParaRPr lang="es-CO" sz="2000" dirty="0">
            <a:latin typeface="Century Gothic"/>
            <a:cs typeface="Century Gothic"/>
          </a:endParaRPr>
        </a:p>
      </dgm:t>
    </dgm:pt>
    <dgm:pt modelId="{6941625E-BBEE-4741-ABA5-3A55AA7EE44E}" type="parTrans" cxnId="{43285441-0C5D-49AC-87B6-D947D7850809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DF636764-1CC3-4F4F-A280-9C732D6436CC}" type="sibTrans" cxnId="{43285441-0C5D-49AC-87B6-D947D7850809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7A726120-65E0-884E-A53F-4B7497E71ADB}" type="pres">
      <dgm:prSet presAssocID="{0F8898F3-3888-45CF-901E-C2D8753F67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BBBE5F0-F7D3-A241-BE47-FC80B894CCA8}" type="pres">
      <dgm:prSet presAssocID="{1694DED1-B704-43F8-8BF0-1BE62460F1F1}" presName="parentLin" presStyleCnt="0"/>
      <dgm:spPr/>
    </dgm:pt>
    <dgm:pt modelId="{8CCC01BA-44D8-9F41-9D2C-02861B2AC8DB}" type="pres">
      <dgm:prSet presAssocID="{1694DED1-B704-43F8-8BF0-1BE62460F1F1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A2431086-38B4-CA4D-8ACB-BCC65D083BC6}" type="pres">
      <dgm:prSet presAssocID="{1694DED1-B704-43F8-8BF0-1BE62460F1F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A3E234-3810-E648-8DDA-F0FAE95009F3}" type="pres">
      <dgm:prSet presAssocID="{1694DED1-B704-43F8-8BF0-1BE62460F1F1}" presName="negativeSpace" presStyleCnt="0"/>
      <dgm:spPr/>
    </dgm:pt>
    <dgm:pt modelId="{BD213137-C93D-F447-B5DC-45A263E4BB83}" type="pres">
      <dgm:prSet presAssocID="{1694DED1-B704-43F8-8BF0-1BE62460F1F1}" presName="childText" presStyleLbl="conFgAcc1" presStyleIdx="0" presStyleCnt="2">
        <dgm:presLayoutVars>
          <dgm:bulletEnabled val="1"/>
        </dgm:presLayoutVars>
      </dgm:prSet>
      <dgm:spPr/>
    </dgm:pt>
    <dgm:pt modelId="{00545D48-9E9C-2244-8086-2F843EF1582E}" type="pres">
      <dgm:prSet presAssocID="{6DEF7F61-5DBF-4110-9322-4D951D86C28B}" presName="spaceBetweenRectangles" presStyleCnt="0"/>
      <dgm:spPr/>
    </dgm:pt>
    <dgm:pt modelId="{CD9C2DB3-A81D-1F40-9943-09861FE45B0C}" type="pres">
      <dgm:prSet presAssocID="{FCB336DF-A0EB-4E14-BA33-2FD69F70CD2D}" presName="parentLin" presStyleCnt="0"/>
      <dgm:spPr/>
    </dgm:pt>
    <dgm:pt modelId="{FFF2751B-E2C1-3042-BC71-BF6358620B6B}" type="pres">
      <dgm:prSet presAssocID="{FCB336DF-A0EB-4E14-BA33-2FD69F70CD2D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2636F1C0-7A26-324B-A55E-E1652C5AAE4A}" type="pres">
      <dgm:prSet presAssocID="{FCB336DF-A0EB-4E14-BA33-2FD69F70CD2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4D6020-8C29-8846-A64C-FA0E354CC6C8}" type="pres">
      <dgm:prSet presAssocID="{FCB336DF-A0EB-4E14-BA33-2FD69F70CD2D}" presName="negativeSpace" presStyleCnt="0"/>
      <dgm:spPr/>
    </dgm:pt>
    <dgm:pt modelId="{FAD12FDE-4240-6F45-A4DD-E227F016B116}" type="pres">
      <dgm:prSet presAssocID="{FCB336DF-A0EB-4E14-BA33-2FD69F70CD2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64FD71F-CEB7-FE4E-8D8E-CA34EB171E77}" type="presOf" srcId="{FCB336DF-A0EB-4E14-BA33-2FD69F70CD2D}" destId="{FFF2751B-E2C1-3042-BC71-BF6358620B6B}" srcOrd="0" destOrd="0" presId="urn:microsoft.com/office/officeart/2005/8/layout/list1"/>
    <dgm:cxn modelId="{85735504-72FA-AB46-A8E6-DDE0C496B8D3}" type="presOf" srcId="{FCB336DF-A0EB-4E14-BA33-2FD69F70CD2D}" destId="{2636F1C0-7A26-324B-A55E-E1652C5AAE4A}" srcOrd="1" destOrd="0" presId="urn:microsoft.com/office/officeart/2005/8/layout/list1"/>
    <dgm:cxn modelId="{039647DB-8535-B84F-95AA-2EC223586350}" type="presOf" srcId="{1694DED1-B704-43F8-8BF0-1BE62460F1F1}" destId="{A2431086-38B4-CA4D-8ACB-BCC65D083BC6}" srcOrd="1" destOrd="0" presId="urn:microsoft.com/office/officeart/2005/8/layout/list1"/>
    <dgm:cxn modelId="{20DC603A-AD02-2B4C-B3D8-B7027373D33E}" type="presOf" srcId="{1694DED1-B704-43F8-8BF0-1BE62460F1F1}" destId="{8CCC01BA-44D8-9F41-9D2C-02861B2AC8DB}" srcOrd="0" destOrd="0" presId="urn:microsoft.com/office/officeart/2005/8/layout/list1"/>
    <dgm:cxn modelId="{F079C737-D801-4A2F-8517-28BBE5199295}" srcId="{0F8898F3-3888-45CF-901E-C2D8753F67BB}" destId="{1694DED1-B704-43F8-8BF0-1BE62460F1F1}" srcOrd="0" destOrd="0" parTransId="{EDF74224-1F15-4CBC-BCDC-4A4198AF401E}" sibTransId="{6DEF7F61-5DBF-4110-9322-4D951D86C28B}"/>
    <dgm:cxn modelId="{3E207CB1-3E74-5543-8AA6-B4DEEB5DB5B9}" type="presOf" srcId="{0F8898F3-3888-45CF-901E-C2D8753F67BB}" destId="{7A726120-65E0-884E-A53F-4B7497E71ADB}" srcOrd="0" destOrd="0" presId="urn:microsoft.com/office/officeart/2005/8/layout/list1"/>
    <dgm:cxn modelId="{43285441-0C5D-49AC-87B6-D947D7850809}" srcId="{0F8898F3-3888-45CF-901E-C2D8753F67BB}" destId="{FCB336DF-A0EB-4E14-BA33-2FD69F70CD2D}" srcOrd="1" destOrd="0" parTransId="{6941625E-BBEE-4741-ABA5-3A55AA7EE44E}" sibTransId="{DF636764-1CC3-4F4F-A280-9C732D6436CC}"/>
    <dgm:cxn modelId="{DE9CE537-53E1-BB4B-9248-B987853BACC1}" type="presParOf" srcId="{7A726120-65E0-884E-A53F-4B7497E71ADB}" destId="{6BBBE5F0-F7D3-A241-BE47-FC80B894CCA8}" srcOrd="0" destOrd="0" presId="urn:microsoft.com/office/officeart/2005/8/layout/list1"/>
    <dgm:cxn modelId="{BC89FE35-A1B5-A24A-A7CB-9F777285FABA}" type="presParOf" srcId="{6BBBE5F0-F7D3-A241-BE47-FC80B894CCA8}" destId="{8CCC01BA-44D8-9F41-9D2C-02861B2AC8DB}" srcOrd="0" destOrd="0" presId="urn:microsoft.com/office/officeart/2005/8/layout/list1"/>
    <dgm:cxn modelId="{576E0B6A-2844-304C-90F9-6A561D8349B3}" type="presParOf" srcId="{6BBBE5F0-F7D3-A241-BE47-FC80B894CCA8}" destId="{A2431086-38B4-CA4D-8ACB-BCC65D083BC6}" srcOrd="1" destOrd="0" presId="urn:microsoft.com/office/officeart/2005/8/layout/list1"/>
    <dgm:cxn modelId="{4DDB1C19-028F-6246-9311-BB6E6A1BBD13}" type="presParOf" srcId="{7A726120-65E0-884E-A53F-4B7497E71ADB}" destId="{33A3E234-3810-E648-8DDA-F0FAE95009F3}" srcOrd="1" destOrd="0" presId="urn:microsoft.com/office/officeart/2005/8/layout/list1"/>
    <dgm:cxn modelId="{C57A2DED-3A99-8748-8118-AE961E47180B}" type="presParOf" srcId="{7A726120-65E0-884E-A53F-4B7497E71ADB}" destId="{BD213137-C93D-F447-B5DC-45A263E4BB83}" srcOrd="2" destOrd="0" presId="urn:microsoft.com/office/officeart/2005/8/layout/list1"/>
    <dgm:cxn modelId="{66C7F799-09C8-9340-B7D5-28558B6E875F}" type="presParOf" srcId="{7A726120-65E0-884E-A53F-4B7497E71ADB}" destId="{00545D48-9E9C-2244-8086-2F843EF1582E}" srcOrd="3" destOrd="0" presId="urn:microsoft.com/office/officeart/2005/8/layout/list1"/>
    <dgm:cxn modelId="{BF626720-1EAC-E84E-BC10-D32DB115BF8E}" type="presParOf" srcId="{7A726120-65E0-884E-A53F-4B7497E71ADB}" destId="{CD9C2DB3-A81D-1F40-9943-09861FE45B0C}" srcOrd="4" destOrd="0" presId="urn:microsoft.com/office/officeart/2005/8/layout/list1"/>
    <dgm:cxn modelId="{C2F7471B-0288-0B4E-BEBA-39297E3CCF13}" type="presParOf" srcId="{CD9C2DB3-A81D-1F40-9943-09861FE45B0C}" destId="{FFF2751B-E2C1-3042-BC71-BF6358620B6B}" srcOrd="0" destOrd="0" presId="urn:microsoft.com/office/officeart/2005/8/layout/list1"/>
    <dgm:cxn modelId="{F3692F97-37A4-0045-B348-A613A5563D9D}" type="presParOf" srcId="{CD9C2DB3-A81D-1F40-9943-09861FE45B0C}" destId="{2636F1C0-7A26-324B-A55E-E1652C5AAE4A}" srcOrd="1" destOrd="0" presId="urn:microsoft.com/office/officeart/2005/8/layout/list1"/>
    <dgm:cxn modelId="{AC57DDDF-0DCC-4241-8385-A4CE22E27086}" type="presParOf" srcId="{7A726120-65E0-884E-A53F-4B7497E71ADB}" destId="{434D6020-8C29-8846-A64C-FA0E354CC6C8}" srcOrd="5" destOrd="0" presId="urn:microsoft.com/office/officeart/2005/8/layout/list1"/>
    <dgm:cxn modelId="{645C604D-DCAE-CF4C-9A1A-009BA25438A9}" type="presParOf" srcId="{7A726120-65E0-884E-A53F-4B7497E71ADB}" destId="{FAD12FDE-4240-6F45-A4DD-E227F016B11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243E9-423B-4590-A4FD-C0D198A6D45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C8990E8-AD84-4C2C-AB7A-DDE69146E44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3200" dirty="0"/>
            <a:t>Distribución de recursos y otros</a:t>
          </a:r>
        </a:p>
      </dgm:t>
    </dgm:pt>
    <dgm:pt modelId="{7119AADD-0989-4971-A71F-35B637524CB6}" type="parTrans" cxnId="{3D9A17D5-79C5-4BC1-819F-E38D370762C9}">
      <dgm:prSet/>
      <dgm:spPr/>
      <dgm:t>
        <a:bodyPr/>
        <a:lstStyle/>
        <a:p>
          <a:endParaRPr lang="es-CO" sz="1600"/>
        </a:p>
      </dgm:t>
    </dgm:pt>
    <dgm:pt modelId="{002D23B6-8719-4B87-BABD-43959ACD4ADB}" type="sibTrans" cxnId="{3D9A17D5-79C5-4BC1-819F-E38D370762C9}">
      <dgm:prSet/>
      <dgm:spPr/>
      <dgm:t>
        <a:bodyPr/>
        <a:lstStyle/>
        <a:p>
          <a:endParaRPr lang="es-CO" sz="1600"/>
        </a:p>
      </dgm:t>
    </dgm:pt>
    <dgm:pt modelId="{B324CA4A-0D1E-4350-A1BA-89A8AAD7AC5F}" type="pres">
      <dgm:prSet presAssocID="{98E243E9-423B-4590-A4FD-C0D198A6D45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166FE86-7ECB-4D30-B655-2E659A809937}" type="pres">
      <dgm:prSet presAssocID="{0C8990E8-AD84-4C2C-AB7A-DDE69146E44A}" presName="root1" presStyleCnt="0"/>
      <dgm:spPr/>
    </dgm:pt>
    <dgm:pt modelId="{70222083-82DB-4F14-9D5D-BAD0CB284916}" type="pres">
      <dgm:prSet presAssocID="{0C8990E8-AD84-4C2C-AB7A-DDE69146E44A}" presName="LevelOneTextNode" presStyleLbl="node0" presStyleIdx="0" presStyleCnt="1" custLinFactNeighborX="-46867" custLinFactNeighborY="-125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B130A6A-C8E8-43BD-9616-92C752E99098}" type="pres">
      <dgm:prSet presAssocID="{0C8990E8-AD84-4C2C-AB7A-DDE69146E44A}" presName="level2hierChild" presStyleCnt="0"/>
      <dgm:spPr/>
    </dgm:pt>
  </dgm:ptLst>
  <dgm:cxnLst>
    <dgm:cxn modelId="{3D9A17D5-79C5-4BC1-819F-E38D370762C9}" srcId="{98E243E9-423B-4590-A4FD-C0D198A6D457}" destId="{0C8990E8-AD84-4C2C-AB7A-DDE69146E44A}" srcOrd="0" destOrd="0" parTransId="{7119AADD-0989-4971-A71F-35B637524CB6}" sibTransId="{002D23B6-8719-4B87-BABD-43959ACD4ADB}"/>
    <dgm:cxn modelId="{7F8B15A4-6419-0E43-B348-48F004A94711}" type="presOf" srcId="{98E243E9-423B-4590-A4FD-C0D198A6D457}" destId="{B324CA4A-0D1E-4350-A1BA-89A8AAD7AC5F}" srcOrd="0" destOrd="0" presId="urn:microsoft.com/office/officeart/2008/layout/HorizontalMultiLevelHierarchy"/>
    <dgm:cxn modelId="{D7471D22-E975-1043-9511-9656B9B38B31}" type="presOf" srcId="{0C8990E8-AD84-4C2C-AB7A-DDE69146E44A}" destId="{70222083-82DB-4F14-9D5D-BAD0CB284916}" srcOrd="0" destOrd="0" presId="urn:microsoft.com/office/officeart/2008/layout/HorizontalMultiLevelHierarchy"/>
    <dgm:cxn modelId="{CDA598E8-3918-EC48-933A-8D91D6D32CC4}" type="presParOf" srcId="{B324CA4A-0D1E-4350-A1BA-89A8AAD7AC5F}" destId="{9166FE86-7ECB-4D30-B655-2E659A809937}" srcOrd="0" destOrd="0" presId="urn:microsoft.com/office/officeart/2008/layout/HorizontalMultiLevelHierarchy"/>
    <dgm:cxn modelId="{0B6FA4CC-6B9C-5A44-8FD3-D9B61B57A9FC}" type="presParOf" srcId="{9166FE86-7ECB-4D30-B655-2E659A809937}" destId="{70222083-82DB-4F14-9D5D-BAD0CB284916}" srcOrd="0" destOrd="0" presId="urn:microsoft.com/office/officeart/2008/layout/HorizontalMultiLevelHierarchy"/>
    <dgm:cxn modelId="{EFCF2B7E-F301-724C-A925-C52B8EC5ECBC}" type="presParOf" srcId="{9166FE86-7ECB-4D30-B655-2E659A809937}" destId="{6B130A6A-C8E8-43BD-9616-92C752E990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9B72A-1E11-4408-BBA8-B868D84B6C5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056148D-FF93-4E28-9DB9-B1EB673ED853}">
      <dgm:prSet phldrT="[Texto]" custT="1"/>
      <dgm:spPr/>
      <dgm:t>
        <a:bodyPr/>
        <a:lstStyle/>
        <a:p>
          <a:r>
            <a:rPr lang="es-CO" sz="2000" dirty="0">
              <a:latin typeface="Century Gothic"/>
              <a:cs typeface="Century Gothic"/>
            </a:rPr>
            <a:t>Art. 8 - Incentivo a la producción</a:t>
          </a:r>
        </a:p>
      </dgm:t>
    </dgm:pt>
    <dgm:pt modelId="{EFA532D4-20FA-4B3E-AD74-D00BDA00E267}" type="parTrans" cxnId="{7DFC07C1-F9D6-4513-B0CD-E1EB190E463D}">
      <dgm:prSet/>
      <dgm:spPr/>
      <dgm:t>
        <a:bodyPr/>
        <a:lstStyle/>
        <a:p>
          <a:endParaRPr lang="es-CO" sz="2400">
            <a:latin typeface="Century Gothic"/>
            <a:cs typeface="Century Gothic"/>
          </a:endParaRPr>
        </a:p>
      </dgm:t>
    </dgm:pt>
    <dgm:pt modelId="{B0C36DDC-D854-41E0-B78E-8B8D44D26E40}" type="sibTrans" cxnId="{7DFC07C1-F9D6-4513-B0CD-E1EB190E463D}">
      <dgm:prSet/>
      <dgm:spPr/>
      <dgm:t>
        <a:bodyPr/>
        <a:lstStyle/>
        <a:p>
          <a:endParaRPr lang="es-CO" sz="2400">
            <a:latin typeface="Century Gothic"/>
            <a:cs typeface="Century Gothic"/>
          </a:endParaRPr>
        </a:p>
      </dgm:t>
    </dgm:pt>
    <dgm:pt modelId="{133FE521-C322-4918-8A7B-5D7BF2880636}">
      <dgm:prSet phldrT="[Texto]" custT="1"/>
      <dgm:spPr/>
      <dgm:t>
        <a:bodyPr/>
        <a:lstStyle/>
        <a:p>
          <a:r>
            <a:rPr lang="es-CO" sz="2000" dirty="0">
              <a:latin typeface="Century Gothic"/>
              <a:cs typeface="Century Gothic"/>
            </a:rPr>
            <a:t>Se incorporan $172 mil millones provenientes de los rendicimientos financieros al presupuesto de gastos de las entidades receptoras de asignaciones directas y compensaciones.</a:t>
          </a:r>
        </a:p>
      </dgm:t>
    </dgm:pt>
    <dgm:pt modelId="{65ED4929-D109-4EEB-8630-816F22CD71B0}" type="parTrans" cxnId="{A1ECED11-83B6-492B-854A-F20FEB910573}">
      <dgm:prSet/>
      <dgm:spPr/>
      <dgm:t>
        <a:bodyPr/>
        <a:lstStyle/>
        <a:p>
          <a:endParaRPr lang="es-CO" sz="2400">
            <a:latin typeface="Century Gothic"/>
            <a:cs typeface="Century Gothic"/>
          </a:endParaRPr>
        </a:p>
      </dgm:t>
    </dgm:pt>
    <dgm:pt modelId="{D5A22946-A07D-4859-8848-3C06741E8D00}" type="sibTrans" cxnId="{A1ECED11-83B6-492B-854A-F20FEB910573}">
      <dgm:prSet/>
      <dgm:spPr/>
      <dgm:t>
        <a:bodyPr/>
        <a:lstStyle/>
        <a:p>
          <a:endParaRPr lang="es-CO" sz="2400">
            <a:latin typeface="Century Gothic"/>
            <a:cs typeface="Century Gothic"/>
          </a:endParaRPr>
        </a:p>
      </dgm:t>
    </dgm:pt>
    <dgm:pt modelId="{BDEBBEE2-D69B-43A4-B626-336D381445D9}">
      <dgm:prSet phldrT="[Texto]" custT="1"/>
      <dgm:spPr/>
      <dgm:t>
        <a:bodyPr/>
        <a:lstStyle/>
        <a:p>
          <a:r>
            <a:rPr lang="es-CO" sz="2000" dirty="0">
              <a:latin typeface="Century Gothic"/>
              <a:cs typeface="Century Gothic"/>
            </a:rPr>
            <a:t>Art. 8 y 39 - Cambio Climático</a:t>
          </a:r>
        </a:p>
      </dgm:t>
    </dgm:pt>
    <dgm:pt modelId="{9E6F5C02-A9D6-4BA5-AEA0-177882DCE878}" type="parTrans" cxnId="{904F41AD-E515-46F5-AC0B-EA83EF372CA3}">
      <dgm:prSet/>
      <dgm:spPr/>
      <dgm:t>
        <a:bodyPr/>
        <a:lstStyle/>
        <a:p>
          <a:endParaRPr lang="es-CO" sz="2400">
            <a:latin typeface="Century Gothic"/>
            <a:cs typeface="Century Gothic"/>
          </a:endParaRPr>
        </a:p>
      </dgm:t>
    </dgm:pt>
    <dgm:pt modelId="{E159CE6F-DFDE-4243-8F07-939A73EC4993}" type="sibTrans" cxnId="{904F41AD-E515-46F5-AC0B-EA83EF372CA3}">
      <dgm:prSet/>
      <dgm:spPr/>
      <dgm:t>
        <a:bodyPr/>
        <a:lstStyle/>
        <a:p>
          <a:endParaRPr lang="es-CO" sz="2400">
            <a:latin typeface="Century Gothic"/>
            <a:cs typeface="Century Gothic"/>
          </a:endParaRPr>
        </a:p>
      </dgm:t>
    </dgm:pt>
    <dgm:pt modelId="{8F3DF197-48D1-114C-A768-96AE3F44161E}">
      <dgm:prSet phldrT="[Texto]" custT="1"/>
      <dgm:spPr/>
      <dgm:t>
        <a:bodyPr/>
        <a:lstStyle/>
        <a:p>
          <a:r>
            <a:rPr lang="es-CO" sz="2000" dirty="0">
              <a:latin typeface="Century Gothic"/>
              <a:cs typeface="Century Gothic"/>
            </a:rPr>
            <a:t>Art. 6  y 5 – Nuevos recursos para inversión provenientes del FAE</a:t>
          </a:r>
        </a:p>
      </dgm:t>
    </dgm:pt>
    <dgm:pt modelId="{30FD2F28-84E4-2F4F-ACB8-2E68AC6B2528}" type="parTrans" cxnId="{5E8F1725-6597-FF46-A7E4-7F8B8CBA73B3}">
      <dgm:prSet/>
      <dgm:spPr/>
      <dgm:t>
        <a:bodyPr/>
        <a:lstStyle/>
        <a:p>
          <a:endParaRPr lang="es-ES" sz="2400">
            <a:latin typeface="Century Gothic"/>
            <a:cs typeface="Century Gothic"/>
          </a:endParaRPr>
        </a:p>
      </dgm:t>
    </dgm:pt>
    <dgm:pt modelId="{29EAF720-D29E-614D-B0FF-3435043D5849}" type="sibTrans" cxnId="{5E8F1725-6597-FF46-A7E4-7F8B8CBA73B3}">
      <dgm:prSet/>
      <dgm:spPr/>
      <dgm:t>
        <a:bodyPr/>
        <a:lstStyle/>
        <a:p>
          <a:endParaRPr lang="es-ES" sz="2400">
            <a:latin typeface="Century Gothic"/>
            <a:cs typeface="Century Gothic"/>
          </a:endParaRPr>
        </a:p>
      </dgm:t>
    </dgm:pt>
    <dgm:pt modelId="{12D44355-3373-436F-B47F-C5CC74EE6304}">
      <dgm:prSet custT="1"/>
      <dgm:spPr/>
      <dgm:t>
        <a:bodyPr/>
        <a:lstStyle/>
        <a:p>
          <a:r>
            <a:rPr lang="es-ES" sz="2000" dirty="0">
              <a:latin typeface="Century Gothic"/>
              <a:cs typeface="Century Gothic"/>
            </a:rPr>
            <a:t>$1.5 billones por el exceso de ahorro</a:t>
          </a:r>
        </a:p>
      </dgm:t>
    </dgm:pt>
    <dgm:pt modelId="{810F00B9-00D3-458B-A23D-A8F4A39584C1}" type="parTrans" cxnId="{B1DD7095-92F7-42F0-9908-3956391CC3A7}">
      <dgm:prSet/>
      <dgm:spPr/>
      <dgm:t>
        <a:bodyPr/>
        <a:lstStyle/>
        <a:p>
          <a:endParaRPr lang="es-ES" sz="2400">
            <a:latin typeface="Century Gothic"/>
            <a:cs typeface="Century Gothic"/>
          </a:endParaRPr>
        </a:p>
      </dgm:t>
    </dgm:pt>
    <dgm:pt modelId="{63723A02-84E8-4AFF-899C-93AC760E40E2}" type="sibTrans" cxnId="{B1DD7095-92F7-42F0-9908-3956391CC3A7}">
      <dgm:prSet/>
      <dgm:spPr/>
      <dgm:t>
        <a:bodyPr/>
        <a:lstStyle/>
        <a:p>
          <a:endParaRPr lang="es-ES" sz="2400">
            <a:latin typeface="Century Gothic"/>
            <a:cs typeface="Century Gothic"/>
          </a:endParaRPr>
        </a:p>
      </dgm:t>
    </dgm:pt>
    <dgm:pt modelId="{9009878C-82F3-478B-8A2A-DD67D23B7934}">
      <dgm:prSet custT="1"/>
      <dgm:spPr/>
      <dgm:t>
        <a:bodyPr/>
        <a:lstStyle/>
        <a:p>
          <a:r>
            <a:rPr lang="es-ES" sz="2000" dirty="0">
              <a:latin typeface="Century Gothic"/>
              <a:cs typeface="Century Gothic"/>
            </a:rPr>
            <a:t>Se destinan $600 mil millones al Fondo de Desarrollo Regional para financiar proyectos de gestión del riesgo y adaptación al cambio climático. </a:t>
          </a:r>
        </a:p>
      </dgm:t>
    </dgm:pt>
    <dgm:pt modelId="{554C0739-C587-4C9C-8DEA-3A359562F88E}" type="parTrans" cxnId="{CE9290BB-744E-49C3-B9C7-50A4D07D76EB}">
      <dgm:prSet/>
      <dgm:spPr/>
      <dgm:t>
        <a:bodyPr/>
        <a:lstStyle/>
        <a:p>
          <a:endParaRPr lang="es-ES" sz="2400">
            <a:latin typeface="Century Gothic"/>
            <a:cs typeface="Century Gothic"/>
          </a:endParaRPr>
        </a:p>
      </dgm:t>
    </dgm:pt>
    <dgm:pt modelId="{3B64473B-862B-4C01-B72A-92C1C649B22A}" type="sibTrans" cxnId="{CE9290BB-744E-49C3-B9C7-50A4D07D76EB}">
      <dgm:prSet/>
      <dgm:spPr/>
      <dgm:t>
        <a:bodyPr/>
        <a:lstStyle/>
        <a:p>
          <a:endParaRPr lang="es-ES" sz="2400">
            <a:latin typeface="Century Gothic"/>
            <a:cs typeface="Century Gothic"/>
          </a:endParaRPr>
        </a:p>
      </dgm:t>
    </dgm:pt>
    <dgm:pt modelId="{F887CE3A-E72B-3442-AB66-B4460144F8B9}">
      <dgm:prSet custT="1"/>
      <dgm:spPr/>
      <dgm:t>
        <a:bodyPr/>
        <a:lstStyle/>
        <a:p>
          <a:r>
            <a:rPr lang="es-ES" sz="2000" dirty="0">
              <a:latin typeface="Century Gothic"/>
              <a:cs typeface="Century Gothic"/>
            </a:rPr>
            <a:t>$385 mil millones del desahorro </a:t>
          </a:r>
        </a:p>
      </dgm:t>
    </dgm:pt>
    <dgm:pt modelId="{491BCE54-DB4D-7E4A-AFE2-7A42AC0E9F6C}" type="parTrans" cxnId="{FFF5B447-0EFF-A446-BBB4-1894892EC27A}">
      <dgm:prSet/>
      <dgm:spPr/>
      <dgm:t>
        <a:bodyPr/>
        <a:lstStyle/>
        <a:p>
          <a:endParaRPr lang="es-ES"/>
        </a:p>
      </dgm:t>
    </dgm:pt>
    <dgm:pt modelId="{E4F25E29-20A6-9445-8698-326350C9D818}" type="sibTrans" cxnId="{FFF5B447-0EFF-A446-BBB4-1894892EC27A}">
      <dgm:prSet/>
      <dgm:spPr/>
      <dgm:t>
        <a:bodyPr/>
        <a:lstStyle/>
        <a:p>
          <a:endParaRPr lang="es-ES"/>
        </a:p>
      </dgm:t>
    </dgm:pt>
    <dgm:pt modelId="{800F43C2-4F8A-4B09-82AD-480D881ED1E4}" type="pres">
      <dgm:prSet presAssocID="{66F9B72A-1E11-4408-BBA8-B868D84B6C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D2D3084-F61D-1C49-BE1C-B55BB1548091}" type="pres">
      <dgm:prSet presAssocID="{8F3DF197-48D1-114C-A768-96AE3F44161E}" presName="parentLin" presStyleCnt="0"/>
      <dgm:spPr/>
    </dgm:pt>
    <dgm:pt modelId="{B3A9578B-9B29-9A42-B2AD-11A22BA65E51}" type="pres">
      <dgm:prSet presAssocID="{8F3DF197-48D1-114C-A768-96AE3F44161E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108C25AA-C478-F145-BF33-180407EC62E3}" type="pres">
      <dgm:prSet presAssocID="{8F3DF197-48D1-114C-A768-96AE3F4416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A30ED2-BA97-CC43-92DB-C9038EBFB6FC}" type="pres">
      <dgm:prSet presAssocID="{8F3DF197-48D1-114C-A768-96AE3F44161E}" presName="negativeSpace" presStyleCnt="0"/>
      <dgm:spPr/>
    </dgm:pt>
    <dgm:pt modelId="{DFD7363E-11F4-234C-A62E-D7548320B649}" type="pres">
      <dgm:prSet presAssocID="{8F3DF197-48D1-114C-A768-96AE3F44161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A12585-474F-D641-8AA8-7B5B55521404}" type="pres">
      <dgm:prSet presAssocID="{29EAF720-D29E-614D-B0FF-3435043D5849}" presName="spaceBetweenRectangles" presStyleCnt="0"/>
      <dgm:spPr/>
    </dgm:pt>
    <dgm:pt modelId="{A6E7940C-E4EC-4DD9-A67E-1716A5FCCB44}" type="pres">
      <dgm:prSet presAssocID="{A056148D-FF93-4E28-9DB9-B1EB673ED853}" presName="parentLin" presStyleCnt="0"/>
      <dgm:spPr/>
    </dgm:pt>
    <dgm:pt modelId="{9EBACAAD-8337-488E-816D-04FBCA28F658}" type="pres">
      <dgm:prSet presAssocID="{A056148D-FF93-4E28-9DB9-B1EB673ED853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A4DD0163-FE2B-45AB-BDF0-8CC7F3973463}" type="pres">
      <dgm:prSet presAssocID="{A056148D-FF93-4E28-9DB9-B1EB673ED8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A26BF5-45AF-492C-AE26-E7A15AA96510}" type="pres">
      <dgm:prSet presAssocID="{A056148D-FF93-4E28-9DB9-B1EB673ED853}" presName="negativeSpace" presStyleCnt="0"/>
      <dgm:spPr/>
    </dgm:pt>
    <dgm:pt modelId="{542DE059-3938-4698-84B9-AA84904411A6}" type="pres">
      <dgm:prSet presAssocID="{A056148D-FF93-4E28-9DB9-B1EB673ED85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07AECE-B69A-4A7B-8CC9-FA3C74E84C80}" type="pres">
      <dgm:prSet presAssocID="{B0C36DDC-D854-41E0-B78E-8B8D44D26E40}" presName="spaceBetweenRectangles" presStyleCnt="0"/>
      <dgm:spPr/>
    </dgm:pt>
    <dgm:pt modelId="{07E38378-B33F-4988-80F8-8498CDF81778}" type="pres">
      <dgm:prSet presAssocID="{BDEBBEE2-D69B-43A4-B626-336D381445D9}" presName="parentLin" presStyleCnt="0"/>
      <dgm:spPr/>
    </dgm:pt>
    <dgm:pt modelId="{582A8EBF-31C4-423A-A9F1-CB57670D9B4F}" type="pres">
      <dgm:prSet presAssocID="{BDEBBEE2-D69B-43A4-B626-336D381445D9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ADD893CF-FA77-461D-B460-BAD092F1C5C9}" type="pres">
      <dgm:prSet presAssocID="{BDEBBEE2-D69B-43A4-B626-336D381445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4B5E49-B42D-4BB3-8F80-1C82430BB7DD}" type="pres">
      <dgm:prSet presAssocID="{BDEBBEE2-D69B-43A4-B626-336D381445D9}" presName="negativeSpace" presStyleCnt="0"/>
      <dgm:spPr/>
    </dgm:pt>
    <dgm:pt modelId="{4CF67E5E-05E5-4D51-AB36-66D182221EDA}" type="pres">
      <dgm:prSet presAssocID="{BDEBBEE2-D69B-43A4-B626-336D381445D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8642371-EC0C-0940-82AE-325BA52CED56}" type="presOf" srcId="{A056148D-FF93-4E28-9DB9-B1EB673ED853}" destId="{9EBACAAD-8337-488E-816D-04FBCA28F658}" srcOrd="0" destOrd="0" presId="urn:microsoft.com/office/officeart/2005/8/layout/list1"/>
    <dgm:cxn modelId="{56B453EA-2964-9B43-B179-49DECAD1E8B7}" type="presOf" srcId="{8F3DF197-48D1-114C-A768-96AE3F44161E}" destId="{B3A9578B-9B29-9A42-B2AD-11A22BA65E51}" srcOrd="0" destOrd="0" presId="urn:microsoft.com/office/officeart/2005/8/layout/list1"/>
    <dgm:cxn modelId="{B0C9958F-5B6E-4B55-8427-7FE671F57FF1}" type="presOf" srcId="{9009878C-82F3-478B-8A2A-DD67D23B7934}" destId="{4CF67E5E-05E5-4D51-AB36-66D182221EDA}" srcOrd="0" destOrd="0" presId="urn:microsoft.com/office/officeart/2005/8/layout/list1"/>
    <dgm:cxn modelId="{72BF8D3A-628D-F441-87F5-ABA909DB3183}" type="presOf" srcId="{133FE521-C322-4918-8A7B-5D7BF2880636}" destId="{542DE059-3938-4698-84B9-AA84904411A6}" srcOrd="0" destOrd="0" presId="urn:microsoft.com/office/officeart/2005/8/layout/list1"/>
    <dgm:cxn modelId="{7DFC07C1-F9D6-4513-B0CD-E1EB190E463D}" srcId="{66F9B72A-1E11-4408-BBA8-B868D84B6C50}" destId="{A056148D-FF93-4E28-9DB9-B1EB673ED853}" srcOrd="1" destOrd="0" parTransId="{EFA532D4-20FA-4B3E-AD74-D00BDA00E267}" sibTransId="{B0C36DDC-D854-41E0-B78E-8B8D44D26E40}"/>
    <dgm:cxn modelId="{A1ECED11-83B6-492B-854A-F20FEB910573}" srcId="{A056148D-FF93-4E28-9DB9-B1EB673ED853}" destId="{133FE521-C322-4918-8A7B-5D7BF2880636}" srcOrd="0" destOrd="0" parTransId="{65ED4929-D109-4EEB-8630-816F22CD71B0}" sibTransId="{D5A22946-A07D-4859-8848-3C06741E8D00}"/>
    <dgm:cxn modelId="{E5E32398-26AC-5241-90F4-97F81ACA7214}" type="presOf" srcId="{8F3DF197-48D1-114C-A768-96AE3F44161E}" destId="{108C25AA-C478-F145-BF33-180407EC62E3}" srcOrd="1" destOrd="0" presId="urn:microsoft.com/office/officeart/2005/8/layout/list1"/>
    <dgm:cxn modelId="{5771FF56-FF07-40AC-BA42-7B7D6D008974}" type="presOf" srcId="{12D44355-3373-436F-B47F-C5CC74EE6304}" destId="{DFD7363E-11F4-234C-A62E-D7548320B649}" srcOrd="0" destOrd="0" presId="urn:microsoft.com/office/officeart/2005/8/layout/list1"/>
    <dgm:cxn modelId="{904F41AD-E515-46F5-AC0B-EA83EF372CA3}" srcId="{66F9B72A-1E11-4408-BBA8-B868D84B6C50}" destId="{BDEBBEE2-D69B-43A4-B626-336D381445D9}" srcOrd="2" destOrd="0" parTransId="{9E6F5C02-A9D6-4BA5-AEA0-177882DCE878}" sibTransId="{E159CE6F-DFDE-4243-8F07-939A73EC4993}"/>
    <dgm:cxn modelId="{D4DC737D-A5D6-984A-83EA-6A6ACCFB4DFF}" type="presOf" srcId="{BDEBBEE2-D69B-43A4-B626-336D381445D9}" destId="{ADD893CF-FA77-461D-B460-BAD092F1C5C9}" srcOrd="1" destOrd="0" presId="urn:microsoft.com/office/officeart/2005/8/layout/list1"/>
    <dgm:cxn modelId="{5E8F1725-6597-FF46-A7E4-7F8B8CBA73B3}" srcId="{66F9B72A-1E11-4408-BBA8-B868D84B6C50}" destId="{8F3DF197-48D1-114C-A768-96AE3F44161E}" srcOrd="0" destOrd="0" parTransId="{30FD2F28-84E4-2F4F-ACB8-2E68AC6B2528}" sibTransId="{29EAF720-D29E-614D-B0FF-3435043D5849}"/>
    <dgm:cxn modelId="{FFF5B447-0EFF-A446-BBB4-1894892EC27A}" srcId="{8F3DF197-48D1-114C-A768-96AE3F44161E}" destId="{F887CE3A-E72B-3442-AB66-B4460144F8B9}" srcOrd="1" destOrd="0" parTransId="{491BCE54-DB4D-7E4A-AFE2-7A42AC0E9F6C}" sibTransId="{E4F25E29-20A6-9445-8698-326350C9D818}"/>
    <dgm:cxn modelId="{CC42B14D-30F0-604B-9ADA-8B573D9B2E52}" type="presOf" srcId="{A056148D-FF93-4E28-9DB9-B1EB673ED853}" destId="{A4DD0163-FE2B-45AB-BDF0-8CC7F3973463}" srcOrd="1" destOrd="0" presId="urn:microsoft.com/office/officeart/2005/8/layout/list1"/>
    <dgm:cxn modelId="{F5043542-60E6-8B4F-962B-1F533A8AD21E}" type="presOf" srcId="{BDEBBEE2-D69B-43A4-B626-336D381445D9}" destId="{582A8EBF-31C4-423A-A9F1-CB57670D9B4F}" srcOrd="0" destOrd="0" presId="urn:microsoft.com/office/officeart/2005/8/layout/list1"/>
    <dgm:cxn modelId="{CC8E5AFA-817F-4746-AECD-2E60DDEC3E64}" type="presOf" srcId="{F887CE3A-E72B-3442-AB66-B4460144F8B9}" destId="{DFD7363E-11F4-234C-A62E-D7548320B649}" srcOrd="0" destOrd="1" presId="urn:microsoft.com/office/officeart/2005/8/layout/list1"/>
    <dgm:cxn modelId="{B1DD7095-92F7-42F0-9908-3956391CC3A7}" srcId="{8F3DF197-48D1-114C-A768-96AE3F44161E}" destId="{12D44355-3373-436F-B47F-C5CC74EE6304}" srcOrd="0" destOrd="0" parTransId="{810F00B9-00D3-458B-A23D-A8F4A39584C1}" sibTransId="{63723A02-84E8-4AFF-899C-93AC760E40E2}"/>
    <dgm:cxn modelId="{CE9290BB-744E-49C3-B9C7-50A4D07D76EB}" srcId="{BDEBBEE2-D69B-43A4-B626-336D381445D9}" destId="{9009878C-82F3-478B-8A2A-DD67D23B7934}" srcOrd="0" destOrd="0" parTransId="{554C0739-C587-4C9C-8DEA-3A359562F88E}" sibTransId="{3B64473B-862B-4C01-B72A-92C1C649B22A}"/>
    <dgm:cxn modelId="{81E02247-F22B-6F42-AE05-FD5A8624BB27}" type="presOf" srcId="{66F9B72A-1E11-4408-BBA8-B868D84B6C50}" destId="{800F43C2-4F8A-4B09-82AD-480D881ED1E4}" srcOrd="0" destOrd="0" presId="urn:microsoft.com/office/officeart/2005/8/layout/list1"/>
    <dgm:cxn modelId="{FC757CA7-5E6D-A740-88DA-DA10B2536C3B}" type="presParOf" srcId="{800F43C2-4F8A-4B09-82AD-480D881ED1E4}" destId="{8D2D3084-F61D-1C49-BE1C-B55BB1548091}" srcOrd="0" destOrd="0" presId="urn:microsoft.com/office/officeart/2005/8/layout/list1"/>
    <dgm:cxn modelId="{499FDCAE-ABCA-7643-8B4F-3CC0C011D8D5}" type="presParOf" srcId="{8D2D3084-F61D-1C49-BE1C-B55BB1548091}" destId="{B3A9578B-9B29-9A42-B2AD-11A22BA65E51}" srcOrd="0" destOrd="0" presId="urn:microsoft.com/office/officeart/2005/8/layout/list1"/>
    <dgm:cxn modelId="{908586AC-F136-9542-8D6B-13E8BEE030AC}" type="presParOf" srcId="{8D2D3084-F61D-1C49-BE1C-B55BB1548091}" destId="{108C25AA-C478-F145-BF33-180407EC62E3}" srcOrd="1" destOrd="0" presId="urn:microsoft.com/office/officeart/2005/8/layout/list1"/>
    <dgm:cxn modelId="{287AF679-CD1C-4744-B241-C7B081E4F755}" type="presParOf" srcId="{800F43C2-4F8A-4B09-82AD-480D881ED1E4}" destId="{41A30ED2-BA97-CC43-92DB-C9038EBFB6FC}" srcOrd="1" destOrd="0" presId="urn:microsoft.com/office/officeart/2005/8/layout/list1"/>
    <dgm:cxn modelId="{166BB712-537E-A841-9EC9-F0B7FF2BB69C}" type="presParOf" srcId="{800F43C2-4F8A-4B09-82AD-480D881ED1E4}" destId="{DFD7363E-11F4-234C-A62E-D7548320B649}" srcOrd="2" destOrd="0" presId="urn:microsoft.com/office/officeart/2005/8/layout/list1"/>
    <dgm:cxn modelId="{2D240780-0D1C-0146-A608-C5C9FAC03433}" type="presParOf" srcId="{800F43C2-4F8A-4B09-82AD-480D881ED1E4}" destId="{73A12585-474F-D641-8AA8-7B5B55521404}" srcOrd="3" destOrd="0" presId="urn:microsoft.com/office/officeart/2005/8/layout/list1"/>
    <dgm:cxn modelId="{89E524B9-05D2-D445-8B19-581FE4A05CCB}" type="presParOf" srcId="{800F43C2-4F8A-4B09-82AD-480D881ED1E4}" destId="{A6E7940C-E4EC-4DD9-A67E-1716A5FCCB44}" srcOrd="4" destOrd="0" presId="urn:microsoft.com/office/officeart/2005/8/layout/list1"/>
    <dgm:cxn modelId="{CEF78599-8277-8D43-A2B2-CA935D9ADA35}" type="presParOf" srcId="{A6E7940C-E4EC-4DD9-A67E-1716A5FCCB44}" destId="{9EBACAAD-8337-488E-816D-04FBCA28F658}" srcOrd="0" destOrd="0" presId="urn:microsoft.com/office/officeart/2005/8/layout/list1"/>
    <dgm:cxn modelId="{60C2CCA6-6FCE-A24C-91D5-3C3C7AEB983D}" type="presParOf" srcId="{A6E7940C-E4EC-4DD9-A67E-1716A5FCCB44}" destId="{A4DD0163-FE2B-45AB-BDF0-8CC7F3973463}" srcOrd="1" destOrd="0" presId="urn:microsoft.com/office/officeart/2005/8/layout/list1"/>
    <dgm:cxn modelId="{345532A2-6C77-5945-A9B9-12D22EF63F51}" type="presParOf" srcId="{800F43C2-4F8A-4B09-82AD-480D881ED1E4}" destId="{61A26BF5-45AF-492C-AE26-E7A15AA96510}" srcOrd="5" destOrd="0" presId="urn:microsoft.com/office/officeart/2005/8/layout/list1"/>
    <dgm:cxn modelId="{04318046-394A-2842-B73C-290D1E95D189}" type="presParOf" srcId="{800F43C2-4F8A-4B09-82AD-480D881ED1E4}" destId="{542DE059-3938-4698-84B9-AA84904411A6}" srcOrd="6" destOrd="0" presId="urn:microsoft.com/office/officeart/2005/8/layout/list1"/>
    <dgm:cxn modelId="{CEF2B72D-4C4E-F749-9911-600AB4FA14BA}" type="presParOf" srcId="{800F43C2-4F8A-4B09-82AD-480D881ED1E4}" destId="{6307AECE-B69A-4A7B-8CC9-FA3C74E84C80}" srcOrd="7" destOrd="0" presId="urn:microsoft.com/office/officeart/2005/8/layout/list1"/>
    <dgm:cxn modelId="{62DAD906-B663-904C-9A8A-23665B4A22E6}" type="presParOf" srcId="{800F43C2-4F8A-4B09-82AD-480D881ED1E4}" destId="{07E38378-B33F-4988-80F8-8498CDF81778}" srcOrd="8" destOrd="0" presId="urn:microsoft.com/office/officeart/2005/8/layout/list1"/>
    <dgm:cxn modelId="{541E88CB-2AAF-114D-98EC-134E637E8A42}" type="presParOf" srcId="{07E38378-B33F-4988-80F8-8498CDF81778}" destId="{582A8EBF-31C4-423A-A9F1-CB57670D9B4F}" srcOrd="0" destOrd="0" presId="urn:microsoft.com/office/officeart/2005/8/layout/list1"/>
    <dgm:cxn modelId="{00031F20-281A-1A4B-993A-96A9A81191DD}" type="presParOf" srcId="{07E38378-B33F-4988-80F8-8498CDF81778}" destId="{ADD893CF-FA77-461D-B460-BAD092F1C5C9}" srcOrd="1" destOrd="0" presId="urn:microsoft.com/office/officeart/2005/8/layout/list1"/>
    <dgm:cxn modelId="{9C5D4A9A-AB4A-D64A-950E-D1215D1DD4D0}" type="presParOf" srcId="{800F43C2-4F8A-4B09-82AD-480D881ED1E4}" destId="{374B5E49-B42D-4BB3-8F80-1C82430BB7DD}" srcOrd="9" destOrd="0" presId="urn:microsoft.com/office/officeart/2005/8/layout/list1"/>
    <dgm:cxn modelId="{2708701B-DEB1-1042-8D99-F1C56E26FF04}" type="presParOf" srcId="{800F43C2-4F8A-4B09-82AD-480D881ED1E4}" destId="{4CF67E5E-05E5-4D51-AB36-66D182221E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F9B72A-1E11-4408-BBA8-B868D84B6C5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056148D-FF93-4E28-9DB9-B1EB673ED853}">
      <dgm:prSet phldrT="[Texto]" custT="1"/>
      <dgm:spPr/>
      <dgm:t>
        <a:bodyPr/>
        <a:lstStyle/>
        <a:p>
          <a:r>
            <a:rPr lang="es-CO" sz="1800" dirty="0">
              <a:latin typeface="Century Gothic"/>
              <a:cs typeface="Century Gothic"/>
            </a:rPr>
            <a:t>Art. 11. Recursos del FONPET</a:t>
          </a:r>
        </a:p>
      </dgm:t>
    </dgm:pt>
    <dgm:pt modelId="{EFA532D4-20FA-4B3E-AD74-D00BDA00E267}" type="parTrans" cxnId="{7DFC07C1-F9D6-4513-B0CD-E1EB190E463D}">
      <dgm:prSet/>
      <dgm:spPr/>
      <dgm:t>
        <a:bodyPr/>
        <a:lstStyle/>
        <a:p>
          <a:endParaRPr lang="es-CO" sz="1600">
            <a:latin typeface="Century Gothic"/>
            <a:cs typeface="Century Gothic"/>
          </a:endParaRPr>
        </a:p>
      </dgm:t>
    </dgm:pt>
    <dgm:pt modelId="{B0C36DDC-D854-41E0-B78E-8B8D44D26E40}" type="sibTrans" cxnId="{7DFC07C1-F9D6-4513-B0CD-E1EB190E463D}">
      <dgm:prSet/>
      <dgm:spPr/>
      <dgm:t>
        <a:bodyPr/>
        <a:lstStyle/>
        <a:p>
          <a:endParaRPr lang="es-CO" sz="1600">
            <a:latin typeface="Century Gothic"/>
            <a:cs typeface="Century Gothic"/>
          </a:endParaRPr>
        </a:p>
      </dgm:t>
    </dgm:pt>
    <dgm:pt modelId="{133FE521-C322-4918-8A7B-5D7BF2880636}">
      <dgm:prSet phldrT="[Texto]" custT="1"/>
      <dgm:spPr/>
      <dgm:t>
        <a:bodyPr/>
        <a:lstStyle/>
        <a:p>
          <a:r>
            <a:rPr lang="es-ES" sz="1800" dirty="0">
              <a:latin typeface="Century Gothic"/>
              <a:cs typeface="Century Gothic"/>
            </a:rPr>
            <a:t>Se podrá financiar el </a:t>
          </a:r>
          <a:r>
            <a:rPr lang="es-ES" sz="2000" b="1" dirty="0">
              <a:latin typeface="Century Gothic"/>
              <a:cs typeface="Century Gothic"/>
            </a:rPr>
            <a:t>pago de todo tipo de obligaciones pensionales </a:t>
          </a:r>
          <a:r>
            <a:rPr lang="es-ES" sz="1800" dirty="0">
              <a:latin typeface="Century Gothic"/>
              <a:cs typeface="Century Gothic"/>
            </a:rPr>
            <a:t>incluidas, mesadas pensionales, cuotas partes pensionales, pago bonos pensionales y cuotas partes bonos pensionales; siempre acuerdo con la certificación expedida por el Ministerio de Hacienda y Crédito Público, la correspondiente entidad territorial haya cubierto su pasivo pensional.</a:t>
          </a:r>
          <a:endParaRPr lang="es-CO" sz="1800" dirty="0">
            <a:latin typeface="Century Gothic"/>
            <a:cs typeface="Century Gothic"/>
          </a:endParaRPr>
        </a:p>
      </dgm:t>
    </dgm:pt>
    <dgm:pt modelId="{65ED4929-D109-4EEB-8630-816F22CD71B0}" type="parTrans" cxnId="{A1ECED11-83B6-492B-854A-F20FEB910573}">
      <dgm:prSet/>
      <dgm:spPr/>
      <dgm:t>
        <a:bodyPr/>
        <a:lstStyle/>
        <a:p>
          <a:endParaRPr lang="es-CO" sz="1600">
            <a:latin typeface="Century Gothic"/>
            <a:cs typeface="Century Gothic"/>
          </a:endParaRPr>
        </a:p>
      </dgm:t>
    </dgm:pt>
    <dgm:pt modelId="{D5A22946-A07D-4859-8848-3C06741E8D00}" type="sibTrans" cxnId="{A1ECED11-83B6-492B-854A-F20FEB910573}">
      <dgm:prSet/>
      <dgm:spPr/>
      <dgm:t>
        <a:bodyPr/>
        <a:lstStyle/>
        <a:p>
          <a:endParaRPr lang="es-CO" sz="1600">
            <a:latin typeface="Century Gothic"/>
            <a:cs typeface="Century Gothic"/>
          </a:endParaRPr>
        </a:p>
      </dgm:t>
    </dgm:pt>
    <dgm:pt modelId="{A1481294-185A-FF49-B511-312E50CC2257}">
      <dgm:prSet phldrT="[Texto]" custT="1"/>
      <dgm:spPr/>
      <dgm:t>
        <a:bodyPr/>
        <a:lstStyle/>
        <a:p>
          <a:r>
            <a:rPr lang="es-ES" sz="1800" dirty="0">
              <a:latin typeface="Century Gothic"/>
              <a:cs typeface="Century Gothic"/>
            </a:rPr>
            <a:t>Art. 21. Anexo indicativo (OCAD Regionales)</a:t>
          </a:r>
          <a:endParaRPr lang="es-CO" sz="1800" dirty="0">
            <a:latin typeface="Century Gothic"/>
            <a:cs typeface="Century Gothic"/>
          </a:endParaRPr>
        </a:p>
      </dgm:t>
    </dgm:pt>
    <dgm:pt modelId="{D68B5C2E-BA00-8549-915F-6F24ED8A1CC2}" type="parTrans" cxnId="{318F6460-B2A1-C741-9858-A3C46BD38930}">
      <dgm:prSet/>
      <dgm:spPr/>
      <dgm:t>
        <a:bodyPr/>
        <a:lstStyle/>
        <a:p>
          <a:endParaRPr lang="es-ES"/>
        </a:p>
      </dgm:t>
    </dgm:pt>
    <dgm:pt modelId="{FCE3F603-1834-2B48-A3ED-01FE230A4B00}" type="sibTrans" cxnId="{318F6460-B2A1-C741-9858-A3C46BD38930}">
      <dgm:prSet/>
      <dgm:spPr/>
      <dgm:t>
        <a:bodyPr/>
        <a:lstStyle/>
        <a:p>
          <a:endParaRPr lang="es-ES"/>
        </a:p>
      </dgm:t>
    </dgm:pt>
    <dgm:pt modelId="{6ED7A873-EC01-5041-A2E8-2450A335957B}">
      <dgm:prSet phldrT="[Texto]" custT="1"/>
      <dgm:spPr/>
      <dgm:t>
        <a:bodyPr/>
        <a:lstStyle/>
        <a:p>
          <a:r>
            <a:rPr lang="es-ES" sz="1800" dirty="0">
              <a:latin typeface="Century Gothic"/>
              <a:cs typeface="Century Gothic"/>
            </a:rPr>
            <a:t>Se pueden incorporar los proyectos del PND y los planes de desarrollo territoriales</a:t>
          </a:r>
          <a:endParaRPr lang="es-CO" sz="1800" dirty="0">
            <a:latin typeface="Century Gothic"/>
            <a:cs typeface="Century Gothic"/>
          </a:endParaRPr>
        </a:p>
      </dgm:t>
    </dgm:pt>
    <dgm:pt modelId="{52DF3B19-43CE-D943-AE7F-AAF1D1DEC50B}" type="parTrans" cxnId="{98BAC204-701E-BE48-9549-44F2AE4AD417}">
      <dgm:prSet/>
      <dgm:spPr/>
      <dgm:t>
        <a:bodyPr/>
        <a:lstStyle/>
        <a:p>
          <a:endParaRPr lang="es-ES"/>
        </a:p>
      </dgm:t>
    </dgm:pt>
    <dgm:pt modelId="{96D54C34-6DAA-AE41-862D-114B177355A1}" type="sibTrans" cxnId="{98BAC204-701E-BE48-9549-44F2AE4AD417}">
      <dgm:prSet/>
      <dgm:spPr/>
      <dgm:t>
        <a:bodyPr/>
        <a:lstStyle/>
        <a:p>
          <a:endParaRPr lang="es-ES"/>
        </a:p>
      </dgm:t>
    </dgm:pt>
    <dgm:pt modelId="{F5F46B39-8421-624B-A7A0-E1600891D6D0}">
      <dgm:prSet phldrT="[Texto]" custT="1"/>
      <dgm:spPr/>
      <dgm:t>
        <a:bodyPr/>
        <a:lstStyle/>
        <a:p>
          <a:r>
            <a:rPr lang="es-CO" sz="1800" dirty="0">
              <a:latin typeface="Century Gothic"/>
              <a:cs typeface="Century Gothic"/>
            </a:rPr>
            <a:t>Proyectos registrados en el Banco de Programas y Proyectos </a:t>
          </a:r>
        </a:p>
      </dgm:t>
    </dgm:pt>
    <dgm:pt modelId="{87CF4C52-7944-DA4C-8376-59498F982447}" type="parTrans" cxnId="{43272390-7A7D-4640-B038-F7E08297D38C}">
      <dgm:prSet/>
      <dgm:spPr/>
      <dgm:t>
        <a:bodyPr/>
        <a:lstStyle/>
        <a:p>
          <a:endParaRPr lang="es-ES"/>
        </a:p>
      </dgm:t>
    </dgm:pt>
    <dgm:pt modelId="{E90742FD-C11A-4E44-8FD8-ACCBF7FAA076}" type="sibTrans" cxnId="{43272390-7A7D-4640-B038-F7E08297D38C}">
      <dgm:prSet/>
      <dgm:spPr/>
      <dgm:t>
        <a:bodyPr/>
        <a:lstStyle/>
        <a:p>
          <a:endParaRPr lang="es-ES"/>
        </a:p>
      </dgm:t>
    </dgm:pt>
    <dgm:pt modelId="{800F43C2-4F8A-4B09-82AD-480D881ED1E4}" type="pres">
      <dgm:prSet presAssocID="{66F9B72A-1E11-4408-BBA8-B868D84B6C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6E7940C-E4EC-4DD9-A67E-1716A5FCCB44}" type="pres">
      <dgm:prSet presAssocID="{A056148D-FF93-4E28-9DB9-B1EB673ED853}" presName="parentLin" presStyleCnt="0"/>
      <dgm:spPr/>
    </dgm:pt>
    <dgm:pt modelId="{9EBACAAD-8337-488E-816D-04FBCA28F658}" type="pres">
      <dgm:prSet presAssocID="{A056148D-FF93-4E28-9DB9-B1EB673ED853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A4DD0163-FE2B-45AB-BDF0-8CC7F3973463}" type="pres">
      <dgm:prSet presAssocID="{A056148D-FF93-4E28-9DB9-B1EB673ED8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A26BF5-45AF-492C-AE26-E7A15AA96510}" type="pres">
      <dgm:prSet presAssocID="{A056148D-FF93-4E28-9DB9-B1EB673ED853}" presName="negativeSpace" presStyleCnt="0"/>
      <dgm:spPr/>
    </dgm:pt>
    <dgm:pt modelId="{542DE059-3938-4698-84B9-AA84904411A6}" type="pres">
      <dgm:prSet presAssocID="{A056148D-FF93-4E28-9DB9-B1EB673ED85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07AECE-B69A-4A7B-8CC9-FA3C74E84C80}" type="pres">
      <dgm:prSet presAssocID="{B0C36DDC-D854-41E0-B78E-8B8D44D26E40}" presName="spaceBetweenRectangles" presStyleCnt="0"/>
      <dgm:spPr/>
    </dgm:pt>
    <dgm:pt modelId="{BEFA296F-8D09-A243-A9CC-DA2AEEE920C3}" type="pres">
      <dgm:prSet presAssocID="{A1481294-185A-FF49-B511-312E50CC2257}" presName="parentLin" presStyleCnt="0"/>
      <dgm:spPr/>
    </dgm:pt>
    <dgm:pt modelId="{ACDDF4A7-785F-0143-9484-D3FF83063640}" type="pres">
      <dgm:prSet presAssocID="{A1481294-185A-FF49-B511-312E50CC2257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69C0CD9A-D451-1344-8B57-4E6ABC4A0F9D}" type="pres">
      <dgm:prSet presAssocID="{A1481294-185A-FF49-B511-312E50CC22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23CAF9-A085-C947-90D9-1EB3D86B6E41}" type="pres">
      <dgm:prSet presAssocID="{A1481294-185A-FF49-B511-312E50CC2257}" presName="negativeSpace" presStyleCnt="0"/>
      <dgm:spPr/>
    </dgm:pt>
    <dgm:pt modelId="{9EA931EA-F71A-9C4A-ADDE-C1D897C87E7B}" type="pres">
      <dgm:prSet presAssocID="{A1481294-185A-FF49-B511-312E50CC225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8BAC204-701E-BE48-9549-44F2AE4AD417}" srcId="{A1481294-185A-FF49-B511-312E50CC2257}" destId="{6ED7A873-EC01-5041-A2E8-2450A335957B}" srcOrd="0" destOrd="0" parTransId="{52DF3B19-43CE-D943-AE7F-AAF1D1DEC50B}" sibTransId="{96D54C34-6DAA-AE41-862D-114B177355A1}"/>
    <dgm:cxn modelId="{C35C7FA2-B36F-504B-9516-366A9BC39C42}" type="presOf" srcId="{F5F46B39-8421-624B-A7A0-E1600891D6D0}" destId="{9EA931EA-F71A-9C4A-ADDE-C1D897C87E7B}" srcOrd="0" destOrd="1" presId="urn:microsoft.com/office/officeart/2005/8/layout/list1"/>
    <dgm:cxn modelId="{2A7A63E1-F853-C94F-BDD4-6916B83F3701}" type="presOf" srcId="{A1481294-185A-FF49-B511-312E50CC2257}" destId="{ACDDF4A7-785F-0143-9484-D3FF83063640}" srcOrd="0" destOrd="0" presId="urn:microsoft.com/office/officeart/2005/8/layout/list1"/>
    <dgm:cxn modelId="{7DFC07C1-F9D6-4513-B0CD-E1EB190E463D}" srcId="{66F9B72A-1E11-4408-BBA8-B868D84B6C50}" destId="{A056148D-FF93-4E28-9DB9-B1EB673ED853}" srcOrd="0" destOrd="0" parTransId="{EFA532D4-20FA-4B3E-AD74-D00BDA00E267}" sibTransId="{B0C36DDC-D854-41E0-B78E-8B8D44D26E40}"/>
    <dgm:cxn modelId="{A1ECED11-83B6-492B-854A-F20FEB910573}" srcId="{A056148D-FF93-4E28-9DB9-B1EB673ED853}" destId="{133FE521-C322-4918-8A7B-5D7BF2880636}" srcOrd="0" destOrd="0" parTransId="{65ED4929-D109-4EEB-8630-816F22CD71B0}" sibTransId="{D5A22946-A07D-4859-8848-3C06741E8D00}"/>
    <dgm:cxn modelId="{0CE80434-386E-1245-9363-5270572D3785}" type="presOf" srcId="{133FE521-C322-4918-8A7B-5D7BF2880636}" destId="{542DE059-3938-4698-84B9-AA84904411A6}" srcOrd="0" destOrd="0" presId="urn:microsoft.com/office/officeart/2005/8/layout/list1"/>
    <dgm:cxn modelId="{6A0C3B2A-A50D-B84D-B188-EC33F84F117E}" type="presOf" srcId="{A056148D-FF93-4E28-9DB9-B1EB673ED853}" destId="{A4DD0163-FE2B-45AB-BDF0-8CC7F3973463}" srcOrd="1" destOrd="0" presId="urn:microsoft.com/office/officeart/2005/8/layout/list1"/>
    <dgm:cxn modelId="{318F6460-B2A1-C741-9858-A3C46BD38930}" srcId="{66F9B72A-1E11-4408-BBA8-B868D84B6C50}" destId="{A1481294-185A-FF49-B511-312E50CC2257}" srcOrd="1" destOrd="0" parTransId="{D68B5C2E-BA00-8549-915F-6F24ED8A1CC2}" sibTransId="{FCE3F603-1834-2B48-A3ED-01FE230A4B00}"/>
    <dgm:cxn modelId="{D230446F-FB2A-D74B-89A9-A4DA81ACC1B8}" type="presOf" srcId="{A1481294-185A-FF49-B511-312E50CC2257}" destId="{69C0CD9A-D451-1344-8B57-4E6ABC4A0F9D}" srcOrd="1" destOrd="0" presId="urn:microsoft.com/office/officeart/2005/8/layout/list1"/>
    <dgm:cxn modelId="{4213BF35-4BFC-0548-9AA6-506100E9783E}" type="presOf" srcId="{6ED7A873-EC01-5041-A2E8-2450A335957B}" destId="{9EA931EA-F71A-9C4A-ADDE-C1D897C87E7B}" srcOrd="0" destOrd="0" presId="urn:microsoft.com/office/officeart/2005/8/layout/list1"/>
    <dgm:cxn modelId="{4DB7E21C-0FFA-BB4A-9293-34F481233B05}" type="presOf" srcId="{66F9B72A-1E11-4408-BBA8-B868D84B6C50}" destId="{800F43C2-4F8A-4B09-82AD-480D881ED1E4}" srcOrd="0" destOrd="0" presId="urn:microsoft.com/office/officeart/2005/8/layout/list1"/>
    <dgm:cxn modelId="{B08E596D-9C33-D24B-8C52-A3BB7C80C075}" type="presOf" srcId="{A056148D-FF93-4E28-9DB9-B1EB673ED853}" destId="{9EBACAAD-8337-488E-816D-04FBCA28F658}" srcOrd="0" destOrd="0" presId="urn:microsoft.com/office/officeart/2005/8/layout/list1"/>
    <dgm:cxn modelId="{43272390-7A7D-4640-B038-F7E08297D38C}" srcId="{A1481294-185A-FF49-B511-312E50CC2257}" destId="{F5F46B39-8421-624B-A7A0-E1600891D6D0}" srcOrd="1" destOrd="0" parTransId="{87CF4C52-7944-DA4C-8376-59498F982447}" sibTransId="{E90742FD-C11A-4E44-8FD8-ACCBF7FAA076}"/>
    <dgm:cxn modelId="{FC14BB5C-C115-6F4E-8296-105E86FC3F1D}" type="presParOf" srcId="{800F43C2-4F8A-4B09-82AD-480D881ED1E4}" destId="{A6E7940C-E4EC-4DD9-A67E-1716A5FCCB44}" srcOrd="0" destOrd="0" presId="urn:microsoft.com/office/officeart/2005/8/layout/list1"/>
    <dgm:cxn modelId="{18BCD7BA-70DF-CB46-9918-83627A6789C7}" type="presParOf" srcId="{A6E7940C-E4EC-4DD9-A67E-1716A5FCCB44}" destId="{9EBACAAD-8337-488E-816D-04FBCA28F658}" srcOrd="0" destOrd="0" presId="urn:microsoft.com/office/officeart/2005/8/layout/list1"/>
    <dgm:cxn modelId="{5646CCD0-11E4-A042-AF13-9C9E55596AA6}" type="presParOf" srcId="{A6E7940C-E4EC-4DD9-A67E-1716A5FCCB44}" destId="{A4DD0163-FE2B-45AB-BDF0-8CC7F3973463}" srcOrd="1" destOrd="0" presId="urn:microsoft.com/office/officeart/2005/8/layout/list1"/>
    <dgm:cxn modelId="{213ABC3A-0EB3-374A-BC42-B1D35D739F5C}" type="presParOf" srcId="{800F43C2-4F8A-4B09-82AD-480D881ED1E4}" destId="{61A26BF5-45AF-492C-AE26-E7A15AA96510}" srcOrd="1" destOrd="0" presId="urn:microsoft.com/office/officeart/2005/8/layout/list1"/>
    <dgm:cxn modelId="{4C8D9B4D-FC0F-E44A-A4CC-9361B3FC8666}" type="presParOf" srcId="{800F43C2-4F8A-4B09-82AD-480D881ED1E4}" destId="{542DE059-3938-4698-84B9-AA84904411A6}" srcOrd="2" destOrd="0" presId="urn:microsoft.com/office/officeart/2005/8/layout/list1"/>
    <dgm:cxn modelId="{91218BFA-1F12-2A49-934A-782DEA340B23}" type="presParOf" srcId="{800F43C2-4F8A-4B09-82AD-480D881ED1E4}" destId="{6307AECE-B69A-4A7B-8CC9-FA3C74E84C80}" srcOrd="3" destOrd="0" presId="urn:microsoft.com/office/officeart/2005/8/layout/list1"/>
    <dgm:cxn modelId="{787C0F7D-53DE-9344-AB6B-3BFB4A33A241}" type="presParOf" srcId="{800F43C2-4F8A-4B09-82AD-480D881ED1E4}" destId="{BEFA296F-8D09-A243-A9CC-DA2AEEE920C3}" srcOrd="4" destOrd="0" presId="urn:microsoft.com/office/officeart/2005/8/layout/list1"/>
    <dgm:cxn modelId="{D6A7EEE5-8766-4B46-BB8D-C8C9965CB0C3}" type="presParOf" srcId="{BEFA296F-8D09-A243-A9CC-DA2AEEE920C3}" destId="{ACDDF4A7-785F-0143-9484-D3FF83063640}" srcOrd="0" destOrd="0" presId="urn:microsoft.com/office/officeart/2005/8/layout/list1"/>
    <dgm:cxn modelId="{047F1874-A944-4447-9962-E917F14F8B62}" type="presParOf" srcId="{BEFA296F-8D09-A243-A9CC-DA2AEEE920C3}" destId="{69C0CD9A-D451-1344-8B57-4E6ABC4A0F9D}" srcOrd="1" destOrd="0" presId="urn:microsoft.com/office/officeart/2005/8/layout/list1"/>
    <dgm:cxn modelId="{E01C8FA5-B806-884D-8336-63D87FAA2EEA}" type="presParOf" srcId="{800F43C2-4F8A-4B09-82AD-480D881ED1E4}" destId="{0523CAF9-A085-C947-90D9-1EB3D86B6E41}" srcOrd="5" destOrd="0" presId="urn:microsoft.com/office/officeart/2005/8/layout/list1"/>
    <dgm:cxn modelId="{CC808CD0-B27F-AA45-98EC-1B61B42066C3}" type="presParOf" srcId="{800F43C2-4F8A-4B09-82AD-480D881ED1E4}" destId="{9EA931EA-F71A-9C4A-ADDE-C1D897C87E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F9B72A-1E11-4408-BBA8-B868D84B6C5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056148D-FF93-4E28-9DB9-B1EB673ED853}">
      <dgm:prSet phldrT="[Texto]"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Art. 22. Líneas programáticas.</a:t>
          </a:r>
        </a:p>
      </dgm:t>
    </dgm:pt>
    <dgm:pt modelId="{EFA532D4-20FA-4B3E-AD74-D00BDA00E267}" type="parTrans" cxnId="{7DFC07C1-F9D6-4513-B0CD-E1EB190E463D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B0C36DDC-D854-41E0-B78E-8B8D44D26E40}" type="sibTrans" cxnId="{7DFC07C1-F9D6-4513-B0CD-E1EB190E463D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133FE521-C322-4918-8A7B-5D7BF2880636}">
      <dgm:prSet phldrT="[Texto]"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La Comisión Rectora, a propuesta del DNP, podrá definir nuevas líneas programáticas indicativas que se articules con los objetivos del SGR y los planes de desarrollo de las ET.</a:t>
          </a:r>
        </a:p>
      </dgm:t>
    </dgm:pt>
    <dgm:pt modelId="{65ED4929-D109-4EEB-8630-816F22CD71B0}" type="parTrans" cxnId="{A1ECED11-83B6-492B-854A-F20FEB910573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D5A22946-A07D-4859-8848-3C06741E8D00}" type="sibTrans" cxnId="{A1ECED11-83B6-492B-854A-F20FEB910573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BDEBBEE2-D69B-43A4-B626-336D381445D9}">
      <dgm:prSet phldrT="[Texto]"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Art. 26. Responsabilidad miembros de OCAD.</a:t>
          </a:r>
        </a:p>
      </dgm:t>
    </dgm:pt>
    <dgm:pt modelId="{9E6F5C02-A9D6-4BA5-AEA0-177882DCE878}" type="parTrans" cxnId="{904F41AD-E515-46F5-AC0B-EA83EF372CA3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E159CE6F-DFDE-4243-8F07-939A73EC4993}" type="sibTrans" cxnId="{904F41AD-E515-46F5-AC0B-EA83EF372CA3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374933DF-6EC2-407A-A565-ADEB6FCF4978}">
      <dgm:prSet phldrT="[Texto]"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Evaluar, viabilizar, aprobar, priorizar los proyectos observando la pertinencia de los mismos, su relevancia, el impacto y la coherencia con el PND y los planes de desarrollo de las ET, así como los ajustes que se sometan a su consideración. En consecuencia, lo miembros del OCAD no son responsables por la ejecución de los proyectos. </a:t>
          </a:r>
        </a:p>
      </dgm:t>
    </dgm:pt>
    <dgm:pt modelId="{0562D7B7-50C6-4830-B7F9-B772E6F38DCD}" type="parTrans" cxnId="{E39FBC84-5CE4-4217-99CC-17350C57906D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993E3361-2356-4F8C-822F-90E1183E9C49}" type="sibTrans" cxnId="{E39FBC84-5CE4-4217-99CC-17350C57906D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C3A54ADF-93E4-4A92-B2CF-DE8E21993562}">
      <dgm:prSet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Art. 38. Rendición de cuentas de los OCAD.</a:t>
          </a:r>
        </a:p>
      </dgm:t>
    </dgm:pt>
    <dgm:pt modelId="{BDF4A99D-C0E3-4E6E-9744-65B36FA034C1}" type="parTrans" cxnId="{FF76B9FA-E9D1-41BE-8FA5-EF93D86ADF44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A5B4B2FA-761B-4FC9-94BF-172AD9999D60}" type="sibTrans" cxnId="{FF76B9FA-E9D1-41BE-8FA5-EF93D86ADF44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D1949554-F3F0-4F1F-8A5E-22F5BFB7BE04}">
      <dgm:prSet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OCAD rendirán un informe público semestral.</a:t>
          </a:r>
        </a:p>
      </dgm:t>
    </dgm:pt>
    <dgm:pt modelId="{B6DA74C0-375C-4388-B768-3272626CFD8F}" type="parTrans" cxnId="{96230E7B-9C58-4E3B-8776-C01E4438D379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8C4575CD-4F30-4B9E-8047-2DBC8C779FE0}" type="sibTrans" cxnId="{96230E7B-9C58-4E3B-8776-C01E4438D379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384C9066-2131-4561-818A-DD75C4A755A4}">
      <dgm:prSet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DNP y la Comisión Rectora rendirán un informe semestral ante las Comisiones Económicas del Congreso de la República.</a:t>
          </a:r>
        </a:p>
      </dgm:t>
    </dgm:pt>
    <dgm:pt modelId="{B6EF8634-F20A-4720-A695-2CD9B8539DB3}" type="parTrans" cxnId="{5D1EE69F-0981-4FB7-B60E-F5099450497E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3ADBA0C4-8709-416D-9161-EC178BE153AD}" type="sibTrans" cxnId="{5D1EE69F-0981-4FB7-B60E-F5099450497E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800F43C2-4F8A-4B09-82AD-480D881ED1E4}" type="pres">
      <dgm:prSet presAssocID="{66F9B72A-1E11-4408-BBA8-B868D84B6C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6E7940C-E4EC-4DD9-A67E-1716A5FCCB44}" type="pres">
      <dgm:prSet presAssocID="{A056148D-FF93-4E28-9DB9-B1EB673ED853}" presName="parentLin" presStyleCnt="0"/>
      <dgm:spPr/>
    </dgm:pt>
    <dgm:pt modelId="{9EBACAAD-8337-488E-816D-04FBCA28F658}" type="pres">
      <dgm:prSet presAssocID="{A056148D-FF93-4E28-9DB9-B1EB673ED853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A4DD0163-FE2B-45AB-BDF0-8CC7F3973463}" type="pres">
      <dgm:prSet presAssocID="{A056148D-FF93-4E28-9DB9-B1EB673ED8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A26BF5-45AF-492C-AE26-E7A15AA96510}" type="pres">
      <dgm:prSet presAssocID="{A056148D-FF93-4E28-9DB9-B1EB673ED853}" presName="negativeSpace" presStyleCnt="0"/>
      <dgm:spPr/>
    </dgm:pt>
    <dgm:pt modelId="{542DE059-3938-4698-84B9-AA84904411A6}" type="pres">
      <dgm:prSet presAssocID="{A056148D-FF93-4E28-9DB9-B1EB673ED85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07AECE-B69A-4A7B-8CC9-FA3C74E84C80}" type="pres">
      <dgm:prSet presAssocID="{B0C36DDC-D854-41E0-B78E-8B8D44D26E40}" presName="spaceBetweenRectangles" presStyleCnt="0"/>
      <dgm:spPr/>
    </dgm:pt>
    <dgm:pt modelId="{07E38378-B33F-4988-80F8-8498CDF81778}" type="pres">
      <dgm:prSet presAssocID="{BDEBBEE2-D69B-43A4-B626-336D381445D9}" presName="parentLin" presStyleCnt="0"/>
      <dgm:spPr/>
    </dgm:pt>
    <dgm:pt modelId="{582A8EBF-31C4-423A-A9F1-CB57670D9B4F}" type="pres">
      <dgm:prSet presAssocID="{BDEBBEE2-D69B-43A4-B626-336D381445D9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ADD893CF-FA77-461D-B460-BAD092F1C5C9}" type="pres">
      <dgm:prSet presAssocID="{BDEBBEE2-D69B-43A4-B626-336D381445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4B5E49-B42D-4BB3-8F80-1C82430BB7DD}" type="pres">
      <dgm:prSet presAssocID="{BDEBBEE2-D69B-43A4-B626-336D381445D9}" presName="negativeSpace" presStyleCnt="0"/>
      <dgm:spPr/>
    </dgm:pt>
    <dgm:pt modelId="{4CF67E5E-05E5-4D51-AB36-66D182221EDA}" type="pres">
      <dgm:prSet presAssocID="{BDEBBEE2-D69B-43A4-B626-336D381445D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E2D4D5-D714-437A-8D1A-C6AA19CFA204}" type="pres">
      <dgm:prSet presAssocID="{E159CE6F-DFDE-4243-8F07-939A73EC4993}" presName="spaceBetweenRectangles" presStyleCnt="0"/>
      <dgm:spPr/>
    </dgm:pt>
    <dgm:pt modelId="{0DE41A81-57C4-48A0-9632-6C75ECFDABBC}" type="pres">
      <dgm:prSet presAssocID="{C3A54ADF-93E4-4A92-B2CF-DE8E21993562}" presName="parentLin" presStyleCnt="0"/>
      <dgm:spPr/>
    </dgm:pt>
    <dgm:pt modelId="{81F00142-8FCE-4F2F-8EB8-00B0C2369925}" type="pres">
      <dgm:prSet presAssocID="{C3A54ADF-93E4-4A92-B2CF-DE8E21993562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11E0161C-D781-40EC-A9B8-179BA85C9A78}" type="pres">
      <dgm:prSet presAssocID="{C3A54ADF-93E4-4A92-B2CF-DE8E219935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3BD6F1-0F5B-4C75-A50B-5A973FA61E3B}" type="pres">
      <dgm:prSet presAssocID="{C3A54ADF-93E4-4A92-B2CF-DE8E21993562}" presName="negativeSpace" presStyleCnt="0"/>
      <dgm:spPr/>
    </dgm:pt>
    <dgm:pt modelId="{3698468F-E444-4212-BA1A-65CE3FD39C5D}" type="pres">
      <dgm:prSet presAssocID="{C3A54ADF-93E4-4A92-B2CF-DE8E2199356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39935F7-AAEB-4006-A25C-B76583242E91}" type="presOf" srcId="{A056148D-FF93-4E28-9DB9-B1EB673ED853}" destId="{A4DD0163-FE2B-45AB-BDF0-8CC7F3973463}" srcOrd="1" destOrd="0" presId="urn:microsoft.com/office/officeart/2005/8/layout/list1"/>
    <dgm:cxn modelId="{7847D4CB-3C67-46E0-A7BA-4AAB2F905369}" type="presOf" srcId="{C3A54ADF-93E4-4A92-B2CF-DE8E21993562}" destId="{11E0161C-D781-40EC-A9B8-179BA85C9A78}" srcOrd="1" destOrd="0" presId="urn:microsoft.com/office/officeart/2005/8/layout/list1"/>
    <dgm:cxn modelId="{E6832061-AAC4-4381-9C76-34D6BF81FFEB}" type="presOf" srcId="{66F9B72A-1E11-4408-BBA8-B868D84B6C50}" destId="{800F43C2-4F8A-4B09-82AD-480D881ED1E4}" srcOrd="0" destOrd="0" presId="urn:microsoft.com/office/officeart/2005/8/layout/list1"/>
    <dgm:cxn modelId="{E73A1E89-C6A6-407D-A1D2-DFDD50AE19D0}" type="presOf" srcId="{A056148D-FF93-4E28-9DB9-B1EB673ED853}" destId="{9EBACAAD-8337-488E-816D-04FBCA28F658}" srcOrd="0" destOrd="0" presId="urn:microsoft.com/office/officeart/2005/8/layout/list1"/>
    <dgm:cxn modelId="{EAC30222-970F-433A-B74D-36DB0C3398B0}" type="presOf" srcId="{BDEBBEE2-D69B-43A4-B626-336D381445D9}" destId="{582A8EBF-31C4-423A-A9F1-CB57670D9B4F}" srcOrd="0" destOrd="0" presId="urn:microsoft.com/office/officeart/2005/8/layout/list1"/>
    <dgm:cxn modelId="{B6E0CFAA-9576-4905-B7E2-D8BE54CF694A}" type="presOf" srcId="{C3A54ADF-93E4-4A92-B2CF-DE8E21993562}" destId="{81F00142-8FCE-4F2F-8EB8-00B0C2369925}" srcOrd="0" destOrd="0" presId="urn:microsoft.com/office/officeart/2005/8/layout/list1"/>
    <dgm:cxn modelId="{2D873923-9166-4A5E-9101-217E49BEEC1C}" type="presOf" srcId="{384C9066-2131-4561-818A-DD75C4A755A4}" destId="{3698468F-E444-4212-BA1A-65CE3FD39C5D}" srcOrd="0" destOrd="1" presId="urn:microsoft.com/office/officeart/2005/8/layout/list1"/>
    <dgm:cxn modelId="{7DFC07C1-F9D6-4513-B0CD-E1EB190E463D}" srcId="{66F9B72A-1E11-4408-BBA8-B868D84B6C50}" destId="{A056148D-FF93-4E28-9DB9-B1EB673ED853}" srcOrd="0" destOrd="0" parTransId="{EFA532D4-20FA-4B3E-AD74-D00BDA00E267}" sibTransId="{B0C36DDC-D854-41E0-B78E-8B8D44D26E40}"/>
    <dgm:cxn modelId="{A1ECED11-83B6-492B-854A-F20FEB910573}" srcId="{A056148D-FF93-4E28-9DB9-B1EB673ED853}" destId="{133FE521-C322-4918-8A7B-5D7BF2880636}" srcOrd="0" destOrd="0" parTransId="{65ED4929-D109-4EEB-8630-816F22CD71B0}" sibTransId="{D5A22946-A07D-4859-8848-3C06741E8D00}"/>
    <dgm:cxn modelId="{5D1EE69F-0981-4FB7-B60E-F5099450497E}" srcId="{C3A54ADF-93E4-4A92-B2CF-DE8E21993562}" destId="{384C9066-2131-4561-818A-DD75C4A755A4}" srcOrd="1" destOrd="0" parTransId="{B6EF8634-F20A-4720-A695-2CD9B8539DB3}" sibTransId="{3ADBA0C4-8709-416D-9161-EC178BE153AD}"/>
    <dgm:cxn modelId="{ECFCE215-E900-4517-B86C-98336921D7EB}" type="presOf" srcId="{D1949554-F3F0-4F1F-8A5E-22F5BFB7BE04}" destId="{3698468F-E444-4212-BA1A-65CE3FD39C5D}" srcOrd="0" destOrd="0" presId="urn:microsoft.com/office/officeart/2005/8/layout/list1"/>
    <dgm:cxn modelId="{904F41AD-E515-46F5-AC0B-EA83EF372CA3}" srcId="{66F9B72A-1E11-4408-BBA8-B868D84B6C50}" destId="{BDEBBEE2-D69B-43A4-B626-336D381445D9}" srcOrd="1" destOrd="0" parTransId="{9E6F5C02-A9D6-4BA5-AEA0-177882DCE878}" sibTransId="{E159CE6F-DFDE-4243-8F07-939A73EC4993}"/>
    <dgm:cxn modelId="{96230E7B-9C58-4E3B-8776-C01E4438D379}" srcId="{C3A54ADF-93E4-4A92-B2CF-DE8E21993562}" destId="{D1949554-F3F0-4F1F-8A5E-22F5BFB7BE04}" srcOrd="0" destOrd="0" parTransId="{B6DA74C0-375C-4388-B768-3272626CFD8F}" sibTransId="{8C4575CD-4F30-4B9E-8047-2DBC8C779FE0}"/>
    <dgm:cxn modelId="{294E1905-7F17-4A0E-B6B9-071F4C5D149C}" type="presOf" srcId="{133FE521-C322-4918-8A7B-5D7BF2880636}" destId="{542DE059-3938-4698-84B9-AA84904411A6}" srcOrd="0" destOrd="0" presId="urn:microsoft.com/office/officeart/2005/8/layout/list1"/>
    <dgm:cxn modelId="{C8609CDF-01AD-4262-8114-77B5358370F5}" type="presOf" srcId="{BDEBBEE2-D69B-43A4-B626-336D381445D9}" destId="{ADD893CF-FA77-461D-B460-BAD092F1C5C9}" srcOrd="1" destOrd="0" presId="urn:microsoft.com/office/officeart/2005/8/layout/list1"/>
    <dgm:cxn modelId="{7F1BE468-4203-4203-B547-C3424CF172FC}" type="presOf" srcId="{374933DF-6EC2-407A-A565-ADEB6FCF4978}" destId="{4CF67E5E-05E5-4D51-AB36-66D182221EDA}" srcOrd="0" destOrd="0" presId="urn:microsoft.com/office/officeart/2005/8/layout/list1"/>
    <dgm:cxn modelId="{FF76B9FA-E9D1-41BE-8FA5-EF93D86ADF44}" srcId="{66F9B72A-1E11-4408-BBA8-B868D84B6C50}" destId="{C3A54ADF-93E4-4A92-B2CF-DE8E21993562}" srcOrd="2" destOrd="0" parTransId="{BDF4A99D-C0E3-4E6E-9744-65B36FA034C1}" sibTransId="{A5B4B2FA-761B-4FC9-94BF-172AD9999D60}"/>
    <dgm:cxn modelId="{E39FBC84-5CE4-4217-99CC-17350C57906D}" srcId="{BDEBBEE2-D69B-43A4-B626-336D381445D9}" destId="{374933DF-6EC2-407A-A565-ADEB6FCF4978}" srcOrd="0" destOrd="0" parTransId="{0562D7B7-50C6-4830-B7F9-B772E6F38DCD}" sibTransId="{993E3361-2356-4F8C-822F-90E1183E9C49}"/>
    <dgm:cxn modelId="{D0749047-7309-4F88-966B-669FA023CC1D}" type="presParOf" srcId="{800F43C2-4F8A-4B09-82AD-480D881ED1E4}" destId="{A6E7940C-E4EC-4DD9-A67E-1716A5FCCB44}" srcOrd="0" destOrd="0" presId="urn:microsoft.com/office/officeart/2005/8/layout/list1"/>
    <dgm:cxn modelId="{FF42AA76-FB94-4E0F-8422-8E84DA598496}" type="presParOf" srcId="{A6E7940C-E4EC-4DD9-A67E-1716A5FCCB44}" destId="{9EBACAAD-8337-488E-816D-04FBCA28F658}" srcOrd="0" destOrd="0" presId="urn:microsoft.com/office/officeart/2005/8/layout/list1"/>
    <dgm:cxn modelId="{16EB9AC0-F32E-41BE-89F7-03A71D03CB51}" type="presParOf" srcId="{A6E7940C-E4EC-4DD9-A67E-1716A5FCCB44}" destId="{A4DD0163-FE2B-45AB-BDF0-8CC7F3973463}" srcOrd="1" destOrd="0" presId="urn:microsoft.com/office/officeart/2005/8/layout/list1"/>
    <dgm:cxn modelId="{C6B2336D-6E19-4A5B-842B-F3E3786F1019}" type="presParOf" srcId="{800F43C2-4F8A-4B09-82AD-480D881ED1E4}" destId="{61A26BF5-45AF-492C-AE26-E7A15AA96510}" srcOrd="1" destOrd="0" presId="urn:microsoft.com/office/officeart/2005/8/layout/list1"/>
    <dgm:cxn modelId="{0EADAEC8-53DC-432A-9CDA-1C6A199B47D0}" type="presParOf" srcId="{800F43C2-4F8A-4B09-82AD-480D881ED1E4}" destId="{542DE059-3938-4698-84B9-AA84904411A6}" srcOrd="2" destOrd="0" presId="urn:microsoft.com/office/officeart/2005/8/layout/list1"/>
    <dgm:cxn modelId="{6788E451-C007-4B77-BF1C-76D80865C32E}" type="presParOf" srcId="{800F43C2-4F8A-4B09-82AD-480D881ED1E4}" destId="{6307AECE-B69A-4A7B-8CC9-FA3C74E84C80}" srcOrd="3" destOrd="0" presId="urn:microsoft.com/office/officeart/2005/8/layout/list1"/>
    <dgm:cxn modelId="{817CB5E4-7D6E-4B8C-84C7-64A7EE901496}" type="presParOf" srcId="{800F43C2-4F8A-4B09-82AD-480D881ED1E4}" destId="{07E38378-B33F-4988-80F8-8498CDF81778}" srcOrd="4" destOrd="0" presId="urn:microsoft.com/office/officeart/2005/8/layout/list1"/>
    <dgm:cxn modelId="{3860C58B-C88C-490C-8B0D-5FA5797A7EE2}" type="presParOf" srcId="{07E38378-B33F-4988-80F8-8498CDF81778}" destId="{582A8EBF-31C4-423A-A9F1-CB57670D9B4F}" srcOrd="0" destOrd="0" presId="urn:microsoft.com/office/officeart/2005/8/layout/list1"/>
    <dgm:cxn modelId="{706584CA-0958-494C-B77A-B8FA103EA73A}" type="presParOf" srcId="{07E38378-B33F-4988-80F8-8498CDF81778}" destId="{ADD893CF-FA77-461D-B460-BAD092F1C5C9}" srcOrd="1" destOrd="0" presId="urn:microsoft.com/office/officeart/2005/8/layout/list1"/>
    <dgm:cxn modelId="{F225E987-4532-40F7-8B79-051892DD5156}" type="presParOf" srcId="{800F43C2-4F8A-4B09-82AD-480D881ED1E4}" destId="{374B5E49-B42D-4BB3-8F80-1C82430BB7DD}" srcOrd="5" destOrd="0" presId="urn:microsoft.com/office/officeart/2005/8/layout/list1"/>
    <dgm:cxn modelId="{6619026F-B951-4308-A385-0EE2E4D98BC4}" type="presParOf" srcId="{800F43C2-4F8A-4B09-82AD-480D881ED1E4}" destId="{4CF67E5E-05E5-4D51-AB36-66D182221EDA}" srcOrd="6" destOrd="0" presId="urn:microsoft.com/office/officeart/2005/8/layout/list1"/>
    <dgm:cxn modelId="{A02FC698-75AC-43CC-A6DC-861A7C3B19C9}" type="presParOf" srcId="{800F43C2-4F8A-4B09-82AD-480D881ED1E4}" destId="{6DE2D4D5-D714-437A-8D1A-C6AA19CFA204}" srcOrd="7" destOrd="0" presId="urn:microsoft.com/office/officeart/2005/8/layout/list1"/>
    <dgm:cxn modelId="{7EBCA57D-5513-44F0-B438-9C697F1DA5BC}" type="presParOf" srcId="{800F43C2-4F8A-4B09-82AD-480D881ED1E4}" destId="{0DE41A81-57C4-48A0-9632-6C75ECFDABBC}" srcOrd="8" destOrd="0" presId="urn:microsoft.com/office/officeart/2005/8/layout/list1"/>
    <dgm:cxn modelId="{717CBD04-69A4-45BF-9B93-70ACFAE62C34}" type="presParOf" srcId="{0DE41A81-57C4-48A0-9632-6C75ECFDABBC}" destId="{81F00142-8FCE-4F2F-8EB8-00B0C2369925}" srcOrd="0" destOrd="0" presId="urn:microsoft.com/office/officeart/2005/8/layout/list1"/>
    <dgm:cxn modelId="{3BA53070-F703-498F-9448-B6BE9F38803E}" type="presParOf" srcId="{0DE41A81-57C4-48A0-9632-6C75ECFDABBC}" destId="{11E0161C-D781-40EC-A9B8-179BA85C9A78}" srcOrd="1" destOrd="0" presId="urn:microsoft.com/office/officeart/2005/8/layout/list1"/>
    <dgm:cxn modelId="{A52C7BB1-8035-465A-ABB0-66AC186C3835}" type="presParOf" srcId="{800F43C2-4F8A-4B09-82AD-480D881ED1E4}" destId="{763BD6F1-0F5B-4C75-A50B-5A973FA61E3B}" srcOrd="9" destOrd="0" presId="urn:microsoft.com/office/officeart/2005/8/layout/list1"/>
    <dgm:cxn modelId="{A3232208-FC73-47B4-8330-1E05A02CB263}" type="presParOf" srcId="{800F43C2-4F8A-4B09-82AD-480D881ED1E4}" destId="{3698468F-E444-4212-BA1A-65CE3FD39C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F9B72A-1E11-4408-BBA8-B868D84B6C5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8FE8037-B826-40D5-91CA-2260502E2EA7}">
      <dgm:prSet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Art. 43. Evaluación de proyectos por parte de los OCAD</a:t>
          </a:r>
        </a:p>
      </dgm:t>
    </dgm:pt>
    <dgm:pt modelId="{A4EAB5C8-232A-4B83-BDBF-353A19EA0EA1}" type="parTrans" cxnId="{621B40C7-7A5F-4E8C-BD0C-97ED49AC6C3C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121D9FCB-D671-4D6E-B658-7BB65EA05A70}" type="sibTrans" cxnId="{621B40C7-7A5F-4E8C-BD0C-97ED49AC6C3C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A119ED76-A9B7-4E8D-89EF-7C7917319CC2}">
      <dgm:prSet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Se mantiene el sistema de evaluación por puntajes.</a:t>
          </a:r>
        </a:p>
      </dgm:t>
    </dgm:pt>
    <dgm:pt modelId="{DA3B6F7B-8499-4324-A3A7-E13DDBE1CE99}" type="parTrans" cxnId="{3A0266AD-9D26-4013-A7B1-EAA2A700D175}">
      <dgm:prSet/>
      <dgm:spPr/>
      <dgm:t>
        <a:bodyPr/>
        <a:lstStyle/>
        <a:p>
          <a:endParaRPr lang="es-ES" sz="1800">
            <a:latin typeface="Century Gothic"/>
            <a:cs typeface="Century Gothic"/>
          </a:endParaRPr>
        </a:p>
      </dgm:t>
    </dgm:pt>
    <dgm:pt modelId="{F4A5C833-1E40-48DF-BCA8-583261101C3C}" type="sibTrans" cxnId="{3A0266AD-9D26-4013-A7B1-EAA2A700D175}">
      <dgm:prSet/>
      <dgm:spPr/>
      <dgm:t>
        <a:bodyPr/>
        <a:lstStyle/>
        <a:p>
          <a:endParaRPr lang="es-ES" sz="1800">
            <a:latin typeface="Century Gothic"/>
            <a:cs typeface="Century Gothic"/>
          </a:endParaRPr>
        </a:p>
      </dgm:t>
    </dgm:pt>
    <dgm:pt modelId="{133FE521-C322-4918-8A7B-5D7BF2880636}">
      <dgm:prSet phldrT="[Texto]" custT="1"/>
      <dgm:spPr/>
      <dgm:t>
        <a:bodyPr/>
        <a:lstStyle/>
        <a:p>
          <a:r>
            <a:rPr lang="es-ES" sz="1600" dirty="0">
              <a:latin typeface="Century Gothic"/>
              <a:cs typeface="Century Gothic"/>
            </a:rPr>
            <a:t>CORPOICA podrá estructurar, inscribir y presentar proyectos directamente al OCAD de Fondo de Ciencia, Tecnología e Innovación. </a:t>
          </a:r>
          <a:endParaRPr lang="es-CO" sz="1600" dirty="0">
            <a:latin typeface="Century Gothic"/>
            <a:cs typeface="Century Gothic"/>
          </a:endParaRPr>
        </a:p>
      </dgm:t>
    </dgm:pt>
    <dgm:pt modelId="{A056148D-FF93-4E28-9DB9-B1EB673ED853}">
      <dgm:prSet phldrT="[Texto]"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Artículo 40. Fondo de CTeI.</a:t>
          </a:r>
        </a:p>
      </dgm:t>
    </dgm:pt>
    <dgm:pt modelId="{B0C36DDC-D854-41E0-B78E-8B8D44D26E40}" type="sibTrans" cxnId="{7DFC07C1-F9D6-4513-B0CD-E1EB190E463D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EFA532D4-20FA-4B3E-AD74-D00BDA00E267}" type="parTrans" cxnId="{7DFC07C1-F9D6-4513-B0CD-E1EB190E463D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D5A22946-A07D-4859-8848-3C06741E8D00}" type="sibTrans" cxnId="{A1ECED11-83B6-492B-854A-F20FEB910573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65ED4929-D109-4EEB-8630-816F22CD71B0}" type="parTrans" cxnId="{A1ECED11-83B6-492B-854A-F20FEB910573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BDEBBEE2-D69B-43A4-B626-336D381445D9}">
      <dgm:prSet phldrT="[Texto]"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Artículo 45. Estudio de impacto</a:t>
          </a:r>
        </a:p>
      </dgm:t>
    </dgm:pt>
    <dgm:pt modelId="{E159CE6F-DFDE-4243-8F07-939A73EC4993}" type="sibTrans" cxnId="{904F41AD-E515-46F5-AC0B-EA83EF372CA3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9E6F5C02-A9D6-4BA5-AEA0-177882DCE878}" type="parTrans" cxnId="{904F41AD-E515-46F5-AC0B-EA83EF372CA3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384C9066-2131-4561-818A-DD75C4A755A4}">
      <dgm:prSet custT="1"/>
      <dgm:spPr/>
      <dgm:t>
        <a:bodyPr/>
        <a:lstStyle/>
        <a:p>
          <a:r>
            <a:rPr lang="es-CO" sz="1600" dirty="0">
              <a:latin typeface="Century Gothic"/>
              <a:cs typeface="Century Gothic"/>
            </a:rPr>
            <a:t>Evaluación del impacto para los productores con el fin de presentar una propuesta para garantizar la asignación justa de regalías</a:t>
          </a:r>
        </a:p>
      </dgm:t>
    </dgm:pt>
    <dgm:pt modelId="{3ADBA0C4-8709-416D-9161-EC178BE153AD}" type="sibTrans" cxnId="{5D1EE69F-0981-4FB7-B60E-F5099450497E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B6EF8634-F20A-4720-A695-2CD9B8539DB3}" type="parTrans" cxnId="{5D1EE69F-0981-4FB7-B60E-F5099450497E}">
      <dgm:prSet/>
      <dgm:spPr/>
      <dgm:t>
        <a:bodyPr/>
        <a:lstStyle/>
        <a:p>
          <a:endParaRPr lang="es-CO" sz="1800">
            <a:latin typeface="Century Gothic"/>
            <a:cs typeface="Century Gothic"/>
          </a:endParaRPr>
        </a:p>
      </dgm:t>
    </dgm:pt>
    <dgm:pt modelId="{800F43C2-4F8A-4B09-82AD-480D881ED1E4}" type="pres">
      <dgm:prSet presAssocID="{66F9B72A-1E11-4408-BBA8-B868D84B6C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6E7940C-E4EC-4DD9-A67E-1716A5FCCB44}" type="pres">
      <dgm:prSet presAssocID="{A056148D-FF93-4E28-9DB9-B1EB673ED853}" presName="parentLin" presStyleCnt="0"/>
      <dgm:spPr/>
    </dgm:pt>
    <dgm:pt modelId="{9EBACAAD-8337-488E-816D-04FBCA28F658}" type="pres">
      <dgm:prSet presAssocID="{A056148D-FF93-4E28-9DB9-B1EB673ED853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A4DD0163-FE2B-45AB-BDF0-8CC7F3973463}" type="pres">
      <dgm:prSet presAssocID="{A056148D-FF93-4E28-9DB9-B1EB673ED8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A26BF5-45AF-492C-AE26-E7A15AA96510}" type="pres">
      <dgm:prSet presAssocID="{A056148D-FF93-4E28-9DB9-B1EB673ED853}" presName="negativeSpace" presStyleCnt="0"/>
      <dgm:spPr/>
    </dgm:pt>
    <dgm:pt modelId="{542DE059-3938-4698-84B9-AA84904411A6}" type="pres">
      <dgm:prSet presAssocID="{A056148D-FF93-4E28-9DB9-B1EB673ED85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07AECE-B69A-4A7B-8CC9-FA3C74E84C80}" type="pres">
      <dgm:prSet presAssocID="{B0C36DDC-D854-41E0-B78E-8B8D44D26E40}" presName="spaceBetweenRectangles" presStyleCnt="0"/>
      <dgm:spPr/>
    </dgm:pt>
    <dgm:pt modelId="{CC14F273-8BC5-4DBA-9595-5435EF7B78A2}" type="pres">
      <dgm:prSet presAssocID="{28FE8037-B826-40D5-91CA-2260502E2EA7}" presName="parentLin" presStyleCnt="0"/>
      <dgm:spPr/>
    </dgm:pt>
    <dgm:pt modelId="{70DDF32A-0F09-4BD3-9166-AAD7C01B867A}" type="pres">
      <dgm:prSet presAssocID="{28FE8037-B826-40D5-91CA-2260502E2EA7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3078E8D2-BB16-4F82-87ED-8C93172D61DD}" type="pres">
      <dgm:prSet presAssocID="{28FE8037-B826-40D5-91CA-2260502E2E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5AFDB7-1567-49AB-A5E9-5832167679AE}" type="pres">
      <dgm:prSet presAssocID="{28FE8037-B826-40D5-91CA-2260502E2EA7}" presName="negativeSpace" presStyleCnt="0"/>
      <dgm:spPr/>
    </dgm:pt>
    <dgm:pt modelId="{B2CCD077-6714-46C7-A8F9-17B48D8272F3}" type="pres">
      <dgm:prSet presAssocID="{28FE8037-B826-40D5-91CA-2260502E2EA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7449B5-E4AE-0546-8D73-7AA15105A2C0}" type="pres">
      <dgm:prSet presAssocID="{121D9FCB-D671-4D6E-B658-7BB65EA05A70}" presName="spaceBetweenRectangles" presStyleCnt="0"/>
      <dgm:spPr/>
    </dgm:pt>
    <dgm:pt modelId="{07E38378-B33F-4988-80F8-8498CDF81778}" type="pres">
      <dgm:prSet presAssocID="{BDEBBEE2-D69B-43A4-B626-336D381445D9}" presName="parentLin" presStyleCnt="0"/>
      <dgm:spPr/>
    </dgm:pt>
    <dgm:pt modelId="{582A8EBF-31C4-423A-A9F1-CB57670D9B4F}" type="pres">
      <dgm:prSet presAssocID="{BDEBBEE2-D69B-43A4-B626-336D381445D9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ADD893CF-FA77-461D-B460-BAD092F1C5C9}" type="pres">
      <dgm:prSet presAssocID="{BDEBBEE2-D69B-43A4-B626-336D381445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4B5E49-B42D-4BB3-8F80-1C82430BB7DD}" type="pres">
      <dgm:prSet presAssocID="{BDEBBEE2-D69B-43A4-B626-336D381445D9}" presName="negativeSpace" presStyleCnt="0"/>
      <dgm:spPr/>
    </dgm:pt>
    <dgm:pt modelId="{4CF67E5E-05E5-4D51-AB36-66D182221EDA}" type="pres">
      <dgm:prSet presAssocID="{BDEBBEE2-D69B-43A4-B626-336D381445D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3D18F6F-89AE-5D40-9515-78D3AD2B6694}" type="presOf" srcId="{BDEBBEE2-D69B-43A4-B626-336D381445D9}" destId="{ADD893CF-FA77-461D-B460-BAD092F1C5C9}" srcOrd="1" destOrd="0" presId="urn:microsoft.com/office/officeart/2005/8/layout/list1"/>
    <dgm:cxn modelId="{D2D54197-9041-2645-8F2B-E1D3BFA85D92}" type="presOf" srcId="{BDEBBEE2-D69B-43A4-B626-336D381445D9}" destId="{582A8EBF-31C4-423A-A9F1-CB57670D9B4F}" srcOrd="0" destOrd="0" presId="urn:microsoft.com/office/officeart/2005/8/layout/list1"/>
    <dgm:cxn modelId="{47485723-7B03-CB4F-84A6-A25600BE8493}" type="presOf" srcId="{384C9066-2131-4561-818A-DD75C4A755A4}" destId="{4CF67E5E-05E5-4D51-AB36-66D182221EDA}" srcOrd="0" destOrd="0" presId="urn:microsoft.com/office/officeart/2005/8/layout/list1"/>
    <dgm:cxn modelId="{418B6430-C4A4-2B43-8819-ABAC85CBB926}" type="presOf" srcId="{A056148D-FF93-4E28-9DB9-B1EB673ED853}" destId="{A4DD0163-FE2B-45AB-BDF0-8CC7F3973463}" srcOrd="1" destOrd="0" presId="urn:microsoft.com/office/officeart/2005/8/layout/list1"/>
    <dgm:cxn modelId="{7DFC07C1-F9D6-4513-B0CD-E1EB190E463D}" srcId="{66F9B72A-1E11-4408-BBA8-B868D84B6C50}" destId="{A056148D-FF93-4E28-9DB9-B1EB673ED853}" srcOrd="0" destOrd="0" parTransId="{EFA532D4-20FA-4B3E-AD74-D00BDA00E267}" sibTransId="{B0C36DDC-D854-41E0-B78E-8B8D44D26E40}"/>
    <dgm:cxn modelId="{A1ECED11-83B6-492B-854A-F20FEB910573}" srcId="{A056148D-FF93-4E28-9DB9-B1EB673ED853}" destId="{133FE521-C322-4918-8A7B-5D7BF2880636}" srcOrd="0" destOrd="0" parTransId="{65ED4929-D109-4EEB-8630-816F22CD71B0}" sibTransId="{D5A22946-A07D-4859-8848-3C06741E8D00}"/>
    <dgm:cxn modelId="{5D1EE69F-0981-4FB7-B60E-F5099450497E}" srcId="{BDEBBEE2-D69B-43A4-B626-336D381445D9}" destId="{384C9066-2131-4561-818A-DD75C4A755A4}" srcOrd="0" destOrd="0" parTransId="{B6EF8634-F20A-4720-A695-2CD9B8539DB3}" sibTransId="{3ADBA0C4-8709-416D-9161-EC178BE153AD}"/>
    <dgm:cxn modelId="{A8F22250-C7F6-124C-8A54-FF649BE0A25D}" type="presOf" srcId="{66F9B72A-1E11-4408-BBA8-B868D84B6C50}" destId="{800F43C2-4F8A-4B09-82AD-480D881ED1E4}" srcOrd="0" destOrd="0" presId="urn:microsoft.com/office/officeart/2005/8/layout/list1"/>
    <dgm:cxn modelId="{904F41AD-E515-46F5-AC0B-EA83EF372CA3}" srcId="{66F9B72A-1E11-4408-BBA8-B868D84B6C50}" destId="{BDEBBEE2-D69B-43A4-B626-336D381445D9}" srcOrd="2" destOrd="0" parTransId="{9E6F5C02-A9D6-4BA5-AEA0-177882DCE878}" sibTransId="{E159CE6F-DFDE-4243-8F07-939A73EC4993}"/>
    <dgm:cxn modelId="{10E26AEA-5ACD-CB49-8068-2D5AD12A2714}" type="presOf" srcId="{A056148D-FF93-4E28-9DB9-B1EB673ED853}" destId="{9EBACAAD-8337-488E-816D-04FBCA28F658}" srcOrd="0" destOrd="0" presId="urn:microsoft.com/office/officeart/2005/8/layout/list1"/>
    <dgm:cxn modelId="{8C8AA698-E3FF-4740-8405-2B1AE6C11D5C}" type="presOf" srcId="{133FE521-C322-4918-8A7B-5D7BF2880636}" destId="{542DE059-3938-4698-84B9-AA84904411A6}" srcOrd="0" destOrd="0" presId="urn:microsoft.com/office/officeart/2005/8/layout/list1"/>
    <dgm:cxn modelId="{3A0266AD-9D26-4013-A7B1-EAA2A700D175}" srcId="{28FE8037-B826-40D5-91CA-2260502E2EA7}" destId="{A119ED76-A9B7-4E8D-89EF-7C7917319CC2}" srcOrd="0" destOrd="0" parTransId="{DA3B6F7B-8499-4324-A3A7-E13DDBE1CE99}" sibTransId="{F4A5C833-1E40-48DF-BCA8-583261101C3C}"/>
    <dgm:cxn modelId="{51CF99F2-025C-9E4A-857F-6C4DF3329162}" type="presOf" srcId="{A119ED76-A9B7-4E8D-89EF-7C7917319CC2}" destId="{B2CCD077-6714-46C7-A8F9-17B48D8272F3}" srcOrd="0" destOrd="0" presId="urn:microsoft.com/office/officeart/2005/8/layout/list1"/>
    <dgm:cxn modelId="{66EFBA0C-2D61-5445-B707-D60FEC13971E}" type="presOf" srcId="{28FE8037-B826-40D5-91CA-2260502E2EA7}" destId="{3078E8D2-BB16-4F82-87ED-8C93172D61DD}" srcOrd="1" destOrd="0" presId="urn:microsoft.com/office/officeart/2005/8/layout/list1"/>
    <dgm:cxn modelId="{7F76E509-A5B9-7341-BE42-7C618A34EFF1}" type="presOf" srcId="{28FE8037-B826-40D5-91CA-2260502E2EA7}" destId="{70DDF32A-0F09-4BD3-9166-AAD7C01B867A}" srcOrd="0" destOrd="0" presId="urn:microsoft.com/office/officeart/2005/8/layout/list1"/>
    <dgm:cxn modelId="{621B40C7-7A5F-4E8C-BD0C-97ED49AC6C3C}" srcId="{66F9B72A-1E11-4408-BBA8-B868D84B6C50}" destId="{28FE8037-B826-40D5-91CA-2260502E2EA7}" srcOrd="1" destOrd="0" parTransId="{A4EAB5C8-232A-4B83-BDBF-353A19EA0EA1}" sibTransId="{121D9FCB-D671-4D6E-B658-7BB65EA05A70}"/>
    <dgm:cxn modelId="{6514BC43-70AE-E74C-AD75-639702AA3750}" type="presParOf" srcId="{800F43C2-4F8A-4B09-82AD-480D881ED1E4}" destId="{A6E7940C-E4EC-4DD9-A67E-1716A5FCCB44}" srcOrd="0" destOrd="0" presId="urn:microsoft.com/office/officeart/2005/8/layout/list1"/>
    <dgm:cxn modelId="{A479BBC9-F0AD-7944-9485-45537F1C8AEF}" type="presParOf" srcId="{A6E7940C-E4EC-4DD9-A67E-1716A5FCCB44}" destId="{9EBACAAD-8337-488E-816D-04FBCA28F658}" srcOrd="0" destOrd="0" presId="urn:microsoft.com/office/officeart/2005/8/layout/list1"/>
    <dgm:cxn modelId="{1CB20002-544D-C54F-87E8-952B9C6FEB2F}" type="presParOf" srcId="{A6E7940C-E4EC-4DD9-A67E-1716A5FCCB44}" destId="{A4DD0163-FE2B-45AB-BDF0-8CC7F3973463}" srcOrd="1" destOrd="0" presId="urn:microsoft.com/office/officeart/2005/8/layout/list1"/>
    <dgm:cxn modelId="{00A75F8F-E07A-3E44-98D6-B3062D017F70}" type="presParOf" srcId="{800F43C2-4F8A-4B09-82AD-480D881ED1E4}" destId="{61A26BF5-45AF-492C-AE26-E7A15AA96510}" srcOrd="1" destOrd="0" presId="urn:microsoft.com/office/officeart/2005/8/layout/list1"/>
    <dgm:cxn modelId="{C54A6FF4-3A9C-AF4B-AA33-FD2C215ED629}" type="presParOf" srcId="{800F43C2-4F8A-4B09-82AD-480D881ED1E4}" destId="{542DE059-3938-4698-84B9-AA84904411A6}" srcOrd="2" destOrd="0" presId="urn:microsoft.com/office/officeart/2005/8/layout/list1"/>
    <dgm:cxn modelId="{B7F3142B-8731-7040-9DF7-823D47E513F7}" type="presParOf" srcId="{800F43C2-4F8A-4B09-82AD-480D881ED1E4}" destId="{6307AECE-B69A-4A7B-8CC9-FA3C74E84C80}" srcOrd="3" destOrd="0" presId="urn:microsoft.com/office/officeart/2005/8/layout/list1"/>
    <dgm:cxn modelId="{2A05964C-4E14-2C4A-A72C-FBCBC7B71A9F}" type="presParOf" srcId="{800F43C2-4F8A-4B09-82AD-480D881ED1E4}" destId="{CC14F273-8BC5-4DBA-9595-5435EF7B78A2}" srcOrd="4" destOrd="0" presId="urn:microsoft.com/office/officeart/2005/8/layout/list1"/>
    <dgm:cxn modelId="{612C5A62-76D5-3042-AAFE-A58336B26C08}" type="presParOf" srcId="{CC14F273-8BC5-4DBA-9595-5435EF7B78A2}" destId="{70DDF32A-0F09-4BD3-9166-AAD7C01B867A}" srcOrd="0" destOrd="0" presId="urn:microsoft.com/office/officeart/2005/8/layout/list1"/>
    <dgm:cxn modelId="{66A30EA8-C162-4948-BF2A-57DA39F7E9AA}" type="presParOf" srcId="{CC14F273-8BC5-4DBA-9595-5435EF7B78A2}" destId="{3078E8D2-BB16-4F82-87ED-8C93172D61DD}" srcOrd="1" destOrd="0" presId="urn:microsoft.com/office/officeart/2005/8/layout/list1"/>
    <dgm:cxn modelId="{50F34AD8-5566-6849-AE3D-6D34B158F933}" type="presParOf" srcId="{800F43C2-4F8A-4B09-82AD-480D881ED1E4}" destId="{945AFDB7-1567-49AB-A5E9-5832167679AE}" srcOrd="5" destOrd="0" presId="urn:microsoft.com/office/officeart/2005/8/layout/list1"/>
    <dgm:cxn modelId="{C5655F15-C692-324E-80EE-EA3517ACED43}" type="presParOf" srcId="{800F43C2-4F8A-4B09-82AD-480D881ED1E4}" destId="{B2CCD077-6714-46C7-A8F9-17B48D8272F3}" srcOrd="6" destOrd="0" presId="urn:microsoft.com/office/officeart/2005/8/layout/list1"/>
    <dgm:cxn modelId="{E8BBA0B0-6A5A-A54F-A28E-58046FA376CC}" type="presParOf" srcId="{800F43C2-4F8A-4B09-82AD-480D881ED1E4}" destId="{1F7449B5-E4AE-0546-8D73-7AA15105A2C0}" srcOrd="7" destOrd="0" presId="urn:microsoft.com/office/officeart/2005/8/layout/list1"/>
    <dgm:cxn modelId="{9DA4BC70-B106-504D-B01D-D31BEA08368D}" type="presParOf" srcId="{800F43C2-4F8A-4B09-82AD-480D881ED1E4}" destId="{07E38378-B33F-4988-80F8-8498CDF81778}" srcOrd="8" destOrd="0" presId="urn:microsoft.com/office/officeart/2005/8/layout/list1"/>
    <dgm:cxn modelId="{4D4DC3D4-744D-C14A-AB6A-922F48A7401B}" type="presParOf" srcId="{07E38378-B33F-4988-80F8-8498CDF81778}" destId="{582A8EBF-31C4-423A-A9F1-CB57670D9B4F}" srcOrd="0" destOrd="0" presId="urn:microsoft.com/office/officeart/2005/8/layout/list1"/>
    <dgm:cxn modelId="{FCAE9A19-32D8-BE4A-B11A-F943ACFEC3A6}" type="presParOf" srcId="{07E38378-B33F-4988-80F8-8498CDF81778}" destId="{ADD893CF-FA77-461D-B460-BAD092F1C5C9}" srcOrd="1" destOrd="0" presId="urn:microsoft.com/office/officeart/2005/8/layout/list1"/>
    <dgm:cxn modelId="{EC4A556E-49B2-4D47-AAE5-DC73F5A2D830}" type="presParOf" srcId="{800F43C2-4F8A-4B09-82AD-480D881ED1E4}" destId="{374B5E49-B42D-4BB3-8F80-1C82430BB7DD}" srcOrd="9" destOrd="0" presId="urn:microsoft.com/office/officeart/2005/8/layout/list1"/>
    <dgm:cxn modelId="{E2884366-1F9F-A24A-B4E5-C252A24DCB94}" type="presParOf" srcId="{800F43C2-4F8A-4B09-82AD-480D881ED1E4}" destId="{4CF67E5E-05E5-4D51-AB36-66D182221E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8D9441-329E-47AE-AD8F-62C53D7CEAE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BC634CB-282B-4338-8B8C-91B7A644D079}">
      <dgm:prSet phldrT="[Texto]"/>
      <dgm:spPr/>
      <dgm:t>
        <a:bodyPr/>
        <a:lstStyle/>
        <a:p>
          <a:r>
            <a:rPr lang="es-CO" b="1" dirty="0">
              <a:latin typeface="Century Gothic"/>
              <a:cs typeface="Century Gothic"/>
            </a:rPr>
            <a:t>Costo de las instalaciones o redes internas de gas combustible por redes.</a:t>
          </a:r>
        </a:p>
      </dgm:t>
    </dgm:pt>
    <dgm:pt modelId="{32B1AF3E-8CF8-444D-8CAC-9AEEBF26CCBC}" type="parTrans" cxnId="{FAEB265A-3B1F-41B2-985B-CB7E09F3FAA4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A9F75A9C-F112-4491-966D-39F2C733BE14}" type="sibTrans" cxnId="{FAEB265A-3B1F-41B2-985B-CB7E09F3FAA4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C9CE3913-0783-4FA0-80B8-99241F429F9A}">
      <dgm:prSet phldrT="[Texto]"/>
      <dgm:spPr/>
      <dgm:t>
        <a:bodyPr/>
        <a:lstStyle/>
        <a:p>
          <a:r>
            <a:rPr lang="es-CO" b="1" dirty="0">
              <a:latin typeface="Century Gothic"/>
              <a:cs typeface="Century Gothic"/>
            </a:rPr>
            <a:t>Otros gastos asociados a la conexión al servicio de gas combustible por redes a cargo del usuario</a:t>
          </a:r>
        </a:p>
      </dgm:t>
    </dgm:pt>
    <dgm:pt modelId="{9047DC54-08D9-41AD-98ED-1AEB1BD6274A}" type="parTrans" cxnId="{F0E69884-0006-4526-AE61-5B0791A1470A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38D151CE-4A41-44D6-BBDF-B08EDC92A409}" type="sibTrans" cxnId="{F0E69884-0006-4526-AE61-5B0791A1470A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2D5CCE59-F6C6-48D0-B836-946FFA29107B}">
      <dgm:prSet phldrT="[Texto]"/>
      <dgm:spPr/>
      <dgm:t>
        <a:bodyPr/>
        <a:lstStyle/>
        <a:p>
          <a:r>
            <a:rPr lang="es-CO" b="1" dirty="0">
              <a:latin typeface="Century Gothic"/>
              <a:cs typeface="Century Gothic"/>
            </a:rPr>
            <a:t>Condición para el otorgamiento del subsidio</a:t>
          </a:r>
        </a:p>
      </dgm:t>
    </dgm:pt>
    <dgm:pt modelId="{C8305FAE-5401-4C03-B737-C6F0DA9DEF93}" type="parTrans" cxnId="{80623631-84E5-46D3-AA77-BB7E68F933DE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206E49F0-4B30-4A13-A827-9BC5CBC0CAA0}" type="sibTrans" cxnId="{80623631-84E5-46D3-AA77-BB7E68F933DE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882CA956-B548-4077-9293-D858EC418C26}">
      <dgm:prSet/>
      <dgm:spPr/>
      <dgm:t>
        <a:bodyPr/>
        <a:lstStyle/>
        <a:p>
          <a:r>
            <a:rPr lang="es-CO" dirty="0">
              <a:latin typeface="Century Gothic"/>
              <a:cs typeface="Century Gothic"/>
            </a:rPr>
            <a:t>Los costos de instalación o red interna corresponden al definido en el numeral 14.16 del artículo 14 de la Ley 142 de 1994.</a:t>
          </a:r>
        </a:p>
      </dgm:t>
    </dgm:pt>
    <dgm:pt modelId="{98633D83-AD17-469B-B3EB-9382DBB7FF2F}" type="parTrans" cxnId="{EB893FD2-9542-4498-A67D-31040449F4E5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541CF4BF-F9A6-46F0-A63B-82DF9F2D025E}" type="sibTrans" cxnId="{EB893FD2-9542-4498-A67D-31040449F4E5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18E1763A-8935-4FBD-B8DD-796AB293DF51}">
      <dgm:prSet/>
      <dgm:spPr/>
      <dgm:t>
        <a:bodyPr/>
        <a:lstStyle/>
        <a:p>
          <a:r>
            <a:rPr lang="es-CO" dirty="0">
              <a:latin typeface="Century Gothic"/>
              <a:cs typeface="Century Gothic"/>
            </a:rPr>
            <a:t>No incluye artefactos y no podrá exceder el costo del cargo por conexión regulado por la CREG para el año que corresponda.</a:t>
          </a:r>
        </a:p>
      </dgm:t>
    </dgm:pt>
    <dgm:pt modelId="{BA0E2079-E045-4AAA-A757-0EC4090D5DAC}" type="parTrans" cxnId="{88AC6A2F-5D5C-4A58-98F2-13A8A50DBD1F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9CD3CE1B-92B5-44B0-8001-46AF18CFDEA2}" type="sibTrans" cxnId="{88AC6A2F-5D5C-4A58-98F2-13A8A50DBD1F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C8894865-5D56-455F-80E7-854087B5FB76}">
      <dgm:prSet/>
      <dgm:spPr/>
      <dgm:t>
        <a:bodyPr/>
        <a:lstStyle/>
        <a:p>
          <a:pPr algn="just"/>
          <a:r>
            <a:rPr lang="es-CO" dirty="0">
              <a:latin typeface="Century Gothic"/>
              <a:cs typeface="Century Gothic"/>
            </a:rPr>
            <a:t>Se entiende por “otros gastos asociados…” el </a:t>
          </a:r>
          <a:r>
            <a:rPr lang="es-CO" b="1" dirty="0">
              <a:latin typeface="Century Gothic"/>
              <a:cs typeface="Century Gothic"/>
            </a:rPr>
            <a:t>valor a pagar por la revisión previa de la instalación interna de gas</a:t>
          </a:r>
          <a:r>
            <a:rPr lang="es-CO" dirty="0">
              <a:latin typeface="Century Gothic"/>
              <a:cs typeface="Century Gothic"/>
            </a:rPr>
            <a:t>, que corresponderá al valor incluido dentro del cargo máximo por conexión a usuarios residenciales regulado por la CREG. </a:t>
          </a:r>
        </a:p>
      </dgm:t>
    </dgm:pt>
    <dgm:pt modelId="{BE08B2B5-1ED2-4F74-87CF-A17E79C6CFD9}" type="parTrans" cxnId="{38D50C30-B759-471F-B68D-4A1EE5411DEB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3F6477B7-41F5-478B-939C-9CECB1EF931F}" type="sibTrans" cxnId="{38D50C30-B759-471F-B68D-4A1EE5411DEB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921CBE8E-717E-4250-B002-E491FE662764}">
      <dgm:prSet/>
      <dgm:spPr/>
      <dgm:t>
        <a:bodyPr/>
        <a:lstStyle/>
        <a:p>
          <a:pPr algn="just"/>
          <a:r>
            <a:rPr lang="es-CO" dirty="0">
              <a:latin typeface="Century Gothic"/>
              <a:cs typeface="Century Gothic"/>
            </a:rPr>
            <a:t>Deben acreditar que las viviendas no han sido beneficiarias de otros subsidios, en los cuales se haya incluido el servicio de gas combustible por red. </a:t>
          </a:r>
        </a:p>
      </dgm:t>
    </dgm:pt>
    <dgm:pt modelId="{7E95DD6C-AA07-4D5F-9D5C-EFA8BF96317E}" type="parTrans" cxnId="{2080570D-89E6-47EC-B6C3-05C41D956E6B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4519CBBA-3427-4D14-80B1-57A4ACC9D61E}" type="sibTrans" cxnId="{2080570D-89E6-47EC-B6C3-05C41D956E6B}">
      <dgm:prSet/>
      <dgm:spPr/>
      <dgm:t>
        <a:bodyPr/>
        <a:lstStyle/>
        <a:p>
          <a:endParaRPr lang="es-CO">
            <a:latin typeface="Century Gothic"/>
            <a:cs typeface="Century Gothic"/>
          </a:endParaRPr>
        </a:p>
      </dgm:t>
    </dgm:pt>
    <dgm:pt modelId="{2D8A1E8B-2D63-4D9D-8EDF-ADF43995548F}" type="pres">
      <dgm:prSet presAssocID="{078D9441-329E-47AE-AD8F-62C53D7CEA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F40AFDE-02A4-4DE2-90AB-EF084B742AB6}" type="pres">
      <dgm:prSet presAssocID="{ABC634CB-282B-4338-8B8C-91B7A644D079}" presName="composite" presStyleCnt="0"/>
      <dgm:spPr/>
    </dgm:pt>
    <dgm:pt modelId="{96837204-69AF-45B9-A3E8-49B493A71095}" type="pres">
      <dgm:prSet presAssocID="{ABC634CB-282B-4338-8B8C-91B7A644D07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11C61F-8475-4E99-8F54-8C74AB40C11E}" type="pres">
      <dgm:prSet presAssocID="{ABC634CB-282B-4338-8B8C-91B7A644D07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4DF9BF-EEAA-4A97-8D17-618B8443D15F}" type="pres">
      <dgm:prSet presAssocID="{A9F75A9C-F112-4491-966D-39F2C733BE14}" presName="space" presStyleCnt="0"/>
      <dgm:spPr/>
    </dgm:pt>
    <dgm:pt modelId="{5E460508-196A-4918-8E44-E26042B15E3B}" type="pres">
      <dgm:prSet presAssocID="{C9CE3913-0783-4FA0-80B8-99241F429F9A}" presName="composite" presStyleCnt="0"/>
      <dgm:spPr/>
    </dgm:pt>
    <dgm:pt modelId="{161EB47A-E069-4C60-9310-C908B7D7E130}" type="pres">
      <dgm:prSet presAssocID="{C9CE3913-0783-4FA0-80B8-99241F429F9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B4E702-5654-4565-8305-2615E0562891}" type="pres">
      <dgm:prSet presAssocID="{C9CE3913-0783-4FA0-80B8-99241F429F9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E350BF-0A14-4FE0-BE5E-4EA21F66D35A}" type="pres">
      <dgm:prSet presAssocID="{38D151CE-4A41-44D6-BBDF-B08EDC92A409}" presName="space" presStyleCnt="0"/>
      <dgm:spPr/>
    </dgm:pt>
    <dgm:pt modelId="{74A49535-41ED-4329-B966-F1E76BD4AC55}" type="pres">
      <dgm:prSet presAssocID="{2D5CCE59-F6C6-48D0-B836-946FFA29107B}" presName="composite" presStyleCnt="0"/>
      <dgm:spPr/>
    </dgm:pt>
    <dgm:pt modelId="{5903AD5E-651D-4029-9BF8-A7AFE2D3498F}" type="pres">
      <dgm:prSet presAssocID="{2D5CCE59-F6C6-48D0-B836-946FFA29107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43B58D-8339-4F95-BB2D-CB87BDA32152}" type="pres">
      <dgm:prSet presAssocID="{2D5CCE59-F6C6-48D0-B836-946FFA29107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AE5AB8C-C719-4316-9115-1261E0A044DE}" type="presOf" srcId="{2D5CCE59-F6C6-48D0-B836-946FFA29107B}" destId="{5903AD5E-651D-4029-9BF8-A7AFE2D3498F}" srcOrd="0" destOrd="0" presId="urn:microsoft.com/office/officeart/2005/8/layout/hList1"/>
    <dgm:cxn modelId="{66117628-704F-4851-AC69-A6C0A9866B49}" type="presOf" srcId="{078D9441-329E-47AE-AD8F-62C53D7CEAE2}" destId="{2D8A1E8B-2D63-4D9D-8EDF-ADF43995548F}" srcOrd="0" destOrd="0" presId="urn:microsoft.com/office/officeart/2005/8/layout/hList1"/>
    <dgm:cxn modelId="{9F37EB95-DFF9-4BDC-8B1F-352FB208CDF1}" type="presOf" srcId="{C9CE3913-0783-4FA0-80B8-99241F429F9A}" destId="{161EB47A-E069-4C60-9310-C908B7D7E130}" srcOrd="0" destOrd="0" presId="urn:microsoft.com/office/officeart/2005/8/layout/hList1"/>
    <dgm:cxn modelId="{036CD03B-F46A-47AA-80A1-F8472921E7BE}" type="presOf" srcId="{921CBE8E-717E-4250-B002-E491FE662764}" destId="{DE43B58D-8339-4F95-BB2D-CB87BDA32152}" srcOrd="0" destOrd="0" presId="urn:microsoft.com/office/officeart/2005/8/layout/hList1"/>
    <dgm:cxn modelId="{2080570D-89E6-47EC-B6C3-05C41D956E6B}" srcId="{2D5CCE59-F6C6-48D0-B836-946FFA29107B}" destId="{921CBE8E-717E-4250-B002-E491FE662764}" srcOrd="0" destOrd="0" parTransId="{7E95DD6C-AA07-4D5F-9D5C-EFA8BF96317E}" sibTransId="{4519CBBA-3427-4D14-80B1-57A4ACC9D61E}"/>
    <dgm:cxn modelId="{FAEB265A-3B1F-41B2-985B-CB7E09F3FAA4}" srcId="{078D9441-329E-47AE-AD8F-62C53D7CEAE2}" destId="{ABC634CB-282B-4338-8B8C-91B7A644D079}" srcOrd="0" destOrd="0" parTransId="{32B1AF3E-8CF8-444D-8CAC-9AEEBF26CCBC}" sibTransId="{A9F75A9C-F112-4491-966D-39F2C733BE14}"/>
    <dgm:cxn modelId="{F0E69884-0006-4526-AE61-5B0791A1470A}" srcId="{078D9441-329E-47AE-AD8F-62C53D7CEAE2}" destId="{C9CE3913-0783-4FA0-80B8-99241F429F9A}" srcOrd="1" destOrd="0" parTransId="{9047DC54-08D9-41AD-98ED-1AEB1BD6274A}" sibTransId="{38D151CE-4A41-44D6-BBDF-B08EDC92A409}"/>
    <dgm:cxn modelId="{191BE5C3-D8AA-4D12-A4E3-35D21C80B598}" type="presOf" srcId="{C8894865-5D56-455F-80E7-854087B5FB76}" destId="{EEB4E702-5654-4565-8305-2615E0562891}" srcOrd="0" destOrd="0" presId="urn:microsoft.com/office/officeart/2005/8/layout/hList1"/>
    <dgm:cxn modelId="{D7FF33BE-5507-4EF4-81B4-331234CDC6ED}" type="presOf" srcId="{18E1763A-8935-4FBD-B8DD-796AB293DF51}" destId="{3211C61F-8475-4E99-8F54-8C74AB40C11E}" srcOrd="0" destOrd="1" presId="urn:microsoft.com/office/officeart/2005/8/layout/hList1"/>
    <dgm:cxn modelId="{88AC6A2F-5D5C-4A58-98F2-13A8A50DBD1F}" srcId="{ABC634CB-282B-4338-8B8C-91B7A644D079}" destId="{18E1763A-8935-4FBD-B8DD-796AB293DF51}" srcOrd="1" destOrd="0" parTransId="{BA0E2079-E045-4AAA-A757-0EC4090D5DAC}" sibTransId="{9CD3CE1B-92B5-44B0-8001-46AF18CFDEA2}"/>
    <dgm:cxn modelId="{80623631-84E5-46D3-AA77-BB7E68F933DE}" srcId="{078D9441-329E-47AE-AD8F-62C53D7CEAE2}" destId="{2D5CCE59-F6C6-48D0-B836-946FFA29107B}" srcOrd="2" destOrd="0" parTransId="{C8305FAE-5401-4C03-B737-C6F0DA9DEF93}" sibTransId="{206E49F0-4B30-4A13-A827-9BC5CBC0CAA0}"/>
    <dgm:cxn modelId="{ACC3393F-6BF1-4DE5-8D81-EEFE25D20CFD}" type="presOf" srcId="{882CA956-B548-4077-9293-D858EC418C26}" destId="{3211C61F-8475-4E99-8F54-8C74AB40C11E}" srcOrd="0" destOrd="0" presId="urn:microsoft.com/office/officeart/2005/8/layout/hList1"/>
    <dgm:cxn modelId="{38D50C30-B759-471F-B68D-4A1EE5411DEB}" srcId="{C9CE3913-0783-4FA0-80B8-99241F429F9A}" destId="{C8894865-5D56-455F-80E7-854087B5FB76}" srcOrd="0" destOrd="0" parTransId="{BE08B2B5-1ED2-4F74-87CF-A17E79C6CFD9}" sibTransId="{3F6477B7-41F5-478B-939C-9CECB1EF931F}"/>
    <dgm:cxn modelId="{C0167E15-DD94-4C3C-8493-764564CCD3C2}" type="presOf" srcId="{ABC634CB-282B-4338-8B8C-91B7A644D079}" destId="{96837204-69AF-45B9-A3E8-49B493A71095}" srcOrd="0" destOrd="0" presId="urn:microsoft.com/office/officeart/2005/8/layout/hList1"/>
    <dgm:cxn modelId="{EB893FD2-9542-4498-A67D-31040449F4E5}" srcId="{ABC634CB-282B-4338-8B8C-91B7A644D079}" destId="{882CA956-B548-4077-9293-D858EC418C26}" srcOrd="0" destOrd="0" parTransId="{98633D83-AD17-469B-B3EB-9382DBB7FF2F}" sibTransId="{541CF4BF-F9A6-46F0-A63B-82DF9F2D025E}"/>
    <dgm:cxn modelId="{20DE7D59-0EBA-4BB9-AF58-788DD4401A3B}" type="presParOf" srcId="{2D8A1E8B-2D63-4D9D-8EDF-ADF43995548F}" destId="{5F40AFDE-02A4-4DE2-90AB-EF084B742AB6}" srcOrd="0" destOrd="0" presId="urn:microsoft.com/office/officeart/2005/8/layout/hList1"/>
    <dgm:cxn modelId="{A91DC415-6FD8-44F4-8A6B-4B6039DE4D72}" type="presParOf" srcId="{5F40AFDE-02A4-4DE2-90AB-EF084B742AB6}" destId="{96837204-69AF-45B9-A3E8-49B493A71095}" srcOrd="0" destOrd="0" presId="urn:microsoft.com/office/officeart/2005/8/layout/hList1"/>
    <dgm:cxn modelId="{8D0D61D9-EB76-4562-B6DB-19B2522AE23C}" type="presParOf" srcId="{5F40AFDE-02A4-4DE2-90AB-EF084B742AB6}" destId="{3211C61F-8475-4E99-8F54-8C74AB40C11E}" srcOrd="1" destOrd="0" presId="urn:microsoft.com/office/officeart/2005/8/layout/hList1"/>
    <dgm:cxn modelId="{B0066447-8E08-479A-850A-B4C66103AA8E}" type="presParOf" srcId="{2D8A1E8B-2D63-4D9D-8EDF-ADF43995548F}" destId="{974DF9BF-EEAA-4A97-8D17-618B8443D15F}" srcOrd="1" destOrd="0" presId="urn:microsoft.com/office/officeart/2005/8/layout/hList1"/>
    <dgm:cxn modelId="{E0BA69D6-378D-488B-A2B8-5C93F6659246}" type="presParOf" srcId="{2D8A1E8B-2D63-4D9D-8EDF-ADF43995548F}" destId="{5E460508-196A-4918-8E44-E26042B15E3B}" srcOrd="2" destOrd="0" presId="urn:microsoft.com/office/officeart/2005/8/layout/hList1"/>
    <dgm:cxn modelId="{52A7A7AC-F889-48CE-98A7-0AD1BFB9E553}" type="presParOf" srcId="{5E460508-196A-4918-8E44-E26042B15E3B}" destId="{161EB47A-E069-4C60-9310-C908B7D7E130}" srcOrd="0" destOrd="0" presId="urn:microsoft.com/office/officeart/2005/8/layout/hList1"/>
    <dgm:cxn modelId="{868601B3-E3F7-4987-BE97-36EDACB986F0}" type="presParOf" srcId="{5E460508-196A-4918-8E44-E26042B15E3B}" destId="{EEB4E702-5654-4565-8305-2615E0562891}" srcOrd="1" destOrd="0" presId="urn:microsoft.com/office/officeart/2005/8/layout/hList1"/>
    <dgm:cxn modelId="{73B41CAC-6617-4222-B2CF-F87FFE1BB209}" type="presParOf" srcId="{2D8A1E8B-2D63-4D9D-8EDF-ADF43995548F}" destId="{DCE350BF-0A14-4FE0-BE5E-4EA21F66D35A}" srcOrd="3" destOrd="0" presId="urn:microsoft.com/office/officeart/2005/8/layout/hList1"/>
    <dgm:cxn modelId="{CFA380BE-2497-4ABC-95A4-DAA2CA7080C1}" type="presParOf" srcId="{2D8A1E8B-2D63-4D9D-8EDF-ADF43995548F}" destId="{74A49535-41ED-4329-B966-F1E76BD4AC55}" srcOrd="4" destOrd="0" presId="urn:microsoft.com/office/officeart/2005/8/layout/hList1"/>
    <dgm:cxn modelId="{C0965C5D-BEEC-4C56-A76C-7B68A71E519B}" type="presParOf" srcId="{74A49535-41ED-4329-B966-F1E76BD4AC55}" destId="{5903AD5E-651D-4029-9BF8-A7AFE2D3498F}" srcOrd="0" destOrd="0" presId="urn:microsoft.com/office/officeart/2005/8/layout/hList1"/>
    <dgm:cxn modelId="{B069803A-F567-4296-B200-C3E587F520E6}" type="presParOf" srcId="{74A49535-41ED-4329-B966-F1E76BD4AC55}" destId="{DE43B58D-8339-4F95-BB2D-CB87BDA321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800372-994A-42AB-B460-D3AB9E3ADA08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6041C826-73B9-4B88-8DC2-663D12CE6906}">
      <dgm:prSet phldrT="[Texto]"/>
      <dgm:spPr/>
      <dgm:t>
        <a:bodyPr/>
        <a:lstStyle/>
        <a:p>
          <a:r>
            <a:rPr lang="es-CO" b="1" dirty="0">
              <a:latin typeface="Century Gothic" panose="020B0502020202020204" pitchFamily="34" charset="0"/>
              <a:cs typeface="Arial" pitchFamily="34" charset="0"/>
            </a:rPr>
            <a:t>No</a:t>
          </a:r>
          <a:r>
            <a:rPr lang="es-CO" dirty="0">
              <a:latin typeface="Century Gothic" panose="020B0502020202020204" pitchFamily="34" charset="0"/>
              <a:cs typeface="Arial" pitchFamily="34" charset="0"/>
            </a:rPr>
            <a:t> era posible evidenciar el componente misional en cada sector para evidenciar sus resultados.</a:t>
          </a:r>
        </a:p>
        <a:p>
          <a:r>
            <a:rPr lang="es-CO" b="1" dirty="0">
              <a:latin typeface="Century Gothic" panose="020B0502020202020204" pitchFamily="34" charset="0"/>
              <a:cs typeface="Arial" pitchFamily="34" charset="0"/>
            </a:rPr>
            <a:t>Persistía</a:t>
          </a:r>
          <a:r>
            <a:rPr lang="es-CO" dirty="0">
              <a:latin typeface="Century Gothic" panose="020B0502020202020204" pitchFamily="34" charset="0"/>
              <a:cs typeface="Arial" pitchFamily="34" charset="0"/>
            </a:rPr>
            <a:t> una desarticulación entre la planeación de la inversión y el presupuesto.</a:t>
          </a:r>
        </a:p>
        <a:p>
          <a:r>
            <a:rPr lang="es-MX" b="1" dirty="0">
              <a:latin typeface="Century Gothic" panose="020B0502020202020204" pitchFamily="34" charset="0"/>
              <a:cs typeface="Arial" panose="020B0604020202020204" pitchFamily="34" charset="0"/>
            </a:rPr>
            <a:t>No</a:t>
          </a:r>
          <a:r>
            <a:rPr lang="es-MX" dirty="0">
              <a:latin typeface="Century Gothic" panose="020B0502020202020204" pitchFamily="34" charset="0"/>
              <a:cs typeface="Arial" panose="020B0604020202020204" pitchFamily="34" charset="0"/>
            </a:rPr>
            <a:t> existía una relación directa entre las metas planteadas en el PND y la forma en que se materializan a nivel de proyectos y actividades.</a:t>
          </a:r>
        </a:p>
        <a:p>
          <a:r>
            <a:rPr lang="es-MX" b="1" dirty="0">
              <a:latin typeface="Century Gothic" panose="020B0502020202020204" pitchFamily="34" charset="0"/>
              <a:cs typeface="Arial" panose="020B0604020202020204" pitchFamily="34" charset="0"/>
            </a:rPr>
            <a:t>No</a:t>
          </a:r>
          <a:r>
            <a:rPr lang="es-MX" dirty="0">
              <a:latin typeface="Century Gothic" panose="020B0502020202020204" pitchFamily="34" charset="0"/>
              <a:cs typeface="Arial" panose="020B0604020202020204" pitchFamily="34" charset="0"/>
            </a:rPr>
            <a:t> era posible </a:t>
          </a:r>
          <a:r>
            <a:rPr lang="es-CO" dirty="0">
              <a:latin typeface="Century Gothic" panose="020B0502020202020204" pitchFamily="34" charset="0"/>
              <a:cs typeface="Arial" panose="020B0604020202020204" pitchFamily="34" charset="0"/>
            </a:rPr>
            <a:t>conocer el desempeño de los distintos niveles de intervención pública.</a:t>
          </a:r>
        </a:p>
        <a:p>
          <a:r>
            <a:rPr lang="es-CO" b="1" dirty="0">
              <a:latin typeface="Century Gothic" panose="020B0502020202020204" pitchFamily="34" charset="0"/>
              <a:cs typeface="Arial" panose="020B0604020202020204" pitchFamily="34" charset="0"/>
            </a:rPr>
            <a:t>El</a:t>
          </a:r>
          <a:r>
            <a:rPr lang="es-CO" dirty="0">
              <a:latin typeface="Century Gothic" panose="020B0502020202020204" pitchFamily="34" charset="0"/>
              <a:cs typeface="Arial" panose="020B0604020202020204" pitchFamily="34" charset="0"/>
            </a:rPr>
            <a:t> presupuesto no estaba orientado a resultados.</a:t>
          </a:r>
          <a:endParaRPr lang="es-CO" dirty="0">
            <a:latin typeface="Century Gothic" panose="020B0502020202020204" pitchFamily="34" charset="0"/>
          </a:endParaRPr>
        </a:p>
      </dgm:t>
    </dgm:pt>
    <dgm:pt modelId="{9353BAFB-0469-4802-ABFC-39579D99701F}" type="parTrans" cxnId="{80424C38-7B04-4AB1-B375-960B77C90162}">
      <dgm:prSet/>
      <dgm:spPr/>
      <dgm:t>
        <a:bodyPr/>
        <a:lstStyle/>
        <a:p>
          <a:endParaRPr lang="es-CO"/>
        </a:p>
      </dgm:t>
    </dgm:pt>
    <dgm:pt modelId="{1C4A4FBE-C73A-462F-A178-8A15CCE51B5E}" type="sibTrans" cxnId="{80424C38-7B04-4AB1-B375-960B77C90162}">
      <dgm:prSet/>
      <dgm:spPr/>
      <dgm:t>
        <a:bodyPr/>
        <a:lstStyle/>
        <a:p>
          <a:endParaRPr lang="es-CO"/>
        </a:p>
      </dgm:t>
    </dgm:pt>
    <dgm:pt modelId="{9325D13E-9BFF-43E1-A0A2-A6FB36DF248B}">
      <dgm:prSet phldrT="[Texto]"/>
      <dgm:spPr/>
      <dgm:t>
        <a:bodyPr/>
        <a:lstStyle/>
        <a:p>
          <a:r>
            <a:rPr lang="es-CO" b="1" dirty="0">
              <a:latin typeface="Century Gothic" panose="020B0502020202020204" pitchFamily="34" charset="0"/>
              <a:cs typeface="Arial" pitchFamily="34" charset="0"/>
            </a:rPr>
            <a:t>Todos</a:t>
          </a:r>
          <a:r>
            <a:rPr lang="es-CO" dirty="0">
              <a:latin typeface="Century Gothic" panose="020B0502020202020204" pitchFamily="34" charset="0"/>
              <a:cs typeface="Arial" pitchFamily="34" charset="0"/>
            </a:rPr>
            <a:t> los sectores tienen resultados.</a:t>
          </a:r>
        </a:p>
        <a:p>
          <a:endParaRPr lang="es-CO" dirty="0">
            <a:latin typeface="Century Gothic" panose="020B0502020202020204" pitchFamily="34" charset="0"/>
            <a:cs typeface="Arial" pitchFamily="34" charset="0"/>
          </a:endParaRPr>
        </a:p>
        <a:p>
          <a:r>
            <a:rPr lang="es-CO" b="1" dirty="0">
              <a:latin typeface="Century Gothic" panose="020B0502020202020204" pitchFamily="34" charset="0"/>
              <a:cs typeface="Arial" pitchFamily="34" charset="0"/>
            </a:rPr>
            <a:t>La</a:t>
          </a:r>
          <a:r>
            <a:rPr lang="es-CO" dirty="0">
              <a:latin typeface="Century Gothic" panose="020B0502020202020204" pitchFamily="34" charset="0"/>
              <a:cs typeface="Arial" pitchFamily="34" charset="0"/>
            </a:rPr>
            <a:t> planeación de la inversión y el presupuesto están completamente articulados.</a:t>
          </a:r>
        </a:p>
        <a:p>
          <a:r>
            <a:rPr lang="es-CO" b="1" dirty="0">
              <a:latin typeface="Century Gothic" panose="020B0502020202020204" pitchFamily="34" charset="0"/>
              <a:cs typeface="Arial" pitchFamily="34" charset="0"/>
            </a:rPr>
            <a:t>Las</a:t>
          </a:r>
          <a:r>
            <a:rPr lang="es-CO" dirty="0">
              <a:latin typeface="Century Gothic" panose="020B0502020202020204" pitchFamily="34" charset="0"/>
              <a:cs typeface="Arial" pitchFamily="34" charset="0"/>
            </a:rPr>
            <a:t> metas del PND están relacionadas directamente con los proyectos y actividades.</a:t>
          </a:r>
        </a:p>
        <a:p>
          <a:endParaRPr lang="es-CO" dirty="0">
            <a:latin typeface="Century Gothic" panose="020B0502020202020204" pitchFamily="34" charset="0"/>
            <a:cs typeface="Arial" pitchFamily="34" charset="0"/>
          </a:endParaRPr>
        </a:p>
        <a:p>
          <a:r>
            <a:rPr lang="es-CO" b="1" dirty="0">
              <a:latin typeface="Century Gothic" panose="020B0502020202020204" pitchFamily="34" charset="0"/>
              <a:cs typeface="Arial" pitchFamily="34" charset="0"/>
            </a:rPr>
            <a:t>Todos</a:t>
          </a:r>
          <a:r>
            <a:rPr lang="es-CO" dirty="0">
              <a:latin typeface="Century Gothic" panose="020B0502020202020204" pitchFamily="34" charset="0"/>
              <a:cs typeface="Arial" pitchFamily="34" charset="0"/>
            </a:rPr>
            <a:t> los niveles de intervención pública tienen indicadores de desempeño.</a:t>
          </a:r>
        </a:p>
        <a:p>
          <a:endParaRPr lang="es-CO" dirty="0">
            <a:latin typeface="Century Gothic" panose="020B0502020202020204" pitchFamily="34" charset="0"/>
            <a:cs typeface="Arial" pitchFamily="34" charset="0"/>
          </a:endParaRPr>
        </a:p>
        <a:p>
          <a:r>
            <a:rPr lang="es-CO" b="1" dirty="0">
              <a:latin typeface="Century Gothic" panose="020B0502020202020204" pitchFamily="34" charset="0"/>
              <a:cs typeface="Arial" pitchFamily="34" charset="0"/>
            </a:rPr>
            <a:t>El</a:t>
          </a:r>
          <a:r>
            <a:rPr lang="es-CO" dirty="0">
              <a:latin typeface="Century Gothic" panose="020B0502020202020204" pitchFamily="34" charset="0"/>
              <a:cs typeface="Arial" pitchFamily="34" charset="0"/>
            </a:rPr>
            <a:t> presupuesto está orientado a resultados.</a:t>
          </a:r>
        </a:p>
      </dgm:t>
    </dgm:pt>
    <dgm:pt modelId="{D9804CA0-3ADB-4304-9135-BDFC43565852}" type="parTrans" cxnId="{2DDB9117-FB58-422C-AD81-6FA425B088CE}">
      <dgm:prSet/>
      <dgm:spPr/>
      <dgm:t>
        <a:bodyPr/>
        <a:lstStyle/>
        <a:p>
          <a:endParaRPr lang="es-CO"/>
        </a:p>
      </dgm:t>
    </dgm:pt>
    <dgm:pt modelId="{EDD4AF66-3F78-466B-AE26-8755A25907E1}" type="sibTrans" cxnId="{2DDB9117-FB58-422C-AD81-6FA425B088CE}">
      <dgm:prSet/>
      <dgm:spPr/>
      <dgm:t>
        <a:bodyPr/>
        <a:lstStyle/>
        <a:p>
          <a:endParaRPr lang="es-CO"/>
        </a:p>
      </dgm:t>
    </dgm:pt>
    <dgm:pt modelId="{4B432EF6-0928-401C-BA9B-2A725DC7D557}" type="pres">
      <dgm:prSet presAssocID="{12800372-994A-42AB-B460-D3AB9E3ADA0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D24B332-6349-44FD-8CF5-E57DD2C7DF44}" type="pres">
      <dgm:prSet presAssocID="{12800372-994A-42AB-B460-D3AB9E3ADA08}" presName="Background" presStyleLbl="bgImgPlace1" presStyleIdx="0" presStyleCnt="1" custScaleX="96315" custLinFactNeighborX="-1580" custLinFactNeighborY="204"/>
      <dgm:spPr/>
    </dgm:pt>
    <dgm:pt modelId="{5900DD89-8458-4FED-8432-ABDB684DDAF5}" type="pres">
      <dgm:prSet presAssocID="{12800372-994A-42AB-B460-D3AB9E3ADA0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1535D6-B396-4DED-9BC2-5DD7D41278C0}" type="pres">
      <dgm:prSet presAssocID="{12800372-994A-42AB-B460-D3AB9E3ADA0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C7F787-7C1B-48FA-B910-FDC64A5A4A65}" type="pres">
      <dgm:prSet presAssocID="{12800372-994A-42AB-B460-D3AB9E3ADA08}" presName="Plus" presStyleLbl="alignNode1" presStyleIdx="0" presStyleCnt="2" custScaleX="53427" custScaleY="53427" custLinFactX="205297" custLinFactNeighborX="300000" custLinFactNeighborY="17544"/>
      <dgm:spPr/>
    </dgm:pt>
    <dgm:pt modelId="{BD45763A-62B4-432D-9AAA-33B4FB19DA2E}" type="pres">
      <dgm:prSet presAssocID="{12800372-994A-42AB-B460-D3AB9E3ADA08}" presName="Minus" presStyleLbl="alignNode1" presStyleIdx="1" presStyleCnt="2" custScaleX="45718" custScaleY="53136" custLinFactX="-210947" custLinFactNeighborX="-300000" custLinFactNeighborY="53821"/>
      <dgm:spPr/>
    </dgm:pt>
    <dgm:pt modelId="{E2141388-24BF-47C1-9885-28ABB441A57D}" type="pres">
      <dgm:prSet presAssocID="{12800372-994A-42AB-B460-D3AB9E3ADA08}" presName="Divider" presStyleLbl="parChTrans1D1" presStyleIdx="0" presStyleCnt="1"/>
      <dgm:spPr/>
    </dgm:pt>
  </dgm:ptLst>
  <dgm:cxnLst>
    <dgm:cxn modelId="{6F17AD1A-7465-1F42-A6C9-912C7FAB102E}" type="presOf" srcId="{9325D13E-9BFF-43E1-A0A2-A6FB36DF248B}" destId="{451535D6-B396-4DED-9BC2-5DD7D41278C0}" srcOrd="0" destOrd="0" presId="urn:microsoft.com/office/officeart/2009/3/layout/PlusandMinus"/>
    <dgm:cxn modelId="{2DDB9117-FB58-422C-AD81-6FA425B088CE}" srcId="{12800372-994A-42AB-B460-D3AB9E3ADA08}" destId="{9325D13E-9BFF-43E1-A0A2-A6FB36DF248B}" srcOrd="1" destOrd="0" parTransId="{D9804CA0-3ADB-4304-9135-BDFC43565852}" sibTransId="{EDD4AF66-3F78-466B-AE26-8755A25907E1}"/>
    <dgm:cxn modelId="{80424C38-7B04-4AB1-B375-960B77C90162}" srcId="{12800372-994A-42AB-B460-D3AB9E3ADA08}" destId="{6041C826-73B9-4B88-8DC2-663D12CE6906}" srcOrd="0" destOrd="0" parTransId="{9353BAFB-0469-4802-ABFC-39579D99701F}" sibTransId="{1C4A4FBE-C73A-462F-A178-8A15CCE51B5E}"/>
    <dgm:cxn modelId="{1544BF16-A60A-E14E-9C9D-CB79112BC072}" type="presOf" srcId="{12800372-994A-42AB-B460-D3AB9E3ADA08}" destId="{4B432EF6-0928-401C-BA9B-2A725DC7D557}" srcOrd="0" destOrd="0" presId="urn:microsoft.com/office/officeart/2009/3/layout/PlusandMinus"/>
    <dgm:cxn modelId="{36B399E4-67B1-EC49-B3DC-47F97ECEE8EE}" type="presOf" srcId="{6041C826-73B9-4B88-8DC2-663D12CE6906}" destId="{5900DD89-8458-4FED-8432-ABDB684DDAF5}" srcOrd="0" destOrd="0" presId="urn:microsoft.com/office/officeart/2009/3/layout/PlusandMinus"/>
    <dgm:cxn modelId="{BB360BD6-208B-C440-9DCA-338AC808FFD4}" type="presParOf" srcId="{4B432EF6-0928-401C-BA9B-2A725DC7D557}" destId="{9D24B332-6349-44FD-8CF5-E57DD2C7DF44}" srcOrd="0" destOrd="0" presId="urn:microsoft.com/office/officeart/2009/3/layout/PlusandMinus"/>
    <dgm:cxn modelId="{13547A1D-A06E-064D-B1FE-F73DB8A764A6}" type="presParOf" srcId="{4B432EF6-0928-401C-BA9B-2A725DC7D557}" destId="{5900DD89-8458-4FED-8432-ABDB684DDAF5}" srcOrd="1" destOrd="0" presId="urn:microsoft.com/office/officeart/2009/3/layout/PlusandMinus"/>
    <dgm:cxn modelId="{3DBAAA69-2752-2C49-B870-835E577C2986}" type="presParOf" srcId="{4B432EF6-0928-401C-BA9B-2A725DC7D557}" destId="{451535D6-B396-4DED-9BC2-5DD7D41278C0}" srcOrd="2" destOrd="0" presId="urn:microsoft.com/office/officeart/2009/3/layout/PlusandMinus"/>
    <dgm:cxn modelId="{5E5C218D-BDE1-B847-9659-41FCFBE3F899}" type="presParOf" srcId="{4B432EF6-0928-401C-BA9B-2A725DC7D557}" destId="{5CC7F787-7C1B-48FA-B910-FDC64A5A4A65}" srcOrd="3" destOrd="0" presId="urn:microsoft.com/office/officeart/2009/3/layout/PlusandMinus"/>
    <dgm:cxn modelId="{AA3DA8D2-1B14-5A4B-815F-9237C5E6B71C}" type="presParOf" srcId="{4B432EF6-0928-401C-BA9B-2A725DC7D557}" destId="{BD45763A-62B4-432D-9AAA-33B4FB19DA2E}" srcOrd="4" destOrd="0" presId="urn:microsoft.com/office/officeart/2009/3/layout/PlusandMinus"/>
    <dgm:cxn modelId="{939D45CC-0835-4E42-9519-2EDE0849EEB4}" type="presParOf" srcId="{4B432EF6-0928-401C-BA9B-2A725DC7D557}" destId="{E2141388-24BF-47C1-9885-28ABB441A57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212E0A-A956-4CAE-9FE0-1027DB2A7E76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2DF09170-0EAF-468D-9355-A9648072E4CA}">
      <dgm:prSet phldrT="[Texto]" custT="1"/>
      <dgm:spPr/>
      <dgm:t>
        <a:bodyPr/>
        <a:lstStyle/>
        <a:p>
          <a:r>
            <a:rPr lang="es-ES" sz="1100" b="1" dirty="0">
              <a:latin typeface="Century Gothic" panose="020B0502020202020204" pitchFamily="34" charset="0"/>
              <a:cs typeface="Arial" pitchFamily="34" charset="0"/>
            </a:rPr>
            <a:t>Consolidación de la nueva clasificación programática en los 29 sectores:</a:t>
          </a:r>
        </a:p>
        <a:p>
          <a:endParaRPr lang="es-ES" sz="1100" b="1" dirty="0">
            <a:latin typeface="Century Gothic" panose="020B0502020202020204" pitchFamily="34" charset="0"/>
            <a:cs typeface="Arial" pitchFamily="34" charset="0"/>
          </a:endParaRPr>
        </a:p>
        <a:p>
          <a:r>
            <a:rPr lang="es-ES" sz="1100" b="1" dirty="0">
              <a:latin typeface="Century Gothic" panose="020B0502020202020204" pitchFamily="34" charset="0"/>
              <a:cs typeface="Arial" pitchFamily="34" charset="0"/>
            </a:rPr>
            <a:t>8 ejercicios piloto con el Banco Mundial: Vivienda, Inclusión Social, Salud, Educación, Transporte, Trabajo, Defensa y Agro.  </a:t>
          </a:r>
        </a:p>
        <a:p>
          <a:r>
            <a:rPr lang="es-ES" sz="1100" b="1" dirty="0">
              <a:latin typeface="Century Gothic" panose="020B0502020202020204" pitchFamily="34" charset="0"/>
              <a:cs typeface="Arial" pitchFamily="34" charset="0"/>
            </a:rPr>
            <a:t>21 sectores restantes ya fueron trabajados por el DNP.</a:t>
          </a:r>
        </a:p>
        <a:p>
          <a:endParaRPr lang="es-CO" sz="800" dirty="0">
            <a:latin typeface="Century Gothic" panose="020B0502020202020204" pitchFamily="34" charset="0"/>
          </a:endParaRPr>
        </a:p>
      </dgm:t>
    </dgm:pt>
    <dgm:pt modelId="{551A29D9-DFD4-4F24-BF9D-D9D69C8415F8}" type="parTrans" cxnId="{84CA3BA1-2937-4AD2-B30B-D3104816C792}">
      <dgm:prSet/>
      <dgm:spPr/>
      <dgm:t>
        <a:bodyPr/>
        <a:lstStyle/>
        <a:p>
          <a:endParaRPr lang="es-CO"/>
        </a:p>
      </dgm:t>
    </dgm:pt>
    <dgm:pt modelId="{19303E46-D15C-436C-91A6-F7B83A32FF22}" type="sibTrans" cxnId="{84CA3BA1-2937-4AD2-B30B-D3104816C792}">
      <dgm:prSet/>
      <dgm:spPr/>
      <dgm:t>
        <a:bodyPr/>
        <a:lstStyle/>
        <a:p>
          <a:endParaRPr lang="es-CO"/>
        </a:p>
      </dgm:t>
    </dgm:pt>
    <dgm:pt modelId="{29989877-20CE-4576-B015-D8A4656DC851}">
      <dgm:prSet phldrT="[Texto]"/>
      <dgm:spPr/>
      <dgm:t>
        <a:bodyPr/>
        <a:lstStyle/>
        <a:p>
          <a:endParaRPr lang="es-ES">
            <a:latin typeface="Century Gothic" panose="020B0502020202020204" pitchFamily="34" charset="0"/>
            <a:cs typeface="Arial" pitchFamily="34" charset="0"/>
          </a:endParaRPr>
        </a:p>
        <a:p>
          <a:r>
            <a:rPr lang="es-ES" b="1">
              <a:latin typeface="Century Gothic" panose="020B0502020202020204" pitchFamily="34" charset="0"/>
              <a:cs typeface="Arial" pitchFamily="34" charset="0"/>
            </a:rPr>
            <a:t>Identificación de 165 programas:</a:t>
          </a:r>
        </a:p>
        <a:p>
          <a:endParaRPr lang="es-ES" b="1">
            <a:latin typeface="Century Gothic" panose="020B0502020202020204" pitchFamily="34" charset="0"/>
            <a:cs typeface="Arial" pitchFamily="34" charset="0"/>
          </a:endParaRPr>
        </a:p>
        <a:p>
          <a:r>
            <a:rPr lang="es-ES" b="1">
              <a:latin typeface="Century Gothic" panose="020B0502020202020204" pitchFamily="34" charset="0"/>
              <a:cs typeface="Arial" pitchFamily="34" charset="0"/>
            </a:rPr>
            <a:t>Incluye los programas misionales y los programas de fortalecimiento de la gestión y dirección de cada sector.</a:t>
          </a:r>
          <a:endParaRPr lang="es-CO" b="1" dirty="0">
            <a:latin typeface="Century Gothic" panose="020B0502020202020204" pitchFamily="34" charset="0"/>
          </a:endParaRPr>
        </a:p>
      </dgm:t>
    </dgm:pt>
    <dgm:pt modelId="{DE2BB7BC-2290-4B84-B339-434EAE551CEC}" type="parTrans" cxnId="{9482CEA3-333D-4CDB-88BF-02F18EE1C33A}">
      <dgm:prSet/>
      <dgm:spPr/>
      <dgm:t>
        <a:bodyPr/>
        <a:lstStyle/>
        <a:p>
          <a:endParaRPr lang="es-CO"/>
        </a:p>
      </dgm:t>
    </dgm:pt>
    <dgm:pt modelId="{9F3AF164-DD5C-494F-A99E-6C3682F897B1}" type="sibTrans" cxnId="{9482CEA3-333D-4CDB-88BF-02F18EE1C33A}">
      <dgm:prSet/>
      <dgm:spPr/>
      <dgm:t>
        <a:bodyPr/>
        <a:lstStyle/>
        <a:p>
          <a:endParaRPr lang="es-CO"/>
        </a:p>
      </dgm:t>
    </dgm:pt>
    <dgm:pt modelId="{205CA748-5B96-4B9F-83A5-313E5F960BC3}">
      <dgm:prSet phldrT="[Texto]"/>
      <dgm:spPr/>
      <dgm:t>
        <a:bodyPr/>
        <a:lstStyle/>
        <a:p>
          <a:endParaRPr lang="es-ES">
            <a:latin typeface="Century Gothic" panose="020B0502020202020204" pitchFamily="34" charset="0"/>
            <a:cs typeface="Arial" pitchFamily="34" charset="0"/>
          </a:endParaRPr>
        </a:p>
        <a:p>
          <a:endParaRPr lang="es-ES">
            <a:latin typeface="Century Gothic" panose="020B0502020202020204" pitchFamily="34" charset="0"/>
            <a:cs typeface="Arial" pitchFamily="34" charset="0"/>
          </a:endParaRPr>
        </a:p>
        <a:p>
          <a:endParaRPr lang="es-ES">
            <a:latin typeface="Century Gothic" panose="020B0502020202020204" pitchFamily="34" charset="0"/>
            <a:cs typeface="Arial" pitchFamily="34" charset="0"/>
          </a:endParaRPr>
        </a:p>
        <a:p>
          <a:r>
            <a:rPr lang="es-ES" b="1">
              <a:latin typeface="Century Gothic" panose="020B0502020202020204" pitchFamily="34" charset="0"/>
              <a:cs typeface="Arial" pitchFamily="34" charset="0"/>
            </a:rPr>
            <a:t>Consolidación del Manual de clasificación del gasto de inversión.</a:t>
          </a:r>
          <a:endParaRPr lang="es-CO" b="1" dirty="0">
            <a:latin typeface="Century Gothic" panose="020B0502020202020204" pitchFamily="34" charset="0"/>
          </a:endParaRPr>
        </a:p>
      </dgm:t>
    </dgm:pt>
    <dgm:pt modelId="{46AD5EC0-24A5-4CFA-8EF2-17EA49890FFA}" type="parTrans" cxnId="{2CF7DE2C-A735-4E56-9F36-98F37640768E}">
      <dgm:prSet/>
      <dgm:spPr/>
      <dgm:t>
        <a:bodyPr/>
        <a:lstStyle/>
        <a:p>
          <a:endParaRPr lang="es-CO"/>
        </a:p>
      </dgm:t>
    </dgm:pt>
    <dgm:pt modelId="{7DD89AC9-DCB5-47B7-AD5E-AF91384192A2}" type="sibTrans" cxnId="{2CF7DE2C-A735-4E56-9F36-98F37640768E}">
      <dgm:prSet/>
      <dgm:spPr/>
      <dgm:t>
        <a:bodyPr/>
        <a:lstStyle/>
        <a:p>
          <a:endParaRPr lang="es-CO"/>
        </a:p>
      </dgm:t>
    </dgm:pt>
    <dgm:pt modelId="{F07875D3-D4CB-4C74-9CEB-A628832C18D7}" type="pres">
      <dgm:prSet presAssocID="{05212E0A-A956-4CAE-9FE0-1027DB2A7E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C2068B0-EDCE-47BD-986E-D8B109A4B122}" type="pres">
      <dgm:prSet presAssocID="{05212E0A-A956-4CAE-9FE0-1027DB2A7E76}" presName="bkgdShp" presStyleLbl="alignAccFollowNode1" presStyleIdx="0" presStyleCnt="1" custLinFactNeighborX="11075" custLinFactNeighborY="3540"/>
      <dgm:spPr/>
    </dgm:pt>
    <dgm:pt modelId="{28928083-4191-468B-90F4-D4DCC207FEA2}" type="pres">
      <dgm:prSet presAssocID="{05212E0A-A956-4CAE-9FE0-1027DB2A7E76}" presName="linComp" presStyleCnt="0"/>
      <dgm:spPr/>
    </dgm:pt>
    <dgm:pt modelId="{505510E0-6C14-4FA9-B652-74C6C60C1C40}" type="pres">
      <dgm:prSet presAssocID="{2DF09170-0EAF-468D-9355-A9648072E4CA}" presName="compNode" presStyleCnt="0"/>
      <dgm:spPr/>
    </dgm:pt>
    <dgm:pt modelId="{9FE7AD7F-A7FD-43FD-9F4D-96CBF3C0F28E}" type="pres">
      <dgm:prSet presAssocID="{2DF09170-0EAF-468D-9355-A9648072E4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5339DD-B210-4EE3-BF25-CE21BD32C1A3}" type="pres">
      <dgm:prSet presAssocID="{2DF09170-0EAF-468D-9355-A9648072E4CA}" presName="invisiNode" presStyleLbl="node1" presStyleIdx="0" presStyleCnt="3"/>
      <dgm:spPr/>
    </dgm:pt>
    <dgm:pt modelId="{A88C339B-AEE3-468D-A2B8-F290876FE40E}" type="pres">
      <dgm:prSet presAssocID="{2DF09170-0EAF-468D-9355-A9648072E4CA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93E7BDB5-28D9-4268-AD0F-591AAF1B2A90}" type="pres">
      <dgm:prSet presAssocID="{19303E46-D15C-436C-91A6-F7B83A32FF22}" presName="sibTrans" presStyleLbl="sibTrans2D1" presStyleIdx="0" presStyleCnt="0"/>
      <dgm:spPr/>
      <dgm:t>
        <a:bodyPr/>
        <a:lstStyle/>
        <a:p>
          <a:endParaRPr lang="es-CO"/>
        </a:p>
      </dgm:t>
    </dgm:pt>
    <dgm:pt modelId="{3E5DFDB5-88FF-49C8-AEBF-1C6B8FA7A2A2}" type="pres">
      <dgm:prSet presAssocID="{29989877-20CE-4576-B015-D8A4656DC851}" presName="compNode" presStyleCnt="0"/>
      <dgm:spPr/>
    </dgm:pt>
    <dgm:pt modelId="{779F6F94-221B-4584-8F41-EBEAAFB21A7B}" type="pres">
      <dgm:prSet presAssocID="{29989877-20CE-4576-B015-D8A4656DC8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0505C8-778F-4FD7-810F-1266A40C343F}" type="pres">
      <dgm:prSet presAssocID="{29989877-20CE-4576-B015-D8A4656DC851}" presName="invisiNode" presStyleLbl="node1" presStyleIdx="1" presStyleCnt="3"/>
      <dgm:spPr/>
    </dgm:pt>
    <dgm:pt modelId="{4667A58E-7ABA-417C-9DEC-CA9C17BEE9AF}" type="pres">
      <dgm:prSet presAssocID="{29989877-20CE-4576-B015-D8A4656DC85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DF11FD3-3343-4448-8578-2ACF16849CD5}" type="pres">
      <dgm:prSet presAssocID="{9F3AF164-DD5C-494F-A99E-6C3682F897B1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82784EF-D680-4717-B465-A078EA660DE0}" type="pres">
      <dgm:prSet presAssocID="{205CA748-5B96-4B9F-83A5-313E5F960BC3}" presName="compNode" presStyleCnt="0"/>
      <dgm:spPr/>
    </dgm:pt>
    <dgm:pt modelId="{A5A3C16C-C541-4EE9-B633-1DE778D7E230}" type="pres">
      <dgm:prSet presAssocID="{205CA748-5B96-4B9F-83A5-313E5F960B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CFDEE6-A38C-4AEC-BB86-D9A2FAB544A2}" type="pres">
      <dgm:prSet presAssocID="{205CA748-5B96-4B9F-83A5-313E5F960BC3}" presName="invisiNode" presStyleLbl="node1" presStyleIdx="2" presStyleCnt="3"/>
      <dgm:spPr/>
    </dgm:pt>
    <dgm:pt modelId="{0C43224D-E847-44B5-9101-02604451ED21}" type="pres">
      <dgm:prSet presAssocID="{205CA748-5B96-4B9F-83A5-313E5F960BC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62721E0B-C26A-E74A-B6A7-47CE1A8BE6E0}" type="presOf" srcId="{29989877-20CE-4576-B015-D8A4656DC851}" destId="{779F6F94-221B-4584-8F41-EBEAAFB21A7B}" srcOrd="0" destOrd="0" presId="urn:microsoft.com/office/officeart/2005/8/layout/pList2"/>
    <dgm:cxn modelId="{84CA3BA1-2937-4AD2-B30B-D3104816C792}" srcId="{05212E0A-A956-4CAE-9FE0-1027DB2A7E76}" destId="{2DF09170-0EAF-468D-9355-A9648072E4CA}" srcOrd="0" destOrd="0" parTransId="{551A29D9-DFD4-4F24-BF9D-D9D69C8415F8}" sibTransId="{19303E46-D15C-436C-91A6-F7B83A32FF22}"/>
    <dgm:cxn modelId="{0DA3928D-A72D-7E4D-A0AA-6E1C49AE0B17}" type="presOf" srcId="{2DF09170-0EAF-468D-9355-A9648072E4CA}" destId="{9FE7AD7F-A7FD-43FD-9F4D-96CBF3C0F28E}" srcOrd="0" destOrd="0" presId="urn:microsoft.com/office/officeart/2005/8/layout/pList2"/>
    <dgm:cxn modelId="{92B78A4F-5862-AB4D-BDC3-08FD97819C04}" type="presOf" srcId="{205CA748-5B96-4B9F-83A5-313E5F960BC3}" destId="{A5A3C16C-C541-4EE9-B633-1DE778D7E230}" srcOrd="0" destOrd="0" presId="urn:microsoft.com/office/officeart/2005/8/layout/pList2"/>
    <dgm:cxn modelId="{3C560094-A47F-3C45-8A19-05E2711EA5D5}" type="presOf" srcId="{19303E46-D15C-436C-91A6-F7B83A32FF22}" destId="{93E7BDB5-28D9-4268-AD0F-591AAF1B2A90}" srcOrd="0" destOrd="0" presId="urn:microsoft.com/office/officeart/2005/8/layout/pList2"/>
    <dgm:cxn modelId="{EF4EDEFD-93E3-374D-9850-124DE5CC5A17}" type="presOf" srcId="{05212E0A-A956-4CAE-9FE0-1027DB2A7E76}" destId="{F07875D3-D4CB-4C74-9CEB-A628832C18D7}" srcOrd="0" destOrd="0" presId="urn:microsoft.com/office/officeart/2005/8/layout/pList2"/>
    <dgm:cxn modelId="{2CF7DE2C-A735-4E56-9F36-98F37640768E}" srcId="{05212E0A-A956-4CAE-9FE0-1027DB2A7E76}" destId="{205CA748-5B96-4B9F-83A5-313E5F960BC3}" srcOrd="2" destOrd="0" parTransId="{46AD5EC0-24A5-4CFA-8EF2-17EA49890FFA}" sibTransId="{7DD89AC9-DCB5-47B7-AD5E-AF91384192A2}"/>
    <dgm:cxn modelId="{9482CEA3-333D-4CDB-88BF-02F18EE1C33A}" srcId="{05212E0A-A956-4CAE-9FE0-1027DB2A7E76}" destId="{29989877-20CE-4576-B015-D8A4656DC851}" srcOrd="1" destOrd="0" parTransId="{DE2BB7BC-2290-4B84-B339-434EAE551CEC}" sibTransId="{9F3AF164-DD5C-494F-A99E-6C3682F897B1}"/>
    <dgm:cxn modelId="{EACFAB34-4977-6148-8D43-2C8A15FE19A9}" type="presOf" srcId="{9F3AF164-DD5C-494F-A99E-6C3682F897B1}" destId="{9DF11FD3-3343-4448-8578-2ACF16849CD5}" srcOrd="0" destOrd="0" presId="urn:microsoft.com/office/officeart/2005/8/layout/pList2"/>
    <dgm:cxn modelId="{93D45D21-6D11-8C4D-8808-0B8FFF0A32BC}" type="presParOf" srcId="{F07875D3-D4CB-4C74-9CEB-A628832C18D7}" destId="{8C2068B0-EDCE-47BD-986E-D8B109A4B122}" srcOrd="0" destOrd="0" presId="urn:microsoft.com/office/officeart/2005/8/layout/pList2"/>
    <dgm:cxn modelId="{BCE07216-F7EC-2D40-9996-8AB22B7A8C18}" type="presParOf" srcId="{F07875D3-D4CB-4C74-9CEB-A628832C18D7}" destId="{28928083-4191-468B-90F4-D4DCC207FEA2}" srcOrd="1" destOrd="0" presId="urn:microsoft.com/office/officeart/2005/8/layout/pList2"/>
    <dgm:cxn modelId="{A22B4705-1DF2-1144-8D7C-7F0B60B200D9}" type="presParOf" srcId="{28928083-4191-468B-90F4-D4DCC207FEA2}" destId="{505510E0-6C14-4FA9-B652-74C6C60C1C40}" srcOrd="0" destOrd="0" presId="urn:microsoft.com/office/officeart/2005/8/layout/pList2"/>
    <dgm:cxn modelId="{4BBDE69D-20D2-0241-A064-EFEA9AA11781}" type="presParOf" srcId="{505510E0-6C14-4FA9-B652-74C6C60C1C40}" destId="{9FE7AD7F-A7FD-43FD-9F4D-96CBF3C0F28E}" srcOrd="0" destOrd="0" presId="urn:microsoft.com/office/officeart/2005/8/layout/pList2"/>
    <dgm:cxn modelId="{22086629-3D78-1B4B-9334-52052B281B43}" type="presParOf" srcId="{505510E0-6C14-4FA9-B652-74C6C60C1C40}" destId="{825339DD-B210-4EE3-BF25-CE21BD32C1A3}" srcOrd="1" destOrd="0" presId="urn:microsoft.com/office/officeart/2005/8/layout/pList2"/>
    <dgm:cxn modelId="{963F9936-F9B0-C342-A42E-2E8EB9D3A43C}" type="presParOf" srcId="{505510E0-6C14-4FA9-B652-74C6C60C1C40}" destId="{A88C339B-AEE3-468D-A2B8-F290876FE40E}" srcOrd="2" destOrd="0" presId="urn:microsoft.com/office/officeart/2005/8/layout/pList2"/>
    <dgm:cxn modelId="{AE41EA34-72F4-224A-9159-372BDBDDE0D8}" type="presParOf" srcId="{28928083-4191-468B-90F4-D4DCC207FEA2}" destId="{93E7BDB5-28D9-4268-AD0F-591AAF1B2A90}" srcOrd="1" destOrd="0" presId="urn:microsoft.com/office/officeart/2005/8/layout/pList2"/>
    <dgm:cxn modelId="{26295698-7431-5346-B2E1-98A2D071D8CA}" type="presParOf" srcId="{28928083-4191-468B-90F4-D4DCC207FEA2}" destId="{3E5DFDB5-88FF-49C8-AEBF-1C6B8FA7A2A2}" srcOrd="2" destOrd="0" presId="urn:microsoft.com/office/officeart/2005/8/layout/pList2"/>
    <dgm:cxn modelId="{DF274947-43A1-5748-BD99-33E6F8D63E4B}" type="presParOf" srcId="{3E5DFDB5-88FF-49C8-AEBF-1C6B8FA7A2A2}" destId="{779F6F94-221B-4584-8F41-EBEAAFB21A7B}" srcOrd="0" destOrd="0" presId="urn:microsoft.com/office/officeart/2005/8/layout/pList2"/>
    <dgm:cxn modelId="{807A4C71-BA41-174A-9F04-773AD7C34EC5}" type="presParOf" srcId="{3E5DFDB5-88FF-49C8-AEBF-1C6B8FA7A2A2}" destId="{260505C8-778F-4FD7-810F-1266A40C343F}" srcOrd="1" destOrd="0" presId="urn:microsoft.com/office/officeart/2005/8/layout/pList2"/>
    <dgm:cxn modelId="{6092C838-AA08-4E46-B33D-444711BA0B6A}" type="presParOf" srcId="{3E5DFDB5-88FF-49C8-AEBF-1C6B8FA7A2A2}" destId="{4667A58E-7ABA-417C-9DEC-CA9C17BEE9AF}" srcOrd="2" destOrd="0" presId="urn:microsoft.com/office/officeart/2005/8/layout/pList2"/>
    <dgm:cxn modelId="{7D56A297-92BB-C544-822A-605B94344274}" type="presParOf" srcId="{28928083-4191-468B-90F4-D4DCC207FEA2}" destId="{9DF11FD3-3343-4448-8578-2ACF16849CD5}" srcOrd="3" destOrd="0" presId="urn:microsoft.com/office/officeart/2005/8/layout/pList2"/>
    <dgm:cxn modelId="{CCCFD1BC-B390-1943-8398-AC9485D4F585}" type="presParOf" srcId="{28928083-4191-468B-90F4-D4DCC207FEA2}" destId="{282784EF-D680-4717-B465-A078EA660DE0}" srcOrd="4" destOrd="0" presId="urn:microsoft.com/office/officeart/2005/8/layout/pList2"/>
    <dgm:cxn modelId="{DD5A31EC-47BE-8442-A048-EA37DAD0D86F}" type="presParOf" srcId="{282784EF-D680-4717-B465-A078EA660DE0}" destId="{A5A3C16C-C541-4EE9-B633-1DE778D7E230}" srcOrd="0" destOrd="0" presId="urn:microsoft.com/office/officeart/2005/8/layout/pList2"/>
    <dgm:cxn modelId="{859B81B1-843E-EC4B-B037-E6EE587260FA}" type="presParOf" srcId="{282784EF-D680-4717-B465-A078EA660DE0}" destId="{4ACFDEE6-A38C-4AEC-BB86-D9A2FAB544A2}" srcOrd="1" destOrd="0" presId="urn:microsoft.com/office/officeart/2005/8/layout/pList2"/>
    <dgm:cxn modelId="{710EF048-2F3D-1445-BA74-2F3B151866A6}" type="presParOf" srcId="{282784EF-D680-4717-B465-A078EA660DE0}" destId="{0C43224D-E847-44B5-9101-02604451ED2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A83EC-A21B-4399-B806-459737E1A0A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1E6B1-6792-4C45-91E7-0AE2335116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92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E6B1-6792-4C45-91E7-0AE23351162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81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63330-7823-4E1C-A594-1604541992FD}" type="slidenum">
              <a:rPr lang="es-CO" smtClean="0">
                <a:solidFill>
                  <a:prstClr val="black"/>
                </a:solidFill>
              </a:rPr>
              <a:pPr/>
              <a:t>16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3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63330-7823-4E1C-A594-1604541992FD}" type="slidenum">
              <a:rPr lang="es-CO" smtClean="0">
                <a:solidFill>
                  <a:prstClr val="black"/>
                </a:solidFill>
              </a:rPr>
              <a:pPr/>
              <a:t>17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7024" indent="-2911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4653" indent="-2329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513" indent="-2329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6375" indent="-23293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62235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28097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93958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59819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5A2270C-5EF0-4B07-9FA1-6999D89D8DE1}" type="slidenum">
              <a:rPr lang="es-ES">
                <a:solidFill>
                  <a:srgbClr val="000000"/>
                </a:solidFill>
              </a:rPr>
              <a:pPr/>
              <a:t>18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E6B1-6792-4C45-91E7-0AE23351162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59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05/05/2017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://es.presidencia.gov.co/normativa/normativa/DECRETO%20293%20DEL%2022%20FEBRERO%20DE%202017.pdf" TargetMode="Externa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1800200" cy="10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7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7447971"/>
              </p:ext>
            </p:extLst>
          </p:nvPr>
        </p:nvGraphicFramePr>
        <p:xfrm>
          <a:off x="323528" y="910580"/>
          <a:ext cx="8424936" cy="575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1043608" y="260648"/>
            <a:ext cx="7829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lvl="1" indent="0" algn="r">
              <a:buNone/>
            </a:pPr>
            <a:r>
              <a:rPr lang="es-CO" sz="2400" b="1" dirty="0">
                <a:solidFill>
                  <a:srgbClr val="C00000"/>
                </a:solidFill>
                <a:latin typeface="Century Gothic"/>
                <a:cs typeface="Century Gothic"/>
              </a:rPr>
              <a:t>Decreto 2190 de 2016</a:t>
            </a:r>
          </a:p>
        </p:txBody>
      </p:sp>
    </p:spTree>
    <p:extLst>
      <p:ext uri="{BB962C8B-B14F-4D97-AF65-F5344CB8AC3E}">
        <p14:creationId xmlns:p14="http://schemas.microsoft.com/office/powerpoint/2010/main" val="251091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1661533"/>
              </p:ext>
            </p:extLst>
          </p:nvPr>
        </p:nvGraphicFramePr>
        <p:xfrm>
          <a:off x="323528" y="910580"/>
          <a:ext cx="8424936" cy="575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1043608" y="260648"/>
            <a:ext cx="7829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lvl="1" indent="0" algn="r">
              <a:buNone/>
            </a:pPr>
            <a:r>
              <a:rPr lang="es-CO" sz="2400" b="1" dirty="0">
                <a:solidFill>
                  <a:srgbClr val="C00000"/>
                </a:solidFill>
                <a:latin typeface="Century Gothic"/>
                <a:cs typeface="Century Gothic"/>
              </a:rPr>
              <a:t>Decreto 2190 de 2016</a:t>
            </a:r>
          </a:p>
        </p:txBody>
      </p:sp>
    </p:spTree>
    <p:extLst>
      <p:ext uri="{BB962C8B-B14F-4D97-AF65-F5344CB8AC3E}">
        <p14:creationId xmlns:p14="http://schemas.microsoft.com/office/powerpoint/2010/main" val="130103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5968553"/>
              </p:ext>
            </p:extLst>
          </p:nvPr>
        </p:nvGraphicFramePr>
        <p:xfrm>
          <a:off x="323528" y="910580"/>
          <a:ext cx="8424936" cy="575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1043608" y="260648"/>
            <a:ext cx="7829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lvl="1" indent="0" algn="r">
              <a:buNone/>
            </a:pPr>
            <a:r>
              <a:rPr lang="es-CO" sz="2400" b="1" dirty="0">
                <a:solidFill>
                  <a:srgbClr val="C00000"/>
                </a:solidFill>
                <a:latin typeface="Century Gothic"/>
                <a:cs typeface="Century Gothic"/>
              </a:rPr>
              <a:t>Decreto 2190 de 2016</a:t>
            </a:r>
          </a:p>
        </p:txBody>
      </p:sp>
    </p:spTree>
    <p:extLst>
      <p:ext uri="{BB962C8B-B14F-4D97-AF65-F5344CB8AC3E}">
        <p14:creationId xmlns:p14="http://schemas.microsoft.com/office/powerpoint/2010/main" val="393164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88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14" y="0"/>
            <a:ext cx="9144000" cy="6919770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rgbClr val="000000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20589"/>
            <a:ext cx="1480970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9" name="Shape 73"/>
          <p:cNvSpPr txBox="1"/>
          <p:nvPr/>
        </p:nvSpPr>
        <p:spPr>
          <a:xfrm>
            <a:off x="2411760" y="2089758"/>
            <a:ext cx="6624736" cy="298104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Century Gothic"/>
                <a:cs typeface="Century Gothic"/>
              </a:rPr>
              <a:t>Decreto 2140 de 2016</a:t>
            </a:r>
          </a:p>
          <a:p>
            <a:r>
              <a:rPr lang="es-CO" sz="3600" dirty="0">
                <a:solidFill>
                  <a:schemeClr val="bg1"/>
                </a:solidFill>
                <a:latin typeface="Century Gothic"/>
                <a:cs typeface="Century Gothic"/>
              </a:rPr>
              <a:t>Otorgamiento de subsidios con recursos del SGR para financiar los costos de las redes internas y otros gastos asociados a la conexión al servicio de gas combustible por redes. 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1859070" y="1318623"/>
            <a:ext cx="7308304" cy="221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853880" y="5877272"/>
            <a:ext cx="7308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0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43608" y="231031"/>
            <a:ext cx="7829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lvl="1" indent="0" algn="r">
              <a:buNone/>
            </a:pPr>
            <a:r>
              <a:rPr lang="es-CO" sz="2400" b="1" dirty="0">
                <a:solidFill>
                  <a:srgbClr val="C00000"/>
                </a:solidFill>
                <a:latin typeface="Century Gothic"/>
                <a:cs typeface="Century Gothic"/>
              </a:rPr>
              <a:t>DECRETO 2140 DE 2016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8391448"/>
              </p:ext>
            </p:extLst>
          </p:nvPr>
        </p:nvGraphicFramePr>
        <p:xfrm>
          <a:off x="135278" y="1548904"/>
          <a:ext cx="8873444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88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14" y="0"/>
            <a:ext cx="9144000" cy="6919770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rgbClr val="000000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20589"/>
            <a:ext cx="1480970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9" name="Shape 73"/>
          <p:cNvSpPr txBox="1"/>
          <p:nvPr/>
        </p:nvSpPr>
        <p:spPr>
          <a:xfrm>
            <a:off x="2411760" y="2089758"/>
            <a:ext cx="6624736" cy="298104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Century Gothic"/>
                <a:cs typeface="Century Gothic"/>
              </a:rPr>
              <a:t>Acuerdo 39 de 2016 </a:t>
            </a:r>
          </a:p>
          <a:p>
            <a:r>
              <a:rPr lang="es-CO" sz="4400" dirty="0">
                <a:solidFill>
                  <a:schemeClr val="bg1"/>
                </a:solidFill>
                <a:latin typeface="Century Gothic"/>
                <a:cs typeface="Century Gothic"/>
              </a:rPr>
              <a:t>Líneas programáticas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1835696" y="2420888"/>
            <a:ext cx="7308304" cy="221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835696" y="4725144"/>
            <a:ext cx="7308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75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1770434"/>
            <a:ext cx="9144000" cy="4143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0" y="851346"/>
            <a:ext cx="9144000" cy="471420"/>
          </a:xfrm>
          <a:prstGeom prst="rect">
            <a:avLst/>
          </a:prstGeom>
          <a:solidFill>
            <a:srgbClr val="9D07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spcAft>
                <a:spcPts val="450"/>
              </a:spcAft>
              <a:defRPr/>
            </a:pPr>
            <a:endParaRPr lang="es-ES" sz="135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Futura Std 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29396" y="889846"/>
            <a:ext cx="513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Antecedentes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70350" y="2168899"/>
            <a:ext cx="82033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Char char="•"/>
            </a:pPr>
            <a:r>
              <a:rPr lang="es-CO" sz="2000" b="1" dirty="0">
                <a:latin typeface="Century Gothic" panose="020B0502020202020204" pitchFamily="34" charset="0"/>
                <a:cs typeface="Arial" pitchFamily="34" charset="0"/>
              </a:rPr>
              <a:t>Colombia en la OCDE: </a:t>
            </a:r>
            <a:r>
              <a:rPr lang="es-CO" sz="2000" dirty="0">
                <a:latin typeface="Century Gothic" panose="020B0502020202020204" pitchFamily="34" charset="0"/>
                <a:cs typeface="Arial" pitchFamily="34" charset="0"/>
              </a:rPr>
              <a:t>Presupuesto por Resultados.</a:t>
            </a: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Char char="•"/>
            </a:pPr>
            <a:endParaRPr lang="es-CO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28575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Char char="•"/>
            </a:pPr>
            <a:r>
              <a:rPr lang="es-CO" sz="2000" b="1" dirty="0">
                <a:latin typeface="Century Gothic" panose="020B0502020202020204" pitchFamily="34" charset="0"/>
                <a:cs typeface="Arial" pitchFamily="34" charset="0"/>
              </a:rPr>
              <a:t>Ley 1753 de 2015, Art</a:t>
            </a:r>
            <a:r>
              <a:rPr lang="es-ES" sz="2000" b="1" dirty="0" err="1">
                <a:latin typeface="Century Gothic" panose="020B0502020202020204" pitchFamily="34" charset="0"/>
                <a:cs typeface="Arial" pitchFamily="34" charset="0"/>
              </a:rPr>
              <a:t>ículo</a:t>
            </a:r>
            <a:r>
              <a:rPr lang="es-ES" sz="2000" b="1" dirty="0">
                <a:latin typeface="Century Gothic" panose="020B0502020202020204" pitchFamily="34" charset="0"/>
                <a:cs typeface="Arial" pitchFamily="34" charset="0"/>
              </a:rPr>
              <a:t> 148 </a:t>
            </a:r>
            <a:r>
              <a:rPr lang="es-ES" sz="2000" dirty="0">
                <a:latin typeface="Century Gothic" panose="020B0502020202020204" pitchFamily="34" charset="0"/>
                <a:cs typeface="Arial" pitchFamily="34" charset="0"/>
              </a:rPr>
              <a:t>- </a:t>
            </a:r>
            <a:r>
              <a:rPr lang="es-CO" sz="2000" dirty="0">
                <a:latin typeface="Century Gothic" panose="020B0502020202020204" pitchFamily="34" charset="0"/>
                <a:cs typeface="Arial" pitchFamily="34" charset="0"/>
              </a:rPr>
              <a:t>Presupuesto Orientado a Resultados, como una técnica presupuestal que permite alinear la planeación y el presupuesto.</a:t>
            </a:r>
          </a:p>
          <a:p>
            <a:pPr marL="28575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Char char="•"/>
            </a:pPr>
            <a:endParaRPr lang="es-CO" sz="2000" dirty="0">
              <a:latin typeface="Century Gothic" panose="020B0502020202020204" pitchFamily="34" charset="0"/>
              <a:cs typeface="Arial" pitchFamily="34" charset="0"/>
            </a:endParaRP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charset="0"/>
              <a:buChar char="•"/>
            </a:pPr>
            <a:r>
              <a:rPr lang="es-CO" sz="2000" b="1" dirty="0">
                <a:latin typeface="Century Gothic" panose="020B0502020202020204" pitchFamily="34" charset="0"/>
                <a:cs typeface="Arial" pitchFamily="34" charset="0"/>
              </a:rPr>
              <a:t>Ley 1744 de 2014, Artículo 20 - </a:t>
            </a:r>
            <a:r>
              <a:rPr lang="es-CO" sz="2000" dirty="0">
                <a:latin typeface="Century Gothic" panose="020B0502020202020204" pitchFamily="34" charset="0"/>
                <a:cs typeface="Arial" pitchFamily="34" charset="0"/>
              </a:rPr>
              <a:t>Líneas programáticas indicativas articuladas con los objetivos del SGR y los planes de desarrollo de las entidades territoriales.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61309" y="188640"/>
            <a:ext cx="6982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fontAlgn="base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Century Gothic" panose="020B0502020202020204" pitchFamily="34" charset="0"/>
                <a:cs typeface="Avenir Book"/>
              </a:rPr>
              <a:t>Líneas programáticas indicativas</a:t>
            </a:r>
          </a:p>
        </p:txBody>
      </p:sp>
    </p:spTree>
    <p:extLst>
      <p:ext uri="{BB962C8B-B14F-4D97-AF65-F5344CB8AC3E}">
        <p14:creationId xmlns:p14="http://schemas.microsoft.com/office/powerpoint/2010/main" val="336759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851346"/>
            <a:ext cx="9144000" cy="471420"/>
          </a:xfrm>
          <a:prstGeom prst="rect">
            <a:avLst/>
          </a:prstGeom>
          <a:solidFill>
            <a:srgbClr val="9D07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spcAft>
                <a:spcPts val="450"/>
              </a:spcAft>
              <a:defRPr/>
            </a:pPr>
            <a:endParaRPr lang="es-ES" sz="135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Futura Std Boo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47771" y="851346"/>
            <a:ext cx="513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Generalidades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9277811"/>
              </p:ext>
            </p:extLst>
          </p:nvPr>
        </p:nvGraphicFramePr>
        <p:xfrm>
          <a:off x="64737" y="1396999"/>
          <a:ext cx="8957882" cy="484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455219" y="1626102"/>
            <a:ext cx="2957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SITUACIÓN ACTUAL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91704" y="1626102"/>
            <a:ext cx="3265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RESPUESTA QUE OFRECE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161309" y="188640"/>
            <a:ext cx="6982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fontAlgn="base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Century Gothic" panose="020B0502020202020204" pitchFamily="34" charset="0"/>
                <a:cs typeface="Avenir Book"/>
              </a:rPr>
              <a:t>Líneas programáticas indicativas</a:t>
            </a:r>
          </a:p>
        </p:txBody>
      </p:sp>
    </p:spTree>
    <p:extLst>
      <p:ext uri="{BB962C8B-B14F-4D97-AF65-F5344CB8AC3E}">
        <p14:creationId xmlns:p14="http://schemas.microsoft.com/office/powerpoint/2010/main" val="311738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1770434"/>
            <a:ext cx="9144000" cy="4143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0" y="851346"/>
            <a:ext cx="9144000" cy="471420"/>
          </a:xfrm>
          <a:prstGeom prst="rect">
            <a:avLst/>
          </a:prstGeom>
          <a:solidFill>
            <a:srgbClr val="9D07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spcAft>
                <a:spcPts val="450"/>
              </a:spcAft>
              <a:defRPr/>
            </a:pPr>
            <a:endParaRPr lang="es-ES" sz="135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Futura Std Book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29396" y="889846"/>
            <a:ext cx="513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Resultados Concretos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19660977"/>
              </p:ext>
            </p:extLst>
          </p:nvPr>
        </p:nvGraphicFramePr>
        <p:xfrm>
          <a:off x="752560" y="1833970"/>
          <a:ext cx="783039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>
            <a:off x="2161309" y="188640"/>
            <a:ext cx="6982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fontAlgn="base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Century Gothic" panose="020B0502020202020204" pitchFamily="34" charset="0"/>
                <a:cs typeface="Avenir Book"/>
              </a:rPr>
              <a:t>Líneas programáticas indicativas</a:t>
            </a:r>
          </a:p>
        </p:txBody>
      </p:sp>
    </p:spTree>
    <p:extLst>
      <p:ext uri="{BB962C8B-B14F-4D97-AF65-F5344CB8AC3E}">
        <p14:creationId xmlns:p14="http://schemas.microsoft.com/office/powerpoint/2010/main" val="2209160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88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14" y="0"/>
            <a:ext cx="9144000" cy="6919770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rgbClr val="000000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20589"/>
            <a:ext cx="1480970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9" name="Shape 73"/>
          <p:cNvSpPr txBox="1"/>
          <p:nvPr/>
        </p:nvSpPr>
        <p:spPr>
          <a:xfrm>
            <a:off x="2411760" y="2089758"/>
            <a:ext cx="6624736" cy="298104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Century Gothic"/>
                <a:cs typeface="Century Gothic"/>
              </a:rPr>
              <a:t>Acuerdo 40 de 2016 </a:t>
            </a:r>
          </a:p>
          <a:p>
            <a:r>
              <a:rPr lang="es-CO" sz="4400" dirty="0">
                <a:solidFill>
                  <a:schemeClr val="bg1"/>
                </a:solidFill>
                <a:latin typeface="Century Gothic"/>
                <a:cs typeface="Century Gothic"/>
              </a:rPr>
              <a:t>Lineamientos enfoque diferencial. 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1835696" y="2420888"/>
            <a:ext cx="7308304" cy="221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835696" y="4725144"/>
            <a:ext cx="7308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0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88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14" y="0"/>
            <a:ext cx="9144000" cy="6919770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rgbClr val="000000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Century Gothic"/>
              <a:cs typeface="Century Gothic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20589"/>
            <a:ext cx="1480970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Century Gothic"/>
              <a:cs typeface="Century Gothic"/>
            </a:endParaRPr>
          </a:p>
        </p:txBody>
      </p:sp>
      <p:sp>
        <p:nvSpPr>
          <p:cNvPr id="9" name="Shape 73"/>
          <p:cNvSpPr txBox="1"/>
          <p:nvPr/>
        </p:nvSpPr>
        <p:spPr>
          <a:xfrm>
            <a:off x="2411760" y="2089758"/>
            <a:ext cx="6624736" cy="298104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s-CO" sz="3600" dirty="0">
                <a:solidFill>
                  <a:schemeClr val="bg1"/>
                </a:solidFill>
                <a:latin typeface="Century Gothic"/>
                <a:cs typeface="Century Gothic"/>
              </a:rPr>
              <a:t>MEJORAS NORMATIVAS </a:t>
            </a:r>
          </a:p>
          <a:p>
            <a:r>
              <a:rPr lang="es-CO" sz="3600" dirty="0">
                <a:solidFill>
                  <a:schemeClr val="bg1"/>
                </a:solidFill>
                <a:latin typeface="Century Gothic"/>
                <a:cs typeface="Century Gothic"/>
              </a:rPr>
              <a:t>SISTEMA GENERAL DE REGALÍAS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1851012" y="1772816"/>
            <a:ext cx="7308304" cy="221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835696" y="5517232"/>
            <a:ext cx="7308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4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2483769" y="1039402"/>
            <a:ext cx="6329896" cy="3599261"/>
            <a:chOff x="1618280" y="-13619"/>
            <a:chExt cx="6155613" cy="943634"/>
          </a:xfrm>
        </p:grpSpPr>
        <p:sp>
          <p:nvSpPr>
            <p:cNvPr id="17" name="Redondear rectángulo de esquina del mismo lado 16"/>
            <p:cNvSpPr/>
            <p:nvPr/>
          </p:nvSpPr>
          <p:spPr>
            <a:xfrm rot="5400000">
              <a:off x="4237908" y="-2619608"/>
              <a:ext cx="916358" cy="6155613"/>
            </a:xfrm>
            <a:prstGeom prst="round2SameRect">
              <a:avLst/>
            </a:prstGeom>
            <a:solidFill>
              <a:schemeClr val="bg2">
                <a:lumMod val="9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dondear rectángulo de esquina del mismo lado 4"/>
            <p:cNvSpPr/>
            <p:nvPr/>
          </p:nvSpPr>
          <p:spPr>
            <a:xfrm>
              <a:off x="1640646" y="-13619"/>
              <a:ext cx="6110880" cy="94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2000" kern="1200" dirty="0">
                  <a:latin typeface="Century Gothic" panose="020B0502020202020204" pitchFamily="34" charset="0"/>
                </a:rPr>
                <a:t>Primera sesión anual: (*)</a:t>
              </a:r>
            </a:p>
            <a:p>
              <a:pPr marL="571500" lvl="2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2000" dirty="0">
                  <a:latin typeface="Century Gothic" panose="020B0502020202020204" pitchFamily="34" charset="0"/>
                </a:rPr>
                <a:t>Informar de las comunidades étnicas asentadas en la entidad territorial de competencia del OCAD.</a:t>
              </a:r>
            </a:p>
            <a:p>
              <a:pPr marL="571500" lvl="2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2000" kern="1200" dirty="0">
                  <a:latin typeface="Century Gothic" panose="020B0502020202020204" pitchFamily="34" charset="0"/>
                </a:rPr>
                <a:t>Establecer el valor a invertir durante el bienio en proyectos de enfoque diferencial con recursos del FRC (40%)</a:t>
              </a:r>
            </a:p>
            <a:p>
              <a:pPr marL="571500" lvl="2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2000" dirty="0">
                  <a:latin typeface="Century Gothic" panose="020B0502020202020204" pitchFamily="34" charset="0"/>
                </a:rPr>
                <a:t>Establecer el valor a invertir en proyectos de enfoque diferencial con recursos de las asignaciones directas.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23528" y="1038546"/>
            <a:ext cx="2035260" cy="1094310"/>
            <a:chOff x="-35216" y="67099"/>
            <a:chExt cx="1653496" cy="782195"/>
          </a:xfrm>
          <a:solidFill>
            <a:schemeClr val="accent4"/>
          </a:solidFill>
        </p:grpSpPr>
        <p:sp>
          <p:nvSpPr>
            <p:cNvPr id="20" name="Rectángulo redondeado 19"/>
            <p:cNvSpPr/>
            <p:nvPr/>
          </p:nvSpPr>
          <p:spPr>
            <a:xfrm>
              <a:off x="2968" y="67099"/>
              <a:ext cx="1615312" cy="782195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-35216" y="105283"/>
              <a:ext cx="1615312" cy="70582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>
                  <a:latin typeface="Century Gothic" panose="020B0502020202020204" pitchFamily="34" charset="0"/>
                </a:rPr>
                <a:t>Responsabilidad Sec. Técnicas</a:t>
              </a:r>
              <a:endParaRPr lang="es-CO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467544" y="4653136"/>
            <a:ext cx="8571494" cy="8402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2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0" algn="l"/>
              </a:tabLst>
            </a:pPr>
            <a:r>
              <a:rPr lang="es-CO" b="1" dirty="0">
                <a:latin typeface="Century Gothic" panose="020B0502020202020204" pitchFamily="34" charset="0"/>
              </a:rPr>
              <a:t>En las demás sesiones la sec. técnica comunicará a los miembros del OCAD los saldos a invertir en proyectos de enfoque diferencial, su estado en el ciclo del proyecto, etc.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67544" y="5661248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tabLst>
                <a:tab pos="0" algn="l"/>
              </a:tabLst>
            </a:pPr>
            <a:r>
              <a:rPr lang="es-CO" sz="1400" dirty="0">
                <a:latin typeface="Century Gothic" panose="020B0502020202020204" pitchFamily="34" charset="0"/>
              </a:rPr>
              <a:t>(*) Nota: Esta información debe ser comunicada a los representantes legales de las comunidades étnicas dentro de los tres (3) días hábiles siguientes a la suscripción del acta.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209202" y="41238"/>
            <a:ext cx="782983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lvl="1" indent="0" algn="r">
              <a:spcBef>
                <a:spcPts val="1800"/>
              </a:spcBef>
              <a:buNone/>
            </a:pPr>
            <a:r>
              <a:rPr lang="es-CO" sz="2400" b="1" dirty="0">
                <a:solidFill>
                  <a:srgbClr val="C00000"/>
                </a:solidFill>
                <a:latin typeface="Century Gothic"/>
                <a:cs typeface="Century Gothic"/>
              </a:rPr>
              <a:t>Lineamientos Enfoque Diferencial </a:t>
            </a:r>
          </a:p>
          <a:p>
            <a:pPr marL="981075" lvl="1" indent="0" algn="r">
              <a:lnSpc>
                <a:spcPct val="50000"/>
              </a:lnSpc>
              <a:spcBef>
                <a:spcPts val="1800"/>
              </a:spcBef>
              <a:buNone/>
            </a:pPr>
            <a:r>
              <a:rPr lang="es-C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(Ac. 40 de 2016)</a:t>
            </a:r>
          </a:p>
        </p:txBody>
      </p:sp>
    </p:spTree>
    <p:extLst>
      <p:ext uri="{BB962C8B-B14F-4D97-AF65-F5344CB8AC3E}">
        <p14:creationId xmlns:p14="http://schemas.microsoft.com/office/powerpoint/2010/main" val="1466514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09202" y="41238"/>
            <a:ext cx="782983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lvl="1" indent="0" algn="r">
              <a:spcBef>
                <a:spcPts val="1800"/>
              </a:spcBef>
              <a:buNone/>
            </a:pPr>
            <a:r>
              <a:rPr lang="es-CO" sz="2400" b="1" dirty="0">
                <a:solidFill>
                  <a:srgbClr val="C00000"/>
                </a:solidFill>
                <a:latin typeface="Century Gothic"/>
                <a:cs typeface="Century Gothic"/>
              </a:rPr>
              <a:t>Lineamientos Enfoque Diferencial </a:t>
            </a:r>
          </a:p>
          <a:p>
            <a:pPr marL="981075" lvl="1" indent="0" algn="r">
              <a:lnSpc>
                <a:spcPct val="50000"/>
              </a:lnSpc>
              <a:spcBef>
                <a:spcPts val="1800"/>
              </a:spcBef>
              <a:buNone/>
            </a:pPr>
            <a:r>
              <a:rPr lang="es-C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(Ac. 40 de 2016)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2627784" y="1628800"/>
            <a:ext cx="6155613" cy="2068487"/>
            <a:chOff x="1618280" y="20"/>
            <a:chExt cx="6155613" cy="916358"/>
          </a:xfrm>
        </p:grpSpPr>
        <p:sp>
          <p:nvSpPr>
            <p:cNvPr id="30" name="Redondear rectángulo de esquina del mismo lado 29"/>
            <p:cNvSpPr/>
            <p:nvPr/>
          </p:nvSpPr>
          <p:spPr>
            <a:xfrm rot="5400000">
              <a:off x="4237908" y="-2619608"/>
              <a:ext cx="916358" cy="6155613"/>
            </a:xfrm>
            <a:prstGeom prst="round2SameRect">
              <a:avLst/>
            </a:prstGeom>
            <a:solidFill>
              <a:schemeClr val="bg2">
                <a:lumMod val="9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dondear rectángulo de esquina del mismo lado 4"/>
            <p:cNvSpPr/>
            <p:nvPr/>
          </p:nvSpPr>
          <p:spPr>
            <a:xfrm>
              <a:off x="1618281" y="44752"/>
              <a:ext cx="6110880" cy="826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2000" kern="1200" dirty="0">
                  <a:latin typeface="Century Gothic" panose="020B0502020202020204" pitchFamily="34" charset="0"/>
                </a:rPr>
                <a:t>Evaluar, viabilizar, priorizar y aprobar al menos en </a:t>
              </a:r>
              <a:r>
                <a:rPr lang="es-CO" sz="2000" b="1" kern="1200" dirty="0">
                  <a:latin typeface="Century Gothic" panose="020B0502020202020204" pitchFamily="34" charset="0"/>
                </a:rPr>
                <a:t>una sesión del año</a:t>
              </a:r>
              <a:r>
                <a:rPr lang="es-CO" sz="2000" kern="1200" dirty="0">
                  <a:latin typeface="Century Gothic" panose="020B0502020202020204" pitchFamily="34" charset="0"/>
                </a:rPr>
                <a:t> proyectos de inversión con enfoque diferencial con asignaciones directas y </a:t>
              </a:r>
              <a:r>
                <a:rPr lang="es-CO" sz="2000" b="1" kern="1200" dirty="0">
                  <a:latin typeface="Century Gothic" panose="020B0502020202020204" pitchFamily="34" charset="0"/>
                </a:rPr>
                <a:t>por lo menos una sesión del bienio</a:t>
              </a:r>
              <a:r>
                <a:rPr lang="es-CO" sz="2000" kern="1200" dirty="0">
                  <a:latin typeface="Century Gothic" panose="020B0502020202020204" pitchFamily="34" charset="0"/>
                </a:rPr>
                <a:t> con recursos del FCR (40%).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23528" y="1628800"/>
            <a:ext cx="2081184" cy="2068486"/>
            <a:chOff x="2968" y="67099"/>
            <a:chExt cx="1615312" cy="782195"/>
          </a:xfrm>
          <a:solidFill>
            <a:schemeClr val="accent5"/>
          </a:solidFill>
        </p:grpSpPr>
        <p:sp>
          <p:nvSpPr>
            <p:cNvPr id="33" name="Rectángulo redondeado 32"/>
            <p:cNvSpPr/>
            <p:nvPr/>
          </p:nvSpPr>
          <p:spPr>
            <a:xfrm>
              <a:off x="2968" y="67099"/>
              <a:ext cx="1615312" cy="782195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ángulo 33"/>
            <p:cNvSpPr/>
            <p:nvPr/>
          </p:nvSpPr>
          <p:spPr>
            <a:xfrm>
              <a:off x="41152" y="105283"/>
              <a:ext cx="1538944" cy="705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dirty="0">
                  <a:latin typeface="Century Gothic" panose="020B0502020202020204" pitchFamily="34" charset="0"/>
                </a:rPr>
                <a:t>Responsabilidades OCAD</a:t>
              </a:r>
              <a:endParaRPr lang="es-CO" sz="1600" b="1" kern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95536" y="3861048"/>
            <a:ext cx="83171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Century Gothic" panose="020B0502020202020204" pitchFamily="34" charset="0"/>
              </a:rPr>
              <a:t>Los OCAD municipales deben invertir: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Century Gothic" panose="020B0502020202020204" pitchFamily="34" charset="0"/>
              </a:rPr>
              <a:t>Al menos una vez en el bienio, hasta el </a:t>
            </a:r>
            <a:r>
              <a:rPr lang="es-CO" sz="1600" b="1" dirty="0">
                <a:latin typeface="Century Gothic" panose="020B0502020202020204" pitchFamily="34" charset="0"/>
              </a:rPr>
              <a:t>8% </a:t>
            </a:r>
            <a:r>
              <a:rPr lang="es-CO" sz="1600" dirty="0">
                <a:latin typeface="Century Gothic" panose="020B0502020202020204" pitchFamily="34" charset="0"/>
              </a:rPr>
              <a:t>de la asignación bienal por el </a:t>
            </a:r>
            <a:r>
              <a:rPr lang="es-CO" sz="1600" u="sng" dirty="0">
                <a:latin typeface="Century Gothic" panose="020B0502020202020204" pitchFamily="34" charset="0"/>
              </a:rPr>
              <a:t>Fondo de Compensación Regional (Especificas).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Century Gothic" panose="020B0502020202020204" pitchFamily="34" charset="0"/>
              </a:rPr>
              <a:t>Al menos una vez al año para invertir mínimo el </a:t>
            </a:r>
            <a:r>
              <a:rPr lang="es-CO" sz="1600" b="1" dirty="0">
                <a:latin typeface="Century Gothic" panose="020B0502020202020204" pitchFamily="34" charset="0"/>
              </a:rPr>
              <a:t>3%</a:t>
            </a:r>
            <a:r>
              <a:rPr lang="es-CO" sz="1600" dirty="0">
                <a:latin typeface="Century Gothic" panose="020B0502020202020204" pitchFamily="34" charset="0"/>
              </a:rPr>
              <a:t> por </a:t>
            </a:r>
            <a:r>
              <a:rPr lang="es-CO" sz="1600" u="sng" dirty="0">
                <a:latin typeface="Century Gothic" panose="020B0502020202020204" pitchFamily="34" charset="0"/>
              </a:rPr>
              <a:t>asignaciones directas </a:t>
            </a:r>
            <a:r>
              <a:rPr lang="es-CO" sz="1600" dirty="0">
                <a:latin typeface="Century Gothic" panose="020B0502020202020204" pitchFamily="34" charset="0"/>
              </a:rPr>
              <a:t>si reciben más de 2000 smmlv. </a:t>
            </a:r>
          </a:p>
          <a:p>
            <a:endParaRPr lang="es-CO" sz="1600" b="1" dirty="0">
              <a:latin typeface="Century Gothic" panose="020B0502020202020204" pitchFamily="34" charset="0"/>
            </a:endParaRPr>
          </a:p>
          <a:p>
            <a:r>
              <a:rPr lang="es-CO" sz="1600" b="1" dirty="0">
                <a:latin typeface="Century Gothic" panose="020B0502020202020204" pitchFamily="34" charset="0"/>
              </a:rPr>
              <a:t>Los OCAD departamentales deben invertir:</a:t>
            </a:r>
            <a:endParaRPr lang="es-CO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Century Gothic" panose="020B0502020202020204" pitchFamily="34" charset="0"/>
              </a:rPr>
              <a:t>Al menos el </a:t>
            </a:r>
            <a:r>
              <a:rPr lang="es-CO" sz="1600" b="1" dirty="0">
                <a:latin typeface="Century Gothic" panose="020B0502020202020204" pitchFamily="34" charset="0"/>
              </a:rPr>
              <a:t>1%</a:t>
            </a:r>
            <a:r>
              <a:rPr lang="es-CO" sz="1600" dirty="0">
                <a:latin typeface="Century Gothic" panose="020B0502020202020204" pitchFamily="34" charset="0"/>
              </a:rPr>
              <a:t> por </a:t>
            </a:r>
            <a:r>
              <a:rPr lang="es-CO" sz="1600" u="sng" dirty="0">
                <a:latin typeface="Century Gothic" panose="020B0502020202020204" pitchFamily="34" charset="0"/>
              </a:rPr>
              <a:t>asignaciones directas </a:t>
            </a:r>
            <a:r>
              <a:rPr lang="es-CO" sz="1600" dirty="0">
                <a:latin typeface="Century Gothic" panose="020B0502020202020204" pitchFamily="34" charset="0"/>
              </a:rPr>
              <a:t>cada año si reciben más de 2000 smmlv. </a:t>
            </a:r>
          </a:p>
          <a:p>
            <a:endParaRPr lang="es-CO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94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88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14" y="0"/>
            <a:ext cx="9144000" cy="6919770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rgbClr val="000000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20589"/>
            <a:ext cx="1480970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9" name="Shape 73"/>
          <p:cNvSpPr txBox="1"/>
          <p:nvPr/>
        </p:nvSpPr>
        <p:spPr>
          <a:xfrm>
            <a:off x="2411760" y="2089758"/>
            <a:ext cx="6624736" cy="298104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Century Gothic"/>
                <a:cs typeface="Century Gothic"/>
              </a:rPr>
              <a:t>Acuerdo 41 de 2016</a:t>
            </a:r>
          </a:p>
          <a:p>
            <a:r>
              <a:rPr lang="es-CO" sz="4400" dirty="0">
                <a:solidFill>
                  <a:schemeClr val="bg1"/>
                </a:solidFill>
                <a:latin typeface="Century Gothic"/>
                <a:cs typeface="Century Gothic"/>
              </a:rPr>
              <a:t>Política General del SGR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1835696" y="2420888"/>
            <a:ext cx="7308304" cy="221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835696" y="4725144"/>
            <a:ext cx="7308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91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932562"/>
            <a:ext cx="7776864" cy="1488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entury Gothic"/>
                <a:cs typeface="Century Gothic"/>
              </a:rPr>
              <a:t>Objetivo</a:t>
            </a:r>
            <a:r>
              <a:rPr lang="es-CO" dirty="0">
                <a:solidFill>
                  <a:schemeClr val="tx1"/>
                </a:solidFill>
                <a:latin typeface="Century Gothic"/>
                <a:cs typeface="Century Gothic"/>
              </a:rPr>
              <a:t>: Garantizar el manejo responsable y eficiente de los recursos que el Estado percibe por concepto de regalías y compensaciones para la estabilidad del entorno económico del país y el fortalecimiento del desarrollo regional, el buen gobierno y la coordinación intergubernamental. 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7810404"/>
              </p:ext>
            </p:extLst>
          </p:nvPr>
        </p:nvGraphicFramePr>
        <p:xfrm>
          <a:off x="707663" y="24985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errar llave 5"/>
          <p:cNvSpPr/>
          <p:nvPr/>
        </p:nvSpPr>
        <p:spPr>
          <a:xfrm>
            <a:off x="7212881" y="2658367"/>
            <a:ext cx="504056" cy="374441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7324668" y="4001288"/>
            <a:ext cx="1800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latin typeface="Century Gothic"/>
                <a:cs typeface="Century Gothic"/>
              </a:rPr>
              <a:t>EJES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85156" y="260648"/>
            <a:ext cx="7829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lvl="1" indent="0" algn="r">
              <a:spcBef>
                <a:spcPts val="1800"/>
              </a:spcBef>
              <a:buNone/>
            </a:pPr>
            <a:r>
              <a:rPr lang="es-CO" sz="2400" b="1" dirty="0">
                <a:solidFill>
                  <a:srgbClr val="C00000"/>
                </a:solidFill>
                <a:latin typeface="Century Gothic"/>
                <a:cs typeface="Century Gothic"/>
              </a:rPr>
              <a:t>Política General del SGR </a:t>
            </a:r>
            <a:r>
              <a:rPr lang="es-C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(Ac. 41 de 2015)</a:t>
            </a:r>
          </a:p>
        </p:txBody>
      </p:sp>
    </p:spTree>
    <p:extLst>
      <p:ext uri="{BB962C8B-B14F-4D97-AF65-F5344CB8AC3E}">
        <p14:creationId xmlns:p14="http://schemas.microsoft.com/office/powerpoint/2010/main" val="2487076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88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14" y="0"/>
            <a:ext cx="9144000" cy="6919770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rgbClr val="000000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20589"/>
            <a:ext cx="1480970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9" name="Shape 73"/>
          <p:cNvSpPr txBox="1"/>
          <p:nvPr/>
        </p:nvSpPr>
        <p:spPr>
          <a:xfrm>
            <a:off x="1979712" y="2089758"/>
            <a:ext cx="7200800" cy="298104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Century Gothic"/>
                <a:cs typeface="Century Gothic"/>
              </a:rPr>
              <a:t>Acuerdo 42 de 2016 </a:t>
            </a:r>
          </a:p>
          <a:p>
            <a:r>
              <a:rPr lang="es-CO" sz="4400" dirty="0">
                <a:solidFill>
                  <a:schemeClr val="bg1"/>
                </a:solidFill>
                <a:latin typeface="Century Gothic"/>
                <a:cs typeface="Century Gothic"/>
              </a:rPr>
              <a:t>Modificación Anexo 13 ‘Transporte’ del Acuerdo 38 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1835696" y="2204864"/>
            <a:ext cx="7308304" cy="221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835696" y="5013176"/>
            <a:ext cx="7308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4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09202" y="41238"/>
            <a:ext cx="782983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lvl="1" indent="0" algn="r">
              <a:spcBef>
                <a:spcPts val="1800"/>
              </a:spcBef>
              <a:buNone/>
            </a:pPr>
            <a:r>
              <a:rPr lang="es-CO" sz="2400" b="1" dirty="0">
                <a:solidFill>
                  <a:srgbClr val="C00000"/>
                </a:solidFill>
                <a:latin typeface="Century Gothic"/>
                <a:cs typeface="Century Gothic"/>
              </a:rPr>
              <a:t>Modificación Anexo 13 del Ac. 38 </a:t>
            </a:r>
          </a:p>
          <a:p>
            <a:pPr marL="981075" lvl="1" indent="0" algn="r">
              <a:lnSpc>
                <a:spcPct val="50000"/>
              </a:lnSpc>
              <a:spcBef>
                <a:spcPts val="1800"/>
              </a:spcBef>
              <a:buNone/>
            </a:pPr>
            <a:r>
              <a:rPr lang="es-CO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(Ac. 42 de 2016)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73342986"/>
              </p:ext>
            </p:extLst>
          </p:nvPr>
        </p:nvGraphicFramePr>
        <p:xfrm>
          <a:off x="467544" y="949951"/>
          <a:ext cx="8208912" cy="495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97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868144" y="299695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Century Gothic"/>
                <a:cs typeface="Century Gothic"/>
              </a:rPr>
              <a:t>Secretaría Técnica </a:t>
            </a:r>
          </a:p>
          <a:p>
            <a:r>
              <a:rPr lang="es-CO" sz="1400" b="1" dirty="0">
                <a:latin typeface="Century Gothic"/>
                <a:cs typeface="Century Gothic"/>
              </a:rPr>
              <a:t>Comisión Rectora</a:t>
            </a:r>
          </a:p>
          <a:p>
            <a:r>
              <a:rPr lang="es-CO" sz="1400" dirty="0">
                <a:latin typeface="Century Gothic"/>
                <a:cs typeface="Century Gothic"/>
              </a:rPr>
              <a:t>Tel. (571) 381 5000</a:t>
            </a:r>
          </a:p>
          <a:p>
            <a:r>
              <a:rPr lang="es-CO" sz="1400" dirty="0">
                <a:latin typeface="Century Gothic"/>
                <a:cs typeface="Century Gothic"/>
              </a:rPr>
              <a:t>Ext. (2) 3912</a:t>
            </a:r>
          </a:p>
          <a:p>
            <a:r>
              <a:rPr lang="es-CO" sz="1400" dirty="0">
                <a:latin typeface="Century Gothic"/>
                <a:cs typeface="Century Gothic"/>
              </a:rPr>
              <a:t>Calle 26 No. 13-19</a:t>
            </a:r>
          </a:p>
          <a:p>
            <a:r>
              <a:rPr lang="es-CO" sz="1400" dirty="0">
                <a:latin typeface="Century Gothic"/>
                <a:cs typeface="Century Gothic"/>
              </a:rPr>
              <a:t>Bogotá, Colombia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5868144" y="2996952"/>
            <a:ext cx="0" cy="9541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67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283968" y="18864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>
                <a:solidFill>
                  <a:srgbClr val="B81E28"/>
                </a:solidFill>
                <a:latin typeface="Century Gothic"/>
                <a:cs typeface="Century Gothic"/>
              </a:rPr>
              <a:t>Normativa - Leyes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 rot="16200000">
            <a:off x="-1798157" y="2994451"/>
            <a:ext cx="4608512" cy="7200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Century Gothic"/>
                <a:cs typeface="Century Gothic"/>
              </a:rPr>
              <a:t>Acto Legislativo 05 del 18 de julio de 2011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43608" y="711856"/>
            <a:ext cx="7522279" cy="88899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Century Gothic"/>
                <a:cs typeface="Century Gothic"/>
              </a:rPr>
              <a:t>Ley 1530 de 2012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 “Por la cual se regula la organización y el funcionamiento del Sistema General de Regalías.”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054147" y="1784755"/>
            <a:ext cx="2232831" cy="28439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entury Gothic"/>
                <a:cs typeface="Century Gothic"/>
              </a:rPr>
              <a:t>Ley 1753 de 2015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“Por la cual se expide el Plan Nacional de Desarrollo 2014-2018”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065312" y="5041011"/>
            <a:ext cx="2234725" cy="7200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entury Gothic"/>
                <a:cs typeface="Century Gothic"/>
              </a:rPr>
              <a:t>Ley 1797 de 2016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(Artículo 5)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45496" y="1784755"/>
            <a:ext cx="1728192" cy="13562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“Vehículo de Estructuración” </a:t>
            </a:r>
            <a:r>
              <a:rPr lang="es-ES" sz="1100" dirty="0">
                <a:solidFill>
                  <a:schemeClr val="tx1"/>
                </a:solidFill>
                <a:latin typeface="Century Gothic"/>
                <a:cs typeface="Century Gothic"/>
              </a:rPr>
              <a:t>Art 197</a:t>
            </a:r>
            <a:endParaRPr lang="es-ES" sz="16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445496" y="3262761"/>
            <a:ext cx="1728192" cy="129907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Century Gothic"/>
                <a:cs typeface="Century Gothic"/>
              </a:rPr>
              <a:t>“Pres. del Gob. Nacional a los OCAD”</a:t>
            </a:r>
          </a:p>
          <a:p>
            <a:pPr algn="ctr"/>
            <a:r>
              <a:rPr lang="es-ES" sz="1100" dirty="0">
                <a:solidFill>
                  <a:schemeClr val="tx1"/>
                </a:solidFill>
                <a:latin typeface="Century Gothic"/>
                <a:cs typeface="Century Gothic"/>
              </a:rPr>
              <a:t>Art. 196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5332207" y="1784755"/>
            <a:ext cx="1734682" cy="13562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“Entidades financieras”</a:t>
            </a:r>
          </a:p>
          <a:p>
            <a:pPr algn="ctr"/>
            <a:r>
              <a:rPr lang="es-ES" sz="1100" dirty="0">
                <a:solidFill>
                  <a:schemeClr val="tx1"/>
                </a:solidFill>
                <a:latin typeface="Century Gothic"/>
                <a:cs typeface="Century Gothic"/>
              </a:rPr>
              <a:t>Art. 141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343894" y="3262762"/>
            <a:ext cx="1734683" cy="129907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“Redes Internas de gas”</a:t>
            </a:r>
          </a:p>
          <a:p>
            <a:pPr algn="ctr"/>
            <a:r>
              <a:rPr lang="es-ES" sz="1100" dirty="0">
                <a:solidFill>
                  <a:schemeClr val="tx1"/>
                </a:solidFill>
                <a:latin typeface="Century Gothic"/>
                <a:cs typeface="Century Gothic"/>
              </a:rPr>
              <a:t>Art. 211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236295" y="1772816"/>
            <a:ext cx="1663775" cy="13681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“Elecciones para OCAD </a:t>
            </a:r>
            <a:r>
              <a:rPr lang="es-ES" sz="1600" dirty="0" err="1">
                <a:solidFill>
                  <a:schemeClr val="tx1"/>
                </a:solidFill>
                <a:latin typeface="Century Gothic"/>
                <a:cs typeface="Century Gothic"/>
              </a:rPr>
              <a:t>Reg</a:t>
            </a:r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, </a:t>
            </a:r>
            <a:r>
              <a:rPr lang="es-ES" sz="1600" dirty="0" err="1">
                <a:solidFill>
                  <a:schemeClr val="tx1"/>
                </a:solidFill>
                <a:latin typeface="Century Gothic"/>
                <a:cs typeface="Century Gothic"/>
              </a:rPr>
              <a:t>Dptal</a:t>
            </a:r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. Y CAR”</a:t>
            </a:r>
            <a:endParaRPr lang="es-ES" sz="11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s-ES" sz="1100" dirty="0">
                <a:solidFill>
                  <a:schemeClr val="tx1"/>
                </a:solidFill>
                <a:latin typeface="Century Gothic"/>
                <a:cs typeface="Century Gothic"/>
              </a:rPr>
              <a:t>Art. 166 y 167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485223" y="4827320"/>
            <a:ext cx="1734683" cy="129907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“Pago de deudas del reg. Subsidiado”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343894" y="4827070"/>
            <a:ext cx="1734683" cy="129907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Century Gothic"/>
                <a:cs typeface="Century Gothic"/>
              </a:rPr>
              <a:t>“Pago de tecnologías en salud no incluidas en el plan de beneficios”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165388" y="4827070"/>
            <a:ext cx="1734683" cy="129907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Capitalización y saneamientos de las EPS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236297" y="3284984"/>
            <a:ext cx="1663774" cy="129907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“Proyectos de </a:t>
            </a:r>
            <a:r>
              <a:rPr lang="es-ES" sz="1600" dirty="0" err="1">
                <a:solidFill>
                  <a:schemeClr val="tx1"/>
                </a:solidFill>
                <a:latin typeface="Century Gothic"/>
                <a:cs typeface="Century Gothic"/>
              </a:rPr>
              <a:t>CTeI</a:t>
            </a:r>
            <a:r>
              <a:rPr lang="es-ES" sz="1600" dirty="0">
                <a:solidFill>
                  <a:schemeClr val="tx1"/>
                </a:solidFill>
                <a:latin typeface="Century Gothic"/>
                <a:cs typeface="Century Gothic"/>
              </a:rPr>
              <a:t>  ajustados a los PAED”</a:t>
            </a:r>
          </a:p>
          <a:p>
            <a:pPr algn="ctr"/>
            <a:r>
              <a:rPr lang="es-ES" sz="1100" dirty="0">
                <a:solidFill>
                  <a:schemeClr val="tx1"/>
                </a:solidFill>
                <a:latin typeface="Century Gothic"/>
                <a:cs typeface="Century Gothic"/>
              </a:rPr>
              <a:t>Art. 7</a:t>
            </a:r>
          </a:p>
        </p:txBody>
      </p:sp>
    </p:spTree>
    <p:extLst>
      <p:ext uri="{BB962C8B-B14F-4D97-AF65-F5344CB8AC3E}">
        <p14:creationId xmlns:p14="http://schemas.microsoft.com/office/powerpoint/2010/main" val="243915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23163" y="12185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B81E28"/>
                </a:solidFill>
                <a:latin typeface="Century Gothic"/>
                <a:cs typeface="Century Gothic"/>
              </a:rPr>
              <a:t>Normativa - Decretos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62673188"/>
              </p:ext>
            </p:extLst>
          </p:nvPr>
        </p:nvGraphicFramePr>
        <p:xfrm>
          <a:off x="221202" y="1340768"/>
          <a:ext cx="5436604" cy="410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467146" y="940281"/>
            <a:ext cx="3812546" cy="2615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Century Gothic"/>
                <a:cs typeface="Century Gothic"/>
              </a:rPr>
              <a:t>Decreto 1082 de 2015 </a:t>
            </a:r>
          </a:p>
          <a:p>
            <a:pPr algn="ctr"/>
            <a:r>
              <a:rPr lang="es-CO" sz="2400" b="1" dirty="0">
                <a:latin typeface="Century Gothic"/>
                <a:cs typeface="Century Gothic"/>
              </a:rPr>
              <a:t>Reglamenta el sector administrativo de planeación nacional.</a:t>
            </a:r>
          </a:p>
          <a:p>
            <a:pPr algn="ctr"/>
            <a:endParaRPr lang="es-CO" sz="2000" b="1" dirty="0">
              <a:latin typeface="Century Gothic"/>
              <a:cs typeface="Century Gothic"/>
            </a:endParaRPr>
          </a:p>
          <a:p>
            <a:pPr algn="ctr"/>
            <a:r>
              <a:rPr lang="es-CO" sz="2000" b="1" dirty="0">
                <a:latin typeface="Century Gothic"/>
                <a:cs typeface="Century Gothic"/>
              </a:rPr>
              <a:t>Título IV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817512" y="951813"/>
            <a:ext cx="3714098" cy="1221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entury Gothic"/>
                <a:cs typeface="Century Gothic"/>
              </a:rPr>
              <a:t>Ad. DECRETO 1082</a:t>
            </a:r>
          </a:p>
          <a:p>
            <a:pPr algn="ctr"/>
            <a:r>
              <a:rPr lang="es-CO" sz="2000" b="1" dirty="0">
                <a:latin typeface="Century Gothic"/>
                <a:cs typeface="Century Gothic"/>
              </a:rPr>
              <a:t>Decreto 173 de 2016 </a:t>
            </a:r>
          </a:p>
          <a:p>
            <a:pPr algn="ctr"/>
            <a:r>
              <a:rPr lang="es-CO" sz="2000" dirty="0">
                <a:latin typeface="Century Gothic"/>
                <a:cs typeface="Century Gothic"/>
              </a:rPr>
              <a:t>Reglamenta los artículos 141-196-197 del PND.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37883" y="3762007"/>
            <a:ext cx="3841809" cy="1107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Century Gothic"/>
                <a:cs typeface="Century Gothic"/>
              </a:rPr>
              <a:t>Decreto 2140 de 2016</a:t>
            </a: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Century Gothic"/>
                <a:cs typeface="Century Gothic"/>
              </a:rPr>
              <a:t>Otorgamiento de subsidios de gas con recursos del SGR</a:t>
            </a:r>
          </a:p>
        </p:txBody>
      </p:sp>
      <p:sp>
        <p:nvSpPr>
          <p:cNvPr id="10" name="Rectángulo 11"/>
          <p:cNvSpPr/>
          <p:nvPr/>
        </p:nvSpPr>
        <p:spPr>
          <a:xfrm>
            <a:off x="4817512" y="5082367"/>
            <a:ext cx="3782038" cy="1514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entury Gothic"/>
                <a:cs typeface="Century Gothic"/>
              </a:rPr>
              <a:t>Decreto </a:t>
            </a:r>
            <a:r>
              <a:rPr lang="es-CO" sz="2000" b="1" dirty="0">
                <a:solidFill>
                  <a:schemeClr val="tx1"/>
                </a:solidFill>
                <a:latin typeface="Century Gothic"/>
                <a:cs typeface="Century Gothic"/>
              </a:rPr>
              <a:t>2190 de 2016</a:t>
            </a:r>
            <a:r>
              <a:rPr lang="es-CO" sz="2000" b="1" dirty="0"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s-CO" sz="2000" dirty="0">
                <a:latin typeface="Century Gothic"/>
                <a:cs typeface="Century Gothic"/>
              </a:rPr>
              <a:t>Presupuesto bienio </a:t>
            </a:r>
            <a:r>
              <a:rPr lang="es-CO" sz="2000" dirty="0">
                <a:latin typeface="Century Gothic" panose="020B0502020202020204" pitchFamily="34" charset="0"/>
                <a:cs typeface="Century Gothic"/>
              </a:rPr>
              <a:t>2017-2018</a:t>
            </a:r>
            <a:endParaRPr lang="es-CO" sz="1400" dirty="0">
              <a:latin typeface="Century Gothic" panose="020B0502020202020204" pitchFamily="34" charset="0"/>
              <a:cs typeface="Century Gothic"/>
            </a:endParaRPr>
          </a:p>
          <a:p>
            <a:pPr algn="ctr"/>
            <a:r>
              <a:rPr lang="es-CO" sz="1400" dirty="0">
                <a:latin typeface="Century Gothic" panose="020B0502020202020204" pitchFamily="34" charset="0"/>
                <a:cs typeface="Century Gothic"/>
              </a:rPr>
              <a:t>(</a:t>
            </a:r>
            <a:r>
              <a:rPr lang="es-CO" sz="1400" u="sng" dirty="0">
                <a:latin typeface="Century Gothic" panose="020B0502020202020204" pitchFamily="34" charset="0"/>
                <a:hlinkClick r:id="rId10"/>
              </a:rPr>
              <a:t>DECRETO 343 DEL 1 DE MARZO DE 2017</a:t>
            </a:r>
            <a:r>
              <a:rPr lang="es-CO" sz="1400" dirty="0">
                <a:latin typeface="Century Gothic" panose="020B0502020202020204" pitchFamily="34" charset="0"/>
              </a:rPr>
              <a:t> “Por medio del cual se corrigen unos yerros en el Decreto 2190 de 2016”)</a:t>
            </a:r>
            <a:endParaRPr lang="es-CO" sz="1400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817512" y="2346104"/>
            <a:ext cx="3714098" cy="1221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entury Gothic"/>
                <a:cs typeface="Century Gothic"/>
              </a:rPr>
              <a:t>Ad. DECRETO 1082</a:t>
            </a:r>
          </a:p>
          <a:p>
            <a:pPr algn="ctr"/>
            <a:r>
              <a:rPr lang="es-CO" sz="2000" b="1" dirty="0">
                <a:latin typeface="Century Gothic"/>
                <a:cs typeface="Century Gothic"/>
              </a:rPr>
              <a:t>Decreto 1297 de 2016 </a:t>
            </a:r>
          </a:p>
          <a:p>
            <a:pPr algn="ctr"/>
            <a:r>
              <a:rPr lang="es-CO" sz="2000" dirty="0">
                <a:latin typeface="Century Gothic" panose="020B0502020202020204" pitchFamily="34" charset="0"/>
              </a:rPr>
              <a:t>Giro y reintegro de los recursos del SGR</a:t>
            </a:r>
            <a:endParaRPr lang="es-CO" sz="2000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817512" y="3747984"/>
            <a:ext cx="3714098" cy="1221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Century Gothic"/>
                <a:cs typeface="Century Gothic"/>
              </a:rPr>
              <a:t>Ad. DECRETO 1082</a:t>
            </a:r>
          </a:p>
          <a:p>
            <a:pPr algn="ctr"/>
            <a:r>
              <a:rPr lang="es-CO" sz="2000" b="1" dirty="0">
                <a:latin typeface="Century Gothic"/>
                <a:cs typeface="Century Gothic"/>
              </a:rPr>
              <a:t>Decreto 1515 de 2016 </a:t>
            </a:r>
          </a:p>
          <a:p>
            <a:pPr algn="ctr"/>
            <a:r>
              <a:rPr lang="es-CO" sz="2000" dirty="0">
                <a:latin typeface="Century Gothic"/>
                <a:cs typeface="Century Gothic"/>
              </a:rPr>
              <a:t>Estimaciones para el plan de recursos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37882" y="5082367"/>
            <a:ext cx="3841809" cy="1251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Century Gothic"/>
                <a:cs typeface="Century Gothic"/>
              </a:rPr>
              <a:t>Decreto 293 de 2017</a:t>
            </a: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Century Gothic"/>
                <a:cs typeface="Century Gothic"/>
              </a:rPr>
              <a:t>Art. 11: Proyectos </a:t>
            </a:r>
            <a:r>
              <a:rPr lang="es-CO" sz="2000" dirty="0" err="1">
                <a:solidFill>
                  <a:schemeClr val="tx1"/>
                </a:solidFill>
                <a:latin typeface="Century Gothic"/>
                <a:cs typeface="Century Gothic"/>
              </a:rPr>
              <a:t>FCTeI</a:t>
            </a:r>
            <a:r>
              <a:rPr lang="es-CO" sz="2000" dirty="0">
                <a:solidFill>
                  <a:schemeClr val="tx1"/>
                </a:solidFill>
                <a:latin typeface="Century Gothic"/>
                <a:cs typeface="Century Gothic"/>
              </a:rPr>
              <a:t> ajustados a los PAED</a:t>
            </a: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Century Gothic"/>
                <a:cs typeface="Century Gothic"/>
              </a:rPr>
              <a:t>Art. 12: DNP líder </a:t>
            </a:r>
            <a:r>
              <a:rPr lang="es-CO" sz="2000" dirty="0" err="1">
                <a:solidFill>
                  <a:schemeClr val="tx1"/>
                </a:solidFill>
                <a:latin typeface="Century Gothic"/>
                <a:cs typeface="Century Gothic"/>
              </a:rPr>
              <a:t>FCTeI</a:t>
            </a:r>
            <a:endParaRPr lang="es-CO" sz="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589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58788" y="218083"/>
            <a:ext cx="638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r"/>
            <a:r>
              <a:rPr lang="es-CO" sz="2000" b="1" dirty="0">
                <a:solidFill>
                  <a:srgbClr val="B81E28"/>
                </a:solidFill>
                <a:latin typeface="Century Gothic"/>
                <a:cs typeface="Century Gothic"/>
              </a:rPr>
              <a:t>Normativa - Acuerdos Comisión Rectora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2047405"/>
              </p:ext>
            </p:extLst>
          </p:nvPr>
        </p:nvGraphicFramePr>
        <p:xfrm>
          <a:off x="-1620688" y="1115205"/>
          <a:ext cx="5472608" cy="512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4067944" y="1073422"/>
            <a:ext cx="2146403" cy="156349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05 de 2012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 lineamientos para la administración del porcentaje asignado para el funcionamiento del SGR.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560739" y="2768697"/>
            <a:ext cx="2146403" cy="156624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2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342900" indent="-342900" algn="ctr">
              <a:buAutoNum type="arabicPlain" startAt="19"/>
            </a:pPr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de 2014 y 34 de 2015 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asignación de recursos del funcionamiento del SGR al </a:t>
            </a:r>
            <a:r>
              <a:rPr lang="es-CO" sz="1200" dirty="0" err="1">
                <a:solidFill>
                  <a:schemeClr val="tx1"/>
                </a:solidFill>
                <a:latin typeface="Century Gothic"/>
                <a:cs typeface="Century Gothic"/>
              </a:rPr>
              <a:t>Icetex</a:t>
            </a:r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.</a:t>
            </a:r>
            <a:b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es-CO" sz="1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560740" y="1024123"/>
            <a:ext cx="2146403" cy="156349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23 de 2014</a:t>
            </a:r>
            <a:endParaRPr lang="es-CO" sz="1200" b="1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condiciones, características, estándares, procedimientos y la metodología para el registro en </a:t>
            </a:r>
            <a:r>
              <a:rPr lang="es-CO" sz="1200" dirty="0" err="1">
                <a:solidFill>
                  <a:schemeClr val="tx1"/>
                </a:solidFill>
                <a:latin typeface="Century Gothic"/>
                <a:cs typeface="Century Gothic"/>
              </a:rPr>
              <a:t>MapaRegalías</a:t>
            </a:r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545820" y="2780928"/>
            <a:ext cx="2147325" cy="181665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29 de 2015 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asignación recursos para financiar el "Programa Fortalecimiento de Capacidades en Estructuración de Proyectos a los entes Territoriales"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4147199" y="2779719"/>
            <a:ext cx="2136794" cy="156624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30 de 2015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asignación recursos de funcionamiento del SGR del bienio 2015-2016 para el fortalecimiento de algunos ministerios y </a:t>
            </a:r>
            <a:r>
              <a:rPr lang="es-CO" sz="1200" dirty="0" err="1">
                <a:solidFill>
                  <a:schemeClr val="tx1"/>
                </a:solidFill>
                <a:latin typeface="Century Gothic"/>
                <a:cs typeface="Century Gothic"/>
              </a:rPr>
              <a:t>Coldeportes</a:t>
            </a:r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1545820" y="4763965"/>
            <a:ext cx="2147325" cy="156465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31 de 2015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establece los términos y las condiciones para la destinación del incentivo a la producción creado por el artículo 38 de la ley 1744 de 2014.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547664" y="1052736"/>
            <a:ext cx="2144041" cy="156349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03 de 2012 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regionalización para efectos del funcionamiento del SGR.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211960" y="4797152"/>
            <a:ext cx="2136794" cy="153216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43 de 2016 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Reglamento interno de la CR.</a:t>
            </a:r>
          </a:p>
        </p:txBody>
      </p:sp>
    </p:spTree>
    <p:extLst>
      <p:ext uri="{BB962C8B-B14F-4D97-AF65-F5344CB8AC3E}">
        <p14:creationId xmlns:p14="http://schemas.microsoft.com/office/powerpoint/2010/main" val="274924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15816" y="260648"/>
            <a:ext cx="5669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B81E28"/>
                </a:solidFill>
                <a:latin typeface="Century Gothic"/>
                <a:cs typeface="Century Gothic"/>
              </a:rPr>
              <a:t>Normativa - Acuerdos Comisión Rectora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6731612" y="2708920"/>
            <a:ext cx="1839461" cy="14401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38 de 2016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Requisitos viabilización de proyectos de inversión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845223" y="2708920"/>
            <a:ext cx="1840211" cy="14401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36 de 2016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Reglamento interno OCAD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5364088" y="908720"/>
            <a:ext cx="1823086" cy="13281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32 de 2015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Sistema de Evaluación por Puntajes (SEP)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259679" y="2708920"/>
            <a:ext cx="1769322" cy="14401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37 de 2016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Ajustes y liberaciones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1403648" y="908720"/>
            <a:ext cx="1808944" cy="13474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16 de 2013 y 28 de 2015 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política de inversión de recursos del </a:t>
            </a:r>
            <a:r>
              <a:rPr lang="es-CO" sz="1200" dirty="0" err="1">
                <a:solidFill>
                  <a:schemeClr val="tx1"/>
                </a:solidFill>
                <a:latin typeface="Century Gothic"/>
                <a:cs typeface="Century Gothic"/>
              </a:rPr>
              <a:t>FCTeI</a:t>
            </a:r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 del SGR.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3419872" y="908720"/>
            <a:ext cx="1808944" cy="13281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21  Y 26 de 2014 </a:t>
            </a:r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formatos para la elaboración de acuerdos y actas por parte de los OCAD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860857" y="4496173"/>
            <a:ext cx="1811454" cy="14938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39 de 2016 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Líneas programáticas indicativas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4245533" y="4581128"/>
            <a:ext cx="1797613" cy="14089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40 de 2016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 enfoque diferencial SGR.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6731612" y="4581128"/>
            <a:ext cx="1839461" cy="14089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42 de 2016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Modificación Anexo 13 Transporte del Acuerdo 38/16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286432" y="867946"/>
            <a:ext cx="973200" cy="5122107"/>
            <a:chOff x="1793595" y="-1"/>
            <a:chExt cx="973200" cy="5122107"/>
          </a:xfrm>
        </p:grpSpPr>
        <p:sp>
          <p:nvSpPr>
            <p:cNvPr id="17" name="Rectángulo 16"/>
            <p:cNvSpPr/>
            <p:nvPr/>
          </p:nvSpPr>
          <p:spPr>
            <a:xfrm rot="16200000">
              <a:off x="-280859" y="2074453"/>
              <a:ext cx="5122107" cy="97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CuadroTexto 17"/>
            <p:cNvSpPr txBox="1"/>
            <p:nvPr/>
          </p:nvSpPr>
          <p:spPr>
            <a:xfrm rot="16200000">
              <a:off x="-280859" y="2074453"/>
              <a:ext cx="5122107" cy="97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400" kern="1200" dirty="0">
                  <a:solidFill>
                    <a:schemeClr val="tx1"/>
                  </a:solidFill>
                  <a:latin typeface="Century Gothic"/>
                  <a:cs typeface="Century Gothic"/>
                </a:rPr>
                <a:t>Funcionamiento de los OCAD y proyectos de inversión</a:t>
              </a: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7308304" y="908720"/>
            <a:ext cx="1656184" cy="129614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  <a:latin typeface="Century Gothic"/>
                <a:cs typeface="Century Gothic"/>
              </a:rPr>
              <a:t>33 de 2015 </a:t>
            </a:r>
          </a:p>
          <a:p>
            <a:pPr algn="ctr"/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Rendiición de cuentas</a:t>
            </a:r>
          </a:p>
        </p:txBody>
      </p:sp>
    </p:spTree>
    <p:extLst>
      <p:ext uri="{BB962C8B-B14F-4D97-AF65-F5344CB8AC3E}">
        <p14:creationId xmlns:p14="http://schemas.microsoft.com/office/powerpoint/2010/main" val="186105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95936" y="26064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B81E28"/>
                </a:solidFill>
                <a:latin typeface="Century Gothic"/>
                <a:cs typeface="Century Gothic"/>
              </a:rPr>
              <a:t>Normativa – Circulares 2016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1691680" y="4910982"/>
            <a:ext cx="3124064" cy="9662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entury Gothic"/>
                <a:cs typeface="Century Gothic"/>
              </a:rPr>
              <a:t>002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  <a:latin typeface="Century Gothic"/>
                <a:cs typeface="Century Gothic"/>
              </a:rPr>
              <a:t>Implementación modulo de decisión sesión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691680" y="3610931"/>
            <a:ext cx="3124064" cy="9145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entury Gothic"/>
                <a:cs typeface="Century Gothic"/>
              </a:rPr>
              <a:t>03-4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  <a:latin typeface="Century Gothic"/>
                <a:cs typeface="Century Gothic"/>
              </a:rPr>
              <a:t>Elección de alcaldes y ejercicios de planeación subregional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1691680" y="2252438"/>
            <a:ext cx="3124064" cy="925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entury Gothic"/>
                <a:cs typeface="Century Gothic"/>
              </a:rPr>
              <a:t>09-4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  <a:latin typeface="Century Gothic"/>
                <a:cs typeface="Century Gothic"/>
              </a:rPr>
              <a:t>Orientaciones para las sesiones no presenciales de OCAD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090325" y="3574909"/>
            <a:ext cx="3082075" cy="915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entury Gothic"/>
                <a:cs typeface="Century Gothic"/>
              </a:rPr>
              <a:t>001</a:t>
            </a:r>
            <a:endParaRPr lang="es-CO" sz="14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s-CO" sz="1400" dirty="0">
                <a:solidFill>
                  <a:schemeClr val="tx1"/>
                </a:solidFill>
                <a:latin typeface="Century Gothic"/>
                <a:cs typeface="Century Gothic"/>
              </a:rPr>
              <a:t>Informe de ejecución financiera recursos de funcionamiento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1691680" y="990570"/>
            <a:ext cx="3124064" cy="10458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entury Gothic"/>
                <a:cs typeface="Century Gothic"/>
              </a:rPr>
              <a:t>19-4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  <a:latin typeface="Century Gothic"/>
                <a:cs typeface="Century Gothic"/>
              </a:rPr>
              <a:t>autorización vigencias futuras de ejecución – incentivo a la producción.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5048336" y="969591"/>
            <a:ext cx="3124064" cy="10462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entury Gothic"/>
                <a:cs typeface="Century Gothic"/>
              </a:rPr>
              <a:t>15-4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  <a:latin typeface="Century Gothic"/>
                <a:cs typeface="Century Gothic"/>
              </a:rPr>
              <a:t>Autorización de vigencias futuras de ejecución de funcionamiento– Secretarías Técnicas de los OCAD 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5070264" y="2231863"/>
            <a:ext cx="3102136" cy="8929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entury Gothic"/>
                <a:cs typeface="Century Gothic"/>
              </a:rPr>
              <a:t>13-4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  <a:latin typeface="Century Gothic"/>
                <a:cs typeface="Century Gothic"/>
              </a:rPr>
              <a:t>Manual para la emisión de pronunciamientos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171765" y="4910982"/>
            <a:ext cx="3000635" cy="9662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entury Gothic"/>
                <a:cs typeface="Century Gothic"/>
              </a:rPr>
              <a:t>21-8</a:t>
            </a:r>
            <a:r>
              <a:rPr lang="es-CO" sz="1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  <a:latin typeface="Century Gothic"/>
                <a:cs typeface="Century Gothic"/>
              </a:rPr>
              <a:t>Orientaciones sesiones subregionales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286432" y="867946"/>
            <a:ext cx="973200" cy="5122107"/>
            <a:chOff x="1793595" y="-1"/>
            <a:chExt cx="973200" cy="5122107"/>
          </a:xfrm>
        </p:grpSpPr>
        <p:sp>
          <p:nvSpPr>
            <p:cNvPr id="19" name="Rectángulo 18"/>
            <p:cNvSpPr/>
            <p:nvPr/>
          </p:nvSpPr>
          <p:spPr>
            <a:xfrm rot="16200000">
              <a:off x="-280859" y="2074453"/>
              <a:ext cx="5122107" cy="97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CuadroTexto 19"/>
            <p:cNvSpPr txBox="1"/>
            <p:nvPr/>
          </p:nvSpPr>
          <p:spPr>
            <a:xfrm rot="16200000">
              <a:off x="-280859" y="2074453"/>
              <a:ext cx="5122107" cy="97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800" dirty="0">
                  <a:solidFill>
                    <a:schemeClr val="tx1"/>
                  </a:solidFill>
                  <a:latin typeface="Century Gothic"/>
                  <a:cs typeface="Century Gothic"/>
                </a:rPr>
                <a:t>Circulares</a:t>
              </a:r>
              <a:endParaRPr lang="es-CO" sz="2800" kern="1200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67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88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14" y="0"/>
            <a:ext cx="9144000" cy="6919770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rgbClr val="000000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20589"/>
            <a:ext cx="1480970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 Gothic"/>
              <a:cs typeface="Century Gothic"/>
            </a:endParaRPr>
          </a:p>
        </p:txBody>
      </p:sp>
      <p:sp>
        <p:nvSpPr>
          <p:cNvPr id="9" name="Shape 73"/>
          <p:cNvSpPr txBox="1"/>
          <p:nvPr/>
        </p:nvSpPr>
        <p:spPr>
          <a:xfrm>
            <a:off x="2411760" y="2089758"/>
            <a:ext cx="6624736" cy="298104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Century Gothic"/>
                <a:cs typeface="Century Gothic"/>
              </a:rPr>
              <a:t>Decreto 2190 de 2016</a:t>
            </a:r>
          </a:p>
          <a:p>
            <a:r>
              <a:rPr lang="es-CO" sz="3600" dirty="0">
                <a:solidFill>
                  <a:schemeClr val="bg1"/>
                </a:solidFill>
                <a:latin typeface="Century Gothic"/>
                <a:cs typeface="Century Gothic"/>
              </a:rPr>
              <a:t>Por el cual se decreta el Presupuesto del Sistema General de Regalías para el bienio del 1o de enero de 2017 al 31 diciembre de 2018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1851012" y="1556792"/>
            <a:ext cx="7308304" cy="221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835696" y="5661248"/>
            <a:ext cx="7308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31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3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/>
          <a:stretch/>
        </p:blipFill>
        <p:spPr>
          <a:xfrm>
            <a:off x="-5314" y="260648"/>
            <a:ext cx="2364102" cy="41910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6749488"/>
              </p:ext>
            </p:extLst>
          </p:nvPr>
        </p:nvGraphicFramePr>
        <p:xfrm>
          <a:off x="323528" y="888977"/>
          <a:ext cx="8424936" cy="577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1043608" y="260648"/>
            <a:ext cx="7829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lvl="1" indent="0" algn="r">
              <a:buNone/>
            </a:pPr>
            <a:r>
              <a:rPr lang="es-CO" sz="2400" b="1" dirty="0">
                <a:solidFill>
                  <a:srgbClr val="C00000"/>
                </a:solidFill>
                <a:latin typeface="Century Gothic"/>
                <a:cs typeface="Century Gothic"/>
              </a:rPr>
              <a:t>Decreto 2190 de 2016</a:t>
            </a:r>
          </a:p>
        </p:txBody>
      </p:sp>
    </p:spTree>
    <p:extLst>
      <p:ext uri="{BB962C8B-B14F-4D97-AF65-F5344CB8AC3E}">
        <p14:creationId xmlns:p14="http://schemas.microsoft.com/office/powerpoint/2010/main" val="4275943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11932</TotalTime>
  <Words>2030</Words>
  <Application>Microsoft Office PowerPoint</Application>
  <PresentationFormat>Presentación en pantalla (4:3)</PresentationFormat>
  <Paragraphs>232</Paragraphs>
  <Slides>26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MS PGothic</vt:lpstr>
      <vt:lpstr>Arial</vt:lpstr>
      <vt:lpstr>Avenir Book</vt:lpstr>
      <vt:lpstr>Calibri</vt:lpstr>
      <vt:lpstr>Century Gothic</vt:lpstr>
      <vt:lpstr>Futura Std Book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Luz Stephanie Duran Wilches</cp:lastModifiedBy>
  <cp:revision>1031</cp:revision>
  <dcterms:created xsi:type="dcterms:W3CDTF">2014-10-20T16:00:02Z</dcterms:created>
  <dcterms:modified xsi:type="dcterms:W3CDTF">2017-05-05T21:24:05Z</dcterms:modified>
</cp:coreProperties>
</file>