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1"/>
  </p:notesMasterIdLst>
  <p:sldIdLst>
    <p:sldId id="288" r:id="rId3"/>
    <p:sldId id="304" r:id="rId4"/>
    <p:sldId id="306" r:id="rId5"/>
    <p:sldId id="305" r:id="rId6"/>
    <p:sldId id="267" r:id="rId7"/>
    <p:sldId id="301" r:id="rId8"/>
    <p:sldId id="295" r:id="rId9"/>
    <p:sldId id="308" r:id="rId10"/>
    <p:sldId id="307" r:id="rId11"/>
    <p:sldId id="309" r:id="rId12"/>
    <p:sldId id="310" r:id="rId13"/>
    <p:sldId id="296" r:id="rId14"/>
    <p:sldId id="302" r:id="rId15"/>
    <p:sldId id="303" r:id="rId16"/>
    <p:sldId id="311" r:id="rId17"/>
    <p:sldId id="312" r:id="rId18"/>
    <p:sldId id="299" r:id="rId19"/>
    <p:sldId id="285"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DB4C6AD8-F0F4-4998-B3FE-554D13C944A8}">
          <p14:sldIdLst>
            <p14:sldId id="288"/>
            <p14:sldId id="304"/>
            <p14:sldId id="306"/>
            <p14:sldId id="305"/>
            <p14:sldId id="267"/>
            <p14:sldId id="301"/>
            <p14:sldId id="295"/>
            <p14:sldId id="308"/>
            <p14:sldId id="307"/>
            <p14:sldId id="309"/>
            <p14:sldId id="310"/>
            <p14:sldId id="296"/>
          </p14:sldIdLst>
        </p14:section>
        <p14:section name="Sección sin título" id="{4283BD04-1443-4722-ACED-C5623C9A7349}">
          <p14:sldIdLst>
            <p14:sldId id="302"/>
            <p14:sldId id="303"/>
            <p14:sldId id="311"/>
            <p14:sldId id="312"/>
            <p14:sldId id="299"/>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D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2" autoAdjust="0"/>
    <p:restoredTop sz="92520" autoAdjust="0"/>
  </p:normalViewPr>
  <p:slideViewPr>
    <p:cSldViewPr snapToGrid="0">
      <p:cViewPr varScale="1">
        <p:scale>
          <a:sx n="62" d="100"/>
          <a:sy n="62" d="100"/>
        </p:scale>
        <p:origin x="6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Sectores donde se presenta mayor accidentalidad laboral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Hoja1!$C$16</c:f>
              <c:strCache>
                <c:ptCount val="1"/>
                <c:pt idx="0">
                  <c:v>Sectores donde se presenta mayor accidentalidad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Hoja1!$A$17:$A$23</c:f>
              <c:strCache>
                <c:ptCount val="7"/>
                <c:pt idx="0">
                  <c:v>Inmobiliario</c:v>
                </c:pt>
                <c:pt idx="1">
                  <c:v>Industria manufacturera</c:v>
                </c:pt>
                <c:pt idx="2">
                  <c:v>Minas y canteras</c:v>
                </c:pt>
                <c:pt idx="3">
                  <c:v>Construcción</c:v>
                </c:pt>
                <c:pt idx="4">
                  <c:v>Comercio</c:v>
                </c:pt>
                <c:pt idx="5">
                  <c:v>Transporte, almacenamiento y comunicaciones</c:v>
                </c:pt>
                <c:pt idx="6">
                  <c:v>Servicios comunitarios, sociales y personales</c:v>
                </c:pt>
              </c:strCache>
            </c:strRef>
          </c:cat>
          <c:val>
            <c:numRef>
              <c:f>Hoja1!$C$17:$C$23</c:f>
              <c:numCache>
                <c:formatCode>0%</c:formatCode>
                <c:ptCount val="7"/>
                <c:pt idx="0">
                  <c:v>0.26576333544007852</c:v>
                </c:pt>
                <c:pt idx="1">
                  <c:v>0.25329243164639564</c:v>
                </c:pt>
                <c:pt idx="2">
                  <c:v>0.14010883137303262</c:v>
                </c:pt>
                <c:pt idx="3">
                  <c:v>0.13236011982755519</c:v>
                </c:pt>
                <c:pt idx="4">
                  <c:v>0.10876971219805461</c:v>
                </c:pt>
                <c:pt idx="5">
                  <c:v>6.1352530406499052E-2</c:v>
                </c:pt>
                <c:pt idx="6">
                  <c:v>3.8353039108384335E-2</c:v>
                </c:pt>
              </c:numCache>
            </c:numRef>
          </c:val>
          <c:extLst>
            <c:ext xmlns:c16="http://schemas.microsoft.com/office/drawing/2014/chart" uri="{C3380CC4-5D6E-409C-BE32-E72D297353CC}">
              <c16:uniqueId val="{00000000-0BB1-4823-9916-73F613382569}"/>
            </c:ext>
          </c:extLst>
        </c:ser>
        <c:dLbls>
          <c:dLblPos val="outEnd"/>
          <c:showLegendKey val="0"/>
          <c:showVal val="1"/>
          <c:showCatName val="0"/>
          <c:showSerName val="0"/>
          <c:showPercent val="0"/>
          <c:showBubbleSize val="0"/>
        </c:dLbls>
        <c:gapWidth val="182"/>
        <c:axId val="199173440"/>
        <c:axId val="199174000"/>
      </c:barChart>
      <c:catAx>
        <c:axId val="1991734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99174000"/>
        <c:crosses val="autoZero"/>
        <c:auto val="1"/>
        <c:lblAlgn val="ctr"/>
        <c:lblOffset val="100"/>
        <c:noMultiLvlLbl val="0"/>
      </c:catAx>
      <c:valAx>
        <c:axId val="1991740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99173440"/>
        <c:crosses val="autoZero"/>
        <c:crossBetween val="between"/>
      </c:valAx>
      <c:spPr>
        <a:noFill/>
        <a:ln>
          <a:noFill/>
        </a:ln>
        <a:effectLst/>
      </c:spPr>
    </c:plotArea>
    <c:plotVisOnly val="1"/>
    <c:dispBlanksAs val="gap"/>
    <c:showDLblsOverMax val="0"/>
  </c:chart>
  <c:spPr>
    <a:solidFill>
      <a:schemeClr val="accent6">
        <a:lumMod val="20000"/>
        <a:lumOff val="80000"/>
      </a:schemeClr>
    </a:solid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Sectores donde se presenta mayor enfermedad laboral.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percentStacked"/>
        <c:varyColors val="0"/>
        <c:ser>
          <c:idx val="0"/>
          <c:order val="0"/>
          <c:tx>
            <c:strRef>
              <c:f>Hoja1!$A$55</c:f>
              <c:strCache>
                <c:ptCount val="1"/>
                <c:pt idx="0">
                  <c:v>Agricultura, ganadería, caza y silvicultura</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Hoja1!$C$54</c:f>
              <c:strCache>
                <c:ptCount val="1"/>
                <c:pt idx="0">
                  <c:v>Sectores donde se presenta mayor enfermedad laboral.</c:v>
                </c:pt>
              </c:strCache>
            </c:strRef>
          </c:cat>
          <c:val>
            <c:numRef>
              <c:f>Hoja1!$C$55</c:f>
              <c:numCache>
                <c:formatCode>0%</c:formatCode>
                <c:ptCount val="1"/>
                <c:pt idx="0">
                  <c:v>0.46486576068942659</c:v>
                </c:pt>
              </c:numCache>
            </c:numRef>
          </c:val>
          <c:extLst>
            <c:ext xmlns:c16="http://schemas.microsoft.com/office/drawing/2014/chart" uri="{C3380CC4-5D6E-409C-BE32-E72D297353CC}">
              <c16:uniqueId val="{00000000-AB85-49CA-B994-6D85D3892CBD}"/>
            </c:ext>
          </c:extLst>
        </c:ser>
        <c:ser>
          <c:idx val="1"/>
          <c:order val="1"/>
          <c:tx>
            <c:strRef>
              <c:f>Hoja1!$A$56</c:f>
              <c:strCache>
                <c:ptCount val="1"/>
                <c:pt idx="0">
                  <c:v>Industria manufacturera</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Hoja1!$C$54</c:f>
              <c:strCache>
                <c:ptCount val="1"/>
                <c:pt idx="0">
                  <c:v>Sectores donde se presenta mayor enfermedad laboral.</c:v>
                </c:pt>
              </c:strCache>
            </c:strRef>
          </c:cat>
          <c:val>
            <c:numRef>
              <c:f>Hoja1!$C$56</c:f>
              <c:numCache>
                <c:formatCode>0%</c:formatCode>
                <c:ptCount val="1"/>
                <c:pt idx="0">
                  <c:v>0.311070599933709</c:v>
                </c:pt>
              </c:numCache>
            </c:numRef>
          </c:val>
          <c:extLst>
            <c:ext xmlns:c16="http://schemas.microsoft.com/office/drawing/2014/chart" uri="{C3380CC4-5D6E-409C-BE32-E72D297353CC}">
              <c16:uniqueId val="{00000001-AB85-49CA-B994-6D85D3892CBD}"/>
            </c:ext>
          </c:extLst>
        </c:ser>
        <c:ser>
          <c:idx val="2"/>
          <c:order val="2"/>
          <c:tx>
            <c:strRef>
              <c:f>Hoja1!$A$57</c:f>
              <c:strCache>
                <c:ptCount val="1"/>
                <c:pt idx="0">
                  <c:v>Comercio</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Hoja1!$C$54</c:f>
              <c:strCache>
                <c:ptCount val="1"/>
                <c:pt idx="0">
                  <c:v>Sectores donde se presenta mayor enfermedad laboral.</c:v>
                </c:pt>
              </c:strCache>
            </c:strRef>
          </c:cat>
          <c:val>
            <c:numRef>
              <c:f>Hoja1!$C$57</c:f>
              <c:numCache>
                <c:formatCode>0%</c:formatCode>
                <c:ptCount val="1"/>
                <c:pt idx="0">
                  <c:v>8.3692409678488566E-2</c:v>
                </c:pt>
              </c:numCache>
            </c:numRef>
          </c:val>
          <c:extLst>
            <c:ext xmlns:c16="http://schemas.microsoft.com/office/drawing/2014/chart" uri="{C3380CC4-5D6E-409C-BE32-E72D297353CC}">
              <c16:uniqueId val="{00000002-AB85-49CA-B994-6D85D3892CBD}"/>
            </c:ext>
          </c:extLst>
        </c:ser>
        <c:ser>
          <c:idx val="3"/>
          <c:order val="3"/>
          <c:tx>
            <c:strRef>
              <c:f>Hoja1!$A$58</c:f>
              <c:strCache>
                <c:ptCount val="1"/>
                <c:pt idx="0">
                  <c:v>Minas y canteras</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Hoja1!$C$54</c:f>
              <c:strCache>
                <c:ptCount val="1"/>
                <c:pt idx="0">
                  <c:v>Sectores donde se presenta mayor enfermedad laboral.</c:v>
                </c:pt>
              </c:strCache>
            </c:strRef>
          </c:cat>
          <c:val>
            <c:numRef>
              <c:f>Hoja1!$C$58</c:f>
              <c:numCache>
                <c:formatCode>0%</c:formatCode>
                <c:ptCount val="1"/>
                <c:pt idx="0">
                  <c:v>5.236990387802453E-2</c:v>
                </c:pt>
              </c:numCache>
            </c:numRef>
          </c:val>
          <c:extLst>
            <c:ext xmlns:c16="http://schemas.microsoft.com/office/drawing/2014/chart" uri="{C3380CC4-5D6E-409C-BE32-E72D297353CC}">
              <c16:uniqueId val="{00000003-AB85-49CA-B994-6D85D3892CBD}"/>
            </c:ext>
          </c:extLst>
        </c:ser>
        <c:ser>
          <c:idx val="4"/>
          <c:order val="4"/>
          <c:tx>
            <c:strRef>
              <c:f>Hoja1!$A$59</c:f>
              <c:strCache>
                <c:ptCount val="1"/>
                <c:pt idx="0">
                  <c:v>Inmobiliario</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Hoja1!$C$54</c:f>
              <c:strCache>
                <c:ptCount val="1"/>
                <c:pt idx="0">
                  <c:v>Sectores donde se presenta mayor enfermedad laboral.</c:v>
                </c:pt>
              </c:strCache>
            </c:strRef>
          </c:cat>
          <c:val>
            <c:numRef>
              <c:f>Hoja1!$C$59</c:f>
              <c:numCache>
                <c:formatCode>0%</c:formatCode>
                <c:ptCount val="1"/>
                <c:pt idx="0">
                  <c:v>4.3752071594298975E-2</c:v>
                </c:pt>
              </c:numCache>
            </c:numRef>
          </c:val>
          <c:extLst>
            <c:ext xmlns:c16="http://schemas.microsoft.com/office/drawing/2014/chart" uri="{C3380CC4-5D6E-409C-BE32-E72D297353CC}">
              <c16:uniqueId val="{00000004-AB85-49CA-B994-6D85D3892CBD}"/>
            </c:ext>
          </c:extLst>
        </c:ser>
        <c:ser>
          <c:idx val="5"/>
          <c:order val="5"/>
          <c:tx>
            <c:strRef>
              <c:f>Hoja1!$A$60</c:f>
              <c:strCache>
                <c:ptCount val="1"/>
                <c:pt idx="0">
                  <c:v>Transporte, almacenamiento y comunicaciones</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Hoja1!$C$54</c:f>
              <c:strCache>
                <c:ptCount val="1"/>
                <c:pt idx="0">
                  <c:v>Sectores donde se presenta mayor enfermedad laboral.</c:v>
                </c:pt>
              </c:strCache>
            </c:strRef>
          </c:cat>
          <c:val>
            <c:numRef>
              <c:f>Hoja1!$C$60</c:f>
              <c:numCache>
                <c:formatCode>0%</c:formatCode>
                <c:ptCount val="1"/>
                <c:pt idx="0">
                  <c:v>1.88929400066291E-2</c:v>
                </c:pt>
              </c:numCache>
            </c:numRef>
          </c:val>
          <c:extLst>
            <c:ext xmlns:c16="http://schemas.microsoft.com/office/drawing/2014/chart" uri="{C3380CC4-5D6E-409C-BE32-E72D297353CC}">
              <c16:uniqueId val="{00000005-AB85-49CA-B994-6D85D3892CBD}"/>
            </c:ext>
          </c:extLst>
        </c:ser>
        <c:ser>
          <c:idx val="6"/>
          <c:order val="6"/>
          <c:tx>
            <c:strRef>
              <c:f>Hoja1!$A$61</c:f>
              <c:strCache>
                <c:ptCount val="1"/>
                <c:pt idx="0">
                  <c:v>Servicios comunitarios, sociales y personales</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Hoja1!$C$54</c:f>
              <c:strCache>
                <c:ptCount val="1"/>
                <c:pt idx="0">
                  <c:v>Sectores donde se presenta mayor enfermedad laboral.</c:v>
                </c:pt>
              </c:strCache>
            </c:strRef>
          </c:cat>
          <c:val>
            <c:numRef>
              <c:f>Hoja1!$C$61</c:f>
              <c:numCache>
                <c:formatCode>0%</c:formatCode>
                <c:ptCount val="1"/>
                <c:pt idx="0">
                  <c:v>1.3589658601259529E-2</c:v>
                </c:pt>
              </c:numCache>
            </c:numRef>
          </c:val>
          <c:extLst>
            <c:ext xmlns:c16="http://schemas.microsoft.com/office/drawing/2014/chart" uri="{C3380CC4-5D6E-409C-BE32-E72D297353CC}">
              <c16:uniqueId val="{00000006-AB85-49CA-B994-6D85D3892CBD}"/>
            </c:ext>
          </c:extLst>
        </c:ser>
        <c:ser>
          <c:idx val="7"/>
          <c:order val="7"/>
          <c:tx>
            <c:strRef>
              <c:f>Hoja1!$A$62</c:f>
              <c:strCache>
                <c:ptCount val="1"/>
                <c:pt idx="0">
                  <c:v>Construcción</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Hoja1!$C$54</c:f>
              <c:strCache>
                <c:ptCount val="1"/>
                <c:pt idx="0">
                  <c:v>Sectores donde se presenta mayor enfermedad laboral.</c:v>
                </c:pt>
              </c:strCache>
            </c:strRef>
          </c:cat>
          <c:val>
            <c:numRef>
              <c:f>Hoja1!$C$62</c:f>
              <c:numCache>
                <c:formatCode>0%</c:formatCode>
                <c:ptCount val="1"/>
                <c:pt idx="0">
                  <c:v>1.1766655618163738E-2</c:v>
                </c:pt>
              </c:numCache>
            </c:numRef>
          </c:val>
          <c:extLst>
            <c:ext xmlns:c16="http://schemas.microsoft.com/office/drawing/2014/chart" uri="{C3380CC4-5D6E-409C-BE32-E72D297353CC}">
              <c16:uniqueId val="{00000007-AB85-49CA-B994-6D85D3892CBD}"/>
            </c:ext>
          </c:extLst>
        </c:ser>
        <c:dLbls>
          <c:dLblPos val="ctr"/>
          <c:showLegendKey val="0"/>
          <c:showVal val="1"/>
          <c:showCatName val="0"/>
          <c:showSerName val="0"/>
          <c:showPercent val="0"/>
          <c:showBubbleSize val="0"/>
        </c:dLbls>
        <c:gapWidth val="150"/>
        <c:overlap val="100"/>
        <c:axId val="245718208"/>
        <c:axId val="245717648"/>
      </c:barChart>
      <c:valAx>
        <c:axId val="245717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45718208"/>
        <c:crosses val="autoZero"/>
        <c:crossBetween val="between"/>
      </c:valAx>
      <c:catAx>
        <c:axId val="245718208"/>
        <c:scaling>
          <c:orientation val="minMax"/>
        </c:scaling>
        <c:delete val="1"/>
        <c:axPos val="l"/>
        <c:numFmt formatCode="General" sourceLinked="1"/>
        <c:majorTickMark val="out"/>
        <c:minorTickMark val="none"/>
        <c:tickLblPos val="nextTo"/>
        <c:crossAx val="2457176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solidFill>
      <a:schemeClr val="accent4">
        <a:lumMod val="20000"/>
        <a:lumOff val="80000"/>
      </a:schemeClr>
    </a:solid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Sectores donde se presenta mayor mortalidad laboral.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Hoja2!$C$1</c:f>
              <c:strCache>
                <c:ptCount val="1"/>
                <c:pt idx="0">
                  <c:v>Sectores donde se presenta mayor mortalidad laboral.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Hoja2!$A$2:$A$9</c:f>
              <c:strCache>
                <c:ptCount val="8"/>
                <c:pt idx="0">
                  <c:v>Servicios comunitarios, sociales y personales</c:v>
                </c:pt>
                <c:pt idx="1">
                  <c:v>Agricultura, ganadería, caza y silvicultura</c:v>
                </c:pt>
                <c:pt idx="2">
                  <c:v>Comercio</c:v>
                </c:pt>
                <c:pt idx="3">
                  <c:v>Industria manufacturera</c:v>
                </c:pt>
                <c:pt idx="4">
                  <c:v>Inmobiliario</c:v>
                </c:pt>
                <c:pt idx="5">
                  <c:v>Transporte, almacenamiento y comunicaciones</c:v>
                </c:pt>
                <c:pt idx="6">
                  <c:v>Construcción</c:v>
                </c:pt>
                <c:pt idx="7">
                  <c:v>Minas y canteras</c:v>
                </c:pt>
              </c:strCache>
            </c:strRef>
          </c:cat>
          <c:val>
            <c:numRef>
              <c:f>Hoja2!$C$2:$C$9</c:f>
              <c:numCache>
                <c:formatCode>0%</c:formatCode>
                <c:ptCount val="8"/>
                <c:pt idx="0">
                  <c:v>3.8235294117647062E-2</c:v>
                </c:pt>
                <c:pt idx="1">
                  <c:v>0.05</c:v>
                </c:pt>
                <c:pt idx="2">
                  <c:v>0.05</c:v>
                </c:pt>
                <c:pt idx="3">
                  <c:v>7.3529411764705885E-2</c:v>
                </c:pt>
                <c:pt idx="4">
                  <c:v>0.10294117647058823</c:v>
                </c:pt>
                <c:pt idx="5">
                  <c:v>0.11470588235294117</c:v>
                </c:pt>
                <c:pt idx="6">
                  <c:v>0.18823529411764706</c:v>
                </c:pt>
                <c:pt idx="7">
                  <c:v>0.38235294117647056</c:v>
                </c:pt>
              </c:numCache>
            </c:numRef>
          </c:val>
          <c:extLst>
            <c:ext xmlns:c16="http://schemas.microsoft.com/office/drawing/2014/chart" uri="{C3380CC4-5D6E-409C-BE32-E72D297353CC}">
              <c16:uniqueId val="{00000000-FCB6-45AC-9B13-37A084FB00FD}"/>
            </c:ext>
          </c:extLst>
        </c:ser>
        <c:dLbls>
          <c:dLblPos val="outEnd"/>
          <c:showLegendKey val="0"/>
          <c:showVal val="1"/>
          <c:showCatName val="0"/>
          <c:showSerName val="0"/>
          <c:showPercent val="0"/>
          <c:showBubbleSize val="0"/>
        </c:dLbls>
        <c:gapWidth val="182"/>
        <c:axId val="245720448"/>
        <c:axId val="245721008"/>
      </c:barChart>
      <c:catAx>
        <c:axId val="24572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45721008"/>
        <c:crosses val="autoZero"/>
        <c:auto val="1"/>
        <c:lblAlgn val="ctr"/>
        <c:lblOffset val="100"/>
        <c:noMultiLvlLbl val="0"/>
      </c:catAx>
      <c:valAx>
        <c:axId val="245721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45720448"/>
        <c:crosses val="autoZero"/>
        <c:crossBetween val="between"/>
      </c:valAx>
      <c:spPr>
        <a:noFill/>
        <a:ln>
          <a:noFill/>
        </a:ln>
        <a:effectLst/>
      </c:spPr>
    </c:plotArea>
    <c:plotVisOnly val="1"/>
    <c:dispBlanksAs val="gap"/>
    <c:showDLblsOverMax val="0"/>
  </c:chart>
  <c:spPr>
    <a:solidFill>
      <a:schemeClr val="accent2">
        <a:lumMod val="20000"/>
        <a:lumOff val="80000"/>
      </a:schemeClr>
    </a:solid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28EDA-2877-4ADB-88AC-07340E4C88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O"/>
        </a:p>
      </dgm:t>
    </dgm:pt>
    <dgm:pt modelId="{2734A0EC-9512-4826-AE40-9802FAB2796D}">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CO" sz="2000" dirty="0">
              <a:solidFill>
                <a:schemeClr val="tx1"/>
              </a:solidFill>
              <a:latin typeface="Arial" panose="020B0604020202020204" pitchFamily="34" charset="0"/>
              <a:cs typeface="Arial" panose="020B0604020202020204" pitchFamily="34" charset="0"/>
            </a:rPr>
            <a:t>Falta de información en deberes y derechos</a:t>
          </a:r>
        </a:p>
      </dgm:t>
    </dgm:pt>
    <dgm:pt modelId="{7E3F0F12-31BF-4624-A268-6F6F11C78FCB}" type="parTrans" cxnId="{AC07DF0E-8865-4C05-9017-96306692B404}">
      <dgm:prSet/>
      <dgm:spPr/>
      <dgm:t>
        <a:bodyPr/>
        <a:lstStyle/>
        <a:p>
          <a:endParaRPr lang="es-CO" sz="2000">
            <a:solidFill>
              <a:schemeClr val="tx1"/>
            </a:solidFill>
          </a:endParaRPr>
        </a:p>
      </dgm:t>
    </dgm:pt>
    <dgm:pt modelId="{7175EA07-6449-4503-B8C3-F31B0767B316}" type="sibTrans" cxnId="{AC07DF0E-8865-4C05-9017-96306692B404}">
      <dgm:prSet/>
      <dgm:spPr/>
      <dgm:t>
        <a:bodyPr/>
        <a:lstStyle/>
        <a:p>
          <a:endParaRPr lang="es-CO" sz="2000">
            <a:solidFill>
              <a:schemeClr val="tx1"/>
            </a:solidFill>
          </a:endParaRPr>
        </a:p>
      </dgm:t>
    </dgm:pt>
    <dgm:pt modelId="{2B66B5EB-F685-46C2-863D-C96D7C9B7E52}">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CO" sz="2000" dirty="0">
              <a:solidFill>
                <a:schemeClr val="tx1"/>
              </a:solidFill>
              <a:latin typeface="Arial" panose="020B0604020202020204" pitchFamily="34" charset="0"/>
              <a:cs typeface="Arial" panose="020B0604020202020204" pitchFamily="34" charset="0"/>
            </a:rPr>
            <a:t>Crecimiento industrial desproporcionado</a:t>
          </a:r>
        </a:p>
      </dgm:t>
    </dgm:pt>
    <dgm:pt modelId="{36CCB449-6E1A-4F39-8758-4BBCFD793A01}" type="parTrans" cxnId="{BB6C5817-5414-4AAC-8F2E-ED55EE23868A}">
      <dgm:prSet/>
      <dgm:spPr/>
      <dgm:t>
        <a:bodyPr/>
        <a:lstStyle/>
        <a:p>
          <a:endParaRPr lang="es-CO" sz="2000">
            <a:solidFill>
              <a:schemeClr val="tx1"/>
            </a:solidFill>
          </a:endParaRPr>
        </a:p>
      </dgm:t>
    </dgm:pt>
    <dgm:pt modelId="{36A79964-09FA-4E49-BF95-4497E270FB06}" type="sibTrans" cxnId="{BB6C5817-5414-4AAC-8F2E-ED55EE23868A}">
      <dgm:prSet/>
      <dgm:spPr/>
      <dgm:t>
        <a:bodyPr/>
        <a:lstStyle/>
        <a:p>
          <a:endParaRPr lang="es-CO" sz="2000">
            <a:solidFill>
              <a:schemeClr val="tx1"/>
            </a:solidFill>
          </a:endParaRPr>
        </a:p>
      </dgm:t>
    </dgm:pt>
    <dgm:pt modelId="{AFF83F51-D01C-4EC7-9044-F42393B9D178}">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CO" sz="2000" dirty="0">
              <a:solidFill>
                <a:schemeClr val="tx1"/>
              </a:solidFill>
              <a:latin typeface="Arial" panose="020B0604020202020204" pitchFamily="34" charset="0"/>
              <a:cs typeface="Arial" panose="020B0604020202020204" pitchFamily="34" charset="0"/>
            </a:rPr>
            <a:t>Insuficiencia de sistemas de información para la gestión de la salud laboral.</a:t>
          </a:r>
        </a:p>
      </dgm:t>
    </dgm:pt>
    <dgm:pt modelId="{206FAB30-32F8-44BF-8FB7-DC29A0925D1C}" type="parTrans" cxnId="{9E2BECF5-89B6-4FA5-A64D-C3368FAB218A}">
      <dgm:prSet/>
      <dgm:spPr/>
      <dgm:t>
        <a:bodyPr/>
        <a:lstStyle/>
        <a:p>
          <a:endParaRPr lang="es-CO" sz="2000">
            <a:solidFill>
              <a:schemeClr val="tx1"/>
            </a:solidFill>
          </a:endParaRPr>
        </a:p>
      </dgm:t>
    </dgm:pt>
    <dgm:pt modelId="{147BEB24-55D9-4969-8847-CE1AB24FE622}" type="sibTrans" cxnId="{9E2BECF5-89B6-4FA5-A64D-C3368FAB218A}">
      <dgm:prSet/>
      <dgm:spPr/>
      <dgm:t>
        <a:bodyPr/>
        <a:lstStyle/>
        <a:p>
          <a:endParaRPr lang="es-CO" sz="2000">
            <a:solidFill>
              <a:schemeClr val="tx1"/>
            </a:solidFill>
          </a:endParaRPr>
        </a:p>
      </dgm:t>
    </dgm:pt>
    <dgm:pt modelId="{1D726B3F-4B3D-4A9A-8BB9-0BD53C9CE7E7}">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CO" sz="2000" dirty="0">
              <a:solidFill>
                <a:schemeClr val="tx1"/>
              </a:solidFill>
              <a:latin typeface="Arial" panose="020B0604020202020204" pitchFamily="34" charset="0"/>
              <a:cs typeface="Arial" panose="020B0604020202020204" pitchFamily="34" charset="0"/>
            </a:rPr>
            <a:t>Sub-registro de casos y situaciones de la población trabajadora informal.</a:t>
          </a:r>
        </a:p>
      </dgm:t>
    </dgm:pt>
    <dgm:pt modelId="{67047EC9-8FC9-4D6F-9790-ECD89DB20BA5}" type="parTrans" cxnId="{32E37BB0-FC31-4018-9B52-519ADB79E5B5}">
      <dgm:prSet/>
      <dgm:spPr/>
      <dgm:t>
        <a:bodyPr/>
        <a:lstStyle/>
        <a:p>
          <a:endParaRPr lang="es-CO" sz="2000">
            <a:solidFill>
              <a:schemeClr val="tx1"/>
            </a:solidFill>
          </a:endParaRPr>
        </a:p>
      </dgm:t>
    </dgm:pt>
    <dgm:pt modelId="{08A2B286-FDAD-443F-8291-276A0C25B4C9}" type="sibTrans" cxnId="{32E37BB0-FC31-4018-9B52-519ADB79E5B5}">
      <dgm:prSet/>
      <dgm:spPr/>
      <dgm:t>
        <a:bodyPr/>
        <a:lstStyle/>
        <a:p>
          <a:endParaRPr lang="es-CO" sz="2000">
            <a:solidFill>
              <a:schemeClr val="tx1"/>
            </a:solidFill>
          </a:endParaRPr>
        </a:p>
      </dgm:t>
    </dgm:pt>
    <dgm:pt modelId="{06DB1AF6-4221-4DC5-8936-F92FB4859F92}">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CO" sz="2000" dirty="0">
              <a:solidFill>
                <a:schemeClr val="tx1"/>
              </a:solidFill>
              <a:latin typeface="Arial" panose="020B0604020202020204" pitchFamily="34" charset="0"/>
              <a:cs typeface="Arial" panose="020B0604020202020204" pitchFamily="34" charset="0"/>
              <a:sym typeface="Wingdings" panose="05000000000000000000" pitchFamily="2" charset="2"/>
            </a:rPr>
            <a:t>Población flotante</a:t>
          </a:r>
          <a:endParaRPr lang="es-CO" sz="2000" dirty="0">
            <a:solidFill>
              <a:schemeClr val="tx1"/>
            </a:solidFill>
            <a:latin typeface="Arial" panose="020B0604020202020204" pitchFamily="34" charset="0"/>
            <a:cs typeface="Arial" panose="020B0604020202020204" pitchFamily="34" charset="0"/>
          </a:endParaRPr>
        </a:p>
      </dgm:t>
    </dgm:pt>
    <dgm:pt modelId="{AF26C67E-D290-4CDD-835B-502CAF526390}" type="parTrans" cxnId="{E0A1A4C9-709C-4C2E-BFC6-94FF9EDD4FBC}">
      <dgm:prSet/>
      <dgm:spPr/>
      <dgm:t>
        <a:bodyPr/>
        <a:lstStyle/>
        <a:p>
          <a:endParaRPr lang="es-CO" sz="2000">
            <a:solidFill>
              <a:schemeClr val="tx1"/>
            </a:solidFill>
          </a:endParaRPr>
        </a:p>
      </dgm:t>
    </dgm:pt>
    <dgm:pt modelId="{533B21CE-BF79-4D48-A7B6-3713149EA2C7}" type="sibTrans" cxnId="{E0A1A4C9-709C-4C2E-BFC6-94FF9EDD4FBC}">
      <dgm:prSet/>
      <dgm:spPr/>
      <dgm:t>
        <a:bodyPr/>
        <a:lstStyle/>
        <a:p>
          <a:endParaRPr lang="es-CO" sz="2000">
            <a:solidFill>
              <a:schemeClr val="tx1"/>
            </a:solidFill>
          </a:endParaRPr>
        </a:p>
      </dgm:t>
    </dgm:pt>
    <dgm:pt modelId="{88130217-52D6-4A9E-8D8A-2AEC43C31DE1}">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O" sz="2000" dirty="0">
              <a:solidFill>
                <a:schemeClr val="tx1"/>
              </a:solidFill>
              <a:latin typeface="Arial" panose="020B0604020202020204" pitchFamily="34" charset="0"/>
              <a:cs typeface="Arial" panose="020B0604020202020204" pitchFamily="34" charset="0"/>
            </a:rPr>
            <a:t>Alta rotación de trabajadores (informalidad)</a:t>
          </a:r>
        </a:p>
      </dgm:t>
    </dgm:pt>
    <dgm:pt modelId="{213E0F37-F007-40B5-AC1B-E267EDEDA89D}" type="parTrans" cxnId="{80448456-3D4A-41F1-9AF9-615535429596}">
      <dgm:prSet/>
      <dgm:spPr/>
      <dgm:t>
        <a:bodyPr/>
        <a:lstStyle/>
        <a:p>
          <a:endParaRPr lang="es-CO" sz="2000">
            <a:solidFill>
              <a:schemeClr val="tx1"/>
            </a:solidFill>
          </a:endParaRPr>
        </a:p>
      </dgm:t>
    </dgm:pt>
    <dgm:pt modelId="{AB695073-B8F2-469E-9C53-7AF847535A9C}" type="sibTrans" cxnId="{80448456-3D4A-41F1-9AF9-615535429596}">
      <dgm:prSet/>
      <dgm:spPr/>
      <dgm:t>
        <a:bodyPr/>
        <a:lstStyle/>
        <a:p>
          <a:endParaRPr lang="es-CO" sz="2000">
            <a:solidFill>
              <a:schemeClr val="tx1"/>
            </a:solidFill>
          </a:endParaRPr>
        </a:p>
      </dgm:t>
    </dgm:pt>
    <dgm:pt modelId="{0134FB4A-3A48-4D89-8ACE-77F820A7AA97}" type="pres">
      <dgm:prSet presAssocID="{74228EDA-2877-4ADB-88AC-07340E4C88E3}" presName="diagram" presStyleCnt="0">
        <dgm:presLayoutVars>
          <dgm:dir/>
          <dgm:resizeHandles val="exact"/>
        </dgm:presLayoutVars>
      </dgm:prSet>
      <dgm:spPr/>
    </dgm:pt>
    <dgm:pt modelId="{2085A4D2-5417-4126-80D2-854F8CD51C19}" type="pres">
      <dgm:prSet presAssocID="{2734A0EC-9512-4826-AE40-9802FAB2796D}" presName="node" presStyleLbl="node1" presStyleIdx="0" presStyleCnt="6" custScaleX="97560" custLinFactNeighborY="-11748">
        <dgm:presLayoutVars>
          <dgm:bulletEnabled val="1"/>
        </dgm:presLayoutVars>
      </dgm:prSet>
      <dgm:spPr/>
    </dgm:pt>
    <dgm:pt modelId="{D47CD44B-F67F-4354-9321-A434AE1CC05A}" type="pres">
      <dgm:prSet presAssocID="{7175EA07-6449-4503-B8C3-F31B0767B316}" presName="sibTrans" presStyleCnt="0"/>
      <dgm:spPr/>
    </dgm:pt>
    <dgm:pt modelId="{153E1E72-EF22-431E-90A4-741CAA64CCC8}" type="pres">
      <dgm:prSet presAssocID="{2B66B5EB-F685-46C2-863D-C96D7C9B7E52}" presName="node" presStyleLbl="node1" presStyleIdx="1" presStyleCnt="6" custLinFactNeighborX="-3" custLinFactNeighborY="-56">
        <dgm:presLayoutVars>
          <dgm:bulletEnabled val="1"/>
        </dgm:presLayoutVars>
      </dgm:prSet>
      <dgm:spPr/>
    </dgm:pt>
    <dgm:pt modelId="{EC5A2CAA-785D-4F90-B204-536F82F5D12A}" type="pres">
      <dgm:prSet presAssocID="{36A79964-09FA-4E49-BF95-4497E270FB06}" presName="sibTrans" presStyleCnt="0"/>
      <dgm:spPr/>
    </dgm:pt>
    <dgm:pt modelId="{6600DCAD-9EB5-48C3-909D-740101518401}" type="pres">
      <dgm:prSet presAssocID="{AFF83F51-D01C-4EC7-9044-F42393B9D178}" presName="node" presStyleLbl="node1" presStyleIdx="2" presStyleCnt="6" custScaleX="92411" custScaleY="97451" custLinFactNeighborX="0" custLinFactNeighborY="-15340">
        <dgm:presLayoutVars>
          <dgm:bulletEnabled val="1"/>
        </dgm:presLayoutVars>
      </dgm:prSet>
      <dgm:spPr/>
    </dgm:pt>
    <dgm:pt modelId="{DF8F9DE4-E280-40C3-B187-F5003C34DF87}" type="pres">
      <dgm:prSet presAssocID="{147BEB24-55D9-4969-8847-CE1AB24FE622}" presName="sibTrans" presStyleCnt="0"/>
      <dgm:spPr/>
    </dgm:pt>
    <dgm:pt modelId="{B54722C7-27B7-4523-8C1D-2B2B038BF8CF}" type="pres">
      <dgm:prSet presAssocID="{1D726B3F-4B3D-4A9A-8BB9-0BD53C9CE7E7}" presName="node" presStyleLbl="node1" presStyleIdx="3" presStyleCnt="6" custScaleX="108074" custScaleY="93296">
        <dgm:presLayoutVars>
          <dgm:bulletEnabled val="1"/>
        </dgm:presLayoutVars>
      </dgm:prSet>
      <dgm:spPr/>
    </dgm:pt>
    <dgm:pt modelId="{B191E65B-F7A5-424C-B046-0E73947D0A09}" type="pres">
      <dgm:prSet presAssocID="{08A2B286-FDAD-443F-8291-276A0C25B4C9}" presName="sibTrans" presStyleCnt="0"/>
      <dgm:spPr/>
    </dgm:pt>
    <dgm:pt modelId="{2A1AA212-F7C4-42AB-87D2-62D3E41E1CE7}" type="pres">
      <dgm:prSet presAssocID="{06DB1AF6-4221-4DC5-8936-F92FB4859F92}" presName="node" presStyleLbl="node1" presStyleIdx="4" presStyleCnt="6">
        <dgm:presLayoutVars>
          <dgm:bulletEnabled val="1"/>
        </dgm:presLayoutVars>
      </dgm:prSet>
      <dgm:spPr/>
    </dgm:pt>
    <dgm:pt modelId="{16B9C09D-D05A-4806-B771-2B13FBD92543}" type="pres">
      <dgm:prSet presAssocID="{533B21CE-BF79-4D48-A7B6-3713149EA2C7}" presName="sibTrans" presStyleCnt="0"/>
      <dgm:spPr/>
    </dgm:pt>
    <dgm:pt modelId="{0F5D291A-624C-4CA0-8075-6778662B8A70}" type="pres">
      <dgm:prSet presAssocID="{88130217-52D6-4A9E-8D8A-2AEC43C31DE1}" presName="node" presStyleLbl="node1" presStyleIdx="5" presStyleCnt="6">
        <dgm:presLayoutVars>
          <dgm:bulletEnabled val="1"/>
        </dgm:presLayoutVars>
      </dgm:prSet>
      <dgm:spPr/>
    </dgm:pt>
  </dgm:ptLst>
  <dgm:cxnLst>
    <dgm:cxn modelId="{AC07DF0E-8865-4C05-9017-96306692B404}" srcId="{74228EDA-2877-4ADB-88AC-07340E4C88E3}" destId="{2734A0EC-9512-4826-AE40-9802FAB2796D}" srcOrd="0" destOrd="0" parTransId="{7E3F0F12-31BF-4624-A268-6F6F11C78FCB}" sibTransId="{7175EA07-6449-4503-B8C3-F31B0767B316}"/>
    <dgm:cxn modelId="{BB6C5817-5414-4AAC-8F2E-ED55EE23868A}" srcId="{74228EDA-2877-4ADB-88AC-07340E4C88E3}" destId="{2B66B5EB-F685-46C2-863D-C96D7C9B7E52}" srcOrd="1" destOrd="0" parTransId="{36CCB449-6E1A-4F39-8758-4BBCFD793A01}" sibTransId="{36A79964-09FA-4E49-BF95-4497E270FB06}"/>
    <dgm:cxn modelId="{441CA223-E35B-4E5C-A83C-7766B34CDADA}" type="presOf" srcId="{1D726B3F-4B3D-4A9A-8BB9-0BD53C9CE7E7}" destId="{B54722C7-27B7-4523-8C1D-2B2B038BF8CF}" srcOrd="0" destOrd="0" presId="urn:microsoft.com/office/officeart/2005/8/layout/default"/>
    <dgm:cxn modelId="{928C9825-2F49-475C-9D99-73ACA99632DC}" type="presOf" srcId="{2734A0EC-9512-4826-AE40-9802FAB2796D}" destId="{2085A4D2-5417-4126-80D2-854F8CD51C19}" srcOrd="0" destOrd="0" presId="urn:microsoft.com/office/officeart/2005/8/layout/default"/>
    <dgm:cxn modelId="{C3133F51-3619-48A2-BFDE-AFA55B0E9F7E}" type="presOf" srcId="{74228EDA-2877-4ADB-88AC-07340E4C88E3}" destId="{0134FB4A-3A48-4D89-8ACE-77F820A7AA97}" srcOrd="0" destOrd="0" presId="urn:microsoft.com/office/officeart/2005/8/layout/default"/>
    <dgm:cxn modelId="{94E20274-2B0C-4B0F-BF90-632822C6EC7C}" type="presOf" srcId="{AFF83F51-D01C-4EC7-9044-F42393B9D178}" destId="{6600DCAD-9EB5-48C3-909D-740101518401}" srcOrd="0" destOrd="0" presId="urn:microsoft.com/office/officeart/2005/8/layout/default"/>
    <dgm:cxn modelId="{80448456-3D4A-41F1-9AF9-615535429596}" srcId="{74228EDA-2877-4ADB-88AC-07340E4C88E3}" destId="{88130217-52D6-4A9E-8D8A-2AEC43C31DE1}" srcOrd="5" destOrd="0" parTransId="{213E0F37-F007-40B5-AC1B-E267EDEDA89D}" sibTransId="{AB695073-B8F2-469E-9C53-7AF847535A9C}"/>
    <dgm:cxn modelId="{32E37BB0-FC31-4018-9B52-519ADB79E5B5}" srcId="{74228EDA-2877-4ADB-88AC-07340E4C88E3}" destId="{1D726B3F-4B3D-4A9A-8BB9-0BD53C9CE7E7}" srcOrd="3" destOrd="0" parTransId="{67047EC9-8FC9-4D6F-9790-ECD89DB20BA5}" sibTransId="{08A2B286-FDAD-443F-8291-276A0C25B4C9}"/>
    <dgm:cxn modelId="{5A70F7BA-C372-4E38-A393-2C284FA70F6A}" type="presOf" srcId="{06DB1AF6-4221-4DC5-8936-F92FB4859F92}" destId="{2A1AA212-F7C4-42AB-87D2-62D3E41E1CE7}" srcOrd="0" destOrd="0" presId="urn:microsoft.com/office/officeart/2005/8/layout/default"/>
    <dgm:cxn modelId="{E0A1A4C9-709C-4C2E-BFC6-94FF9EDD4FBC}" srcId="{74228EDA-2877-4ADB-88AC-07340E4C88E3}" destId="{06DB1AF6-4221-4DC5-8936-F92FB4859F92}" srcOrd="4" destOrd="0" parTransId="{AF26C67E-D290-4CDD-835B-502CAF526390}" sibTransId="{533B21CE-BF79-4D48-A7B6-3713149EA2C7}"/>
    <dgm:cxn modelId="{F057FAE7-9010-4CEC-9011-DE180FB56BA4}" type="presOf" srcId="{2B66B5EB-F685-46C2-863D-C96D7C9B7E52}" destId="{153E1E72-EF22-431E-90A4-741CAA64CCC8}" srcOrd="0" destOrd="0" presId="urn:microsoft.com/office/officeart/2005/8/layout/default"/>
    <dgm:cxn modelId="{B7E12FEB-ED08-4A71-98B7-84AAC8DEF766}" type="presOf" srcId="{88130217-52D6-4A9E-8D8A-2AEC43C31DE1}" destId="{0F5D291A-624C-4CA0-8075-6778662B8A70}" srcOrd="0" destOrd="0" presId="urn:microsoft.com/office/officeart/2005/8/layout/default"/>
    <dgm:cxn modelId="{9E2BECF5-89B6-4FA5-A64D-C3368FAB218A}" srcId="{74228EDA-2877-4ADB-88AC-07340E4C88E3}" destId="{AFF83F51-D01C-4EC7-9044-F42393B9D178}" srcOrd="2" destOrd="0" parTransId="{206FAB30-32F8-44BF-8FB7-DC29A0925D1C}" sibTransId="{147BEB24-55D9-4969-8847-CE1AB24FE622}"/>
    <dgm:cxn modelId="{90BFD320-2CED-4C83-B986-6D2F3652A473}" type="presParOf" srcId="{0134FB4A-3A48-4D89-8ACE-77F820A7AA97}" destId="{2085A4D2-5417-4126-80D2-854F8CD51C19}" srcOrd="0" destOrd="0" presId="urn:microsoft.com/office/officeart/2005/8/layout/default"/>
    <dgm:cxn modelId="{7D4A8D5D-A245-4090-8215-84F09119E357}" type="presParOf" srcId="{0134FB4A-3A48-4D89-8ACE-77F820A7AA97}" destId="{D47CD44B-F67F-4354-9321-A434AE1CC05A}" srcOrd="1" destOrd="0" presId="urn:microsoft.com/office/officeart/2005/8/layout/default"/>
    <dgm:cxn modelId="{A736C3A8-3AFD-4153-BBE1-17265771C376}" type="presParOf" srcId="{0134FB4A-3A48-4D89-8ACE-77F820A7AA97}" destId="{153E1E72-EF22-431E-90A4-741CAA64CCC8}" srcOrd="2" destOrd="0" presId="urn:microsoft.com/office/officeart/2005/8/layout/default"/>
    <dgm:cxn modelId="{1F45ED87-9EED-439C-B448-DD7D39987307}" type="presParOf" srcId="{0134FB4A-3A48-4D89-8ACE-77F820A7AA97}" destId="{EC5A2CAA-785D-4F90-B204-536F82F5D12A}" srcOrd="3" destOrd="0" presId="urn:microsoft.com/office/officeart/2005/8/layout/default"/>
    <dgm:cxn modelId="{D2008A63-5BFE-4A73-863B-B80A8DFF6B4E}" type="presParOf" srcId="{0134FB4A-3A48-4D89-8ACE-77F820A7AA97}" destId="{6600DCAD-9EB5-48C3-909D-740101518401}" srcOrd="4" destOrd="0" presId="urn:microsoft.com/office/officeart/2005/8/layout/default"/>
    <dgm:cxn modelId="{392F21EB-FCB5-4A34-8EB9-93B3553BDDBB}" type="presParOf" srcId="{0134FB4A-3A48-4D89-8ACE-77F820A7AA97}" destId="{DF8F9DE4-E280-40C3-B187-F5003C34DF87}" srcOrd="5" destOrd="0" presId="urn:microsoft.com/office/officeart/2005/8/layout/default"/>
    <dgm:cxn modelId="{CE46E15F-3DA3-4AD5-A6D9-907E2C1957ED}" type="presParOf" srcId="{0134FB4A-3A48-4D89-8ACE-77F820A7AA97}" destId="{B54722C7-27B7-4523-8C1D-2B2B038BF8CF}" srcOrd="6" destOrd="0" presId="urn:microsoft.com/office/officeart/2005/8/layout/default"/>
    <dgm:cxn modelId="{8D887C0C-1BDB-4E4D-90FB-E4B18033709E}" type="presParOf" srcId="{0134FB4A-3A48-4D89-8ACE-77F820A7AA97}" destId="{B191E65B-F7A5-424C-B046-0E73947D0A09}" srcOrd="7" destOrd="0" presId="urn:microsoft.com/office/officeart/2005/8/layout/default"/>
    <dgm:cxn modelId="{8BF344C4-D036-4991-A60D-7B2122F23EE1}" type="presParOf" srcId="{0134FB4A-3A48-4D89-8ACE-77F820A7AA97}" destId="{2A1AA212-F7C4-42AB-87D2-62D3E41E1CE7}" srcOrd="8" destOrd="0" presId="urn:microsoft.com/office/officeart/2005/8/layout/default"/>
    <dgm:cxn modelId="{D0497164-FB19-4123-9A60-D77FC6B17DC3}" type="presParOf" srcId="{0134FB4A-3A48-4D89-8ACE-77F820A7AA97}" destId="{16B9C09D-D05A-4806-B771-2B13FBD92543}" srcOrd="9" destOrd="0" presId="urn:microsoft.com/office/officeart/2005/8/layout/default"/>
    <dgm:cxn modelId="{93494623-D6A5-4C1A-A4D9-B14FC68B0809}" type="presParOf" srcId="{0134FB4A-3A48-4D89-8ACE-77F820A7AA97}" destId="{0F5D291A-624C-4CA0-8075-6778662B8A7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2C316-4F1F-4174-B303-26E3E57048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96CB009A-BABB-4D6A-BDCD-5249AAA5A95A}">
      <dgm:prSet phldrT="[Texto]" custT="1"/>
      <dgm:spPr/>
      <dgm:t>
        <a:bodyPr/>
        <a:lstStyle/>
        <a:p>
          <a:r>
            <a:rPr lang="es-CO" sz="1400" dirty="0"/>
            <a:t>1.ACCIONES</a:t>
          </a:r>
          <a:r>
            <a:rPr lang="es-CO" sz="1800" dirty="0"/>
            <a:t> </a:t>
          </a:r>
          <a:r>
            <a:rPr lang="es-CO" sz="1400" dirty="0"/>
            <a:t>PARTICIPATIVAS</a:t>
          </a:r>
        </a:p>
      </dgm:t>
    </dgm:pt>
    <dgm:pt modelId="{113F5A94-CEF2-4FE0-B55B-B7B32A63841D}" type="parTrans" cxnId="{118F84F6-54AC-4CA4-970C-E6CF324BB015}">
      <dgm:prSet/>
      <dgm:spPr/>
      <dgm:t>
        <a:bodyPr/>
        <a:lstStyle/>
        <a:p>
          <a:endParaRPr lang="es-CO"/>
        </a:p>
      </dgm:t>
    </dgm:pt>
    <dgm:pt modelId="{67545E8E-6E62-425F-BB05-8F0D8D6839A2}" type="sibTrans" cxnId="{118F84F6-54AC-4CA4-970C-E6CF324BB015}">
      <dgm:prSet/>
      <dgm:spPr/>
      <dgm:t>
        <a:bodyPr/>
        <a:lstStyle/>
        <a:p>
          <a:endParaRPr lang="es-CO"/>
        </a:p>
      </dgm:t>
    </dgm:pt>
    <dgm:pt modelId="{584EDA87-DCFD-43A8-8640-C6BE0DAF4316}">
      <dgm:prSet phldrT="[Texto]" custT="1"/>
      <dgm:spPr/>
      <dgm:t>
        <a:bodyPr/>
        <a:lstStyle/>
        <a:p>
          <a:r>
            <a:rPr lang="es-CO" sz="1000" dirty="0"/>
            <a:t>Mesas de trabajo: Actores sociales e Institucionales </a:t>
          </a:r>
        </a:p>
      </dgm:t>
    </dgm:pt>
    <dgm:pt modelId="{993F3FC3-9EFF-4C5A-9019-07BA38AB50C1}" type="parTrans" cxnId="{AE12C14B-1856-47A1-BB1C-8DB4754D3BB9}">
      <dgm:prSet/>
      <dgm:spPr/>
      <dgm:t>
        <a:bodyPr/>
        <a:lstStyle/>
        <a:p>
          <a:endParaRPr lang="es-CO"/>
        </a:p>
      </dgm:t>
    </dgm:pt>
    <dgm:pt modelId="{74360F61-4628-4EB4-821F-81C27D9D0D57}" type="sibTrans" cxnId="{AE12C14B-1856-47A1-BB1C-8DB4754D3BB9}">
      <dgm:prSet/>
      <dgm:spPr/>
      <dgm:t>
        <a:bodyPr/>
        <a:lstStyle/>
        <a:p>
          <a:endParaRPr lang="es-CO"/>
        </a:p>
      </dgm:t>
    </dgm:pt>
    <dgm:pt modelId="{14A87C10-2596-4AC2-931C-C86F4F008857}">
      <dgm:prSet phldrT="[Texto]" custT="1"/>
      <dgm:spPr/>
      <dgm:t>
        <a:bodyPr/>
        <a:lstStyle/>
        <a:p>
          <a:r>
            <a:rPr lang="es-CO" sz="1000" dirty="0"/>
            <a:t>Asesoría y seguimiento a municipios categorías II y III.</a:t>
          </a:r>
        </a:p>
      </dgm:t>
    </dgm:pt>
    <dgm:pt modelId="{6E6A9CF0-2C22-4179-967E-2C64919310E0}" type="parTrans" cxnId="{422960F6-FF6A-441B-AAD6-C89795D4EDF8}">
      <dgm:prSet/>
      <dgm:spPr/>
      <dgm:t>
        <a:bodyPr/>
        <a:lstStyle/>
        <a:p>
          <a:endParaRPr lang="es-CO"/>
        </a:p>
      </dgm:t>
    </dgm:pt>
    <dgm:pt modelId="{A1A579D9-D12D-4B4E-8954-67BA7314188A}" type="sibTrans" cxnId="{422960F6-FF6A-441B-AAD6-C89795D4EDF8}">
      <dgm:prSet/>
      <dgm:spPr/>
      <dgm:t>
        <a:bodyPr/>
        <a:lstStyle/>
        <a:p>
          <a:endParaRPr lang="es-CO"/>
        </a:p>
      </dgm:t>
    </dgm:pt>
    <dgm:pt modelId="{8D283ED5-9834-4719-A4C4-6970D1C8F639}">
      <dgm:prSet phldrT="[Texto]" custT="1"/>
      <dgm:spPr/>
      <dgm:t>
        <a:bodyPr/>
        <a:lstStyle/>
        <a:p>
          <a:r>
            <a:rPr lang="es-CO" sz="1400" dirty="0"/>
            <a:t>2. PLANEACIÓN PROSPECTIVA</a:t>
          </a:r>
        </a:p>
      </dgm:t>
    </dgm:pt>
    <dgm:pt modelId="{37972DB8-2F40-4C1A-AB20-6EA6D4379986}" type="parTrans" cxnId="{8F99D0DA-3CAD-4DDF-B52C-8B12CA4935E2}">
      <dgm:prSet/>
      <dgm:spPr/>
      <dgm:t>
        <a:bodyPr/>
        <a:lstStyle/>
        <a:p>
          <a:endParaRPr lang="es-CO"/>
        </a:p>
      </dgm:t>
    </dgm:pt>
    <dgm:pt modelId="{D6390131-B39D-493A-9596-E30D23B4D0A5}" type="sibTrans" cxnId="{8F99D0DA-3CAD-4DDF-B52C-8B12CA4935E2}">
      <dgm:prSet/>
      <dgm:spPr/>
      <dgm:t>
        <a:bodyPr/>
        <a:lstStyle/>
        <a:p>
          <a:endParaRPr lang="es-CO"/>
        </a:p>
      </dgm:t>
    </dgm:pt>
    <dgm:pt modelId="{BEC882C0-B6D9-4958-A66A-6F4168BBA7AB}">
      <dgm:prSet phldrT="[Texto]" custT="1"/>
      <dgm:spPr/>
      <dgm:t>
        <a:bodyPr/>
        <a:lstStyle/>
        <a:p>
          <a:r>
            <a:rPr lang="es-CO" sz="1000" dirty="0"/>
            <a:t>Revisión documental  y de la literatura , Análisis/consulta de expertos para identificar situaciones y problemáticas relacionadas con salud laboral </a:t>
          </a:r>
        </a:p>
      </dgm:t>
    </dgm:pt>
    <dgm:pt modelId="{174EFE6C-5A46-4D14-A902-3C3EF2B8875E}" type="parTrans" cxnId="{64242B48-5412-47A2-9FE4-F81FE9314560}">
      <dgm:prSet/>
      <dgm:spPr/>
      <dgm:t>
        <a:bodyPr/>
        <a:lstStyle/>
        <a:p>
          <a:endParaRPr lang="es-CO"/>
        </a:p>
      </dgm:t>
    </dgm:pt>
    <dgm:pt modelId="{6F38B84C-7CD6-4B59-8E79-DB3D6F0D0DB2}" type="sibTrans" cxnId="{64242B48-5412-47A2-9FE4-F81FE9314560}">
      <dgm:prSet/>
      <dgm:spPr/>
      <dgm:t>
        <a:bodyPr/>
        <a:lstStyle/>
        <a:p>
          <a:endParaRPr lang="es-CO"/>
        </a:p>
      </dgm:t>
    </dgm:pt>
    <dgm:pt modelId="{6D54066F-67BF-491F-8C58-3A23944ED00F}">
      <dgm:prSet phldrT="[Texto]" custT="1"/>
      <dgm:spPr/>
      <dgm:t>
        <a:bodyPr/>
        <a:lstStyle/>
        <a:p>
          <a:r>
            <a:rPr lang="es-CO" sz="1400" dirty="0"/>
            <a:t>3.  ANALISIS SITUACIONALES </a:t>
          </a:r>
        </a:p>
      </dgm:t>
    </dgm:pt>
    <dgm:pt modelId="{EA1A5E09-1D67-49A7-AAD3-E1963B272A5A}" type="parTrans" cxnId="{B7189380-AC1E-4582-9663-FE6186147512}">
      <dgm:prSet/>
      <dgm:spPr/>
      <dgm:t>
        <a:bodyPr/>
        <a:lstStyle/>
        <a:p>
          <a:endParaRPr lang="es-CO"/>
        </a:p>
      </dgm:t>
    </dgm:pt>
    <dgm:pt modelId="{7E6F667C-8BC2-43BB-BC40-E5C0DFE10159}" type="sibTrans" cxnId="{B7189380-AC1E-4582-9663-FE6186147512}">
      <dgm:prSet/>
      <dgm:spPr/>
      <dgm:t>
        <a:bodyPr/>
        <a:lstStyle/>
        <a:p>
          <a:endParaRPr lang="es-CO"/>
        </a:p>
      </dgm:t>
    </dgm:pt>
    <dgm:pt modelId="{0E698C52-A4D2-4A55-8CA2-B4EDA0A92F72}">
      <dgm:prSet phldrT="[Texto]" custT="1"/>
      <dgm:spPr/>
      <dgm:t>
        <a:bodyPr/>
        <a:lstStyle/>
        <a:p>
          <a:r>
            <a:rPr lang="es-CO" sz="1000" b="1" dirty="0"/>
            <a:t>Revisión documental y de reportes (cuantitativos y cualitativos) y  Análisis/consulta de expertos</a:t>
          </a:r>
          <a:r>
            <a:rPr lang="es-CO" sz="1000" dirty="0"/>
            <a:t> considerando variables como Características poblacionales, perfiles de </a:t>
          </a:r>
          <a:r>
            <a:rPr lang="es-CO" sz="1000" dirty="0" err="1"/>
            <a:t>morbi</a:t>
          </a:r>
          <a:r>
            <a:rPr lang="es-CO" sz="1000" dirty="0"/>
            <a:t>-mortalidad ocupacional, sectores económicos, sectores formal e informal, contexto urbano y rural, tamaño de la unidad productiva. </a:t>
          </a:r>
        </a:p>
      </dgm:t>
    </dgm:pt>
    <dgm:pt modelId="{98AFF291-03E5-49F7-BFA8-CBBA02B319C0}" type="parTrans" cxnId="{63E6187F-E47B-4685-A8A5-B69C471E57B7}">
      <dgm:prSet/>
      <dgm:spPr/>
      <dgm:t>
        <a:bodyPr/>
        <a:lstStyle/>
        <a:p>
          <a:endParaRPr lang="es-CO"/>
        </a:p>
      </dgm:t>
    </dgm:pt>
    <dgm:pt modelId="{6F86DAE5-C35A-4952-BC84-9C588D45B2E4}" type="sibTrans" cxnId="{63E6187F-E47B-4685-A8A5-B69C471E57B7}">
      <dgm:prSet/>
      <dgm:spPr/>
      <dgm:t>
        <a:bodyPr/>
        <a:lstStyle/>
        <a:p>
          <a:endParaRPr lang="es-CO"/>
        </a:p>
      </dgm:t>
    </dgm:pt>
    <dgm:pt modelId="{AFDD8611-84CB-4E26-AC50-57E59FFAD783}">
      <dgm:prSet phldrT="[Texto]" custT="1"/>
      <dgm:spPr/>
      <dgm:t>
        <a:bodyPr/>
        <a:lstStyle/>
        <a:p>
          <a:r>
            <a:rPr lang="es-CO" sz="1000" dirty="0"/>
            <a:t>Difusión electrónica </a:t>
          </a:r>
          <a:r>
            <a:rPr lang="es-CO" sz="1000" dirty="0">
              <a:sym typeface="Wingdings" panose="05000000000000000000" pitchFamily="2" charset="2"/>
            </a:rPr>
            <a:t> Socialización y retroalimentación</a:t>
          </a:r>
          <a:r>
            <a:rPr lang="es-CO" sz="1200" dirty="0">
              <a:sym typeface="Wingdings" panose="05000000000000000000" pitchFamily="2" charset="2"/>
            </a:rPr>
            <a:t>. </a:t>
          </a:r>
          <a:r>
            <a:rPr lang="es-CO" sz="1200" dirty="0"/>
            <a:t> </a:t>
          </a:r>
        </a:p>
      </dgm:t>
    </dgm:pt>
    <dgm:pt modelId="{E65840BB-FB20-4F01-9691-F8B4A9A28F96}" type="parTrans" cxnId="{46657116-7287-4E26-8B8E-62351EC02688}">
      <dgm:prSet/>
      <dgm:spPr/>
      <dgm:t>
        <a:bodyPr/>
        <a:lstStyle/>
        <a:p>
          <a:endParaRPr lang="es-CO"/>
        </a:p>
      </dgm:t>
    </dgm:pt>
    <dgm:pt modelId="{7C85C561-7D06-47AD-A3E3-853A618E2B46}" type="sibTrans" cxnId="{46657116-7287-4E26-8B8E-62351EC02688}">
      <dgm:prSet/>
      <dgm:spPr/>
      <dgm:t>
        <a:bodyPr/>
        <a:lstStyle/>
        <a:p>
          <a:endParaRPr lang="es-CO"/>
        </a:p>
      </dgm:t>
    </dgm:pt>
    <dgm:pt modelId="{D09EC57A-4E63-41C7-AEA6-D26643712A32}">
      <dgm:prSet phldrT="[Texto]" custT="1"/>
      <dgm:spPr/>
      <dgm:t>
        <a:bodyPr/>
        <a:lstStyle/>
        <a:p>
          <a:r>
            <a:rPr lang="es-CO" sz="1400" dirty="0"/>
            <a:t>5. EXPERIENCIAS EXITOSAS</a:t>
          </a:r>
        </a:p>
      </dgm:t>
    </dgm:pt>
    <dgm:pt modelId="{7E494A6A-ECBD-42E4-A487-BB4635CAAB6A}" type="parTrans" cxnId="{99996631-4ED6-4E63-B1E5-E181C140514B}">
      <dgm:prSet/>
      <dgm:spPr/>
      <dgm:t>
        <a:bodyPr/>
        <a:lstStyle/>
        <a:p>
          <a:endParaRPr lang="es-CO"/>
        </a:p>
      </dgm:t>
    </dgm:pt>
    <dgm:pt modelId="{EA4E4D06-E978-4D36-B508-1D3A14324345}" type="sibTrans" cxnId="{99996631-4ED6-4E63-B1E5-E181C140514B}">
      <dgm:prSet/>
      <dgm:spPr/>
      <dgm:t>
        <a:bodyPr/>
        <a:lstStyle/>
        <a:p>
          <a:endParaRPr lang="es-CO"/>
        </a:p>
      </dgm:t>
    </dgm:pt>
    <dgm:pt modelId="{8A33BCF0-F32B-4080-BCD6-474E0AF904CA}">
      <dgm:prSet phldrT="[Texto]" custT="1"/>
      <dgm:spPr/>
      <dgm:t>
        <a:bodyPr/>
        <a:lstStyle/>
        <a:p>
          <a:r>
            <a:rPr lang="es-CO" sz="1000" dirty="0"/>
            <a:t>Revisión normativa y documental para la identificación de políticas, planes y marcos legales relacionados con salud laboral, trabajo decente y entornos laborales saludables producidos a escala internacional (OIT, OPS), nacional, Departamental y Distrital. </a:t>
          </a:r>
        </a:p>
      </dgm:t>
    </dgm:pt>
    <dgm:pt modelId="{5E157298-2503-4841-A380-A90AC11C701C}" type="parTrans" cxnId="{42A35D18-411D-4DAD-A3A8-283C87B3C53F}">
      <dgm:prSet/>
      <dgm:spPr/>
      <dgm:t>
        <a:bodyPr/>
        <a:lstStyle/>
        <a:p>
          <a:endParaRPr lang="es-CO"/>
        </a:p>
      </dgm:t>
    </dgm:pt>
    <dgm:pt modelId="{201B60A4-B85C-4FD1-8262-35A23D64F568}" type="sibTrans" cxnId="{42A35D18-411D-4DAD-A3A8-283C87B3C53F}">
      <dgm:prSet/>
      <dgm:spPr/>
      <dgm:t>
        <a:bodyPr/>
        <a:lstStyle/>
        <a:p>
          <a:endParaRPr lang="es-CO"/>
        </a:p>
      </dgm:t>
    </dgm:pt>
    <dgm:pt modelId="{0A653DA6-403A-4A74-85E9-2040E89143D3}">
      <dgm:prSet phldrT="[Texto]" custT="1"/>
      <dgm:spPr/>
      <dgm:t>
        <a:bodyPr/>
        <a:lstStyle/>
        <a:p>
          <a:r>
            <a:rPr lang="es-CO" sz="1400" dirty="0"/>
            <a:t>4. RECURSOS DISPONIBLES </a:t>
          </a:r>
        </a:p>
      </dgm:t>
    </dgm:pt>
    <dgm:pt modelId="{905C0F43-D6AE-44D4-9779-A9791A14EDB4}" type="parTrans" cxnId="{BD2F9986-0A79-4234-96F4-DAE7E7589F9A}">
      <dgm:prSet/>
      <dgm:spPr/>
      <dgm:t>
        <a:bodyPr/>
        <a:lstStyle/>
        <a:p>
          <a:endParaRPr lang="es-CO"/>
        </a:p>
      </dgm:t>
    </dgm:pt>
    <dgm:pt modelId="{8E7C1BE9-F856-447F-8C59-47043D431793}" type="sibTrans" cxnId="{BD2F9986-0A79-4234-96F4-DAE7E7589F9A}">
      <dgm:prSet/>
      <dgm:spPr/>
      <dgm:t>
        <a:bodyPr/>
        <a:lstStyle/>
        <a:p>
          <a:endParaRPr lang="es-CO"/>
        </a:p>
      </dgm:t>
    </dgm:pt>
    <dgm:pt modelId="{FF4F767E-F984-485F-9818-9B4166565DDB}">
      <dgm:prSet phldrT="[Texto]" custT="1"/>
      <dgm:spPr/>
      <dgm:t>
        <a:bodyPr/>
        <a:lstStyle/>
        <a:p>
          <a:r>
            <a:rPr lang="es-CO" sz="1000" dirty="0"/>
            <a:t>Búsqueda bibliográfica y revisión de experiencias nacionales e internacionales sobre desarrollo de políticas y lineamientos en salud laboral. </a:t>
          </a:r>
        </a:p>
      </dgm:t>
    </dgm:pt>
    <dgm:pt modelId="{7F53B3A1-EBA0-4031-9F90-C515570933DC}" type="parTrans" cxnId="{70C59540-1A73-4B3F-9897-E0983E8EFD12}">
      <dgm:prSet/>
      <dgm:spPr/>
      <dgm:t>
        <a:bodyPr/>
        <a:lstStyle/>
        <a:p>
          <a:endParaRPr lang="es-CO"/>
        </a:p>
      </dgm:t>
    </dgm:pt>
    <dgm:pt modelId="{FE719B2F-C266-4795-B134-E1B7701E5D05}" type="sibTrans" cxnId="{70C59540-1A73-4B3F-9897-E0983E8EFD12}">
      <dgm:prSet/>
      <dgm:spPr/>
      <dgm:t>
        <a:bodyPr/>
        <a:lstStyle/>
        <a:p>
          <a:endParaRPr lang="es-CO"/>
        </a:p>
      </dgm:t>
    </dgm:pt>
    <dgm:pt modelId="{991AFB1E-A002-4623-A007-C4C96F086B94}">
      <dgm:prSet phldrT="[Texto]" custT="1"/>
      <dgm:spPr/>
      <dgm:t>
        <a:bodyPr/>
        <a:lstStyle/>
        <a:p>
          <a:r>
            <a:rPr lang="es-CO" sz="1400" dirty="0"/>
            <a:t>6. DIFUSION</a:t>
          </a:r>
        </a:p>
      </dgm:t>
    </dgm:pt>
    <dgm:pt modelId="{F2FF1C77-BBB2-48C1-A071-A4B2218E7872}" type="parTrans" cxnId="{CA32F175-A2F1-4FB8-8521-3501FBF8C83F}">
      <dgm:prSet/>
      <dgm:spPr/>
      <dgm:t>
        <a:bodyPr/>
        <a:lstStyle/>
        <a:p>
          <a:endParaRPr lang="es-CO"/>
        </a:p>
      </dgm:t>
    </dgm:pt>
    <dgm:pt modelId="{ED0F9E29-A2FD-4C4D-8F02-5BDF69A4E15F}" type="sibTrans" cxnId="{CA32F175-A2F1-4FB8-8521-3501FBF8C83F}">
      <dgm:prSet/>
      <dgm:spPr/>
      <dgm:t>
        <a:bodyPr/>
        <a:lstStyle/>
        <a:p>
          <a:endParaRPr lang="es-CO"/>
        </a:p>
      </dgm:t>
    </dgm:pt>
    <dgm:pt modelId="{7B74DE13-4AAE-461A-BBAC-5C4371142B18}">
      <dgm:prSet phldrT="[Texto]" custT="1"/>
      <dgm:spPr/>
      <dgm:t>
        <a:bodyPr/>
        <a:lstStyle/>
        <a:p>
          <a:r>
            <a:rPr lang="es-CO" sz="1000" dirty="0"/>
            <a:t>Difusión electrónica de la versión final del documento de política de salud laboral para socialización y retroalimentación</a:t>
          </a:r>
        </a:p>
      </dgm:t>
    </dgm:pt>
    <dgm:pt modelId="{358CC301-FA14-456D-BBA2-D4E87D853DA2}" type="parTrans" cxnId="{40FA4DB3-3FF1-4362-9956-00D9CF8E7C0E}">
      <dgm:prSet/>
      <dgm:spPr/>
      <dgm:t>
        <a:bodyPr/>
        <a:lstStyle/>
        <a:p>
          <a:endParaRPr lang="es-CO"/>
        </a:p>
      </dgm:t>
    </dgm:pt>
    <dgm:pt modelId="{5A04DD91-2F09-497C-98C4-75ABB47DDB0A}" type="sibTrans" cxnId="{40FA4DB3-3FF1-4362-9956-00D9CF8E7C0E}">
      <dgm:prSet/>
      <dgm:spPr/>
      <dgm:t>
        <a:bodyPr/>
        <a:lstStyle/>
        <a:p>
          <a:endParaRPr lang="es-CO"/>
        </a:p>
      </dgm:t>
    </dgm:pt>
    <dgm:pt modelId="{DC975052-D3E3-44C0-9F51-794DDECDA0EF}">
      <dgm:prSet phldrT="[Texto]" custT="1"/>
      <dgm:spPr/>
      <dgm:t>
        <a:bodyPr/>
        <a:lstStyle/>
        <a:p>
          <a:r>
            <a:rPr lang="es-CO" sz="1400" dirty="0"/>
            <a:t>8. COMPROMISOS POLITICOS</a:t>
          </a:r>
        </a:p>
      </dgm:t>
    </dgm:pt>
    <dgm:pt modelId="{A665C2DF-8841-4097-BA89-4F4F053854D5}" type="parTrans" cxnId="{E0526DE2-2629-463C-81CD-4DA349BD37B0}">
      <dgm:prSet/>
      <dgm:spPr/>
      <dgm:t>
        <a:bodyPr/>
        <a:lstStyle/>
        <a:p>
          <a:endParaRPr lang="es-CO"/>
        </a:p>
      </dgm:t>
    </dgm:pt>
    <dgm:pt modelId="{36212CDA-1797-44ED-A9BA-B3096750A60A}" type="sibTrans" cxnId="{E0526DE2-2629-463C-81CD-4DA349BD37B0}">
      <dgm:prSet/>
      <dgm:spPr/>
      <dgm:t>
        <a:bodyPr/>
        <a:lstStyle/>
        <a:p>
          <a:endParaRPr lang="es-CO"/>
        </a:p>
      </dgm:t>
    </dgm:pt>
    <dgm:pt modelId="{8B835970-7200-4EC8-81A1-6EEFAF932A06}">
      <dgm:prSet phldrT="[Texto]" custT="1"/>
      <dgm:spPr/>
      <dgm:t>
        <a:bodyPr/>
        <a:lstStyle/>
        <a:p>
          <a:r>
            <a:rPr lang="es-CO" sz="1000" dirty="0"/>
            <a:t>Identificación, a partir de mesas de trabajo, de posibles corresponsables en los diferentes niveles, sectores para el proceso de consolidación y puesta en marcha del documento de política de salud laboral.  </a:t>
          </a:r>
        </a:p>
      </dgm:t>
    </dgm:pt>
    <dgm:pt modelId="{FAC20757-3E2B-48A3-8F08-0328130BD42C}" type="parTrans" cxnId="{ECB58A40-83A3-482A-B9BB-1EC3FF82615B}">
      <dgm:prSet/>
      <dgm:spPr/>
      <dgm:t>
        <a:bodyPr/>
        <a:lstStyle/>
        <a:p>
          <a:endParaRPr lang="es-CO"/>
        </a:p>
      </dgm:t>
    </dgm:pt>
    <dgm:pt modelId="{8ED53A46-C7BB-44A1-8FDA-8626A88750E1}" type="sibTrans" cxnId="{ECB58A40-83A3-482A-B9BB-1EC3FF82615B}">
      <dgm:prSet/>
      <dgm:spPr/>
      <dgm:t>
        <a:bodyPr/>
        <a:lstStyle/>
        <a:p>
          <a:endParaRPr lang="es-CO"/>
        </a:p>
      </dgm:t>
    </dgm:pt>
    <dgm:pt modelId="{BD919493-0C60-4901-B3D4-3F9717379024}">
      <dgm:prSet phldrT="[Texto]" custT="1"/>
      <dgm:spPr/>
      <dgm:t>
        <a:bodyPr/>
        <a:lstStyle/>
        <a:p>
          <a:r>
            <a:rPr lang="es-CO" sz="1400" dirty="0">
              <a:solidFill>
                <a:schemeClr val="bg1"/>
              </a:solidFill>
            </a:rPr>
            <a:t>7. IDENTIFICACIÓN DE LIDER INSTITUCIONAL</a:t>
          </a:r>
        </a:p>
      </dgm:t>
    </dgm:pt>
    <dgm:pt modelId="{C490A406-1EE8-48BA-BB19-FC78DC40387D}" type="parTrans" cxnId="{97685702-3D84-4E1F-9688-5E991214F659}">
      <dgm:prSet/>
      <dgm:spPr/>
      <dgm:t>
        <a:bodyPr/>
        <a:lstStyle/>
        <a:p>
          <a:endParaRPr lang="es-CO"/>
        </a:p>
      </dgm:t>
    </dgm:pt>
    <dgm:pt modelId="{01A8FBFF-5F59-464C-8BAE-03B2457E9DA2}" type="sibTrans" cxnId="{97685702-3D84-4E1F-9688-5E991214F659}">
      <dgm:prSet/>
      <dgm:spPr/>
      <dgm:t>
        <a:bodyPr/>
        <a:lstStyle/>
        <a:p>
          <a:endParaRPr lang="es-CO"/>
        </a:p>
      </dgm:t>
    </dgm:pt>
    <dgm:pt modelId="{23B979F5-CB31-4F17-B230-F998CB096EE7}">
      <dgm:prSet phldrT="[Texto]" custT="1"/>
      <dgm:spPr/>
      <dgm:t>
        <a:bodyPr/>
        <a:lstStyle/>
        <a:p>
          <a:r>
            <a:rPr lang="es-CO" sz="1200" dirty="0"/>
            <a:t>Secretaria de Salud</a:t>
          </a:r>
        </a:p>
      </dgm:t>
    </dgm:pt>
    <dgm:pt modelId="{323F3FE3-686C-4A42-8724-644CE78CBCA3}" type="parTrans" cxnId="{08DF24C6-B7B5-4579-9FEF-F8B0A06498B6}">
      <dgm:prSet/>
      <dgm:spPr/>
      <dgm:t>
        <a:bodyPr/>
        <a:lstStyle/>
        <a:p>
          <a:endParaRPr lang="es-CO"/>
        </a:p>
      </dgm:t>
    </dgm:pt>
    <dgm:pt modelId="{49810C6A-83BE-4778-B117-43BAA69B5558}" type="sibTrans" cxnId="{08DF24C6-B7B5-4579-9FEF-F8B0A06498B6}">
      <dgm:prSet/>
      <dgm:spPr/>
      <dgm:t>
        <a:bodyPr/>
        <a:lstStyle/>
        <a:p>
          <a:endParaRPr lang="es-CO"/>
        </a:p>
      </dgm:t>
    </dgm:pt>
    <dgm:pt modelId="{84500B7E-5C2E-4B8A-9186-66E839086B2A}">
      <dgm:prSet phldrT="[Texto]" custT="1"/>
      <dgm:spPr/>
      <dgm:t>
        <a:bodyPr/>
        <a:lstStyle/>
        <a:p>
          <a:r>
            <a:rPr lang="es-CO" sz="1400" dirty="0"/>
            <a:t>9. </a:t>
          </a:r>
          <a:r>
            <a:rPr lang="es-CO" sz="1400" dirty="0">
              <a:solidFill>
                <a:schemeClr val="bg1"/>
              </a:solidFill>
            </a:rPr>
            <a:t>MONITOREO Y EVALUACION </a:t>
          </a:r>
        </a:p>
      </dgm:t>
    </dgm:pt>
    <dgm:pt modelId="{F4110FDE-F608-4232-9054-C8C74EF6A920}" type="parTrans" cxnId="{CC597067-F9A3-4848-B06F-4F37750F762D}">
      <dgm:prSet/>
      <dgm:spPr/>
      <dgm:t>
        <a:bodyPr/>
        <a:lstStyle/>
        <a:p>
          <a:endParaRPr lang="es-CO"/>
        </a:p>
      </dgm:t>
    </dgm:pt>
    <dgm:pt modelId="{15870937-BB8E-4353-939D-C9222D19EEF6}" type="sibTrans" cxnId="{CC597067-F9A3-4848-B06F-4F37750F762D}">
      <dgm:prSet/>
      <dgm:spPr/>
      <dgm:t>
        <a:bodyPr/>
        <a:lstStyle/>
        <a:p>
          <a:endParaRPr lang="es-CO"/>
        </a:p>
      </dgm:t>
    </dgm:pt>
    <dgm:pt modelId="{CEAA3C7C-98A9-4A5F-83C9-32F0233D1DDC}">
      <dgm:prSet phldrT="[Texto]" custT="1"/>
      <dgm:spPr/>
      <dgm:t>
        <a:bodyPr/>
        <a:lstStyle/>
        <a:p>
          <a:r>
            <a:rPr lang="es-CO" sz="1000" dirty="0"/>
            <a:t>Seguimiento y retroalimentación durante proceso de construcción de la Política Departamental para identificar posibles ajustes.</a:t>
          </a:r>
        </a:p>
      </dgm:t>
    </dgm:pt>
    <dgm:pt modelId="{D323126E-F174-4E18-A13D-5BC10B01E6EC}" type="parTrans" cxnId="{D2393598-2DD0-4529-9E07-D4B6DB0DF1E6}">
      <dgm:prSet/>
      <dgm:spPr/>
      <dgm:t>
        <a:bodyPr/>
        <a:lstStyle/>
        <a:p>
          <a:endParaRPr lang="es-CO"/>
        </a:p>
      </dgm:t>
    </dgm:pt>
    <dgm:pt modelId="{587D4EE6-F6C4-4BCF-9A3A-F0F9B3323AC3}" type="sibTrans" cxnId="{D2393598-2DD0-4529-9E07-D4B6DB0DF1E6}">
      <dgm:prSet/>
      <dgm:spPr/>
      <dgm:t>
        <a:bodyPr/>
        <a:lstStyle/>
        <a:p>
          <a:endParaRPr lang="es-CO"/>
        </a:p>
      </dgm:t>
    </dgm:pt>
    <dgm:pt modelId="{6CD1F318-D67A-433B-9E04-0612A01EC8C3}" type="pres">
      <dgm:prSet presAssocID="{E462C316-4F1F-4174-B303-26E3E57048F7}" presName="Name0" presStyleCnt="0">
        <dgm:presLayoutVars>
          <dgm:dir/>
          <dgm:animLvl val="lvl"/>
          <dgm:resizeHandles val="exact"/>
        </dgm:presLayoutVars>
      </dgm:prSet>
      <dgm:spPr/>
    </dgm:pt>
    <dgm:pt modelId="{C9D52A24-D713-4611-BB3B-DC6025B635C3}" type="pres">
      <dgm:prSet presAssocID="{96CB009A-BABB-4D6A-BDCD-5249AAA5A95A}" presName="linNode" presStyleCnt="0"/>
      <dgm:spPr/>
    </dgm:pt>
    <dgm:pt modelId="{A5234245-0EF2-4B6A-8B3C-94977C2F0648}" type="pres">
      <dgm:prSet presAssocID="{96CB009A-BABB-4D6A-BDCD-5249AAA5A95A}" presName="parentText" presStyleLbl="node1" presStyleIdx="0" presStyleCnt="9" custScaleX="74200" custScaleY="67378">
        <dgm:presLayoutVars>
          <dgm:chMax val="1"/>
          <dgm:bulletEnabled val="1"/>
        </dgm:presLayoutVars>
      </dgm:prSet>
      <dgm:spPr/>
    </dgm:pt>
    <dgm:pt modelId="{88CE5431-214D-4A8D-892C-C17D205D6183}" type="pres">
      <dgm:prSet presAssocID="{96CB009A-BABB-4D6A-BDCD-5249AAA5A95A}" presName="descendantText" presStyleLbl="alignAccFollowNode1" presStyleIdx="0" presStyleCnt="9" custScaleX="106568">
        <dgm:presLayoutVars>
          <dgm:bulletEnabled val="1"/>
        </dgm:presLayoutVars>
      </dgm:prSet>
      <dgm:spPr/>
    </dgm:pt>
    <dgm:pt modelId="{5C914EF7-13A9-44F0-AFD4-3503E1FC1E7A}" type="pres">
      <dgm:prSet presAssocID="{67545E8E-6E62-425F-BB05-8F0D8D6839A2}" presName="sp" presStyleCnt="0"/>
      <dgm:spPr/>
    </dgm:pt>
    <dgm:pt modelId="{6FF3F43B-ED5B-4044-9DB8-EDE4F398E1CF}" type="pres">
      <dgm:prSet presAssocID="{8D283ED5-9834-4719-A4C4-6970D1C8F639}" presName="linNode" presStyleCnt="0"/>
      <dgm:spPr/>
    </dgm:pt>
    <dgm:pt modelId="{25C85517-71A2-4CE8-9C0F-2B2BA9923F5D}" type="pres">
      <dgm:prSet presAssocID="{8D283ED5-9834-4719-A4C4-6970D1C8F639}" presName="parentText" presStyleLbl="node1" presStyleIdx="1" presStyleCnt="9" custScaleX="74200" custScaleY="63569">
        <dgm:presLayoutVars>
          <dgm:chMax val="1"/>
          <dgm:bulletEnabled val="1"/>
        </dgm:presLayoutVars>
      </dgm:prSet>
      <dgm:spPr/>
    </dgm:pt>
    <dgm:pt modelId="{0EC27CDA-5EAC-4100-B9D8-502ACA36E911}" type="pres">
      <dgm:prSet presAssocID="{8D283ED5-9834-4719-A4C4-6970D1C8F639}" presName="descendantText" presStyleLbl="alignAccFollowNode1" presStyleIdx="1" presStyleCnt="9" custScaleX="106568" custScaleY="85460">
        <dgm:presLayoutVars>
          <dgm:bulletEnabled val="1"/>
        </dgm:presLayoutVars>
      </dgm:prSet>
      <dgm:spPr/>
    </dgm:pt>
    <dgm:pt modelId="{3542C16E-2118-43E3-A62F-D71E962933D9}" type="pres">
      <dgm:prSet presAssocID="{D6390131-B39D-493A-9596-E30D23B4D0A5}" presName="sp" presStyleCnt="0"/>
      <dgm:spPr/>
    </dgm:pt>
    <dgm:pt modelId="{F7E6E84A-D465-4034-AE63-3C465740448C}" type="pres">
      <dgm:prSet presAssocID="{6D54066F-67BF-491F-8C58-3A23944ED00F}" presName="linNode" presStyleCnt="0"/>
      <dgm:spPr/>
    </dgm:pt>
    <dgm:pt modelId="{47F50C5A-FD06-4AF3-8A91-2C3C3E9AA00C}" type="pres">
      <dgm:prSet presAssocID="{6D54066F-67BF-491F-8C58-3A23944ED00F}" presName="parentText" presStyleLbl="node1" presStyleIdx="2" presStyleCnt="9" custScaleX="74200" custScaleY="59822">
        <dgm:presLayoutVars>
          <dgm:chMax val="1"/>
          <dgm:bulletEnabled val="1"/>
        </dgm:presLayoutVars>
      </dgm:prSet>
      <dgm:spPr/>
    </dgm:pt>
    <dgm:pt modelId="{E4962494-69E7-46E0-8987-9C9263B74103}" type="pres">
      <dgm:prSet presAssocID="{6D54066F-67BF-491F-8C58-3A23944ED00F}" presName="descendantText" presStyleLbl="alignAccFollowNode1" presStyleIdx="2" presStyleCnt="9" custScaleX="107945">
        <dgm:presLayoutVars>
          <dgm:bulletEnabled val="1"/>
        </dgm:presLayoutVars>
      </dgm:prSet>
      <dgm:spPr/>
    </dgm:pt>
    <dgm:pt modelId="{5537364E-7C20-4CE5-8204-A705B910216F}" type="pres">
      <dgm:prSet presAssocID="{7E6F667C-8BC2-43BB-BC40-E5C0DFE10159}" presName="sp" presStyleCnt="0"/>
      <dgm:spPr/>
    </dgm:pt>
    <dgm:pt modelId="{653DFF09-9D2C-42AA-8129-24C7E9A617C2}" type="pres">
      <dgm:prSet presAssocID="{0A653DA6-403A-4A74-85E9-2040E89143D3}" presName="linNode" presStyleCnt="0"/>
      <dgm:spPr/>
    </dgm:pt>
    <dgm:pt modelId="{E77F37F6-A470-401E-A688-204EC88F3C8F}" type="pres">
      <dgm:prSet presAssocID="{0A653DA6-403A-4A74-85E9-2040E89143D3}" presName="parentText" presStyleLbl="node1" presStyleIdx="3" presStyleCnt="9" custScaleX="74200" custScaleY="67968">
        <dgm:presLayoutVars>
          <dgm:chMax val="1"/>
          <dgm:bulletEnabled val="1"/>
        </dgm:presLayoutVars>
      </dgm:prSet>
      <dgm:spPr/>
    </dgm:pt>
    <dgm:pt modelId="{FA286CC5-A222-4999-8251-867778AB2E7D}" type="pres">
      <dgm:prSet presAssocID="{0A653DA6-403A-4A74-85E9-2040E89143D3}" presName="descendantText" presStyleLbl="alignAccFollowNode1" presStyleIdx="3" presStyleCnt="9" custScaleX="107839">
        <dgm:presLayoutVars>
          <dgm:bulletEnabled val="1"/>
        </dgm:presLayoutVars>
      </dgm:prSet>
      <dgm:spPr/>
    </dgm:pt>
    <dgm:pt modelId="{E41395DF-6269-47C2-BEB7-5A4B31504C1B}" type="pres">
      <dgm:prSet presAssocID="{8E7C1BE9-F856-447F-8C59-47043D431793}" presName="sp" presStyleCnt="0"/>
      <dgm:spPr/>
    </dgm:pt>
    <dgm:pt modelId="{DD43102D-106D-4BA6-BEEA-08F7F947B1D0}" type="pres">
      <dgm:prSet presAssocID="{D09EC57A-4E63-41C7-AEA6-D26643712A32}" presName="linNode" presStyleCnt="0"/>
      <dgm:spPr/>
    </dgm:pt>
    <dgm:pt modelId="{FC6E155D-A78C-44DA-A0E7-7998464ADFA1}" type="pres">
      <dgm:prSet presAssocID="{D09EC57A-4E63-41C7-AEA6-D26643712A32}" presName="parentText" presStyleLbl="node1" presStyleIdx="4" presStyleCnt="9" custScaleX="74200" custScaleY="71244">
        <dgm:presLayoutVars>
          <dgm:chMax val="1"/>
          <dgm:bulletEnabled val="1"/>
        </dgm:presLayoutVars>
      </dgm:prSet>
      <dgm:spPr/>
    </dgm:pt>
    <dgm:pt modelId="{2599EFFE-0495-4E5C-B9B9-7C9D95FD107A}" type="pres">
      <dgm:prSet presAssocID="{D09EC57A-4E63-41C7-AEA6-D26643712A32}" presName="descendantText" presStyleLbl="alignAccFollowNode1" presStyleIdx="4" presStyleCnt="9" custScaleX="107945" custScaleY="79535">
        <dgm:presLayoutVars>
          <dgm:bulletEnabled val="1"/>
        </dgm:presLayoutVars>
      </dgm:prSet>
      <dgm:spPr/>
    </dgm:pt>
    <dgm:pt modelId="{5D7AA7E4-8D3C-4749-AB34-17846D04E300}" type="pres">
      <dgm:prSet presAssocID="{EA4E4D06-E978-4D36-B508-1D3A14324345}" presName="sp" presStyleCnt="0"/>
      <dgm:spPr/>
    </dgm:pt>
    <dgm:pt modelId="{51DC50DB-E2AA-4480-A10E-637DA507D5FB}" type="pres">
      <dgm:prSet presAssocID="{991AFB1E-A002-4623-A007-C4C96F086B94}" presName="linNode" presStyleCnt="0"/>
      <dgm:spPr/>
    </dgm:pt>
    <dgm:pt modelId="{DDF49864-9940-4331-BA7E-2675FA472592}" type="pres">
      <dgm:prSet presAssocID="{991AFB1E-A002-4623-A007-C4C96F086B94}" presName="parentText" presStyleLbl="node1" presStyleIdx="5" presStyleCnt="9" custScaleX="74200" custScaleY="62022">
        <dgm:presLayoutVars>
          <dgm:chMax val="1"/>
          <dgm:bulletEnabled val="1"/>
        </dgm:presLayoutVars>
      </dgm:prSet>
      <dgm:spPr/>
    </dgm:pt>
    <dgm:pt modelId="{DE2160C3-E9FA-464C-A468-A75C4956A4B6}" type="pres">
      <dgm:prSet presAssocID="{991AFB1E-A002-4623-A007-C4C96F086B94}" presName="descendantText" presStyleLbl="alignAccFollowNode1" presStyleIdx="5" presStyleCnt="9" custScaleX="107945" custScaleY="80956">
        <dgm:presLayoutVars>
          <dgm:bulletEnabled val="1"/>
        </dgm:presLayoutVars>
      </dgm:prSet>
      <dgm:spPr/>
    </dgm:pt>
    <dgm:pt modelId="{3E6E9A8A-388C-4B68-8442-AD507EBC4652}" type="pres">
      <dgm:prSet presAssocID="{ED0F9E29-A2FD-4C4D-8F02-5BDF69A4E15F}" presName="sp" presStyleCnt="0"/>
      <dgm:spPr/>
    </dgm:pt>
    <dgm:pt modelId="{F8A9FAD2-1BC1-4004-9BFC-FB89D7B086CF}" type="pres">
      <dgm:prSet presAssocID="{BD919493-0C60-4901-B3D4-3F9717379024}" presName="linNode" presStyleCnt="0"/>
      <dgm:spPr/>
    </dgm:pt>
    <dgm:pt modelId="{07E3220E-6685-48B6-8B6C-DABB883538C8}" type="pres">
      <dgm:prSet presAssocID="{BD919493-0C60-4901-B3D4-3F9717379024}" presName="parentText" presStyleLbl="node1" presStyleIdx="6" presStyleCnt="9" custScaleX="75472" custScaleY="74772">
        <dgm:presLayoutVars>
          <dgm:chMax val="1"/>
          <dgm:bulletEnabled val="1"/>
        </dgm:presLayoutVars>
      </dgm:prSet>
      <dgm:spPr/>
    </dgm:pt>
    <dgm:pt modelId="{47C3934F-53FE-478A-937B-6DA1D6DAF176}" type="pres">
      <dgm:prSet presAssocID="{BD919493-0C60-4901-B3D4-3F9717379024}" presName="descendantText" presStyleLbl="alignAccFollowNode1" presStyleIdx="6" presStyleCnt="9" custScaleX="107322">
        <dgm:presLayoutVars>
          <dgm:bulletEnabled val="1"/>
        </dgm:presLayoutVars>
      </dgm:prSet>
      <dgm:spPr/>
    </dgm:pt>
    <dgm:pt modelId="{0755AEC0-7595-42CC-83BA-BD2BFEB5CC10}" type="pres">
      <dgm:prSet presAssocID="{01A8FBFF-5F59-464C-8BAE-03B2457E9DA2}" presName="sp" presStyleCnt="0"/>
      <dgm:spPr/>
    </dgm:pt>
    <dgm:pt modelId="{1388DAD0-10CD-49A4-888E-E8A04E4767F4}" type="pres">
      <dgm:prSet presAssocID="{DC975052-D3E3-44C0-9F51-794DDECDA0EF}" presName="linNode" presStyleCnt="0"/>
      <dgm:spPr/>
    </dgm:pt>
    <dgm:pt modelId="{FB5D118A-5FF7-484F-AFE2-6F9439919EBD}" type="pres">
      <dgm:prSet presAssocID="{DC975052-D3E3-44C0-9F51-794DDECDA0EF}" presName="parentText" presStyleLbl="node1" presStyleIdx="7" presStyleCnt="9" custScaleX="74200" custScaleY="61632">
        <dgm:presLayoutVars>
          <dgm:chMax val="1"/>
          <dgm:bulletEnabled val="1"/>
        </dgm:presLayoutVars>
      </dgm:prSet>
      <dgm:spPr/>
    </dgm:pt>
    <dgm:pt modelId="{C8291F7E-B59E-494D-B891-29C06D908B56}" type="pres">
      <dgm:prSet presAssocID="{DC975052-D3E3-44C0-9F51-794DDECDA0EF}" presName="descendantText" presStyleLbl="alignAccFollowNode1" presStyleIdx="7" presStyleCnt="9" custScaleX="107839" custScaleY="77287">
        <dgm:presLayoutVars>
          <dgm:bulletEnabled val="1"/>
        </dgm:presLayoutVars>
      </dgm:prSet>
      <dgm:spPr/>
    </dgm:pt>
    <dgm:pt modelId="{22614430-64B4-45C7-AB72-8BE616C89109}" type="pres">
      <dgm:prSet presAssocID="{36212CDA-1797-44ED-A9BA-B3096750A60A}" presName="sp" presStyleCnt="0"/>
      <dgm:spPr/>
    </dgm:pt>
    <dgm:pt modelId="{121FE88F-7C70-46A4-BA07-A664086D87A9}" type="pres">
      <dgm:prSet presAssocID="{84500B7E-5C2E-4B8A-9186-66E839086B2A}" presName="linNode" presStyleCnt="0"/>
      <dgm:spPr/>
    </dgm:pt>
    <dgm:pt modelId="{FA523B54-2EB8-4397-BB1E-DCDE96C80499}" type="pres">
      <dgm:prSet presAssocID="{84500B7E-5C2E-4B8A-9186-66E839086B2A}" presName="parentText" presStyleLbl="node1" presStyleIdx="8" presStyleCnt="9" custScaleX="75176" custScaleY="69889">
        <dgm:presLayoutVars>
          <dgm:chMax val="1"/>
          <dgm:bulletEnabled val="1"/>
        </dgm:presLayoutVars>
      </dgm:prSet>
      <dgm:spPr/>
    </dgm:pt>
    <dgm:pt modelId="{3E4A6FA2-B47F-4803-89DA-7D3AB74D7C5F}" type="pres">
      <dgm:prSet presAssocID="{84500B7E-5C2E-4B8A-9186-66E839086B2A}" presName="descendantText" presStyleLbl="alignAccFollowNode1" presStyleIdx="8" presStyleCnt="9" custScaleX="106812">
        <dgm:presLayoutVars>
          <dgm:bulletEnabled val="1"/>
        </dgm:presLayoutVars>
      </dgm:prSet>
      <dgm:spPr/>
    </dgm:pt>
  </dgm:ptLst>
  <dgm:cxnLst>
    <dgm:cxn modelId="{97685702-3D84-4E1F-9688-5E991214F659}" srcId="{E462C316-4F1F-4174-B303-26E3E57048F7}" destId="{BD919493-0C60-4901-B3D4-3F9717379024}" srcOrd="6" destOrd="0" parTransId="{C490A406-1EE8-48BA-BB19-FC78DC40387D}" sibTransId="{01A8FBFF-5F59-464C-8BAE-03B2457E9DA2}"/>
    <dgm:cxn modelId="{59DDCC0F-A5A6-40A2-8069-180A2B9E41C3}" type="presOf" srcId="{8D283ED5-9834-4719-A4C4-6970D1C8F639}" destId="{25C85517-71A2-4CE8-9C0F-2B2BA9923F5D}" srcOrd="0" destOrd="0" presId="urn:microsoft.com/office/officeart/2005/8/layout/vList5"/>
    <dgm:cxn modelId="{46657116-7287-4E26-8B8E-62351EC02688}" srcId="{96CB009A-BABB-4D6A-BDCD-5249AAA5A95A}" destId="{AFDD8611-84CB-4E26-AC50-57E59FFAD783}" srcOrd="2" destOrd="0" parTransId="{E65840BB-FB20-4F01-9691-F8B4A9A28F96}" sibTransId="{7C85C561-7D06-47AD-A3E3-853A618E2B46}"/>
    <dgm:cxn modelId="{42A35D18-411D-4DAD-A3A8-283C87B3C53F}" srcId="{0A653DA6-403A-4A74-85E9-2040E89143D3}" destId="{8A33BCF0-F32B-4080-BCD6-474E0AF904CA}" srcOrd="0" destOrd="0" parTransId="{5E157298-2503-4841-A380-A90AC11C701C}" sibTransId="{201B60A4-B85C-4FD1-8262-35A23D64F568}"/>
    <dgm:cxn modelId="{F38A651A-528E-428B-976F-BFAB70561B5F}" type="presOf" srcId="{AFDD8611-84CB-4E26-AC50-57E59FFAD783}" destId="{88CE5431-214D-4A8D-892C-C17D205D6183}" srcOrd="0" destOrd="2" presId="urn:microsoft.com/office/officeart/2005/8/layout/vList5"/>
    <dgm:cxn modelId="{902F2F1D-0F1E-4E2B-BC64-9BBEEDD24DEC}" type="presOf" srcId="{991AFB1E-A002-4623-A007-C4C96F086B94}" destId="{DDF49864-9940-4331-BA7E-2675FA472592}" srcOrd="0" destOrd="0" presId="urn:microsoft.com/office/officeart/2005/8/layout/vList5"/>
    <dgm:cxn modelId="{10166423-AB7A-44E1-B610-39392FD63362}" type="presOf" srcId="{584EDA87-DCFD-43A8-8640-C6BE0DAF4316}" destId="{88CE5431-214D-4A8D-892C-C17D205D6183}" srcOrd="0" destOrd="0" presId="urn:microsoft.com/office/officeart/2005/8/layout/vList5"/>
    <dgm:cxn modelId="{A6316A26-5FFD-4D11-99E3-0EBA1F9D7A07}" type="presOf" srcId="{0A653DA6-403A-4A74-85E9-2040E89143D3}" destId="{E77F37F6-A470-401E-A688-204EC88F3C8F}" srcOrd="0" destOrd="0" presId="urn:microsoft.com/office/officeart/2005/8/layout/vList5"/>
    <dgm:cxn modelId="{99996631-4ED6-4E63-B1E5-E181C140514B}" srcId="{E462C316-4F1F-4174-B303-26E3E57048F7}" destId="{D09EC57A-4E63-41C7-AEA6-D26643712A32}" srcOrd="4" destOrd="0" parTransId="{7E494A6A-ECBD-42E4-A487-BB4635CAAB6A}" sibTransId="{EA4E4D06-E978-4D36-B508-1D3A14324345}"/>
    <dgm:cxn modelId="{CDE76333-C69B-43A7-B6E1-078C238F3259}" type="presOf" srcId="{CEAA3C7C-98A9-4A5F-83C9-32F0233D1DDC}" destId="{3E4A6FA2-B47F-4803-89DA-7D3AB74D7C5F}" srcOrd="0" destOrd="0" presId="urn:microsoft.com/office/officeart/2005/8/layout/vList5"/>
    <dgm:cxn modelId="{7FA3BE33-B436-4230-9BCB-772AA6CB698E}" type="presOf" srcId="{0E698C52-A4D2-4A55-8CA2-B4EDA0A92F72}" destId="{E4962494-69E7-46E0-8987-9C9263B74103}" srcOrd="0" destOrd="0" presId="urn:microsoft.com/office/officeart/2005/8/layout/vList5"/>
    <dgm:cxn modelId="{A87AEA33-2C94-4131-98DD-033FAFE905E9}" type="presOf" srcId="{BD919493-0C60-4901-B3D4-3F9717379024}" destId="{07E3220E-6685-48B6-8B6C-DABB883538C8}" srcOrd="0" destOrd="0" presId="urn:microsoft.com/office/officeart/2005/8/layout/vList5"/>
    <dgm:cxn modelId="{94884136-76A1-4FC8-86F1-F2CEE372BFB3}" type="presOf" srcId="{14A87C10-2596-4AC2-931C-C86F4F008857}" destId="{88CE5431-214D-4A8D-892C-C17D205D6183}" srcOrd="0" destOrd="1" presId="urn:microsoft.com/office/officeart/2005/8/layout/vList5"/>
    <dgm:cxn modelId="{2E2EE039-00D4-4C8E-86E2-97D0E3DE573D}" type="presOf" srcId="{84500B7E-5C2E-4B8A-9186-66E839086B2A}" destId="{FA523B54-2EB8-4397-BB1E-DCDE96C80499}" srcOrd="0" destOrd="0" presId="urn:microsoft.com/office/officeart/2005/8/layout/vList5"/>
    <dgm:cxn modelId="{DCBB1B3A-3432-4DA5-86E6-48B2787FE700}" type="presOf" srcId="{E462C316-4F1F-4174-B303-26E3E57048F7}" destId="{6CD1F318-D67A-433B-9E04-0612A01EC8C3}" srcOrd="0" destOrd="0" presId="urn:microsoft.com/office/officeart/2005/8/layout/vList5"/>
    <dgm:cxn modelId="{7F63813C-1CE6-4900-930B-8C4E21D10039}" type="presOf" srcId="{96CB009A-BABB-4D6A-BDCD-5249AAA5A95A}" destId="{A5234245-0EF2-4B6A-8B3C-94977C2F0648}" srcOrd="0" destOrd="0" presId="urn:microsoft.com/office/officeart/2005/8/layout/vList5"/>
    <dgm:cxn modelId="{84AC6740-71C0-492A-B076-BB7CA2646A75}" type="presOf" srcId="{7B74DE13-4AAE-461A-BBAC-5C4371142B18}" destId="{DE2160C3-E9FA-464C-A468-A75C4956A4B6}" srcOrd="0" destOrd="0" presId="urn:microsoft.com/office/officeart/2005/8/layout/vList5"/>
    <dgm:cxn modelId="{ECB58A40-83A3-482A-B9BB-1EC3FF82615B}" srcId="{DC975052-D3E3-44C0-9F51-794DDECDA0EF}" destId="{8B835970-7200-4EC8-81A1-6EEFAF932A06}" srcOrd="0" destOrd="0" parTransId="{FAC20757-3E2B-48A3-8F08-0328130BD42C}" sibTransId="{8ED53A46-C7BB-44A1-8FDA-8626A88750E1}"/>
    <dgm:cxn modelId="{70C59540-1A73-4B3F-9897-E0983E8EFD12}" srcId="{D09EC57A-4E63-41C7-AEA6-D26643712A32}" destId="{FF4F767E-F984-485F-9818-9B4166565DDB}" srcOrd="0" destOrd="0" parTransId="{7F53B3A1-EBA0-4031-9F90-C515570933DC}" sibTransId="{FE719B2F-C266-4795-B134-E1B7701E5D05}"/>
    <dgm:cxn modelId="{CC597067-F9A3-4848-B06F-4F37750F762D}" srcId="{E462C316-4F1F-4174-B303-26E3E57048F7}" destId="{84500B7E-5C2E-4B8A-9186-66E839086B2A}" srcOrd="8" destOrd="0" parTransId="{F4110FDE-F608-4232-9054-C8C74EF6A920}" sibTransId="{15870937-BB8E-4353-939D-C9222D19EEF6}"/>
    <dgm:cxn modelId="{64242B48-5412-47A2-9FE4-F81FE9314560}" srcId="{8D283ED5-9834-4719-A4C4-6970D1C8F639}" destId="{BEC882C0-B6D9-4958-A66A-6F4168BBA7AB}" srcOrd="0" destOrd="0" parTransId="{174EFE6C-5A46-4D14-A902-3C3EF2B8875E}" sibTransId="{6F38B84C-7CD6-4B59-8E79-DB3D6F0D0DB2}"/>
    <dgm:cxn modelId="{AE12C14B-1856-47A1-BB1C-8DB4754D3BB9}" srcId="{96CB009A-BABB-4D6A-BDCD-5249AAA5A95A}" destId="{584EDA87-DCFD-43A8-8640-C6BE0DAF4316}" srcOrd="0" destOrd="0" parTransId="{993F3FC3-9EFF-4C5A-9019-07BA38AB50C1}" sibTransId="{74360F61-4628-4EB4-821F-81C27D9D0D57}"/>
    <dgm:cxn modelId="{87C78654-7C29-43DF-A57D-E263EFE562AD}" type="presOf" srcId="{D09EC57A-4E63-41C7-AEA6-D26643712A32}" destId="{FC6E155D-A78C-44DA-A0E7-7998464ADFA1}" srcOrd="0" destOrd="0" presId="urn:microsoft.com/office/officeart/2005/8/layout/vList5"/>
    <dgm:cxn modelId="{1F4BEF54-9C4A-42CD-B98B-D86BEA4C2CB2}" type="presOf" srcId="{FF4F767E-F984-485F-9818-9B4166565DDB}" destId="{2599EFFE-0495-4E5C-B9B9-7C9D95FD107A}" srcOrd="0" destOrd="0" presId="urn:microsoft.com/office/officeart/2005/8/layout/vList5"/>
    <dgm:cxn modelId="{CA32F175-A2F1-4FB8-8521-3501FBF8C83F}" srcId="{E462C316-4F1F-4174-B303-26E3E57048F7}" destId="{991AFB1E-A002-4623-A007-C4C96F086B94}" srcOrd="5" destOrd="0" parTransId="{F2FF1C77-BBB2-48C1-A071-A4B2218E7872}" sibTransId="{ED0F9E29-A2FD-4C4D-8F02-5BDF69A4E15F}"/>
    <dgm:cxn modelId="{CD43FB55-ECA3-44EF-B454-B048D101346F}" type="presOf" srcId="{23B979F5-CB31-4F17-B230-F998CB096EE7}" destId="{47C3934F-53FE-478A-937B-6DA1D6DAF176}" srcOrd="0" destOrd="0" presId="urn:microsoft.com/office/officeart/2005/8/layout/vList5"/>
    <dgm:cxn modelId="{63E6187F-E47B-4685-A8A5-B69C471E57B7}" srcId="{6D54066F-67BF-491F-8C58-3A23944ED00F}" destId="{0E698C52-A4D2-4A55-8CA2-B4EDA0A92F72}" srcOrd="0" destOrd="0" parTransId="{98AFF291-03E5-49F7-BFA8-CBBA02B319C0}" sibTransId="{6F86DAE5-C35A-4952-BC84-9C588D45B2E4}"/>
    <dgm:cxn modelId="{B7189380-AC1E-4582-9663-FE6186147512}" srcId="{E462C316-4F1F-4174-B303-26E3E57048F7}" destId="{6D54066F-67BF-491F-8C58-3A23944ED00F}" srcOrd="2" destOrd="0" parTransId="{EA1A5E09-1D67-49A7-AAD3-E1963B272A5A}" sibTransId="{7E6F667C-8BC2-43BB-BC40-E5C0DFE10159}"/>
    <dgm:cxn modelId="{BD2F9986-0A79-4234-96F4-DAE7E7589F9A}" srcId="{E462C316-4F1F-4174-B303-26E3E57048F7}" destId="{0A653DA6-403A-4A74-85E9-2040E89143D3}" srcOrd="3" destOrd="0" parTransId="{905C0F43-D6AE-44D4-9779-A9791A14EDB4}" sibTransId="{8E7C1BE9-F856-447F-8C59-47043D431793}"/>
    <dgm:cxn modelId="{D2393598-2DD0-4529-9E07-D4B6DB0DF1E6}" srcId="{84500B7E-5C2E-4B8A-9186-66E839086B2A}" destId="{CEAA3C7C-98A9-4A5F-83C9-32F0233D1DDC}" srcOrd="0" destOrd="0" parTransId="{D323126E-F174-4E18-A13D-5BC10B01E6EC}" sibTransId="{587D4EE6-F6C4-4BCF-9A3A-F0F9B3323AC3}"/>
    <dgm:cxn modelId="{2EDB24A6-1624-4ED5-A2A8-F4BF8AAC31E3}" type="presOf" srcId="{6D54066F-67BF-491F-8C58-3A23944ED00F}" destId="{47F50C5A-FD06-4AF3-8A91-2C3C3E9AA00C}" srcOrd="0" destOrd="0" presId="urn:microsoft.com/office/officeart/2005/8/layout/vList5"/>
    <dgm:cxn modelId="{BAAFB8AC-32A3-4A07-859E-7DA249771794}" type="presOf" srcId="{8B835970-7200-4EC8-81A1-6EEFAF932A06}" destId="{C8291F7E-B59E-494D-B891-29C06D908B56}" srcOrd="0" destOrd="0" presId="urn:microsoft.com/office/officeart/2005/8/layout/vList5"/>
    <dgm:cxn modelId="{40FA4DB3-3FF1-4362-9956-00D9CF8E7C0E}" srcId="{991AFB1E-A002-4623-A007-C4C96F086B94}" destId="{7B74DE13-4AAE-461A-BBAC-5C4371142B18}" srcOrd="0" destOrd="0" parTransId="{358CC301-FA14-456D-BBA2-D4E87D853DA2}" sibTransId="{5A04DD91-2F09-497C-98C4-75ABB47DDB0A}"/>
    <dgm:cxn modelId="{E9FCA2C2-A5C8-495C-9BB7-9490D41D13D3}" type="presOf" srcId="{BEC882C0-B6D9-4958-A66A-6F4168BBA7AB}" destId="{0EC27CDA-5EAC-4100-B9D8-502ACA36E911}" srcOrd="0" destOrd="0" presId="urn:microsoft.com/office/officeart/2005/8/layout/vList5"/>
    <dgm:cxn modelId="{08DF24C6-B7B5-4579-9FEF-F8B0A06498B6}" srcId="{BD919493-0C60-4901-B3D4-3F9717379024}" destId="{23B979F5-CB31-4F17-B230-F998CB096EE7}" srcOrd="0" destOrd="0" parTransId="{323F3FE3-686C-4A42-8724-644CE78CBCA3}" sibTransId="{49810C6A-83BE-4778-B117-43BAA69B5558}"/>
    <dgm:cxn modelId="{8F99D0DA-3CAD-4DDF-B52C-8B12CA4935E2}" srcId="{E462C316-4F1F-4174-B303-26E3E57048F7}" destId="{8D283ED5-9834-4719-A4C4-6970D1C8F639}" srcOrd="1" destOrd="0" parTransId="{37972DB8-2F40-4C1A-AB20-6EA6D4379986}" sibTransId="{D6390131-B39D-493A-9596-E30D23B4D0A5}"/>
    <dgm:cxn modelId="{E0526DE2-2629-463C-81CD-4DA349BD37B0}" srcId="{E462C316-4F1F-4174-B303-26E3E57048F7}" destId="{DC975052-D3E3-44C0-9F51-794DDECDA0EF}" srcOrd="7" destOrd="0" parTransId="{A665C2DF-8841-4097-BA89-4F4F053854D5}" sibTransId="{36212CDA-1797-44ED-A9BA-B3096750A60A}"/>
    <dgm:cxn modelId="{B6FFB4E5-F3EB-423B-90D2-DF6B68FEFB93}" type="presOf" srcId="{DC975052-D3E3-44C0-9F51-794DDECDA0EF}" destId="{FB5D118A-5FF7-484F-AFE2-6F9439919EBD}" srcOrd="0" destOrd="0" presId="urn:microsoft.com/office/officeart/2005/8/layout/vList5"/>
    <dgm:cxn modelId="{7AA42FE7-199F-4DE1-AAC0-4CC459E9D710}" type="presOf" srcId="{8A33BCF0-F32B-4080-BCD6-474E0AF904CA}" destId="{FA286CC5-A222-4999-8251-867778AB2E7D}" srcOrd="0" destOrd="0" presId="urn:microsoft.com/office/officeart/2005/8/layout/vList5"/>
    <dgm:cxn modelId="{422960F6-FF6A-441B-AAD6-C89795D4EDF8}" srcId="{96CB009A-BABB-4D6A-BDCD-5249AAA5A95A}" destId="{14A87C10-2596-4AC2-931C-C86F4F008857}" srcOrd="1" destOrd="0" parTransId="{6E6A9CF0-2C22-4179-967E-2C64919310E0}" sibTransId="{A1A579D9-D12D-4B4E-8954-67BA7314188A}"/>
    <dgm:cxn modelId="{118F84F6-54AC-4CA4-970C-E6CF324BB015}" srcId="{E462C316-4F1F-4174-B303-26E3E57048F7}" destId="{96CB009A-BABB-4D6A-BDCD-5249AAA5A95A}" srcOrd="0" destOrd="0" parTransId="{113F5A94-CEF2-4FE0-B55B-B7B32A63841D}" sibTransId="{67545E8E-6E62-425F-BB05-8F0D8D6839A2}"/>
    <dgm:cxn modelId="{E36EB6F7-82F7-4557-8217-38EF4DA2496A}" type="presParOf" srcId="{6CD1F318-D67A-433B-9E04-0612A01EC8C3}" destId="{C9D52A24-D713-4611-BB3B-DC6025B635C3}" srcOrd="0" destOrd="0" presId="urn:microsoft.com/office/officeart/2005/8/layout/vList5"/>
    <dgm:cxn modelId="{5433BED1-0EB6-48E2-86FC-A423730E677F}" type="presParOf" srcId="{C9D52A24-D713-4611-BB3B-DC6025B635C3}" destId="{A5234245-0EF2-4B6A-8B3C-94977C2F0648}" srcOrd="0" destOrd="0" presId="urn:microsoft.com/office/officeart/2005/8/layout/vList5"/>
    <dgm:cxn modelId="{BF3AD5D1-8D46-455A-975E-CC5E1184E052}" type="presParOf" srcId="{C9D52A24-D713-4611-BB3B-DC6025B635C3}" destId="{88CE5431-214D-4A8D-892C-C17D205D6183}" srcOrd="1" destOrd="0" presId="urn:microsoft.com/office/officeart/2005/8/layout/vList5"/>
    <dgm:cxn modelId="{6BC9B674-C5E0-4451-AAEF-02AE1B33A73A}" type="presParOf" srcId="{6CD1F318-D67A-433B-9E04-0612A01EC8C3}" destId="{5C914EF7-13A9-44F0-AFD4-3503E1FC1E7A}" srcOrd="1" destOrd="0" presId="urn:microsoft.com/office/officeart/2005/8/layout/vList5"/>
    <dgm:cxn modelId="{3A5C133D-E644-45FD-ACE5-3E2BE4001F52}" type="presParOf" srcId="{6CD1F318-D67A-433B-9E04-0612A01EC8C3}" destId="{6FF3F43B-ED5B-4044-9DB8-EDE4F398E1CF}" srcOrd="2" destOrd="0" presId="urn:microsoft.com/office/officeart/2005/8/layout/vList5"/>
    <dgm:cxn modelId="{20723E73-637E-4E46-BE07-101C084AAF32}" type="presParOf" srcId="{6FF3F43B-ED5B-4044-9DB8-EDE4F398E1CF}" destId="{25C85517-71A2-4CE8-9C0F-2B2BA9923F5D}" srcOrd="0" destOrd="0" presId="urn:microsoft.com/office/officeart/2005/8/layout/vList5"/>
    <dgm:cxn modelId="{97F5C7AD-69CA-46B7-AB57-368B1D3E4C50}" type="presParOf" srcId="{6FF3F43B-ED5B-4044-9DB8-EDE4F398E1CF}" destId="{0EC27CDA-5EAC-4100-B9D8-502ACA36E911}" srcOrd="1" destOrd="0" presId="urn:microsoft.com/office/officeart/2005/8/layout/vList5"/>
    <dgm:cxn modelId="{FD56AD9F-5AF9-4FED-90F5-1B951ED890BE}" type="presParOf" srcId="{6CD1F318-D67A-433B-9E04-0612A01EC8C3}" destId="{3542C16E-2118-43E3-A62F-D71E962933D9}" srcOrd="3" destOrd="0" presId="urn:microsoft.com/office/officeart/2005/8/layout/vList5"/>
    <dgm:cxn modelId="{DC47DB0D-A1FC-47FD-89C7-065DD6079639}" type="presParOf" srcId="{6CD1F318-D67A-433B-9E04-0612A01EC8C3}" destId="{F7E6E84A-D465-4034-AE63-3C465740448C}" srcOrd="4" destOrd="0" presId="urn:microsoft.com/office/officeart/2005/8/layout/vList5"/>
    <dgm:cxn modelId="{CE4A2798-5E67-4788-B852-98C00BB9F595}" type="presParOf" srcId="{F7E6E84A-D465-4034-AE63-3C465740448C}" destId="{47F50C5A-FD06-4AF3-8A91-2C3C3E9AA00C}" srcOrd="0" destOrd="0" presId="urn:microsoft.com/office/officeart/2005/8/layout/vList5"/>
    <dgm:cxn modelId="{D7D50D7D-BD71-4A90-9BB1-5F4F50EFC534}" type="presParOf" srcId="{F7E6E84A-D465-4034-AE63-3C465740448C}" destId="{E4962494-69E7-46E0-8987-9C9263B74103}" srcOrd="1" destOrd="0" presId="urn:microsoft.com/office/officeart/2005/8/layout/vList5"/>
    <dgm:cxn modelId="{13DBFE3C-BD20-4E49-9247-FC129B607257}" type="presParOf" srcId="{6CD1F318-D67A-433B-9E04-0612A01EC8C3}" destId="{5537364E-7C20-4CE5-8204-A705B910216F}" srcOrd="5" destOrd="0" presId="urn:microsoft.com/office/officeart/2005/8/layout/vList5"/>
    <dgm:cxn modelId="{EE37442C-5B1E-44EB-A884-3C535063A4F3}" type="presParOf" srcId="{6CD1F318-D67A-433B-9E04-0612A01EC8C3}" destId="{653DFF09-9D2C-42AA-8129-24C7E9A617C2}" srcOrd="6" destOrd="0" presId="urn:microsoft.com/office/officeart/2005/8/layout/vList5"/>
    <dgm:cxn modelId="{651BC0FD-5854-4A28-866B-FE49369AA59C}" type="presParOf" srcId="{653DFF09-9D2C-42AA-8129-24C7E9A617C2}" destId="{E77F37F6-A470-401E-A688-204EC88F3C8F}" srcOrd="0" destOrd="0" presId="urn:microsoft.com/office/officeart/2005/8/layout/vList5"/>
    <dgm:cxn modelId="{0F6F629D-00B3-401F-96D6-1676DA23B2EF}" type="presParOf" srcId="{653DFF09-9D2C-42AA-8129-24C7E9A617C2}" destId="{FA286CC5-A222-4999-8251-867778AB2E7D}" srcOrd="1" destOrd="0" presId="urn:microsoft.com/office/officeart/2005/8/layout/vList5"/>
    <dgm:cxn modelId="{835497B8-D0A0-4632-9465-06E4FDCFDBFE}" type="presParOf" srcId="{6CD1F318-D67A-433B-9E04-0612A01EC8C3}" destId="{E41395DF-6269-47C2-BEB7-5A4B31504C1B}" srcOrd="7" destOrd="0" presId="urn:microsoft.com/office/officeart/2005/8/layout/vList5"/>
    <dgm:cxn modelId="{FA46E1A6-D389-4963-881E-072F4B2350E8}" type="presParOf" srcId="{6CD1F318-D67A-433B-9E04-0612A01EC8C3}" destId="{DD43102D-106D-4BA6-BEEA-08F7F947B1D0}" srcOrd="8" destOrd="0" presId="urn:microsoft.com/office/officeart/2005/8/layout/vList5"/>
    <dgm:cxn modelId="{425B200A-9B78-4637-9653-7993212CB37D}" type="presParOf" srcId="{DD43102D-106D-4BA6-BEEA-08F7F947B1D0}" destId="{FC6E155D-A78C-44DA-A0E7-7998464ADFA1}" srcOrd="0" destOrd="0" presId="urn:microsoft.com/office/officeart/2005/8/layout/vList5"/>
    <dgm:cxn modelId="{F27EB788-E366-495E-9F01-CC117FD4063C}" type="presParOf" srcId="{DD43102D-106D-4BA6-BEEA-08F7F947B1D0}" destId="{2599EFFE-0495-4E5C-B9B9-7C9D95FD107A}" srcOrd="1" destOrd="0" presId="urn:microsoft.com/office/officeart/2005/8/layout/vList5"/>
    <dgm:cxn modelId="{E60CDBDC-28FF-4746-8B99-259FFCC45C95}" type="presParOf" srcId="{6CD1F318-D67A-433B-9E04-0612A01EC8C3}" destId="{5D7AA7E4-8D3C-4749-AB34-17846D04E300}" srcOrd="9" destOrd="0" presId="urn:microsoft.com/office/officeart/2005/8/layout/vList5"/>
    <dgm:cxn modelId="{685BB8E9-5727-4749-9587-A6BB7BFE507C}" type="presParOf" srcId="{6CD1F318-D67A-433B-9E04-0612A01EC8C3}" destId="{51DC50DB-E2AA-4480-A10E-637DA507D5FB}" srcOrd="10" destOrd="0" presId="urn:microsoft.com/office/officeart/2005/8/layout/vList5"/>
    <dgm:cxn modelId="{E79B18E3-002C-475D-BEE3-B09AC17C52F6}" type="presParOf" srcId="{51DC50DB-E2AA-4480-A10E-637DA507D5FB}" destId="{DDF49864-9940-4331-BA7E-2675FA472592}" srcOrd="0" destOrd="0" presId="urn:microsoft.com/office/officeart/2005/8/layout/vList5"/>
    <dgm:cxn modelId="{93ECD559-63B7-4D37-B0C6-F8E5739BA915}" type="presParOf" srcId="{51DC50DB-E2AA-4480-A10E-637DA507D5FB}" destId="{DE2160C3-E9FA-464C-A468-A75C4956A4B6}" srcOrd="1" destOrd="0" presId="urn:microsoft.com/office/officeart/2005/8/layout/vList5"/>
    <dgm:cxn modelId="{853D97A6-E4F5-425D-A1B5-6C8A4FE323D6}" type="presParOf" srcId="{6CD1F318-D67A-433B-9E04-0612A01EC8C3}" destId="{3E6E9A8A-388C-4B68-8442-AD507EBC4652}" srcOrd="11" destOrd="0" presId="urn:microsoft.com/office/officeart/2005/8/layout/vList5"/>
    <dgm:cxn modelId="{A8BBA4D6-F7EE-4593-A9C9-D7DBDE0A9BCF}" type="presParOf" srcId="{6CD1F318-D67A-433B-9E04-0612A01EC8C3}" destId="{F8A9FAD2-1BC1-4004-9BFC-FB89D7B086CF}" srcOrd="12" destOrd="0" presId="urn:microsoft.com/office/officeart/2005/8/layout/vList5"/>
    <dgm:cxn modelId="{4F5EF6AA-FD42-4FDF-BCDF-5D08B6A0CC3F}" type="presParOf" srcId="{F8A9FAD2-1BC1-4004-9BFC-FB89D7B086CF}" destId="{07E3220E-6685-48B6-8B6C-DABB883538C8}" srcOrd="0" destOrd="0" presId="urn:microsoft.com/office/officeart/2005/8/layout/vList5"/>
    <dgm:cxn modelId="{046D5421-6A4A-4389-A560-E16E4E602009}" type="presParOf" srcId="{F8A9FAD2-1BC1-4004-9BFC-FB89D7B086CF}" destId="{47C3934F-53FE-478A-937B-6DA1D6DAF176}" srcOrd="1" destOrd="0" presId="urn:microsoft.com/office/officeart/2005/8/layout/vList5"/>
    <dgm:cxn modelId="{7B69F344-E271-42F7-869F-8456A509EBEC}" type="presParOf" srcId="{6CD1F318-D67A-433B-9E04-0612A01EC8C3}" destId="{0755AEC0-7595-42CC-83BA-BD2BFEB5CC10}" srcOrd="13" destOrd="0" presId="urn:microsoft.com/office/officeart/2005/8/layout/vList5"/>
    <dgm:cxn modelId="{5489D6D0-A37F-45E2-A442-E3C3D17ACEB1}" type="presParOf" srcId="{6CD1F318-D67A-433B-9E04-0612A01EC8C3}" destId="{1388DAD0-10CD-49A4-888E-E8A04E4767F4}" srcOrd="14" destOrd="0" presId="urn:microsoft.com/office/officeart/2005/8/layout/vList5"/>
    <dgm:cxn modelId="{C2F29F46-89BC-4431-9553-20831F0E2A0E}" type="presParOf" srcId="{1388DAD0-10CD-49A4-888E-E8A04E4767F4}" destId="{FB5D118A-5FF7-484F-AFE2-6F9439919EBD}" srcOrd="0" destOrd="0" presId="urn:microsoft.com/office/officeart/2005/8/layout/vList5"/>
    <dgm:cxn modelId="{84166949-442D-48C7-A72E-406E1CA29219}" type="presParOf" srcId="{1388DAD0-10CD-49A4-888E-E8A04E4767F4}" destId="{C8291F7E-B59E-494D-B891-29C06D908B56}" srcOrd="1" destOrd="0" presId="urn:microsoft.com/office/officeart/2005/8/layout/vList5"/>
    <dgm:cxn modelId="{FD64E1DE-BFF6-481F-97EB-1D09A5650805}" type="presParOf" srcId="{6CD1F318-D67A-433B-9E04-0612A01EC8C3}" destId="{22614430-64B4-45C7-AB72-8BE616C89109}" srcOrd="15" destOrd="0" presId="urn:microsoft.com/office/officeart/2005/8/layout/vList5"/>
    <dgm:cxn modelId="{773DEBC8-5C0E-47A7-94DA-4F42483025C2}" type="presParOf" srcId="{6CD1F318-D67A-433B-9E04-0612A01EC8C3}" destId="{121FE88F-7C70-46A4-BA07-A664086D87A9}" srcOrd="16" destOrd="0" presId="urn:microsoft.com/office/officeart/2005/8/layout/vList5"/>
    <dgm:cxn modelId="{EADC7F84-7647-435B-B32E-94A04E532CA9}" type="presParOf" srcId="{121FE88F-7C70-46A4-BA07-A664086D87A9}" destId="{FA523B54-2EB8-4397-BB1E-DCDE96C80499}" srcOrd="0" destOrd="0" presId="urn:microsoft.com/office/officeart/2005/8/layout/vList5"/>
    <dgm:cxn modelId="{5823A51D-76D5-4814-9519-F68EDC2FC767}" type="presParOf" srcId="{121FE88F-7C70-46A4-BA07-A664086D87A9}" destId="{3E4A6FA2-B47F-4803-89DA-7D3AB74D7C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5A4D2-5417-4126-80D2-854F8CD51C19}">
      <dsp:nvSpPr>
        <dsp:cNvPr id="0" name=""/>
        <dsp:cNvSpPr/>
      </dsp:nvSpPr>
      <dsp:spPr>
        <a:xfrm>
          <a:off x="454503" y="0"/>
          <a:ext cx="3300299" cy="2029704"/>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Arial" panose="020B0604020202020204" pitchFamily="34" charset="0"/>
              <a:cs typeface="Arial" panose="020B0604020202020204" pitchFamily="34" charset="0"/>
            </a:rPr>
            <a:t>Falta de información en deberes y derechos</a:t>
          </a:r>
        </a:p>
      </dsp:txBody>
      <dsp:txXfrm>
        <a:off x="454503" y="0"/>
        <a:ext cx="3300299" cy="2029704"/>
      </dsp:txXfrm>
    </dsp:sp>
    <dsp:sp modelId="{153E1E72-EF22-431E-90A4-741CAA64CCC8}">
      <dsp:nvSpPr>
        <dsp:cNvPr id="0" name=""/>
        <dsp:cNvSpPr/>
      </dsp:nvSpPr>
      <dsp:spPr>
        <a:xfrm>
          <a:off x="4092985" y="1"/>
          <a:ext cx="3382840" cy="2029704"/>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Arial" panose="020B0604020202020204" pitchFamily="34" charset="0"/>
              <a:cs typeface="Arial" panose="020B0604020202020204" pitchFamily="34" charset="0"/>
            </a:rPr>
            <a:t>Crecimiento industrial desproporcionado</a:t>
          </a:r>
        </a:p>
      </dsp:txBody>
      <dsp:txXfrm>
        <a:off x="4092985" y="1"/>
        <a:ext cx="3382840" cy="2029704"/>
      </dsp:txXfrm>
    </dsp:sp>
    <dsp:sp modelId="{6600DCAD-9EB5-48C3-909D-740101518401}">
      <dsp:nvSpPr>
        <dsp:cNvPr id="0" name=""/>
        <dsp:cNvSpPr/>
      </dsp:nvSpPr>
      <dsp:spPr>
        <a:xfrm>
          <a:off x="7814210" y="0"/>
          <a:ext cx="3126116" cy="1977967"/>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Arial" panose="020B0604020202020204" pitchFamily="34" charset="0"/>
              <a:cs typeface="Arial" panose="020B0604020202020204" pitchFamily="34" charset="0"/>
            </a:rPr>
            <a:t>Insuficiencia de sistemas de información para la gestión de la salud laboral.</a:t>
          </a:r>
        </a:p>
      </dsp:txBody>
      <dsp:txXfrm>
        <a:off x="7814210" y="0"/>
        <a:ext cx="3126116" cy="1977967"/>
      </dsp:txXfrm>
    </dsp:sp>
    <dsp:sp modelId="{B54722C7-27B7-4523-8C1D-2B2B038BF8CF}">
      <dsp:nvSpPr>
        <dsp:cNvPr id="0" name=""/>
        <dsp:cNvSpPr/>
      </dsp:nvSpPr>
      <dsp:spPr>
        <a:xfrm>
          <a:off x="148305" y="2437162"/>
          <a:ext cx="3655970" cy="1893632"/>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Arial" panose="020B0604020202020204" pitchFamily="34" charset="0"/>
              <a:cs typeface="Arial" panose="020B0604020202020204" pitchFamily="34" charset="0"/>
            </a:rPr>
            <a:t>Sub-registro de casos y situaciones de la población trabajadora informal.</a:t>
          </a:r>
        </a:p>
      </dsp:txBody>
      <dsp:txXfrm>
        <a:off x="148305" y="2437162"/>
        <a:ext cx="3655970" cy="1893632"/>
      </dsp:txXfrm>
    </dsp:sp>
    <dsp:sp modelId="{2A1AA212-F7C4-42AB-87D2-62D3E41E1CE7}">
      <dsp:nvSpPr>
        <dsp:cNvPr id="0" name=""/>
        <dsp:cNvSpPr/>
      </dsp:nvSpPr>
      <dsp:spPr>
        <a:xfrm>
          <a:off x="4142560" y="2369126"/>
          <a:ext cx="3382840" cy="2029704"/>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Arial" panose="020B0604020202020204" pitchFamily="34" charset="0"/>
              <a:cs typeface="Arial" panose="020B0604020202020204" pitchFamily="34" charset="0"/>
              <a:sym typeface="Wingdings" panose="05000000000000000000" pitchFamily="2" charset="2"/>
            </a:rPr>
            <a:t>Población flotante</a:t>
          </a:r>
          <a:endParaRPr lang="es-CO" sz="2000" kern="1200" dirty="0">
            <a:solidFill>
              <a:schemeClr val="tx1"/>
            </a:solidFill>
            <a:latin typeface="Arial" panose="020B0604020202020204" pitchFamily="34" charset="0"/>
            <a:cs typeface="Arial" panose="020B0604020202020204" pitchFamily="34" charset="0"/>
          </a:endParaRPr>
        </a:p>
      </dsp:txBody>
      <dsp:txXfrm>
        <a:off x="4142560" y="2369126"/>
        <a:ext cx="3382840" cy="2029704"/>
      </dsp:txXfrm>
    </dsp:sp>
    <dsp:sp modelId="{0F5D291A-624C-4CA0-8075-6778662B8A70}">
      <dsp:nvSpPr>
        <dsp:cNvPr id="0" name=""/>
        <dsp:cNvSpPr/>
      </dsp:nvSpPr>
      <dsp:spPr>
        <a:xfrm>
          <a:off x="7863685" y="2369126"/>
          <a:ext cx="3382840" cy="202970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Arial" panose="020B0604020202020204" pitchFamily="34" charset="0"/>
              <a:cs typeface="Arial" panose="020B0604020202020204" pitchFamily="34" charset="0"/>
            </a:rPr>
            <a:t>Alta rotación de trabajadores (informalidad)</a:t>
          </a:r>
        </a:p>
      </dsp:txBody>
      <dsp:txXfrm>
        <a:off x="7863685" y="2369126"/>
        <a:ext cx="3382840" cy="2029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E5431-214D-4A8D-892C-C17D205D6183}">
      <dsp:nvSpPr>
        <dsp:cNvPr id="0" name=""/>
        <dsp:cNvSpPr/>
      </dsp:nvSpPr>
      <dsp:spPr>
        <a:xfrm rot="5400000">
          <a:off x="4774080" y="-2469293"/>
          <a:ext cx="522587" cy="546117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CO" sz="1000" kern="1200" dirty="0"/>
            <a:t>Mesas de trabajo: Actores sociales e Institucionales </a:t>
          </a:r>
        </a:p>
        <a:p>
          <a:pPr marL="57150" lvl="1" indent="-57150" algn="l" defTabSz="444500">
            <a:lnSpc>
              <a:spcPct val="90000"/>
            </a:lnSpc>
            <a:spcBef>
              <a:spcPct val="0"/>
            </a:spcBef>
            <a:spcAft>
              <a:spcPct val="15000"/>
            </a:spcAft>
            <a:buChar char="•"/>
          </a:pPr>
          <a:r>
            <a:rPr lang="es-CO" sz="1000" kern="1200" dirty="0"/>
            <a:t>Asesoría y seguimiento a municipios categorías II y III.</a:t>
          </a:r>
        </a:p>
        <a:p>
          <a:pPr marL="57150" lvl="1" indent="-57150" algn="l" defTabSz="444500">
            <a:lnSpc>
              <a:spcPct val="90000"/>
            </a:lnSpc>
            <a:spcBef>
              <a:spcPct val="0"/>
            </a:spcBef>
            <a:spcAft>
              <a:spcPct val="15000"/>
            </a:spcAft>
            <a:buChar char="•"/>
          </a:pPr>
          <a:r>
            <a:rPr lang="es-CO" sz="1000" kern="1200" dirty="0"/>
            <a:t>Difusión electrónica </a:t>
          </a:r>
          <a:r>
            <a:rPr lang="es-CO" sz="1000" kern="1200" dirty="0">
              <a:sym typeface="Wingdings" panose="05000000000000000000" pitchFamily="2" charset="2"/>
            </a:rPr>
            <a:t> Socialización y retroalimentación</a:t>
          </a:r>
          <a:r>
            <a:rPr lang="es-CO" sz="1200" kern="1200" dirty="0">
              <a:sym typeface="Wingdings" panose="05000000000000000000" pitchFamily="2" charset="2"/>
            </a:rPr>
            <a:t>. </a:t>
          </a:r>
          <a:r>
            <a:rPr lang="es-CO" sz="1200" kern="1200" dirty="0"/>
            <a:t> </a:t>
          </a:r>
        </a:p>
      </dsp:txBody>
      <dsp:txXfrm rot="-5400000">
        <a:off x="2304786" y="25512"/>
        <a:ext cx="5435666" cy="471565"/>
      </dsp:txXfrm>
    </dsp:sp>
    <dsp:sp modelId="{A5234245-0EF2-4B6A-8B3C-94977C2F0648}">
      <dsp:nvSpPr>
        <dsp:cNvPr id="0" name=""/>
        <dsp:cNvSpPr/>
      </dsp:nvSpPr>
      <dsp:spPr>
        <a:xfrm>
          <a:off x="165908" y="41227"/>
          <a:ext cx="2138877" cy="4401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kern="1200" dirty="0"/>
            <a:t>1.ACCIONES</a:t>
          </a:r>
          <a:r>
            <a:rPr lang="es-CO" sz="1800" kern="1200" dirty="0"/>
            <a:t> </a:t>
          </a:r>
          <a:r>
            <a:rPr lang="es-CO" sz="1400" kern="1200" dirty="0"/>
            <a:t>PARTICIPATIVAS</a:t>
          </a:r>
        </a:p>
      </dsp:txBody>
      <dsp:txXfrm>
        <a:off x="187394" y="62713"/>
        <a:ext cx="2095905" cy="397164"/>
      </dsp:txXfrm>
    </dsp:sp>
    <dsp:sp modelId="{0EC27CDA-5EAC-4100-B9D8-502ACA36E911}">
      <dsp:nvSpPr>
        <dsp:cNvPr id="0" name=""/>
        <dsp:cNvSpPr/>
      </dsp:nvSpPr>
      <dsp:spPr>
        <a:xfrm rot="5400000">
          <a:off x="4812072" y="-1952035"/>
          <a:ext cx="446603" cy="546117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CO" sz="1000" kern="1200" dirty="0"/>
            <a:t>Revisión documental  y de la literatura , Análisis/consulta de expertos para identificar situaciones y problemáticas relacionadas con salud laboral </a:t>
          </a:r>
        </a:p>
      </dsp:txBody>
      <dsp:txXfrm rot="-5400000">
        <a:off x="2304786" y="577052"/>
        <a:ext cx="5439376" cy="403001"/>
      </dsp:txXfrm>
    </dsp:sp>
    <dsp:sp modelId="{25C85517-71A2-4CE8-9C0F-2B2BA9923F5D}">
      <dsp:nvSpPr>
        <dsp:cNvPr id="0" name=""/>
        <dsp:cNvSpPr/>
      </dsp:nvSpPr>
      <dsp:spPr>
        <a:xfrm>
          <a:off x="165908" y="570925"/>
          <a:ext cx="2138877" cy="4152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kern="1200" dirty="0"/>
            <a:t>2. PLANEACIÓN PROSPECTIVA</a:t>
          </a:r>
        </a:p>
      </dsp:txBody>
      <dsp:txXfrm>
        <a:off x="186179" y="591196"/>
        <a:ext cx="2098335" cy="374712"/>
      </dsp:txXfrm>
    </dsp:sp>
    <dsp:sp modelId="{E4962494-69E7-46E0-8987-9C9263B74103}">
      <dsp:nvSpPr>
        <dsp:cNvPr id="0" name=""/>
        <dsp:cNvSpPr/>
      </dsp:nvSpPr>
      <dsp:spPr>
        <a:xfrm rot="5400000">
          <a:off x="4809363" y="-1470060"/>
          <a:ext cx="522587" cy="55317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CO" sz="1000" b="1" kern="1200" dirty="0"/>
            <a:t>Revisión documental y de reportes (cuantitativos y cualitativos) y  Análisis/consulta de expertos</a:t>
          </a:r>
          <a:r>
            <a:rPr lang="es-CO" sz="1000" kern="1200" dirty="0"/>
            <a:t> considerando variables como Características poblacionales, perfiles de </a:t>
          </a:r>
          <a:r>
            <a:rPr lang="es-CO" sz="1000" kern="1200" dirty="0" err="1"/>
            <a:t>morbi</a:t>
          </a:r>
          <a:r>
            <a:rPr lang="es-CO" sz="1000" kern="1200" dirty="0"/>
            <a:t>-mortalidad ocupacional, sectores económicos, sectores formal e informal, contexto urbano y rural, tamaño de la unidad productiva. </a:t>
          </a:r>
        </a:p>
      </dsp:txBody>
      <dsp:txXfrm rot="-5400000">
        <a:off x="2304786" y="1060028"/>
        <a:ext cx="5506231" cy="471565"/>
      </dsp:txXfrm>
    </dsp:sp>
    <dsp:sp modelId="{47F50C5A-FD06-4AF3-8A91-2C3C3E9AA00C}">
      <dsp:nvSpPr>
        <dsp:cNvPr id="0" name=""/>
        <dsp:cNvSpPr/>
      </dsp:nvSpPr>
      <dsp:spPr>
        <a:xfrm>
          <a:off x="165908" y="1100421"/>
          <a:ext cx="2138877" cy="3907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kern="1200" dirty="0"/>
            <a:t>3.  ANALISIS SITUACIONALES </a:t>
          </a:r>
        </a:p>
      </dsp:txBody>
      <dsp:txXfrm>
        <a:off x="184984" y="1119497"/>
        <a:ext cx="2100725" cy="352626"/>
      </dsp:txXfrm>
    </dsp:sp>
    <dsp:sp modelId="{FA286CC5-A222-4999-8251-867778AB2E7D}">
      <dsp:nvSpPr>
        <dsp:cNvPr id="0" name=""/>
        <dsp:cNvSpPr/>
      </dsp:nvSpPr>
      <dsp:spPr>
        <a:xfrm rot="5400000">
          <a:off x="4806647" y="-912095"/>
          <a:ext cx="522587" cy="55263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CO" sz="1000" kern="1200" dirty="0"/>
            <a:t>Revisión normativa y documental para la identificación de políticas, planes y marcos legales relacionados con salud laboral, trabajo decente y entornos laborales saludables producidos a escala internacional (OIT, OPS), nacional, Departamental y Distrital. </a:t>
          </a:r>
        </a:p>
      </dsp:txBody>
      <dsp:txXfrm rot="-5400000">
        <a:off x="2304786" y="1615277"/>
        <a:ext cx="5500799" cy="471565"/>
      </dsp:txXfrm>
    </dsp:sp>
    <dsp:sp modelId="{E77F37F6-A470-401E-A688-204EC88F3C8F}">
      <dsp:nvSpPr>
        <dsp:cNvPr id="0" name=""/>
        <dsp:cNvSpPr/>
      </dsp:nvSpPr>
      <dsp:spPr>
        <a:xfrm>
          <a:off x="165908" y="1629064"/>
          <a:ext cx="2138877" cy="443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kern="1200" dirty="0"/>
            <a:t>4. RECURSOS DISPONIBLES </a:t>
          </a:r>
        </a:p>
      </dsp:txBody>
      <dsp:txXfrm>
        <a:off x="187582" y="1650738"/>
        <a:ext cx="2095529" cy="400642"/>
      </dsp:txXfrm>
    </dsp:sp>
    <dsp:sp modelId="{2599EFFE-0495-4E5C-B9B9-7C9D95FD107A}">
      <dsp:nvSpPr>
        <dsp:cNvPr id="0" name=""/>
        <dsp:cNvSpPr/>
      </dsp:nvSpPr>
      <dsp:spPr>
        <a:xfrm rot="5400000">
          <a:off x="4862837" y="-388160"/>
          <a:ext cx="415640" cy="55317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CO" sz="1000" kern="1200" dirty="0"/>
            <a:t>Búsqueda bibliográfica y revisión de experiencias nacionales e internacionales sobre desarrollo de políticas y lineamientos en salud laboral. </a:t>
          </a:r>
        </a:p>
      </dsp:txBody>
      <dsp:txXfrm rot="-5400000">
        <a:off x="2304786" y="2190181"/>
        <a:ext cx="5511452" cy="375060"/>
      </dsp:txXfrm>
    </dsp:sp>
    <dsp:sp modelId="{FC6E155D-A78C-44DA-A0E7-7998464ADFA1}">
      <dsp:nvSpPr>
        <dsp:cNvPr id="0" name=""/>
        <dsp:cNvSpPr/>
      </dsp:nvSpPr>
      <dsp:spPr>
        <a:xfrm>
          <a:off x="165908" y="2145016"/>
          <a:ext cx="2138877" cy="4653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kern="1200" dirty="0"/>
            <a:t>5. EXPERIENCIAS EXITOSAS</a:t>
          </a:r>
        </a:p>
      </dsp:txBody>
      <dsp:txXfrm>
        <a:off x="188626" y="2167734"/>
        <a:ext cx="2093441" cy="419954"/>
      </dsp:txXfrm>
    </dsp:sp>
    <dsp:sp modelId="{DE2160C3-E9FA-464C-A468-A75C4956A4B6}">
      <dsp:nvSpPr>
        <dsp:cNvPr id="0" name=""/>
        <dsp:cNvSpPr/>
      </dsp:nvSpPr>
      <dsp:spPr>
        <a:xfrm rot="5400000">
          <a:off x="4859124" y="88730"/>
          <a:ext cx="423066" cy="55317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CO" sz="1000" kern="1200" dirty="0"/>
            <a:t>Difusión electrónica de la versión final del documento de política de salud laboral para socialización y retroalimentación</a:t>
          </a:r>
        </a:p>
      </dsp:txBody>
      <dsp:txXfrm rot="-5400000">
        <a:off x="2304786" y="2663720"/>
        <a:ext cx="5511090" cy="381762"/>
      </dsp:txXfrm>
    </dsp:sp>
    <dsp:sp modelId="{DDF49864-9940-4331-BA7E-2675FA472592}">
      <dsp:nvSpPr>
        <dsp:cNvPr id="0" name=""/>
        <dsp:cNvSpPr/>
      </dsp:nvSpPr>
      <dsp:spPr>
        <a:xfrm>
          <a:off x="165908" y="2652026"/>
          <a:ext cx="2138877" cy="405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kern="1200" dirty="0"/>
            <a:t>6. DIFUSION</a:t>
          </a:r>
        </a:p>
      </dsp:txBody>
      <dsp:txXfrm>
        <a:off x="185686" y="2671804"/>
        <a:ext cx="2099321" cy="365593"/>
      </dsp:txXfrm>
    </dsp:sp>
    <dsp:sp modelId="{47C3934F-53FE-478A-937B-6DA1D6DAF176}">
      <dsp:nvSpPr>
        <dsp:cNvPr id="0" name=""/>
        <dsp:cNvSpPr/>
      </dsp:nvSpPr>
      <dsp:spPr>
        <a:xfrm rot="5400000">
          <a:off x="4830066" y="610182"/>
          <a:ext cx="522587" cy="54998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CO" sz="1200" kern="1200" dirty="0"/>
            <a:t>Secretaria de Salud</a:t>
          </a:r>
        </a:p>
      </dsp:txBody>
      <dsp:txXfrm rot="-5400000">
        <a:off x="2341452" y="3124308"/>
        <a:ext cx="5474305" cy="471565"/>
      </dsp:txXfrm>
    </dsp:sp>
    <dsp:sp modelId="{07E3220E-6685-48B6-8B6C-DABB883538C8}">
      <dsp:nvSpPr>
        <dsp:cNvPr id="0" name=""/>
        <dsp:cNvSpPr/>
      </dsp:nvSpPr>
      <dsp:spPr>
        <a:xfrm>
          <a:off x="165908" y="3115872"/>
          <a:ext cx="2175543" cy="4884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bg1"/>
              </a:solidFill>
            </a:rPr>
            <a:t>7. IDENTIFICACIÓN DE LIDER INSTITUCIONAL</a:t>
          </a:r>
        </a:p>
      </dsp:txBody>
      <dsp:txXfrm>
        <a:off x="189751" y="3139715"/>
        <a:ext cx="2127857" cy="440750"/>
      </dsp:txXfrm>
    </dsp:sp>
    <dsp:sp modelId="{C8291F7E-B59E-494D-B891-29C06D908B56}">
      <dsp:nvSpPr>
        <dsp:cNvPr id="0" name=""/>
        <dsp:cNvSpPr/>
      </dsp:nvSpPr>
      <dsp:spPr>
        <a:xfrm rot="5400000">
          <a:off x="4865995" y="1092837"/>
          <a:ext cx="403892" cy="55263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CO" sz="1000" kern="1200" dirty="0"/>
            <a:t>Identificación, a partir de mesas de trabajo, de posibles corresponsables en los diferentes niveles, sectores para el proceso de consolidación y puesta en marcha del documento de política de salud laboral.  </a:t>
          </a:r>
        </a:p>
      </dsp:txBody>
      <dsp:txXfrm rot="-5400000">
        <a:off x="2304786" y="3673762"/>
        <a:ext cx="5506594" cy="364460"/>
      </dsp:txXfrm>
    </dsp:sp>
    <dsp:sp modelId="{FB5D118A-5FF7-484F-AFE2-6F9439919EBD}">
      <dsp:nvSpPr>
        <dsp:cNvPr id="0" name=""/>
        <dsp:cNvSpPr/>
      </dsp:nvSpPr>
      <dsp:spPr>
        <a:xfrm>
          <a:off x="165908" y="3654691"/>
          <a:ext cx="2138877" cy="4026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kern="1200" dirty="0"/>
            <a:t>8. COMPROMISOS POLITICOS</a:t>
          </a:r>
        </a:p>
      </dsp:txBody>
      <dsp:txXfrm>
        <a:off x="185561" y="3674344"/>
        <a:ext cx="2099571" cy="363295"/>
      </dsp:txXfrm>
    </dsp:sp>
    <dsp:sp modelId="{3E4A6FA2-B47F-4803-89DA-7D3AB74D7C5F}">
      <dsp:nvSpPr>
        <dsp:cNvPr id="0" name=""/>
        <dsp:cNvSpPr/>
      </dsp:nvSpPr>
      <dsp:spPr>
        <a:xfrm rot="5400000">
          <a:off x="4808466" y="1615053"/>
          <a:ext cx="522587" cy="54736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CO" sz="1000" kern="1200" dirty="0"/>
            <a:t>Seguimiento y retroalimentación durante proceso de construcción de la Política Departamental para identificar posibles ajustes.</a:t>
          </a:r>
        </a:p>
      </dsp:txBody>
      <dsp:txXfrm rot="-5400000">
        <a:off x="2332920" y="4116111"/>
        <a:ext cx="5448170" cy="471565"/>
      </dsp:txXfrm>
    </dsp:sp>
    <dsp:sp modelId="{FA523B54-2EB8-4397-BB1E-DCDE96C80499}">
      <dsp:nvSpPr>
        <dsp:cNvPr id="0" name=""/>
        <dsp:cNvSpPr/>
      </dsp:nvSpPr>
      <dsp:spPr>
        <a:xfrm>
          <a:off x="165908" y="4123624"/>
          <a:ext cx="2167011" cy="4565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kern="1200" dirty="0"/>
            <a:t>9. </a:t>
          </a:r>
          <a:r>
            <a:rPr lang="es-CO" sz="1400" kern="1200" dirty="0">
              <a:solidFill>
                <a:schemeClr val="bg1"/>
              </a:solidFill>
            </a:rPr>
            <a:t>MONITOREO Y EVALUACION </a:t>
          </a:r>
        </a:p>
      </dsp:txBody>
      <dsp:txXfrm>
        <a:off x="188194" y="4145910"/>
        <a:ext cx="2122439" cy="4119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8822F-E1C8-43D6-A8BD-497E2380EF5E}" type="datetimeFigureOut">
              <a:rPr lang="es-CO" smtClean="0"/>
              <a:t>7/05/2019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D21A6-C519-447C-BA18-BEBC6AAFE7AC}" type="slidenum">
              <a:rPr lang="es-CO" smtClean="0"/>
              <a:t>‹Nº›</a:t>
            </a:fld>
            <a:endParaRPr lang="es-CO"/>
          </a:p>
        </p:txBody>
      </p:sp>
    </p:spTree>
    <p:extLst>
      <p:ext uri="{BB962C8B-B14F-4D97-AF65-F5344CB8AC3E}">
        <p14:creationId xmlns:p14="http://schemas.microsoft.com/office/powerpoint/2010/main" val="397768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 dirigida a: y se entiende como población vulnerable aquella integrada</a:t>
            </a:r>
            <a:r>
              <a:rPr lang="es-CO" baseline="0" dirty="0"/>
              <a:t> por: niños, niñas y adolescentes trabajadores. Mujeres cabeza de familia. Mujeres trabajadora gestante. Población Indígena. Población victima de conflicto armado, población con discapacidad. Trabajador rural. Población adulto mayor. Población interna de cárceles. Trabajadores informales.</a:t>
            </a:r>
            <a:endParaRPr lang="es-CO" dirty="0"/>
          </a:p>
        </p:txBody>
      </p:sp>
      <p:sp>
        <p:nvSpPr>
          <p:cNvPr id="4" name="Marcador de número de diapositiva 3"/>
          <p:cNvSpPr>
            <a:spLocks noGrp="1"/>
          </p:cNvSpPr>
          <p:nvPr>
            <p:ph type="sldNum" sz="quarter" idx="10"/>
          </p:nvPr>
        </p:nvSpPr>
        <p:spPr/>
        <p:txBody>
          <a:bodyPr/>
          <a:lstStyle/>
          <a:p>
            <a:fld id="{313D21A6-C519-447C-BA18-BEBC6AAFE7AC}" type="slidenum">
              <a:rPr lang="es-CO" smtClean="0"/>
              <a:t>2</a:t>
            </a:fld>
            <a:endParaRPr lang="es-CO"/>
          </a:p>
        </p:txBody>
      </p:sp>
    </p:spTree>
    <p:extLst>
      <p:ext uri="{BB962C8B-B14F-4D97-AF65-F5344CB8AC3E}">
        <p14:creationId xmlns:p14="http://schemas.microsoft.com/office/powerpoint/2010/main" val="301293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Teniendo en cuenta la caracterización</a:t>
            </a:r>
            <a:r>
              <a:rPr lang="es-CO" baseline="0" dirty="0"/>
              <a:t> que se realizó de la situación del mercado laboral en la metodología de PASE a la equidad, los principales datos que arrojó fueron el porcentaje de trabajadores en condiciones de informalidad y formalidad. Otro de los análisis derivados de este ejercicio es que si bien el departamento a disminuido el desempleo 8,3% se ha visto proporcionalmente el incremento del empleo informal.</a:t>
            </a:r>
            <a:endParaRPr lang="es-CO" dirty="0"/>
          </a:p>
          <a:p>
            <a:endParaRPr lang="es-CO" dirty="0"/>
          </a:p>
        </p:txBody>
      </p:sp>
      <p:sp>
        <p:nvSpPr>
          <p:cNvPr id="4" name="Slide Number Placeholder 3"/>
          <p:cNvSpPr>
            <a:spLocks noGrp="1"/>
          </p:cNvSpPr>
          <p:nvPr>
            <p:ph type="sldNum" sz="quarter" idx="10"/>
          </p:nvPr>
        </p:nvSpPr>
        <p:spPr/>
        <p:txBody>
          <a:bodyPr/>
          <a:lstStyle/>
          <a:p>
            <a:fld id="{42E394B5-6DCF-4079-B923-C6F90E7267ED}" type="slidenum">
              <a:rPr lang="es-CO" smtClean="0">
                <a:solidFill>
                  <a:prstClr val="black"/>
                </a:solidFill>
              </a:rPr>
              <a:pPr/>
              <a:t>3</a:t>
            </a:fld>
            <a:endParaRPr lang="es-CO">
              <a:solidFill>
                <a:prstClr val="black"/>
              </a:solidFill>
            </a:endParaRPr>
          </a:p>
        </p:txBody>
      </p:sp>
    </p:spTree>
    <p:extLst>
      <p:ext uri="{BB962C8B-B14F-4D97-AF65-F5344CB8AC3E}">
        <p14:creationId xmlns:p14="http://schemas.microsoft.com/office/powerpoint/2010/main" val="171861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i="0" kern="1200" dirty="0">
                <a:solidFill>
                  <a:schemeClr val="tx1"/>
                </a:solidFill>
                <a:effectLst/>
                <a:latin typeface="+mn-lt"/>
                <a:ea typeface="+mn-ea"/>
                <a:cs typeface="+mn-cs"/>
              </a:rPr>
              <a:t>Tasa de participación</a:t>
            </a:r>
            <a:r>
              <a:rPr lang="es-CO" sz="1200" b="0" i="0" kern="1200" baseline="0" dirty="0">
                <a:solidFill>
                  <a:schemeClr val="tx1"/>
                </a:solidFill>
                <a:effectLst/>
                <a:latin typeface="+mn-lt"/>
                <a:ea typeface="+mn-ea"/>
                <a:cs typeface="+mn-cs"/>
              </a:rPr>
              <a:t> global TPG: </a:t>
            </a:r>
            <a:r>
              <a:rPr lang="es-CO" sz="1200" b="0" i="0" kern="1200" dirty="0">
                <a:solidFill>
                  <a:schemeClr val="tx1"/>
                </a:solidFill>
                <a:effectLst/>
                <a:latin typeface="+mn-lt"/>
                <a:ea typeface="+mn-ea"/>
                <a:cs typeface="+mn-cs"/>
              </a:rPr>
              <a:t>Indica la proporción de personas económicamente activas con relación a la Población</a:t>
            </a:r>
            <a:r>
              <a:rPr lang="es-CO" sz="1200" b="0" i="0" kern="1200" baseline="0" dirty="0">
                <a:solidFill>
                  <a:schemeClr val="tx1"/>
                </a:solidFill>
                <a:effectLst/>
                <a:latin typeface="+mn-lt"/>
                <a:ea typeface="+mn-ea"/>
                <a:cs typeface="+mn-cs"/>
              </a:rPr>
              <a:t> en edad de trabajar. La TPG en Colombia es de 65,8%.</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b="0" i="0" kern="1200" baseline="0" dirty="0">
                <a:solidFill>
                  <a:schemeClr val="tx1"/>
                </a:solidFill>
                <a:effectLst/>
                <a:latin typeface="+mn-lt"/>
                <a:ea typeface="+mn-ea"/>
                <a:cs typeface="+mn-cs"/>
              </a:rPr>
              <a:t>Tasa de Ocupación TO: Cociente </a:t>
            </a:r>
            <a:r>
              <a:rPr lang="es-CO" sz="1200" b="0" i="0" kern="1200" dirty="0">
                <a:solidFill>
                  <a:schemeClr val="tx1"/>
                </a:solidFill>
                <a:effectLst/>
                <a:latin typeface="+mn-lt"/>
                <a:ea typeface="+mn-ea"/>
                <a:cs typeface="+mn-cs"/>
              </a:rPr>
              <a:t>entre el número de personas ocupadas comprendidas de 16 años hasta los 64 años, y la población total que comprende el mismo rango de edad (Población en edad de trabajar (PET). La TO en Colombia</a:t>
            </a:r>
            <a:r>
              <a:rPr lang="es-CO" sz="1200" b="0" i="0" kern="1200" baseline="0" dirty="0">
                <a:solidFill>
                  <a:schemeClr val="tx1"/>
                </a:solidFill>
                <a:effectLst/>
                <a:latin typeface="+mn-lt"/>
                <a:ea typeface="+mn-ea"/>
                <a:cs typeface="+mn-cs"/>
              </a:rPr>
              <a:t> es de 59,5%.</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b="0" i="0" kern="1200" baseline="0" dirty="0">
                <a:solidFill>
                  <a:schemeClr val="tx1"/>
                </a:solidFill>
                <a:effectLst/>
                <a:latin typeface="+mn-lt"/>
                <a:ea typeface="+mn-ea"/>
                <a:cs typeface="+mn-cs"/>
              </a:rPr>
              <a:t>La tasa de desempleo en Colombia es de 8,7%.</a:t>
            </a:r>
          </a:p>
        </p:txBody>
      </p:sp>
      <p:sp>
        <p:nvSpPr>
          <p:cNvPr id="4" name="3 Marcador de número de diapositiva"/>
          <p:cNvSpPr>
            <a:spLocks noGrp="1"/>
          </p:cNvSpPr>
          <p:nvPr>
            <p:ph type="sldNum" sz="quarter" idx="10"/>
          </p:nvPr>
        </p:nvSpPr>
        <p:spPr/>
        <p:txBody>
          <a:bodyPr/>
          <a:lstStyle/>
          <a:p>
            <a:fld id="{BCF427AC-9AAB-431A-AAC0-AB97104F759E}" type="slidenum">
              <a:rPr lang="es-CO" smtClean="0">
                <a:solidFill>
                  <a:prstClr val="black"/>
                </a:solidFill>
              </a:rPr>
              <a:pPr/>
              <a:t>4</a:t>
            </a:fld>
            <a:endParaRPr lang="es-CO" dirty="0">
              <a:solidFill>
                <a:prstClr val="black"/>
              </a:solidFill>
            </a:endParaRPr>
          </a:p>
        </p:txBody>
      </p:sp>
    </p:spTree>
    <p:extLst>
      <p:ext uri="{BB962C8B-B14F-4D97-AF65-F5344CB8AC3E}">
        <p14:creationId xmlns:p14="http://schemas.microsoft.com/office/powerpoint/2010/main" val="383966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Con el aumento de la afiliación, se aumenta</a:t>
            </a:r>
            <a:r>
              <a:rPr lang="es-CO" baseline="0" dirty="0"/>
              <a:t> la notificación de accidentes laborales y enfermedades de trabajo. Es importante evidenciar que pasa con esas cifras en el sector informal, las cuales no son reportadas, por tanto se debe buscar la forma de canalización de dicha población.</a:t>
            </a:r>
            <a:endParaRPr lang="es-CO" dirty="0"/>
          </a:p>
        </p:txBody>
      </p:sp>
      <p:sp>
        <p:nvSpPr>
          <p:cNvPr id="4" name="3 Marcador de número de diapositiva"/>
          <p:cNvSpPr>
            <a:spLocks noGrp="1"/>
          </p:cNvSpPr>
          <p:nvPr>
            <p:ph type="sldNum" sz="quarter" idx="10"/>
          </p:nvPr>
        </p:nvSpPr>
        <p:spPr/>
        <p:txBody>
          <a:bodyPr/>
          <a:lstStyle/>
          <a:p>
            <a:fld id="{BCF427AC-9AAB-431A-AAC0-AB97104F759E}" type="slidenum">
              <a:rPr lang="es-CO" smtClean="0">
                <a:solidFill>
                  <a:prstClr val="black"/>
                </a:solidFill>
              </a:rPr>
              <a:pPr/>
              <a:t>5</a:t>
            </a:fld>
            <a:endParaRPr lang="es-CO" dirty="0">
              <a:solidFill>
                <a:prstClr val="black"/>
              </a:solidFill>
            </a:endParaRPr>
          </a:p>
        </p:txBody>
      </p:sp>
    </p:spTree>
    <p:extLst>
      <p:ext uri="{BB962C8B-B14F-4D97-AF65-F5344CB8AC3E}">
        <p14:creationId xmlns:p14="http://schemas.microsoft.com/office/powerpoint/2010/main" val="296851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estructura de la presente Política Pública corresponde a la propuesta metodológica presentada por la Universidad Nacional de Colombia, con los ajustes correspondientes en el contenido, de acuerdo con los resultados obtenidos del estudio de actualización y armonización con la normatividad vigente.</a:t>
            </a:r>
            <a:endParaRPr lang="es-ES_tradnl" dirty="0"/>
          </a:p>
        </p:txBody>
      </p:sp>
      <p:sp>
        <p:nvSpPr>
          <p:cNvPr id="4" name="Marcador de número de diapositiva 3"/>
          <p:cNvSpPr>
            <a:spLocks noGrp="1"/>
          </p:cNvSpPr>
          <p:nvPr>
            <p:ph type="sldNum" sz="quarter" idx="10"/>
          </p:nvPr>
        </p:nvSpPr>
        <p:spPr/>
        <p:txBody>
          <a:bodyPr/>
          <a:lstStyle/>
          <a:p>
            <a:fld id="{313D21A6-C519-447C-BA18-BEBC6AAFE7AC}" type="slidenum">
              <a:rPr lang="es-CO" smtClean="0"/>
              <a:t>9</a:t>
            </a:fld>
            <a:endParaRPr lang="es-CO"/>
          </a:p>
        </p:txBody>
      </p:sp>
    </p:spTree>
    <p:extLst>
      <p:ext uri="{BB962C8B-B14F-4D97-AF65-F5344CB8AC3E}">
        <p14:creationId xmlns:p14="http://schemas.microsoft.com/office/powerpoint/2010/main" val="126594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b="1" dirty="0">
                <a:solidFill>
                  <a:srgbClr val="FF0000"/>
                </a:solidFill>
              </a:rPr>
              <a:t>1 ESTRATEGIA</a:t>
            </a:r>
            <a:r>
              <a:rPr lang="es-CO" baseline="0" dirty="0">
                <a:solidFill>
                  <a:srgbClr val="FF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s-CO" baseline="0" dirty="0"/>
              <a:t>1. </a:t>
            </a:r>
            <a:r>
              <a:rPr lang="es-ES" sz="1200" kern="1200" dirty="0">
                <a:solidFill>
                  <a:schemeClr val="tx1"/>
                </a:solidFill>
                <a:effectLst/>
                <a:latin typeface="+mn-lt"/>
                <a:ea typeface="+mn-ea"/>
                <a:cs typeface="+mn-cs"/>
              </a:rPr>
              <a:t>Implementación de estrategias de comunicación tales como medios impresos, cuñas radiales, talleres o sesiones de capacitación y campañas de sensibilización, para difundir información a la población trabajadora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2. Sensibilización masiva para promover la afiliación al Sistema General de Seguridad Social a empleadores y trabajadores del sector formal e informal</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3. Creación y/o articulación de Políticas Públicas municipales para la protección de la población trabajadora formal e informal del Departamento.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rgbClr val="FF0000"/>
                </a:solidFill>
                <a:effectLst/>
                <a:latin typeface="+mn-lt"/>
                <a:ea typeface="+mn-ea"/>
                <a:cs typeface="+mn-cs"/>
              </a:rPr>
              <a:t>ESTRATEGIA 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 sz="1200" kern="1200" dirty="0">
                <a:solidFill>
                  <a:schemeClr val="tx1"/>
                </a:solidFill>
                <a:effectLst/>
                <a:latin typeface="+mn-lt"/>
                <a:ea typeface="+mn-ea"/>
                <a:cs typeface="+mn-cs"/>
              </a:rPr>
              <a:t>Promoción de la seguridad, protección y atención a los trabajadores en el desempeño de sus actividades laborales y/o productivas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 sz="1200" kern="1200" dirty="0">
                <a:solidFill>
                  <a:schemeClr val="tx1"/>
                </a:solidFill>
                <a:effectLst/>
                <a:latin typeface="+mn-lt"/>
                <a:ea typeface="+mn-ea"/>
                <a:cs typeface="+mn-cs"/>
              </a:rPr>
              <a:t>Fortalecimiento de las actividades del Plan de Intervenciones Colectivas de los municipios, que permitan promover y mantener el más alto nivel de seguridad y bienestar físico, mental y social de la población trabajadora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 sz="1200" kern="1200" dirty="0">
                <a:solidFill>
                  <a:schemeClr val="tx1"/>
                </a:solidFill>
                <a:effectLst/>
                <a:latin typeface="+mn-lt"/>
                <a:ea typeface="+mn-ea"/>
                <a:cs typeface="+mn-cs"/>
              </a:rPr>
              <a:t>Promoción para la ejecución de las actividades productivas en condiciones acordes a la capacidad física y mental de la población trabajadora, a sus hábitos y creencias culturales y a su dignidad como personas humanas, sin obviar los avances tecnológicos.</a:t>
            </a:r>
            <a:endParaRPr lang="es-C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b="1" dirty="0"/>
              <a:t>ESTRATEGIA 3</a:t>
            </a:r>
          </a:p>
          <a:p>
            <a:pPr marL="0" marR="0" indent="0" algn="l" defTabSz="914400" rtl="0" eaLnBrk="1" fontAlgn="auto" latinLnBrk="0" hangingPunct="1">
              <a:lnSpc>
                <a:spcPct val="100000"/>
              </a:lnSpc>
              <a:spcBef>
                <a:spcPts val="0"/>
              </a:spcBef>
              <a:spcAft>
                <a:spcPts val="0"/>
              </a:spcAft>
              <a:buClrTx/>
              <a:buSzTx/>
              <a:buFontTx/>
              <a:buNone/>
              <a:tabLst/>
              <a:defRPr/>
            </a:pPr>
            <a:r>
              <a:rPr lang="es-CO" dirty="0"/>
              <a:t>1.</a:t>
            </a:r>
            <a:r>
              <a:rPr lang="es-ES" sz="1200" kern="1200" dirty="0">
                <a:solidFill>
                  <a:schemeClr val="tx1"/>
                </a:solidFill>
                <a:effectLst/>
                <a:latin typeface="+mn-lt"/>
                <a:ea typeface="+mn-ea"/>
                <a:cs typeface="+mn-cs"/>
              </a:rPr>
              <a:t> Concertación de acciones de articulación e intervención integral con los diferentes actores a cargo de los programas de salud y ámbito laboral en los municipios para apoyar e intervenir a los adolescentes trabajadores en el marco de las competencias del sector salud.</a:t>
            </a:r>
            <a:endParaRPr lang="es-C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b="1" dirty="0"/>
              <a:t>ESTRATEGIA 4</a:t>
            </a:r>
          </a:p>
          <a:p>
            <a:pPr marL="0" marR="0" indent="0" algn="l" defTabSz="914400" rtl="0" eaLnBrk="1" fontAlgn="auto" latinLnBrk="0" hangingPunct="1">
              <a:lnSpc>
                <a:spcPct val="100000"/>
              </a:lnSpc>
              <a:spcBef>
                <a:spcPts val="0"/>
              </a:spcBef>
              <a:spcAft>
                <a:spcPts val="0"/>
              </a:spcAft>
              <a:buClrTx/>
              <a:buSzTx/>
              <a:buFontTx/>
              <a:buNone/>
              <a:tabLst/>
              <a:defRPr/>
            </a:pPr>
            <a:r>
              <a:rPr lang="es-CO" dirty="0"/>
              <a:t>1.</a:t>
            </a:r>
            <a:r>
              <a:rPr lang="es-ES" sz="1200" kern="1200" dirty="0">
                <a:solidFill>
                  <a:schemeClr val="tx1"/>
                </a:solidFill>
                <a:effectLst/>
                <a:latin typeface="+mn-lt"/>
                <a:ea typeface="+mn-ea"/>
                <a:cs typeface="+mn-cs"/>
              </a:rPr>
              <a:t> Conformación de espacios de relaciones tripartitas entre los trabajadores, empleadores, actores de la salud, las diferentes secretarias de salud y desarrollo económico y social a nivel municipal y departamental, los Centros de Vida Sensorial, el ICBF, las Comisarías de Familia, Policía, </a:t>
            </a:r>
            <a:r>
              <a:rPr lang="es-ES" sz="1200" kern="1200" dirty="0" err="1">
                <a:solidFill>
                  <a:schemeClr val="tx1"/>
                </a:solidFill>
                <a:effectLst/>
                <a:latin typeface="+mn-lt"/>
                <a:ea typeface="+mn-ea"/>
                <a:cs typeface="+mn-cs"/>
              </a:rPr>
              <a:t>Inpec</a:t>
            </a:r>
            <a:r>
              <a:rPr lang="es-ES" sz="1200" kern="1200" dirty="0">
                <a:solidFill>
                  <a:schemeClr val="tx1"/>
                </a:solidFill>
                <a:effectLst/>
                <a:latin typeface="+mn-lt"/>
                <a:ea typeface="+mn-ea"/>
                <a:cs typeface="+mn-cs"/>
              </a:rPr>
              <a:t>, agremiaciones, cooperativas, asociaciones, instituciones educativas y hospitales de la red pública, entre otras.</a:t>
            </a:r>
            <a:endParaRPr lang="es-C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dirty="0"/>
              <a:t>2. </a:t>
            </a:r>
            <a:r>
              <a:rPr lang="es-ES" sz="1200" kern="1200" dirty="0">
                <a:solidFill>
                  <a:schemeClr val="tx1"/>
                </a:solidFill>
                <a:effectLst/>
                <a:latin typeface="+mn-lt"/>
                <a:ea typeface="+mn-ea"/>
                <a:cs typeface="+mn-cs"/>
              </a:rPr>
              <a:t>Establecimiento de redes de trabajo con el sector académico que, articuladas al Observatorio Social del Departamento, puedan hacer diagnósticos situacionales, detección temprana, seguimiento y diseño de mecanismos que promuevan la salud laboral</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3. Promoción de la organización y participación de las organizaciones de trabajadores formales e informales que garanticen la representación de esta población en los diferentes espacios de discusión sobre la salud laboral</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4. Definición de acciones transversales de intervención de la población trabajadora, en el marco de las etapas de ciclo vital a nivel departamental y municipal.</a:t>
            </a:r>
            <a:endParaRPr lang="es-C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b="1" dirty="0"/>
              <a:t>ESTRATEGIA 5</a:t>
            </a:r>
          </a:p>
          <a:p>
            <a:pPr marL="0" marR="0" indent="0" algn="l" defTabSz="914400" rtl="0" eaLnBrk="1" fontAlgn="auto" latinLnBrk="0" hangingPunct="1">
              <a:lnSpc>
                <a:spcPct val="100000"/>
              </a:lnSpc>
              <a:spcBef>
                <a:spcPts val="0"/>
              </a:spcBef>
              <a:spcAft>
                <a:spcPts val="0"/>
              </a:spcAft>
              <a:buClrTx/>
              <a:buSzTx/>
              <a:buFontTx/>
              <a:buNone/>
              <a:tabLst/>
              <a:defRPr/>
            </a:pPr>
            <a:r>
              <a:rPr lang="es-CO" dirty="0"/>
              <a:t>1.</a:t>
            </a:r>
            <a:r>
              <a:rPr lang="es-ES" sz="1200" kern="1200" dirty="0">
                <a:solidFill>
                  <a:schemeClr val="tx1"/>
                </a:solidFill>
                <a:effectLst/>
                <a:latin typeface="+mn-lt"/>
                <a:ea typeface="+mn-ea"/>
                <a:cs typeface="+mn-cs"/>
              </a:rPr>
              <a:t> Integración interinstitucional e intersectorial del Sistema de Vigilancia en Salud Laboral -SIVISALA, de manera que se retroalimente con aquellas del departamento, de la red pública y de los municipios.</a:t>
            </a:r>
            <a:endParaRPr lang="es-C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dirty="0"/>
              <a:t>2. </a:t>
            </a:r>
            <a:r>
              <a:rPr lang="es-ES" sz="1200" kern="1200" dirty="0">
                <a:solidFill>
                  <a:schemeClr val="tx1"/>
                </a:solidFill>
                <a:effectLst/>
                <a:latin typeface="+mn-lt"/>
                <a:ea typeface="+mn-ea"/>
                <a:cs typeface="+mn-cs"/>
              </a:rPr>
              <a:t>Fortalecimiento de las instancias y actores a cargo de la vigilancia y cumplimiento de las disposiciones en materia de seguridad y salud en el trabajo a nivel municipal e implementación de estrategias de articulación con los mismos para garantizar la oportunidad, calidad y veracidad de la información del sistema.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3. Fomento de una cultura de autocuidado y vigilancia al sector agrícola en la utilización de plaguicidas.</a:t>
            </a:r>
            <a:endParaRPr lang="es-C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b="1" dirty="0"/>
              <a:t>ESTRATEGIA</a:t>
            </a:r>
            <a:r>
              <a:rPr lang="es-CO" b="1" baseline="0" dirty="0"/>
              <a:t> 6</a:t>
            </a:r>
          </a:p>
          <a:p>
            <a:pPr marL="0" marR="0" indent="0" algn="l" defTabSz="914400" rtl="0" eaLnBrk="1" fontAlgn="auto" latinLnBrk="0" hangingPunct="1">
              <a:lnSpc>
                <a:spcPct val="100000"/>
              </a:lnSpc>
              <a:spcBef>
                <a:spcPts val="0"/>
              </a:spcBef>
              <a:spcAft>
                <a:spcPts val="0"/>
              </a:spcAft>
              <a:buClrTx/>
              <a:buSzTx/>
              <a:buFontTx/>
              <a:buNone/>
              <a:tabLst/>
              <a:defRPr/>
            </a:pPr>
            <a:r>
              <a:rPr lang="es-CO" baseline="0" dirty="0"/>
              <a:t>1. </a:t>
            </a:r>
            <a:r>
              <a:rPr lang="es-ES" sz="1200" kern="1200" dirty="0">
                <a:solidFill>
                  <a:schemeClr val="tx1"/>
                </a:solidFill>
                <a:effectLst/>
                <a:latin typeface="+mn-lt"/>
                <a:ea typeface="+mn-ea"/>
                <a:cs typeface="+mn-cs"/>
              </a:rPr>
              <a:t>Definición y garantía de los recursos financieros, humanos, físicos y técnicos, de parte de los organismos departamentales y municipales, y las empresas que funcionen en este territorio, para el desarrollo de las acciones de promoción y prevención, teniendo en cuenta la suficiencia de éstos, según los diagnósticos situacionales.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2. Disposición de indicadores de monitoreo de las políticas públicas de salud laboral del departamento y sus municipios, articulados en el Sistema de garantía de calidad</a:t>
            </a:r>
            <a:endParaRPr lang="es-CO" dirty="0"/>
          </a:p>
          <a:p>
            <a:endParaRPr lang="es-CO" dirty="0"/>
          </a:p>
        </p:txBody>
      </p:sp>
      <p:sp>
        <p:nvSpPr>
          <p:cNvPr id="4" name="Marcador de número de diapositiva 3"/>
          <p:cNvSpPr>
            <a:spLocks noGrp="1"/>
          </p:cNvSpPr>
          <p:nvPr>
            <p:ph type="sldNum" sz="quarter" idx="10"/>
          </p:nvPr>
        </p:nvSpPr>
        <p:spPr/>
        <p:txBody>
          <a:bodyPr/>
          <a:lstStyle/>
          <a:p>
            <a:fld id="{2F4750E8-1636-4F89-9677-F4A52BFFF921}" type="slidenum">
              <a:rPr lang="es-CO" smtClean="0"/>
              <a:pPr/>
              <a:t>13</a:t>
            </a:fld>
            <a:endParaRPr lang="es-CO"/>
          </a:p>
        </p:txBody>
      </p:sp>
    </p:spTree>
    <p:extLst>
      <p:ext uri="{BB962C8B-B14F-4D97-AF65-F5344CB8AC3E}">
        <p14:creationId xmlns:p14="http://schemas.microsoft.com/office/powerpoint/2010/main" val="235185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5D98EBF2-1687-4516-80B4-80356DB1381F}" type="datetimeFigureOut">
              <a:rPr lang="es-CO" smtClean="0"/>
              <a:t>7/05/2019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BD3509B-8065-4E4B-A6F8-0E035E1CD55D}" type="slidenum">
              <a:rPr lang="es-CO" smtClean="0"/>
              <a:t>‹Nº›</a:t>
            </a:fld>
            <a:endParaRPr lang="es-CO"/>
          </a:p>
        </p:txBody>
      </p:sp>
    </p:spTree>
    <p:extLst>
      <p:ext uri="{BB962C8B-B14F-4D97-AF65-F5344CB8AC3E}">
        <p14:creationId xmlns:p14="http://schemas.microsoft.com/office/powerpoint/2010/main" val="284180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D98EBF2-1687-4516-80B4-80356DB1381F}" type="datetimeFigureOut">
              <a:rPr lang="es-CO" smtClean="0"/>
              <a:t>7/05/2019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BD3509B-8065-4E4B-A6F8-0E035E1CD55D}" type="slidenum">
              <a:rPr lang="es-CO" smtClean="0"/>
              <a:t>‹Nº›</a:t>
            </a:fld>
            <a:endParaRPr lang="es-CO"/>
          </a:p>
        </p:txBody>
      </p:sp>
    </p:spTree>
    <p:extLst>
      <p:ext uri="{BB962C8B-B14F-4D97-AF65-F5344CB8AC3E}">
        <p14:creationId xmlns:p14="http://schemas.microsoft.com/office/powerpoint/2010/main" val="127919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D98EBF2-1687-4516-80B4-80356DB1381F}" type="datetimeFigureOut">
              <a:rPr lang="es-CO" smtClean="0"/>
              <a:t>7/05/2019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BD3509B-8065-4E4B-A6F8-0E035E1CD55D}" type="slidenum">
              <a:rPr lang="es-CO" smtClean="0"/>
              <a:t>‹Nº›</a:t>
            </a:fld>
            <a:endParaRPr lang="es-CO"/>
          </a:p>
        </p:txBody>
      </p:sp>
    </p:spTree>
    <p:extLst>
      <p:ext uri="{BB962C8B-B14F-4D97-AF65-F5344CB8AC3E}">
        <p14:creationId xmlns:p14="http://schemas.microsoft.com/office/powerpoint/2010/main" val="167846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933A55D-FD45-43D0-A94F-9BAFC60D102B}" type="datetimeFigureOut">
              <a:rPr lang="es-ES">
                <a:solidFill>
                  <a:prstClr val="black">
                    <a:tint val="75000"/>
                  </a:prstClr>
                </a:solidFill>
              </a:rPr>
              <a:pPr>
                <a:defRPr/>
              </a:pPr>
              <a:t>07/05/2019</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fld id="{61EF8506-A709-42BC-9B71-FD735B1E2F52}" type="slidenum">
              <a:rPr lang="es-ES"/>
              <a:pPr/>
              <a:t>‹Nº›</a:t>
            </a:fld>
            <a:endParaRPr lang="es-ES"/>
          </a:p>
        </p:txBody>
      </p:sp>
    </p:spTree>
    <p:extLst>
      <p:ext uri="{BB962C8B-B14F-4D97-AF65-F5344CB8AC3E}">
        <p14:creationId xmlns:p14="http://schemas.microsoft.com/office/powerpoint/2010/main" val="2563957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5744B1D1-20DC-4F97-9848-623689B6191E}" type="datetimeFigureOut">
              <a:rPr lang="es-ES">
                <a:solidFill>
                  <a:prstClr val="black">
                    <a:tint val="75000"/>
                  </a:prstClr>
                </a:solidFill>
              </a:rPr>
              <a:pPr>
                <a:defRPr/>
              </a:pPr>
              <a:t>07/05/2019</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fld id="{20DDEFBB-4683-4F4C-BD32-31677FCAFA85}" type="slidenum">
              <a:rPr lang="es-ES"/>
              <a:pPr/>
              <a:t>‹Nº›</a:t>
            </a:fld>
            <a:endParaRPr lang="es-ES"/>
          </a:p>
        </p:txBody>
      </p:sp>
    </p:spTree>
    <p:extLst>
      <p:ext uri="{BB962C8B-B14F-4D97-AF65-F5344CB8AC3E}">
        <p14:creationId xmlns:p14="http://schemas.microsoft.com/office/powerpoint/2010/main" val="1013725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5F9F1089-7C64-425D-9C2D-715D5B128618}" type="datetimeFigureOut">
              <a:rPr lang="es-ES">
                <a:solidFill>
                  <a:prstClr val="black">
                    <a:tint val="75000"/>
                  </a:prstClr>
                </a:solidFill>
              </a:rPr>
              <a:pPr>
                <a:defRPr/>
              </a:pPr>
              <a:t>07/05/2019</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fld id="{476208E4-D225-457A-A768-16B94B7886C9}" type="slidenum">
              <a:rPr lang="es-ES"/>
              <a:pPr/>
              <a:t>‹Nº›</a:t>
            </a:fld>
            <a:endParaRPr lang="es-ES"/>
          </a:p>
        </p:txBody>
      </p:sp>
    </p:spTree>
    <p:extLst>
      <p:ext uri="{BB962C8B-B14F-4D97-AF65-F5344CB8AC3E}">
        <p14:creationId xmlns:p14="http://schemas.microsoft.com/office/powerpoint/2010/main" val="10197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D9C9AE00-3B29-42F1-92F3-5F781BE90409}" type="datetimeFigureOut">
              <a:rPr lang="es-ES">
                <a:solidFill>
                  <a:prstClr val="black">
                    <a:tint val="75000"/>
                  </a:prstClr>
                </a:solidFill>
              </a:rPr>
              <a:pPr>
                <a:defRPr/>
              </a:pPr>
              <a:t>07/05/2019</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fld id="{ABF21057-C3D1-4207-9395-B38591B46E7F}" type="slidenum">
              <a:rPr lang="es-ES"/>
              <a:pPr/>
              <a:t>‹Nº›</a:t>
            </a:fld>
            <a:endParaRPr lang="es-ES"/>
          </a:p>
        </p:txBody>
      </p:sp>
    </p:spTree>
    <p:extLst>
      <p:ext uri="{BB962C8B-B14F-4D97-AF65-F5344CB8AC3E}">
        <p14:creationId xmlns:p14="http://schemas.microsoft.com/office/powerpoint/2010/main" val="1901206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18A59FB6-C1ED-4203-BD78-4D5FB2FB023D}" type="datetimeFigureOut">
              <a:rPr lang="es-ES">
                <a:solidFill>
                  <a:prstClr val="black">
                    <a:tint val="75000"/>
                  </a:prstClr>
                </a:solidFill>
              </a:rPr>
              <a:pPr>
                <a:defRPr/>
              </a:pPr>
              <a:t>07/05/2019</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fld id="{D4567236-DA95-44B1-A524-E1F7FF5625F7}" type="slidenum">
              <a:rPr lang="es-ES"/>
              <a:pPr/>
              <a:t>‹Nº›</a:t>
            </a:fld>
            <a:endParaRPr lang="es-ES"/>
          </a:p>
        </p:txBody>
      </p:sp>
    </p:spTree>
    <p:extLst>
      <p:ext uri="{BB962C8B-B14F-4D97-AF65-F5344CB8AC3E}">
        <p14:creationId xmlns:p14="http://schemas.microsoft.com/office/powerpoint/2010/main" val="743074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7A3BDF5D-BB94-4A56-9D51-999F948BEA44}" type="datetimeFigureOut">
              <a:rPr lang="es-ES">
                <a:solidFill>
                  <a:prstClr val="black">
                    <a:tint val="75000"/>
                  </a:prstClr>
                </a:solidFill>
              </a:rPr>
              <a:pPr>
                <a:defRPr/>
              </a:pPr>
              <a:t>07/05/2019</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fld id="{D4113967-D0AA-4756-AD9F-C8FA325C5F26}" type="slidenum">
              <a:rPr lang="es-ES"/>
              <a:pPr/>
              <a:t>‹Nº›</a:t>
            </a:fld>
            <a:endParaRPr lang="es-ES"/>
          </a:p>
        </p:txBody>
      </p:sp>
    </p:spTree>
    <p:extLst>
      <p:ext uri="{BB962C8B-B14F-4D97-AF65-F5344CB8AC3E}">
        <p14:creationId xmlns:p14="http://schemas.microsoft.com/office/powerpoint/2010/main" val="39462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37089079-A4E3-410F-BB73-6BFB55445113}" type="datetimeFigureOut">
              <a:rPr lang="es-ES">
                <a:solidFill>
                  <a:prstClr val="black">
                    <a:tint val="75000"/>
                  </a:prstClr>
                </a:solidFill>
              </a:rPr>
              <a:pPr>
                <a:defRPr/>
              </a:pPr>
              <a:t>07/05/2019</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fld id="{153740AD-BA2A-4BE2-B7B6-668C90829A59}" type="slidenum">
              <a:rPr lang="es-ES"/>
              <a:pPr/>
              <a:t>‹Nº›</a:t>
            </a:fld>
            <a:endParaRPr lang="es-ES"/>
          </a:p>
        </p:txBody>
      </p:sp>
    </p:spTree>
    <p:extLst>
      <p:ext uri="{BB962C8B-B14F-4D97-AF65-F5344CB8AC3E}">
        <p14:creationId xmlns:p14="http://schemas.microsoft.com/office/powerpoint/2010/main" val="1345718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EA725A71-26E1-4D2C-B507-DFBF329F6461}" type="datetimeFigureOut">
              <a:rPr lang="es-ES">
                <a:solidFill>
                  <a:prstClr val="black">
                    <a:tint val="75000"/>
                  </a:prstClr>
                </a:solidFill>
              </a:rPr>
              <a:pPr>
                <a:defRPr/>
              </a:pPr>
              <a:t>07/05/2019</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fld id="{0A1870EC-D4BB-42C4-8709-CD249D9A2E3D}" type="slidenum">
              <a:rPr lang="es-ES"/>
              <a:pPr/>
              <a:t>‹Nº›</a:t>
            </a:fld>
            <a:endParaRPr lang="es-ES"/>
          </a:p>
        </p:txBody>
      </p:sp>
    </p:spTree>
    <p:extLst>
      <p:ext uri="{BB962C8B-B14F-4D97-AF65-F5344CB8AC3E}">
        <p14:creationId xmlns:p14="http://schemas.microsoft.com/office/powerpoint/2010/main" val="101639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D98EBF2-1687-4516-80B4-80356DB1381F}" type="datetimeFigureOut">
              <a:rPr lang="es-CO" smtClean="0"/>
              <a:t>7/05/2019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BD3509B-8065-4E4B-A6F8-0E035E1CD55D}" type="slidenum">
              <a:rPr lang="es-CO" smtClean="0"/>
              <a:t>‹Nº›</a:t>
            </a:fld>
            <a:endParaRPr lang="es-CO"/>
          </a:p>
        </p:txBody>
      </p:sp>
    </p:spTree>
    <p:extLst>
      <p:ext uri="{BB962C8B-B14F-4D97-AF65-F5344CB8AC3E}">
        <p14:creationId xmlns:p14="http://schemas.microsoft.com/office/powerpoint/2010/main" val="498344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22A9B74-6215-4C21-844A-13781D61AF89}" type="datetimeFigureOut">
              <a:rPr lang="es-ES">
                <a:solidFill>
                  <a:prstClr val="black">
                    <a:tint val="75000"/>
                  </a:prstClr>
                </a:solidFill>
              </a:rPr>
              <a:pPr>
                <a:defRPr/>
              </a:pPr>
              <a:t>07/05/2019</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fld id="{55F6D73F-CBA6-405A-AEB1-27FD85B84F42}" type="slidenum">
              <a:rPr lang="es-ES"/>
              <a:pPr/>
              <a:t>‹Nº›</a:t>
            </a:fld>
            <a:endParaRPr lang="es-ES"/>
          </a:p>
        </p:txBody>
      </p:sp>
    </p:spTree>
    <p:extLst>
      <p:ext uri="{BB962C8B-B14F-4D97-AF65-F5344CB8AC3E}">
        <p14:creationId xmlns:p14="http://schemas.microsoft.com/office/powerpoint/2010/main" val="1915539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6DDBE8F3-9ABC-4C49-891F-84EBEE01B90E}" type="datetimeFigureOut">
              <a:rPr lang="es-ES">
                <a:solidFill>
                  <a:prstClr val="black">
                    <a:tint val="75000"/>
                  </a:prstClr>
                </a:solidFill>
              </a:rPr>
              <a:pPr>
                <a:defRPr/>
              </a:pPr>
              <a:t>07/05/2019</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fld id="{782AE943-D1E7-4CEE-BDBF-C29ADFBEF8D9}" type="slidenum">
              <a:rPr lang="es-ES"/>
              <a:pPr/>
              <a:t>‹Nº›</a:t>
            </a:fld>
            <a:endParaRPr lang="es-ES"/>
          </a:p>
        </p:txBody>
      </p:sp>
    </p:spTree>
    <p:extLst>
      <p:ext uri="{BB962C8B-B14F-4D97-AF65-F5344CB8AC3E}">
        <p14:creationId xmlns:p14="http://schemas.microsoft.com/office/powerpoint/2010/main" val="63337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E4D546AA-6748-4F32-B01F-F1023235B342}" type="datetimeFigureOut">
              <a:rPr lang="es-ES">
                <a:solidFill>
                  <a:prstClr val="black">
                    <a:tint val="75000"/>
                  </a:prstClr>
                </a:solidFill>
              </a:rPr>
              <a:pPr>
                <a:defRPr/>
              </a:pPr>
              <a:t>07/05/2019</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fld id="{57660CA5-D3DE-4659-ABF6-B1D1D44E24DF}" type="slidenum">
              <a:rPr lang="es-ES"/>
              <a:pPr/>
              <a:t>‹Nº›</a:t>
            </a:fld>
            <a:endParaRPr lang="es-ES"/>
          </a:p>
        </p:txBody>
      </p:sp>
    </p:spTree>
    <p:extLst>
      <p:ext uri="{BB962C8B-B14F-4D97-AF65-F5344CB8AC3E}">
        <p14:creationId xmlns:p14="http://schemas.microsoft.com/office/powerpoint/2010/main" val="119065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D98EBF2-1687-4516-80B4-80356DB1381F}" type="datetimeFigureOut">
              <a:rPr lang="es-CO" smtClean="0"/>
              <a:t>7/05/2019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BD3509B-8065-4E4B-A6F8-0E035E1CD55D}" type="slidenum">
              <a:rPr lang="es-CO" smtClean="0"/>
              <a:t>‹Nº›</a:t>
            </a:fld>
            <a:endParaRPr lang="es-CO"/>
          </a:p>
        </p:txBody>
      </p:sp>
    </p:spTree>
    <p:extLst>
      <p:ext uri="{BB962C8B-B14F-4D97-AF65-F5344CB8AC3E}">
        <p14:creationId xmlns:p14="http://schemas.microsoft.com/office/powerpoint/2010/main" val="83710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5D98EBF2-1687-4516-80B4-80356DB1381F}" type="datetimeFigureOut">
              <a:rPr lang="es-CO" smtClean="0"/>
              <a:t>7/05/2019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BD3509B-8065-4E4B-A6F8-0E035E1CD55D}" type="slidenum">
              <a:rPr lang="es-CO" smtClean="0"/>
              <a:t>‹Nº›</a:t>
            </a:fld>
            <a:endParaRPr lang="es-CO"/>
          </a:p>
        </p:txBody>
      </p:sp>
    </p:spTree>
    <p:extLst>
      <p:ext uri="{BB962C8B-B14F-4D97-AF65-F5344CB8AC3E}">
        <p14:creationId xmlns:p14="http://schemas.microsoft.com/office/powerpoint/2010/main" val="20965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5D98EBF2-1687-4516-80B4-80356DB1381F}" type="datetimeFigureOut">
              <a:rPr lang="es-CO" smtClean="0"/>
              <a:t>7/05/2019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DBD3509B-8065-4E4B-A6F8-0E035E1CD55D}" type="slidenum">
              <a:rPr lang="es-CO" smtClean="0"/>
              <a:t>‹Nº›</a:t>
            </a:fld>
            <a:endParaRPr lang="es-CO"/>
          </a:p>
        </p:txBody>
      </p:sp>
    </p:spTree>
    <p:extLst>
      <p:ext uri="{BB962C8B-B14F-4D97-AF65-F5344CB8AC3E}">
        <p14:creationId xmlns:p14="http://schemas.microsoft.com/office/powerpoint/2010/main" val="338026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5D98EBF2-1687-4516-80B4-80356DB1381F}" type="datetimeFigureOut">
              <a:rPr lang="es-CO" smtClean="0"/>
              <a:t>7/05/2019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DBD3509B-8065-4E4B-A6F8-0E035E1CD55D}" type="slidenum">
              <a:rPr lang="es-CO" smtClean="0"/>
              <a:t>‹Nº›</a:t>
            </a:fld>
            <a:endParaRPr lang="es-CO"/>
          </a:p>
        </p:txBody>
      </p:sp>
    </p:spTree>
    <p:extLst>
      <p:ext uri="{BB962C8B-B14F-4D97-AF65-F5344CB8AC3E}">
        <p14:creationId xmlns:p14="http://schemas.microsoft.com/office/powerpoint/2010/main" val="198952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D98EBF2-1687-4516-80B4-80356DB1381F}" type="datetimeFigureOut">
              <a:rPr lang="es-CO" smtClean="0"/>
              <a:t>7/05/2019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DBD3509B-8065-4E4B-A6F8-0E035E1CD55D}" type="slidenum">
              <a:rPr lang="es-CO" smtClean="0"/>
              <a:t>‹Nº›</a:t>
            </a:fld>
            <a:endParaRPr lang="es-CO"/>
          </a:p>
        </p:txBody>
      </p:sp>
    </p:spTree>
    <p:extLst>
      <p:ext uri="{BB962C8B-B14F-4D97-AF65-F5344CB8AC3E}">
        <p14:creationId xmlns:p14="http://schemas.microsoft.com/office/powerpoint/2010/main" val="181107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D98EBF2-1687-4516-80B4-80356DB1381F}" type="datetimeFigureOut">
              <a:rPr lang="es-CO" smtClean="0"/>
              <a:t>7/05/2019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BD3509B-8065-4E4B-A6F8-0E035E1CD55D}" type="slidenum">
              <a:rPr lang="es-CO" smtClean="0"/>
              <a:t>‹Nº›</a:t>
            </a:fld>
            <a:endParaRPr lang="es-CO"/>
          </a:p>
        </p:txBody>
      </p:sp>
    </p:spTree>
    <p:extLst>
      <p:ext uri="{BB962C8B-B14F-4D97-AF65-F5344CB8AC3E}">
        <p14:creationId xmlns:p14="http://schemas.microsoft.com/office/powerpoint/2010/main" val="258828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D98EBF2-1687-4516-80B4-80356DB1381F}" type="datetimeFigureOut">
              <a:rPr lang="es-CO" smtClean="0"/>
              <a:t>7/05/2019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BD3509B-8065-4E4B-A6F8-0E035E1CD55D}" type="slidenum">
              <a:rPr lang="es-CO" smtClean="0"/>
              <a:t>‹Nº›</a:t>
            </a:fld>
            <a:endParaRPr lang="es-CO"/>
          </a:p>
        </p:txBody>
      </p:sp>
    </p:spTree>
    <p:extLst>
      <p:ext uri="{BB962C8B-B14F-4D97-AF65-F5344CB8AC3E}">
        <p14:creationId xmlns:p14="http://schemas.microsoft.com/office/powerpoint/2010/main" val="389334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8EBF2-1687-4516-80B4-80356DB1381F}" type="datetimeFigureOut">
              <a:rPr lang="es-CO" smtClean="0"/>
              <a:t>7/05/2019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3509B-8065-4E4B-A6F8-0E035E1CD55D}" type="slidenum">
              <a:rPr lang="es-CO" smtClean="0"/>
              <a:t>‹Nº›</a:t>
            </a:fld>
            <a:endParaRPr lang="es-CO"/>
          </a:p>
        </p:txBody>
      </p:sp>
    </p:spTree>
    <p:extLst>
      <p:ext uri="{BB962C8B-B14F-4D97-AF65-F5344CB8AC3E}">
        <p14:creationId xmlns:p14="http://schemas.microsoft.com/office/powerpoint/2010/main" val="807675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t>Clic para editar título</a:t>
            </a:r>
            <a:endParaRPr lang="es-ES"/>
          </a:p>
        </p:txBody>
      </p:sp>
      <p:sp>
        <p:nvSpPr>
          <p:cNvPr id="1027" name="Marcador de texto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1728D5D4-BCAD-41D0-8347-9F711CA1FA23}" type="datetimeFigureOut">
              <a:rPr lang="es-ES" smtClean="0">
                <a:solidFill>
                  <a:prstClr val="black">
                    <a:tint val="75000"/>
                  </a:prstClr>
                </a:solidFill>
              </a:rPr>
              <a:pPr defTabSz="457200">
                <a:defRPr/>
              </a:pPr>
              <a:t>07/05/2019</a:t>
            </a:fld>
            <a:endParaRPr lang="es-ES">
              <a:solidFill>
                <a:prstClr val="black">
                  <a:tint val="75000"/>
                </a:prstClr>
              </a:solidFill>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3C620EF9-0883-4CF9-96B4-18E6F87FB97E}" type="slidenum">
              <a:rPr lang="es-ES" smtClean="0">
                <a:cs typeface="Arial" panose="020B0604020202020204" pitchFamily="34" charset="0"/>
              </a:rPr>
              <a:pPr defTabSz="457200" fontAlgn="base">
                <a:spcBef>
                  <a:spcPct val="0"/>
                </a:spcBef>
                <a:spcAft>
                  <a:spcPct val="0"/>
                </a:spcAft>
              </a:pPr>
              <a:t>‹Nº›</a:t>
            </a:fld>
            <a:endParaRPr lang="es-ES">
              <a:cs typeface="Arial" panose="020B0604020202020204" pitchFamily="34" charset="0"/>
            </a:endParaRPr>
          </a:p>
        </p:txBody>
      </p:sp>
    </p:spTree>
    <p:extLst>
      <p:ext uri="{BB962C8B-B14F-4D97-AF65-F5344CB8AC3E}">
        <p14:creationId xmlns:p14="http://schemas.microsoft.com/office/powerpoint/2010/main" val="2490081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4473293" y="3768472"/>
            <a:ext cx="7440284" cy="2123658"/>
          </a:xfrm>
          <a:prstGeom prst="rect">
            <a:avLst/>
          </a:prstGeom>
          <a:noFill/>
        </p:spPr>
        <p:txBody>
          <a:bodyPr wrap="square" rtlCol="0">
            <a:spAutoFit/>
          </a:bodyPr>
          <a:lstStyle/>
          <a:p>
            <a:pPr algn="r"/>
            <a:r>
              <a:rPr lang="es-CO" b="1" dirty="0">
                <a:solidFill>
                  <a:srgbClr val="10253F"/>
                </a:solidFill>
                <a:latin typeface="Arial" panose="020B0604020202020204" pitchFamily="34" charset="0"/>
              </a:rPr>
              <a:t>POLÍTICA PÚBLICA </a:t>
            </a:r>
            <a:r>
              <a:rPr lang="es-ES" b="1" dirty="0">
                <a:solidFill>
                  <a:srgbClr val="10253F"/>
                </a:solidFill>
                <a:latin typeface="Arial" panose="020B0604020202020204" pitchFamily="34" charset="0"/>
              </a:rPr>
              <a:t>PARA EL FOMENTO DE LA SEGURIDAD Y SALUD DE LOS TRABAJADORES EN EL DEPARTAMENTO DE CUNDINAMARCA</a:t>
            </a:r>
            <a:endParaRPr lang="es-ES_tradnl" b="1" dirty="0">
              <a:solidFill>
                <a:srgbClr val="10253F"/>
              </a:solidFill>
              <a:latin typeface="Arial" panose="020B0604020202020204" pitchFamily="34" charset="0"/>
            </a:endParaRPr>
          </a:p>
          <a:p>
            <a:pPr algn="r"/>
            <a:r>
              <a:rPr lang="es-ES" b="1" dirty="0">
                <a:solidFill>
                  <a:srgbClr val="10253F"/>
                </a:solidFill>
                <a:latin typeface="Arial" panose="020B0604020202020204" pitchFamily="34" charset="0"/>
              </a:rPr>
              <a:t>2018 – 2028</a:t>
            </a:r>
          </a:p>
          <a:p>
            <a:pPr algn="r"/>
            <a:endParaRPr lang="es-CO" sz="2400" b="1" dirty="0">
              <a:latin typeface="Arial" pitchFamily="34" charset="0"/>
              <a:cs typeface="Arial" pitchFamily="34" charset="0"/>
            </a:endParaRPr>
          </a:p>
          <a:p>
            <a:pPr algn="r">
              <a:spcBef>
                <a:spcPct val="0"/>
              </a:spcBef>
            </a:pPr>
            <a:r>
              <a:rPr lang="es-ES" altLang="es-ES_tradnl" b="1" dirty="0">
                <a:solidFill>
                  <a:srgbClr val="10253F"/>
                </a:solidFill>
                <a:latin typeface="Arial" panose="020B0604020202020204" pitchFamily="34" charset="0"/>
              </a:rPr>
              <a:t>Estado: </a:t>
            </a:r>
            <a:r>
              <a:rPr lang="es-ES" altLang="es-ES_tradnl" dirty="0">
                <a:solidFill>
                  <a:srgbClr val="10253F"/>
                </a:solidFill>
                <a:latin typeface="Arial" panose="020B0604020202020204" pitchFamily="34" charset="0"/>
              </a:rPr>
              <a:t>Formulación</a:t>
            </a:r>
          </a:p>
          <a:p>
            <a:pPr algn="r">
              <a:spcBef>
                <a:spcPct val="0"/>
              </a:spcBef>
            </a:pPr>
            <a:r>
              <a:rPr lang="es-ES" altLang="es-ES_tradnl" b="1" dirty="0">
                <a:solidFill>
                  <a:srgbClr val="10253F"/>
                </a:solidFill>
                <a:latin typeface="Arial" panose="020B0604020202020204" pitchFamily="34" charset="0"/>
              </a:rPr>
              <a:t>Entidad Líder: </a:t>
            </a:r>
            <a:r>
              <a:rPr lang="es-ES" altLang="es-ES_tradnl" dirty="0">
                <a:solidFill>
                  <a:srgbClr val="10253F"/>
                </a:solidFill>
                <a:latin typeface="Arial" panose="020B0604020202020204" pitchFamily="34" charset="0"/>
              </a:rPr>
              <a:t>Secretaria de Salud</a:t>
            </a:r>
          </a:p>
        </p:txBody>
      </p:sp>
    </p:spTree>
    <p:extLst>
      <p:ext uri="{BB962C8B-B14F-4D97-AF65-F5344CB8AC3E}">
        <p14:creationId xmlns:p14="http://schemas.microsoft.com/office/powerpoint/2010/main" val="412755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9506" y="318825"/>
            <a:ext cx="8085044" cy="820290"/>
          </a:xfrm>
        </p:spPr>
        <p:txBody>
          <a:bodyPr>
            <a:normAutofit fontScale="90000"/>
          </a:bodyPr>
          <a:lstStyle/>
          <a:p>
            <a:r>
              <a:rPr lang="es-CO" sz="3600" b="1" u="sng" dirty="0">
                <a:solidFill>
                  <a:schemeClr val="tx2">
                    <a:lumMod val="75000"/>
                  </a:schemeClr>
                </a:solidFill>
              </a:rPr>
              <a:t>Metodología de participación </a:t>
            </a:r>
            <a:br>
              <a:rPr lang="es-CO" sz="3600" b="1" u="sng" dirty="0">
                <a:solidFill>
                  <a:schemeClr val="tx2">
                    <a:lumMod val="75000"/>
                  </a:schemeClr>
                </a:solidFill>
              </a:rPr>
            </a:br>
            <a:r>
              <a:rPr lang="es-CO" sz="3600" b="1" dirty="0">
                <a:solidFill>
                  <a:schemeClr val="tx2">
                    <a:lumMod val="75000"/>
                  </a:schemeClr>
                </a:solidFill>
              </a:rPr>
              <a:t>mesas de trabajo</a:t>
            </a:r>
            <a:br>
              <a:rPr lang="es-CO" sz="3600" b="1" i="1" dirty="0">
                <a:solidFill>
                  <a:schemeClr val="accent1"/>
                </a:solidFill>
              </a:rPr>
            </a:br>
            <a:endParaRPr lang="es-CO" sz="3600" b="1" u="sng" dirty="0">
              <a:solidFill>
                <a:schemeClr val="tx2">
                  <a:lumMod val="75000"/>
                </a:schemeClr>
              </a:solidFill>
            </a:endParaRPr>
          </a:p>
        </p:txBody>
      </p:sp>
      <p:sp>
        <p:nvSpPr>
          <p:cNvPr id="6" name="2 CuadroTexto"/>
          <p:cNvSpPr txBox="1"/>
          <p:nvPr/>
        </p:nvSpPr>
        <p:spPr>
          <a:xfrm>
            <a:off x="2279577" y="1151320"/>
            <a:ext cx="5764555" cy="369332"/>
          </a:xfrm>
          <a:prstGeom prst="rect">
            <a:avLst/>
          </a:prstGeom>
          <a:noFill/>
        </p:spPr>
        <p:txBody>
          <a:bodyPr wrap="square" rtlCol="0">
            <a:spAutoFit/>
          </a:bodyPr>
          <a:lstStyle/>
          <a:p>
            <a:endParaRPr lang="es-CO" dirty="0">
              <a:solidFill>
                <a:prstClr val="black"/>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784" y="2422912"/>
            <a:ext cx="1760087" cy="151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Hexágono"/>
          <p:cNvSpPr/>
          <p:nvPr/>
        </p:nvSpPr>
        <p:spPr>
          <a:xfrm>
            <a:off x="6095854" y="3298551"/>
            <a:ext cx="1639477" cy="1432120"/>
          </a:xfrm>
          <a:prstGeom prst="hexagon">
            <a:avLst>
              <a:gd name="adj" fmla="val 25000"/>
              <a:gd name="vf" fmla="val 115470"/>
            </a:avLst>
          </a:prstGeom>
          <a:blipFill>
            <a:blip r:embed="rId3" cstate="print">
              <a:extLst>
                <a:ext uri="{28A0092B-C50C-407E-A947-70E740481C1C}">
                  <a14:useLocalDpi xmlns:a14="http://schemas.microsoft.com/office/drawing/2010/main" val="0"/>
                </a:ext>
              </a:extLst>
            </a:blip>
            <a:srcRect/>
            <a:stretch>
              <a:fillRect l="-14000" r="-14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8 Hexágono"/>
          <p:cNvSpPr/>
          <p:nvPr/>
        </p:nvSpPr>
        <p:spPr>
          <a:xfrm>
            <a:off x="6033442" y="1662565"/>
            <a:ext cx="1701888" cy="1467503"/>
          </a:xfrm>
          <a:prstGeom prst="hexagon">
            <a:avLst>
              <a:gd name="adj" fmla="val 25000"/>
              <a:gd name="vf" fmla="val 115470"/>
            </a:avLst>
          </a:prstGeom>
          <a:blipFill>
            <a:blip r:embed="rId4" cstate="print">
              <a:extLst>
                <a:ext uri="{28A0092B-C50C-407E-A947-70E740481C1C}">
                  <a14:useLocalDpi xmlns:a14="http://schemas.microsoft.com/office/drawing/2010/main" val="0"/>
                </a:ext>
              </a:extLst>
            </a:blip>
            <a:srcRect/>
            <a:stretch>
              <a:fillRect l="-26000" r="-26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10 Hexágono"/>
          <p:cNvSpPr/>
          <p:nvPr/>
        </p:nvSpPr>
        <p:spPr>
          <a:xfrm>
            <a:off x="3267489" y="1729479"/>
            <a:ext cx="1509054" cy="1400589"/>
          </a:xfrm>
          <a:prstGeom prst="hexagon">
            <a:avLst>
              <a:gd name="adj" fmla="val 25000"/>
              <a:gd name="vf" fmla="val 115470"/>
            </a:avLst>
          </a:prstGeom>
          <a:blipFill>
            <a:blip r:embed="rId5" cstate="print">
              <a:extLst>
                <a:ext uri="{28A0092B-C50C-407E-A947-70E740481C1C}">
                  <a14:useLocalDpi xmlns:a14="http://schemas.microsoft.com/office/drawing/2010/main" val="0"/>
                </a:ext>
              </a:extLst>
            </a:blip>
            <a:srcRect/>
            <a:stretch>
              <a:fillRect l="-7000" r="-7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11 Hexágono"/>
          <p:cNvSpPr/>
          <p:nvPr/>
        </p:nvSpPr>
        <p:spPr>
          <a:xfrm>
            <a:off x="3267490" y="3267612"/>
            <a:ext cx="1561939" cy="1400579"/>
          </a:xfrm>
          <a:prstGeom prst="hexagon">
            <a:avLst>
              <a:gd name="adj" fmla="val 25000"/>
              <a:gd name="vf" fmla="val 115470"/>
            </a:avLst>
          </a:prstGeom>
          <a:blipFill>
            <a:blip r:embed="rId6" cstate="print">
              <a:extLst>
                <a:ext uri="{28A0092B-C50C-407E-A947-70E740481C1C}">
                  <a14:useLocalDpi xmlns:a14="http://schemas.microsoft.com/office/drawing/2010/main" val="0"/>
                </a:ext>
              </a:extLst>
            </a:blip>
            <a:srcRect/>
            <a:stretch>
              <a:fillRect l="-7000" r="-7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12 Hexágono"/>
          <p:cNvSpPr/>
          <p:nvPr/>
        </p:nvSpPr>
        <p:spPr>
          <a:xfrm>
            <a:off x="7479039" y="2457268"/>
            <a:ext cx="1513191" cy="1449585"/>
          </a:xfrm>
          <a:prstGeom prst="hexagon">
            <a:avLst>
              <a:gd name="adj" fmla="val 25000"/>
              <a:gd name="vf" fmla="val 115470"/>
            </a:avLst>
          </a:prstGeom>
          <a:blipFill>
            <a:blip r:embed="rId7" cstate="print">
              <a:extLst>
                <a:ext uri="{28A0092B-C50C-407E-A947-70E740481C1C}">
                  <a14:useLocalDpi xmlns:a14="http://schemas.microsoft.com/office/drawing/2010/main" val="0"/>
                </a:ext>
              </a:extLst>
            </a:blip>
            <a:srcRect/>
            <a:stretch>
              <a:fillRect l="-7000" r="-7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13 Hexágono"/>
          <p:cNvSpPr/>
          <p:nvPr/>
        </p:nvSpPr>
        <p:spPr>
          <a:xfrm>
            <a:off x="4601893" y="4059662"/>
            <a:ext cx="1720214" cy="1453229"/>
          </a:xfrm>
          <a:prstGeom prst="hexagon">
            <a:avLst>
              <a:gd name="adj" fmla="val 25000"/>
              <a:gd name="vf" fmla="val 115470"/>
            </a:avLst>
          </a:prstGeom>
          <a:blipFill>
            <a:blip r:embed="rId8" cstate="print">
              <a:extLst>
                <a:ext uri="{28A0092B-C50C-407E-A947-70E740481C1C}">
                  <a14:useLocalDpi xmlns:a14="http://schemas.microsoft.com/office/drawing/2010/main" val="0"/>
                </a:ext>
              </a:extLst>
            </a:blip>
            <a:srcRect/>
            <a:stretch>
              <a:fillRect l="-7000" r="-7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15 Hexágono"/>
          <p:cNvSpPr/>
          <p:nvPr/>
        </p:nvSpPr>
        <p:spPr>
          <a:xfrm>
            <a:off x="7556858" y="1032591"/>
            <a:ext cx="1479158" cy="1284915"/>
          </a:xfrm>
          <a:prstGeom prst="hexagon">
            <a:avLst>
              <a:gd name="adj" fmla="val 25000"/>
              <a:gd name="vf" fmla="val 115470"/>
            </a:avLst>
          </a:prstGeom>
          <a:blipFill>
            <a:blip r:embed="rId9" cstate="print">
              <a:extLst>
                <a:ext uri="{28A0092B-C50C-407E-A947-70E740481C1C}">
                  <a14:useLocalDpi xmlns:a14="http://schemas.microsoft.com/office/drawing/2010/main" val="0"/>
                </a:ext>
              </a:extLst>
            </a:blip>
            <a:srcRect/>
            <a:stretch>
              <a:fillRect l="-7000" r="-7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16 Hexágono"/>
          <p:cNvSpPr/>
          <p:nvPr/>
        </p:nvSpPr>
        <p:spPr>
          <a:xfrm>
            <a:off x="4601893" y="985007"/>
            <a:ext cx="1659084" cy="1344362"/>
          </a:xfrm>
          <a:prstGeom prst="hexagon">
            <a:avLst>
              <a:gd name="adj" fmla="val 25000"/>
              <a:gd name="vf" fmla="val 115470"/>
            </a:avLst>
          </a:prstGeom>
          <a:blipFill>
            <a:blip r:embed="rId10" cstate="print">
              <a:extLst>
                <a:ext uri="{28A0092B-C50C-407E-A947-70E740481C1C}">
                  <a14:useLocalDpi xmlns:a14="http://schemas.microsoft.com/office/drawing/2010/main" val="0"/>
                </a:ext>
              </a:extLst>
            </a:blip>
            <a:srcRect/>
            <a:stretch>
              <a:fillRect l="-26000" r="-26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17 Hexágono"/>
          <p:cNvSpPr/>
          <p:nvPr/>
        </p:nvSpPr>
        <p:spPr>
          <a:xfrm>
            <a:off x="7588532" y="4059661"/>
            <a:ext cx="1456168" cy="1344362"/>
          </a:xfrm>
          <a:prstGeom prst="hexagon">
            <a:avLst>
              <a:gd name="adj" fmla="val 25000"/>
              <a:gd name="vf" fmla="val 115470"/>
            </a:avLst>
          </a:prstGeom>
          <a:blipFill>
            <a:blip r:embed="rId11" cstate="print">
              <a:extLst>
                <a:ext uri="{28A0092B-C50C-407E-A947-70E740481C1C}">
                  <a14:useLocalDpi xmlns:a14="http://schemas.microsoft.com/office/drawing/2010/main" val="0"/>
                </a:ext>
              </a:extLst>
            </a:blip>
            <a:srcRect/>
            <a:stretch>
              <a:fillRect l="-7000" r="-7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5 CuadroTexto"/>
          <p:cNvSpPr txBox="1"/>
          <p:nvPr/>
        </p:nvSpPr>
        <p:spPr>
          <a:xfrm>
            <a:off x="1958119" y="1728890"/>
            <a:ext cx="1699914" cy="3416320"/>
          </a:xfrm>
          <a:prstGeom prst="rect">
            <a:avLst/>
          </a:prstGeom>
          <a:noFill/>
        </p:spPr>
        <p:txBody>
          <a:bodyPr wrap="square" rtlCol="0">
            <a:spAutoFit/>
          </a:bodyPr>
          <a:lstStyle/>
          <a:p>
            <a:r>
              <a:rPr lang="es-CO" b="1" i="1" dirty="0">
                <a:solidFill>
                  <a:srgbClr val="1F497D"/>
                </a:solidFill>
              </a:rPr>
              <a:t>-Chía</a:t>
            </a:r>
          </a:p>
          <a:p>
            <a:r>
              <a:rPr lang="es-CO" b="1" i="1" dirty="0">
                <a:solidFill>
                  <a:srgbClr val="1F497D"/>
                </a:solidFill>
              </a:rPr>
              <a:t>-Sopo</a:t>
            </a:r>
          </a:p>
          <a:p>
            <a:r>
              <a:rPr lang="es-CO" b="1" i="1" dirty="0">
                <a:solidFill>
                  <a:srgbClr val="1F497D"/>
                </a:solidFill>
              </a:rPr>
              <a:t>-Cajicá</a:t>
            </a:r>
          </a:p>
          <a:p>
            <a:r>
              <a:rPr lang="es-CO" b="1" i="1" dirty="0">
                <a:solidFill>
                  <a:srgbClr val="1F497D"/>
                </a:solidFill>
              </a:rPr>
              <a:t>-Funza</a:t>
            </a:r>
          </a:p>
          <a:p>
            <a:r>
              <a:rPr lang="es-CO" b="1" i="1" dirty="0">
                <a:solidFill>
                  <a:srgbClr val="1F497D"/>
                </a:solidFill>
              </a:rPr>
              <a:t>-</a:t>
            </a:r>
            <a:r>
              <a:rPr lang="es-CO" b="1" i="1" dirty="0" err="1">
                <a:solidFill>
                  <a:srgbClr val="1F497D"/>
                </a:solidFill>
              </a:rPr>
              <a:t>Tocancipá</a:t>
            </a:r>
            <a:endParaRPr lang="es-CO" b="1" i="1" dirty="0">
              <a:solidFill>
                <a:srgbClr val="1F497D"/>
              </a:solidFill>
            </a:endParaRPr>
          </a:p>
          <a:p>
            <a:r>
              <a:rPr lang="es-CO" b="1" i="1" dirty="0">
                <a:solidFill>
                  <a:srgbClr val="1F497D"/>
                </a:solidFill>
              </a:rPr>
              <a:t>-Fusagasugá</a:t>
            </a:r>
          </a:p>
          <a:p>
            <a:r>
              <a:rPr lang="es-CO" b="1" i="1" dirty="0">
                <a:solidFill>
                  <a:srgbClr val="1F497D"/>
                </a:solidFill>
              </a:rPr>
              <a:t>-Mosquera</a:t>
            </a:r>
          </a:p>
          <a:p>
            <a:r>
              <a:rPr lang="es-CO" b="1" i="1" dirty="0">
                <a:solidFill>
                  <a:srgbClr val="1F497D"/>
                </a:solidFill>
              </a:rPr>
              <a:t>-Madrid</a:t>
            </a:r>
          </a:p>
          <a:p>
            <a:r>
              <a:rPr lang="es-CO" b="1" i="1" dirty="0">
                <a:solidFill>
                  <a:srgbClr val="1F497D"/>
                </a:solidFill>
              </a:rPr>
              <a:t>-</a:t>
            </a:r>
            <a:r>
              <a:rPr lang="es-CO" b="1" i="1" dirty="0" err="1">
                <a:solidFill>
                  <a:srgbClr val="1F497D"/>
                </a:solidFill>
              </a:rPr>
              <a:t>Úbate</a:t>
            </a:r>
            <a:endParaRPr lang="es-CO" b="1" i="1" dirty="0">
              <a:solidFill>
                <a:srgbClr val="1F497D"/>
              </a:solidFill>
            </a:endParaRPr>
          </a:p>
          <a:p>
            <a:r>
              <a:rPr lang="es-CO" b="1" i="1" dirty="0">
                <a:solidFill>
                  <a:srgbClr val="1F497D"/>
                </a:solidFill>
              </a:rPr>
              <a:t>-</a:t>
            </a:r>
            <a:r>
              <a:rPr lang="es-CO" b="1" i="1" dirty="0" err="1">
                <a:solidFill>
                  <a:srgbClr val="1F497D"/>
                </a:solidFill>
              </a:rPr>
              <a:t>Tenjo</a:t>
            </a:r>
            <a:endParaRPr lang="es-CO" b="1" i="1" dirty="0">
              <a:solidFill>
                <a:srgbClr val="1F497D"/>
              </a:solidFill>
            </a:endParaRPr>
          </a:p>
          <a:p>
            <a:r>
              <a:rPr lang="es-CO" b="1" i="1" dirty="0">
                <a:solidFill>
                  <a:srgbClr val="1F497D"/>
                </a:solidFill>
              </a:rPr>
              <a:t>-Cota</a:t>
            </a:r>
          </a:p>
          <a:p>
            <a:r>
              <a:rPr lang="es-CO" b="1" i="1" dirty="0">
                <a:solidFill>
                  <a:srgbClr val="1F497D"/>
                </a:solidFill>
              </a:rPr>
              <a:t>-Soacha</a:t>
            </a:r>
          </a:p>
        </p:txBody>
      </p:sp>
    </p:spTree>
    <p:extLst>
      <p:ext uri="{BB962C8B-B14F-4D97-AF65-F5344CB8AC3E}">
        <p14:creationId xmlns:p14="http://schemas.microsoft.com/office/powerpoint/2010/main" val="29350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0909" y="2140138"/>
            <a:ext cx="7886700" cy="1325563"/>
          </a:xfrm>
        </p:spPr>
        <p:txBody>
          <a:bodyPr>
            <a:normAutofit/>
          </a:bodyPr>
          <a:lstStyle/>
          <a:p>
            <a:pPr algn="ctr"/>
            <a:r>
              <a:rPr lang="es-CO" b="1" u="sng" dirty="0">
                <a:solidFill>
                  <a:schemeClr val="tx2">
                    <a:lumMod val="75000"/>
                  </a:schemeClr>
                </a:solidFill>
              </a:rPr>
              <a:t>ESTRUCTURA DE LA POLÍTICA PÚBLICA</a:t>
            </a:r>
          </a:p>
        </p:txBody>
      </p:sp>
    </p:spTree>
    <p:extLst>
      <p:ext uri="{BB962C8B-B14F-4D97-AF65-F5344CB8AC3E}">
        <p14:creationId xmlns:p14="http://schemas.microsoft.com/office/powerpoint/2010/main" val="65635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08892" y="3086100"/>
            <a:ext cx="9935307" cy="2716823"/>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ES" sz="1400" b="1" dirty="0">
                <a:solidFill>
                  <a:schemeClr val="tx1"/>
                </a:solidFill>
                <a:latin typeface="Arial" panose="020B0604020202020204" pitchFamily="34" charset="0"/>
                <a:ea typeface="Calibri" panose="020F0502020204030204" pitchFamily="34" charset="0"/>
                <a:cs typeface="Arial" panose="020B0604020202020204" pitchFamily="34" charset="0"/>
              </a:rPr>
              <a:t>CAUSAS</a:t>
            </a:r>
          </a:p>
          <a:p>
            <a:pPr>
              <a:lnSpc>
                <a:spcPct val="107000"/>
              </a:lnSpc>
              <a:spcAft>
                <a:spcPts val="800"/>
              </a:spcAft>
            </a:pPr>
            <a:r>
              <a:rPr lang="es-ES" sz="1400" dirty="0">
                <a:solidFill>
                  <a:schemeClr val="tx1"/>
                </a:solidFill>
                <a:latin typeface="Arial" panose="020B0604020202020204" pitchFamily="34" charset="0"/>
                <a:ea typeface="Calibri" panose="020F0502020204030204" pitchFamily="34" charset="0"/>
                <a:cs typeface="Arial" panose="020B0604020202020204" pitchFamily="34" charset="0"/>
              </a:rPr>
              <a:t>•Insuficiencia de los recursos y acciones a nivel de promoción la salud y prevención del riesgo ocupacional; </a:t>
            </a:r>
          </a:p>
          <a:p>
            <a:pPr>
              <a:lnSpc>
                <a:spcPct val="107000"/>
              </a:lnSpc>
              <a:spcAft>
                <a:spcPts val="800"/>
              </a:spcAft>
            </a:pPr>
            <a:r>
              <a:rPr lang="es-ES" sz="1400" dirty="0">
                <a:solidFill>
                  <a:schemeClr val="tx1"/>
                </a:solidFill>
                <a:latin typeface="Arial" panose="020B0604020202020204" pitchFamily="34" charset="0"/>
                <a:ea typeface="Calibri" panose="020F0502020204030204" pitchFamily="34" charset="0"/>
                <a:cs typeface="Arial" panose="020B0604020202020204" pitchFamily="34" charset="0"/>
              </a:rPr>
              <a:t>•Cobertura en los servicios de salud y de riesgos profesionales (especialmente en el sector informal);</a:t>
            </a:r>
          </a:p>
          <a:p>
            <a:pPr>
              <a:lnSpc>
                <a:spcPct val="107000"/>
              </a:lnSpc>
              <a:spcAft>
                <a:spcPts val="800"/>
              </a:spcAft>
            </a:pPr>
            <a:r>
              <a:rPr lang="es-ES" sz="1400" dirty="0">
                <a:solidFill>
                  <a:schemeClr val="tx1"/>
                </a:solidFill>
                <a:latin typeface="Arial" panose="020B0604020202020204" pitchFamily="34" charset="0"/>
                <a:ea typeface="Calibri" panose="020F0502020204030204" pitchFamily="34" charset="0"/>
                <a:cs typeface="Arial" panose="020B0604020202020204" pitchFamily="34" charset="0"/>
              </a:rPr>
              <a:t>•Acciones de identificación y seguimiento de las condiciones de los grupos particularmente vulnerables; </a:t>
            </a:r>
          </a:p>
          <a:p>
            <a:pPr>
              <a:lnSpc>
                <a:spcPct val="107000"/>
              </a:lnSpc>
              <a:spcAft>
                <a:spcPts val="800"/>
              </a:spcAft>
            </a:pPr>
            <a:r>
              <a:rPr lang="es-ES" sz="1400" dirty="0">
                <a:solidFill>
                  <a:schemeClr val="tx1"/>
                </a:solidFill>
                <a:latin typeface="Arial" panose="020B0604020202020204" pitchFamily="34" charset="0"/>
                <a:ea typeface="Calibri" panose="020F0502020204030204" pitchFamily="34" charset="0"/>
                <a:cs typeface="Arial" panose="020B0604020202020204" pitchFamily="34" charset="0"/>
              </a:rPr>
              <a:t>•Debilidades en materia de cualificación del Recurso humano</a:t>
            </a:r>
          </a:p>
          <a:p>
            <a:pPr>
              <a:lnSpc>
                <a:spcPct val="107000"/>
              </a:lnSpc>
              <a:spcAft>
                <a:spcPts val="800"/>
              </a:spcAft>
            </a:pPr>
            <a:r>
              <a:rPr lang="es-ES" sz="1400" dirty="0">
                <a:solidFill>
                  <a:schemeClr val="tx1"/>
                </a:solidFill>
                <a:latin typeface="Arial" panose="020B0604020202020204" pitchFamily="34" charset="0"/>
                <a:ea typeface="Calibri" panose="020F0502020204030204" pitchFamily="34" charset="0"/>
                <a:cs typeface="Arial" panose="020B0604020202020204" pitchFamily="34" charset="0"/>
              </a:rPr>
              <a:t>•Inoperancia de acuerdos de sistemas de información, vigilancia  control y  Monitoreo</a:t>
            </a:r>
          </a:p>
          <a:p>
            <a:pPr>
              <a:lnSpc>
                <a:spcPct val="107000"/>
              </a:lnSpc>
              <a:spcAft>
                <a:spcPts val="800"/>
              </a:spcAft>
            </a:pPr>
            <a:r>
              <a:rPr lang="es-ES" sz="1400" dirty="0">
                <a:solidFill>
                  <a:schemeClr val="tx1"/>
                </a:solidFill>
                <a:latin typeface="Arial" panose="020B0604020202020204" pitchFamily="34" charset="0"/>
                <a:ea typeface="Calibri" panose="020F0502020204030204" pitchFamily="34" charset="0"/>
                <a:cs typeface="Arial" panose="020B0604020202020204" pitchFamily="34" charset="0"/>
              </a:rPr>
              <a:t>•Deficiencias en materia de participación intersectorial, comunitaria y trabajo en redes teniendo en cuenta las diferentes poblaciones y regionales que se dan en el departamento. </a:t>
            </a:r>
          </a:p>
          <a:p>
            <a:pPr>
              <a:lnSpc>
                <a:spcPct val="107000"/>
              </a:lnSpc>
              <a:spcAft>
                <a:spcPts val="800"/>
              </a:spcAft>
            </a:pPr>
            <a:endParaRPr lang="es-ES" sz="100" b="1"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 name="Rectángulo redondeado 3"/>
          <p:cNvSpPr/>
          <p:nvPr/>
        </p:nvSpPr>
        <p:spPr>
          <a:xfrm>
            <a:off x="1020100" y="1176918"/>
            <a:ext cx="9724099" cy="136152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ES" sz="1600" b="1" dirty="0">
                <a:latin typeface="Arial" panose="020B0604020202020204" pitchFamily="34" charset="0"/>
                <a:ea typeface="Calibri" panose="020F0502020204030204" pitchFamily="34" charset="0"/>
                <a:cs typeface="Times New Roman" panose="02020603050405020304" pitchFamily="18" charset="0"/>
              </a:rPr>
              <a:t>PROBLEMA</a:t>
            </a:r>
            <a:endParaRPr lang="es-CO" sz="1600"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pPr>
            <a:r>
              <a:rPr lang="es-ES" dirty="0">
                <a:latin typeface="Arial" panose="020B0604020202020204" pitchFamily="34" charset="0"/>
                <a:ea typeface="Calibri" panose="020F0502020204030204" pitchFamily="34" charset="0"/>
                <a:cs typeface="Times New Roman" panose="02020603050405020304" pitchFamily="18" charset="0"/>
              </a:rPr>
              <a:t>Deficientes condiciones laborales y de salud de la población trabajadora de los sectores formal e informal en el Departamento de Cundinamarca.</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Flecha curvada hacia la derecha 4"/>
          <p:cNvSpPr/>
          <p:nvPr/>
        </p:nvSpPr>
        <p:spPr>
          <a:xfrm>
            <a:off x="149469" y="1608992"/>
            <a:ext cx="861646" cy="1916723"/>
          </a:xfrm>
          <a:prstGeom prst="curvedRightArrow">
            <a:avLst/>
          </a:prstGeom>
          <a:ln>
            <a:noFill/>
          </a:ln>
          <a:scene3d>
            <a:camera prst="perspectiveFront"/>
            <a:lightRig rig="threePt" dir="t"/>
          </a:scene3d>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sz="2000"/>
          </a:p>
        </p:txBody>
      </p:sp>
      <p:sp>
        <p:nvSpPr>
          <p:cNvPr id="6" name="Flecha curvada hacia arriba 5"/>
          <p:cNvSpPr/>
          <p:nvPr/>
        </p:nvSpPr>
        <p:spPr>
          <a:xfrm rot="16200000">
            <a:off x="9981731" y="2620148"/>
            <a:ext cx="2456925" cy="931988"/>
          </a:xfrm>
          <a:prstGeom prst="curvedUpArrow">
            <a:avLst>
              <a:gd name="adj1" fmla="val 27805"/>
              <a:gd name="adj2" fmla="val 45023"/>
              <a:gd name="adj3" fmla="val 24984"/>
            </a:avLst>
          </a:prstGeom>
          <a:ln>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sz="2000"/>
          </a:p>
        </p:txBody>
      </p:sp>
      <p:sp>
        <p:nvSpPr>
          <p:cNvPr id="9" name="Rectangle 11"/>
          <p:cNvSpPr>
            <a:spLocks noChangeArrowheads="1"/>
          </p:cNvSpPr>
          <p:nvPr/>
        </p:nvSpPr>
        <p:spPr bwMode="auto">
          <a:xfrm>
            <a:off x="2067465" y="-1897248"/>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eaLnBrk="0" fontAlgn="base" hangingPunct="0">
              <a:spcBef>
                <a:spcPct val="0"/>
              </a:spcBef>
              <a:spcAft>
                <a:spcPct val="0"/>
              </a:spcAft>
            </a:pPr>
            <a:endParaRPr lang="es-CO" sz="1200" b="1">
              <a:latin typeface="Arial" panose="020B0604020202020204" pitchFamily="34" charset="0"/>
              <a:ea typeface="Bitstream Vera Sans" charset="0"/>
              <a:cs typeface="Times New Roman" panose="02020603050405020304" pitchFamily="18" charset="0"/>
            </a:endParaRPr>
          </a:p>
          <a:p>
            <a:pPr eaLnBrk="0" fontAlgn="base" hangingPunct="0">
              <a:spcBef>
                <a:spcPct val="0"/>
              </a:spcBef>
              <a:spcAft>
                <a:spcPct val="0"/>
              </a:spcAft>
            </a:pPr>
            <a:endParaRPr lang="es-CO">
              <a:latin typeface="Arial" panose="020B0604020202020204" pitchFamily="34" charset="0"/>
            </a:endParaRPr>
          </a:p>
        </p:txBody>
      </p:sp>
      <p:sp>
        <p:nvSpPr>
          <p:cNvPr id="8" name="Rectángulo 3"/>
          <p:cNvSpPr>
            <a:spLocks noChangeArrowheads="1"/>
          </p:cNvSpPr>
          <p:nvPr/>
        </p:nvSpPr>
        <p:spPr bwMode="auto">
          <a:xfrm>
            <a:off x="4736674" y="379869"/>
            <a:ext cx="7116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s-ES" sz="2800" b="1" dirty="0">
                <a:solidFill>
                  <a:schemeClr val="accent1">
                    <a:lumMod val="50000"/>
                  </a:schemeClr>
                </a:solidFill>
              </a:rPr>
              <a:t>PROBLEMA DE POLITICA PÚBLICA</a:t>
            </a:r>
            <a:endParaRPr lang="es-CO" sz="2800" b="1" dirty="0">
              <a:solidFill>
                <a:schemeClr val="accent1">
                  <a:lumMod val="50000"/>
                </a:schemeClr>
              </a:solidFill>
            </a:endParaRPr>
          </a:p>
        </p:txBody>
      </p:sp>
    </p:spTree>
    <p:extLst>
      <p:ext uri="{BB962C8B-B14F-4D97-AF65-F5344CB8AC3E}">
        <p14:creationId xmlns:p14="http://schemas.microsoft.com/office/powerpoint/2010/main" val="99937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nvPr>
        </p:nvGraphicFramePr>
        <p:xfrm>
          <a:off x="2111830" y="888843"/>
          <a:ext cx="7648121" cy="4971172"/>
        </p:xfrm>
        <a:graphic>
          <a:graphicData uri="http://schemas.openxmlformats.org/drawingml/2006/table">
            <a:tbl>
              <a:tblPr firstRow="1" bandRow="1">
                <a:tableStyleId>{5C22544A-7EE6-4342-B048-85BDC9FD1C3A}</a:tableStyleId>
              </a:tblPr>
              <a:tblGrid>
                <a:gridCol w="4428308">
                  <a:extLst>
                    <a:ext uri="{9D8B030D-6E8A-4147-A177-3AD203B41FA5}">
                      <a16:colId xmlns:a16="http://schemas.microsoft.com/office/drawing/2014/main" val="20000"/>
                    </a:ext>
                  </a:extLst>
                </a:gridCol>
                <a:gridCol w="1711234">
                  <a:extLst>
                    <a:ext uri="{9D8B030D-6E8A-4147-A177-3AD203B41FA5}">
                      <a16:colId xmlns:a16="http://schemas.microsoft.com/office/drawing/2014/main" val="20001"/>
                    </a:ext>
                  </a:extLst>
                </a:gridCol>
                <a:gridCol w="1508579">
                  <a:extLst>
                    <a:ext uri="{9D8B030D-6E8A-4147-A177-3AD203B41FA5}">
                      <a16:colId xmlns:a16="http://schemas.microsoft.com/office/drawing/2014/main" val="20002"/>
                    </a:ext>
                  </a:extLst>
                </a:gridCol>
              </a:tblGrid>
              <a:tr h="504322">
                <a:tc>
                  <a:txBody>
                    <a:bodyPr/>
                    <a:lstStyle/>
                    <a:p>
                      <a:pPr algn="ctr" rtl="0" fontAlgn="ctr"/>
                      <a:r>
                        <a:rPr lang="es-CO" sz="1600" u="none" strike="noStrike" dirty="0">
                          <a:effectLst/>
                          <a:latin typeface="Arial" panose="020B0604020202020204" pitchFamily="34" charset="0"/>
                          <a:cs typeface="Arial" panose="020B0604020202020204" pitchFamily="34" charset="0"/>
                        </a:rPr>
                        <a:t>Áreas Estratégicas</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Componentes</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Acciones </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617537">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ES" sz="1600" u="none" strike="noStrike" dirty="0">
                          <a:effectLst/>
                          <a:latin typeface="Arial" panose="020B0604020202020204" pitchFamily="34" charset="0"/>
                          <a:cs typeface="Arial" panose="020B0604020202020204" pitchFamily="34" charset="0"/>
                        </a:rPr>
                        <a:t>1. </a:t>
                      </a:r>
                      <a:r>
                        <a:rPr lang="es-CO" sz="1600" b="0" i="0" u="none" strike="noStrike" dirty="0">
                          <a:solidFill>
                            <a:srgbClr val="000000"/>
                          </a:solidFill>
                          <a:effectLst/>
                          <a:latin typeface="Arial" panose="020B0604020202020204" pitchFamily="34" charset="0"/>
                          <a:cs typeface="Arial" panose="020B0604020202020204" pitchFamily="34" charset="0"/>
                        </a:rPr>
                        <a:t>Deberes y Derechos de la Población Trabajadora</a:t>
                      </a:r>
                      <a:r>
                        <a:rPr lang="es-ES" sz="1600" u="none" strike="noStrike" dirty="0">
                          <a:effectLst/>
                          <a:latin typeface="Arial" panose="020B0604020202020204" pitchFamily="34" charset="0"/>
                          <a:cs typeface="Arial" panose="020B0604020202020204" pitchFamily="34" charset="0"/>
                        </a:rPr>
                        <a:t>.</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 3</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 9</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813090">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ES" sz="1600" u="none" strike="noStrike" dirty="0">
                          <a:effectLst/>
                          <a:latin typeface="Arial" panose="020B0604020202020204" pitchFamily="34" charset="0"/>
                          <a:cs typeface="Arial" panose="020B0604020202020204" pitchFamily="34" charset="0"/>
                        </a:rPr>
                        <a:t>2. </a:t>
                      </a:r>
                      <a:r>
                        <a:rPr lang="es-CO" sz="1600" b="0" i="0" u="none" strike="noStrike" dirty="0">
                          <a:solidFill>
                            <a:srgbClr val="000000"/>
                          </a:solidFill>
                          <a:effectLst/>
                          <a:latin typeface="Arial" panose="020B0604020202020204" pitchFamily="34" charset="0"/>
                          <a:cs typeface="Arial" panose="020B0604020202020204" pitchFamily="34" charset="0"/>
                        </a:rPr>
                        <a:t>Estilos de Vida y Entornos de Trabajo Saludables</a:t>
                      </a:r>
                    </a:p>
                    <a:p>
                      <a:pPr algn="l" rtl="0" fontAlgn="ctr"/>
                      <a:r>
                        <a:rPr lang="es-ES" sz="1600" u="none" strike="noStrike" dirty="0">
                          <a:effectLst/>
                          <a:latin typeface="Arial" panose="020B0604020202020204" pitchFamily="34" charset="0"/>
                          <a:cs typeface="Arial" panose="020B0604020202020204" pitchFamily="34" charset="0"/>
                        </a:rPr>
                        <a:t>.</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  3</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7</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617537">
                <a:tc>
                  <a:txBody>
                    <a:bodyPr/>
                    <a:lstStyle/>
                    <a:p>
                      <a:pPr algn="l" rtl="0" fontAlgn="ctr"/>
                      <a:r>
                        <a:rPr lang="es-ES" sz="1600" u="none" strike="noStrike" dirty="0">
                          <a:effectLst/>
                          <a:latin typeface="Arial" panose="020B0604020202020204" pitchFamily="34" charset="0"/>
                          <a:cs typeface="Arial" panose="020B0604020202020204" pitchFamily="34" charset="0"/>
                        </a:rPr>
                        <a:t>3. </a:t>
                      </a:r>
                      <a:r>
                        <a:rPr lang="es-CO" sz="1600" b="0" i="0" u="none" strike="noStrike" dirty="0">
                          <a:solidFill>
                            <a:srgbClr val="000000"/>
                          </a:solidFill>
                          <a:effectLst/>
                          <a:latin typeface="Arial" panose="020B0604020202020204" pitchFamily="34" charset="0"/>
                          <a:cs typeface="Arial" panose="020B0604020202020204" pitchFamily="34" charset="0"/>
                        </a:rPr>
                        <a:t>Fomento del Trabajo Protegido en Adolescentes y Promoción de la Salud Laboral.</a:t>
                      </a:r>
                    </a:p>
                  </a:txBody>
                  <a:tcPr marL="857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  1</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4</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813090">
                <a:tc>
                  <a:txBody>
                    <a:bodyPr/>
                    <a:lstStyle/>
                    <a:p>
                      <a:pPr algn="l" rtl="0" fontAlgn="ctr"/>
                      <a:r>
                        <a:rPr lang="es-ES" sz="1600" u="none" strike="noStrike" dirty="0">
                          <a:effectLst/>
                          <a:latin typeface="Arial" panose="020B0604020202020204" pitchFamily="34" charset="0"/>
                          <a:cs typeface="Arial" panose="020B0604020202020204" pitchFamily="34" charset="0"/>
                        </a:rPr>
                        <a:t>4. </a:t>
                      </a:r>
                      <a:r>
                        <a:rPr lang="es-CO" sz="1600" b="0" i="0" u="none" strike="noStrike" dirty="0">
                          <a:solidFill>
                            <a:srgbClr val="000000"/>
                          </a:solidFill>
                          <a:effectLst/>
                          <a:latin typeface="Arial" panose="020B0604020202020204" pitchFamily="34" charset="0"/>
                          <a:cs typeface="Arial" panose="020B0604020202020204" pitchFamily="34" charset="0"/>
                        </a:rPr>
                        <a:t>Diálogo social, trabajo en redes y articulación para la consolidación de acciones transversales en salud laboral.</a:t>
                      </a:r>
                    </a:p>
                  </a:txBody>
                  <a:tcPr marL="857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 4</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9 </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421983">
                <a:tc>
                  <a:txBody>
                    <a:bodyPr/>
                    <a:lstStyle/>
                    <a:p>
                      <a:pPr algn="l" rtl="0" fontAlgn="ctr"/>
                      <a:r>
                        <a:rPr lang="es-ES" sz="1600" u="none" strike="noStrike" dirty="0">
                          <a:effectLst/>
                          <a:latin typeface="Arial" panose="020B0604020202020204" pitchFamily="34" charset="0"/>
                          <a:cs typeface="Arial" panose="020B0604020202020204" pitchFamily="34" charset="0"/>
                        </a:rPr>
                        <a:t>5.</a:t>
                      </a:r>
                      <a:r>
                        <a:rPr lang="es-CO" sz="1600" b="0" i="0" u="none" strike="noStrike" dirty="0">
                          <a:solidFill>
                            <a:srgbClr val="000000"/>
                          </a:solidFill>
                          <a:effectLst/>
                          <a:latin typeface="Arial" panose="020B0604020202020204" pitchFamily="34" charset="0"/>
                          <a:cs typeface="Arial" panose="020B0604020202020204" pitchFamily="34" charset="0"/>
                        </a:rPr>
                        <a:t> Sistema de vigilancia en salud laboral.</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  3</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9</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21983">
                <a:tc>
                  <a:txBody>
                    <a:bodyPr/>
                    <a:lstStyle/>
                    <a:p>
                      <a:pPr algn="l" rtl="0" fontAlgn="ctr"/>
                      <a:r>
                        <a:rPr lang="es-ES" sz="1600" b="1" i="0" u="none" strike="noStrike" dirty="0">
                          <a:solidFill>
                            <a:srgbClr val="000000"/>
                          </a:solidFill>
                          <a:effectLst/>
                          <a:latin typeface="Arial" panose="020B0604020202020204" pitchFamily="34" charset="0"/>
                          <a:cs typeface="Arial" panose="020B0604020202020204" pitchFamily="34" charset="0"/>
                        </a:rPr>
                        <a:t>6.</a:t>
                      </a:r>
                      <a:r>
                        <a:rPr lang="es-CO" sz="1600" b="0" i="0" u="none" strike="noStrike" dirty="0">
                          <a:solidFill>
                            <a:srgbClr val="000000"/>
                          </a:solidFill>
                          <a:effectLst/>
                          <a:latin typeface="Arial" panose="020B0604020202020204" pitchFamily="34" charset="0"/>
                          <a:cs typeface="Arial" panose="020B0604020202020204" pitchFamily="34" charset="0"/>
                        </a:rPr>
                        <a:t> Fortalecimiento de la capacidad técnica e institucional en torno a la seguridad y la salud en el trabajo.</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es-CO" sz="16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rtl="0" fontAlgn="ctr"/>
                      <a:r>
                        <a:rPr lang="es-CO" sz="16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extLst>
                  <a:ext uri="{0D108BD9-81ED-4DB2-BD59-A6C34878D82A}">
                    <a16:rowId xmlns:a16="http://schemas.microsoft.com/office/drawing/2014/main" val="10006"/>
                  </a:ext>
                </a:extLst>
              </a:tr>
              <a:tr h="442568">
                <a:tc>
                  <a:txBody>
                    <a:bodyPr/>
                    <a:lstStyle/>
                    <a:p>
                      <a:pPr algn="ctr" rtl="0" fontAlgn="ctr"/>
                      <a:r>
                        <a:rPr lang="es-CO" sz="1600" b="1" i="0" u="none" strike="noStrike" dirty="0">
                          <a:solidFill>
                            <a:schemeClr val="dk1"/>
                          </a:solidFill>
                          <a:effectLst/>
                          <a:latin typeface="Arial" panose="020B0604020202020204" pitchFamily="34" charset="0"/>
                          <a:cs typeface="Arial" panose="020B0604020202020204" pitchFamily="34" charset="0"/>
                        </a:rPr>
                        <a:t>6</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00B0F0"/>
                    </a:solidFill>
                  </a:tcPr>
                </a:tc>
                <a:tc>
                  <a:txBody>
                    <a:bodyPr/>
                    <a:lstStyle/>
                    <a:p>
                      <a:pPr algn="ctr" rtl="0" fontAlgn="ctr"/>
                      <a:r>
                        <a:rPr lang="es-CO" sz="1600" b="1" u="none" strike="noStrike" dirty="0">
                          <a:effectLst/>
                          <a:latin typeface="Arial" panose="020B0604020202020204" pitchFamily="34" charset="0"/>
                          <a:cs typeface="Arial" panose="020B0604020202020204" pitchFamily="34" charset="0"/>
                        </a:rPr>
                        <a:t>16</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00B0F0"/>
                    </a:solidFill>
                  </a:tcPr>
                </a:tc>
                <a:tc>
                  <a:txBody>
                    <a:bodyPr/>
                    <a:lstStyle/>
                    <a:p>
                      <a:pPr algn="ctr" rtl="0" fontAlgn="ctr"/>
                      <a:r>
                        <a:rPr lang="es-CO" sz="1600" b="1" u="none" strike="noStrike" dirty="0">
                          <a:effectLst/>
                          <a:latin typeface="Arial" panose="020B0604020202020204" pitchFamily="34" charset="0"/>
                          <a:cs typeface="Arial" panose="020B0604020202020204" pitchFamily="34" charset="0"/>
                        </a:rPr>
                        <a:t>40</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00B0F0"/>
                    </a:solidFill>
                  </a:tcPr>
                </a:tc>
                <a:extLst>
                  <a:ext uri="{0D108BD9-81ED-4DB2-BD59-A6C34878D82A}">
                    <a16:rowId xmlns:a16="http://schemas.microsoft.com/office/drawing/2014/main" val="10007"/>
                  </a:ext>
                </a:extLst>
              </a:tr>
            </a:tbl>
          </a:graphicData>
        </a:graphic>
      </p:graphicFrame>
      <p:sp>
        <p:nvSpPr>
          <p:cNvPr id="4" name="Rectángulo 3"/>
          <p:cNvSpPr>
            <a:spLocks noChangeArrowheads="1"/>
          </p:cNvSpPr>
          <p:nvPr/>
        </p:nvSpPr>
        <p:spPr bwMode="auto">
          <a:xfrm>
            <a:off x="4753707" y="233485"/>
            <a:ext cx="71167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eaLnBrk="1" hangingPunct="1">
              <a:defRPr/>
            </a:pPr>
            <a:r>
              <a:rPr lang="es-ES" sz="2300" b="1" dirty="0">
                <a:solidFill>
                  <a:schemeClr val="accent1">
                    <a:lumMod val="50000"/>
                  </a:schemeClr>
                </a:solidFill>
              </a:rPr>
              <a:t>ESTRUCTURA ESTRATÉGICA </a:t>
            </a:r>
            <a:endParaRPr lang="es-CO" sz="2300" b="1" dirty="0">
              <a:solidFill>
                <a:schemeClr val="accent1">
                  <a:lumMod val="50000"/>
                </a:schemeClr>
              </a:solidFill>
            </a:endParaRPr>
          </a:p>
        </p:txBody>
      </p:sp>
    </p:spTree>
    <p:extLst>
      <p:ext uri="{BB962C8B-B14F-4D97-AF65-F5344CB8AC3E}">
        <p14:creationId xmlns:p14="http://schemas.microsoft.com/office/powerpoint/2010/main" val="25029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300" b="1" dirty="0">
                <a:solidFill>
                  <a:schemeClr val="accent1">
                    <a:lumMod val="50000"/>
                  </a:schemeClr>
                </a:solidFill>
                <a:latin typeface="Arial" panose="020B0604020202020204" pitchFamily="34" charset="0"/>
                <a:ea typeface="+mn-ea"/>
                <a:cs typeface="Arial" panose="020B0604020202020204" pitchFamily="34" charset="0"/>
              </a:rPr>
              <a:t>METAS </a:t>
            </a:r>
          </a:p>
        </p:txBody>
      </p:sp>
      <p:graphicFrame>
        <p:nvGraphicFramePr>
          <p:cNvPr id="6" name="Tabla 5"/>
          <p:cNvGraphicFramePr>
            <a:graphicFrameLocks noGrp="1"/>
          </p:cNvGraphicFramePr>
          <p:nvPr>
            <p:extLst>
              <p:ext uri="{D42A27DB-BD31-4B8C-83A1-F6EECF244321}">
                <p14:modId xmlns:p14="http://schemas.microsoft.com/office/powerpoint/2010/main" val="1844146419"/>
              </p:ext>
            </p:extLst>
          </p:nvPr>
        </p:nvGraphicFramePr>
        <p:xfrm>
          <a:off x="906163" y="1293340"/>
          <a:ext cx="8513853" cy="4509080"/>
        </p:xfrm>
        <a:graphic>
          <a:graphicData uri="http://schemas.openxmlformats.org/drawingml/2006/table">
            <a:tbl>
              <a:tblPr firstRow="1" firstCol="1" bandRow="1">
                <a:tableStyleId>{5C22544A-7EE6-4342-B048-85BDC9FD1C3A}</a:tableStyleId>
              </a:tblPr>
              <a:tblGrid>
                <a:gridCol w="3247791">
                  <a:extLst>
                    <a:ext uri="{9D8B030D-6E8A-4147-A177-3AD203B41FA5}">
                      <a16:colId xmlns:a16="http://schemas.microsoft.com/office/drawing/2014/main" val="1590066928"/>
                    </a:ext>
                  </a:extLst>
                </a:gridCol>
                <a:gridCol w="2683451">
                  <a:extLst>
                    <a:ext uri="{9D8B030D-6E8A-4147-A177-3AD203B41FA5}">
                      <a16:colId xmlns:a16="http://schemas.microsoft.com/office/drawing/2014/main" val="1863605999"/>
                    </a:ext>
                  </a:extLst>
                </a:gridCol>
                <a:gridCol w="2582611">
                  <a:extLst>
                    <a:ext uri="{9D8B030D-6E8A-4147-A177-3AD203B41FA5}">
                      <a16:colId xmlns:a16="http://schemas.microsoft.com/office/drawing/2014/main" val="3297346543"/>
                    </a:ext>
                  </a:extLst>
                </a:gridCol>
              </a:tblGrid>
              <a:tr h="190505">
                <a:tc>
                  <a:txBody>
                    <a:bodyPr/>
                    <a:lstStyle/>
                    <a:p>
                      <a:pPr>
                        <a:spcAft>
                          <a:spcPts val="0"/>
                        </a:spcAft>
                      </a:pPr>
                      <a:r>
                        <a:rPr lang="es-ES" sz="2000">
                          <a:effectLst/>
                        </a:rPr>
                        <a:t>Área Estratégica</a:t>
                      </a:r>
                      <a:endParaRPr lang="es-CO" sz="24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2000" dirty="0">
                          <a:effectLst/>
                        </a:rPr>
                        <a:t>Indicador </a:t>
                      </a:r>
                      <a:endParaRPr lang="es-CO" sz="24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2000" dirty="0">
                          <a:effectLst/>
                        </a:rPr>
                        <a:t>Meta</a:t>
                      </a:r>
                      <a:endParaRPr lang="es-CO" sz="24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extLst>
                  <a:ext uri="{0D108BD9-81ED-4DB2-BD59-A6C34878D82A}">
                    <a16:rowId xmlns:a16="http://schemas.microsoft.com/office/drawing/2014/main" val="774215438"/>
                  </a:ext>
                </a:extLst>
              </a:tr>
              <a:tr h="694552">
                <a:tc>
                  <a:txBody>
                    <a:bodyPr/>
                    <a:lstStyle/>
                    <a:p>
                      <a:pPr>
                        <a:spcAft>
                          <a:spcPts val="0"/>
                        </a:spcAft>
                      </a:pPr>
                      <a:endParaRPr lang="es-ES" sz="1200" dirty="0">
                        <a:effectLst/>
                      </a:endParaRPr>
                    </a:p>
                    <a:p>
                      <a:pPr>
                        <a:spcAft>
                          <a:spcPts val="0"/>
                        </a:spcAft>
                      </a:pPr>
                      <a:r>
                        <a:rPr lang="es-ES" sz="1200" dirty="0">
                          <a:effectLst/>
                        </a:rPr>
                        <a:t>1: Deberes y Derechos de la Población Trabajadora.</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dirty="0">
                          <a:effectLst/>
                        </a:rPr>
                        <a:t>% de  Cobertura de población ocupada en riesgo laboral.</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dirty="0">
                          <a:effectLst/>
                        </a:rPr>
                        <a:t>Aumentar cobertura del sistema general de riesgos laborales </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extLst>
                  <a:ext uri="{0D108BD9-81ED-4DB2-BD59-A6C34878D82A}">
                    <a16:rowId xmlns:a16="http://schemas.microsoft.com/office/drawing/2014/main" val="1183506772"/>
                  </a:ext>
                </a:extLst>
              </a:tr>
              <a:tr h="833463">
                <a:tc>
                  <a:txBody>
                    <a:bodyPr/>
                    <a:lstStyle/>
                    <a:p>
                      <a:pPr>
                        <a:spcAft>
                          <a:spcPts val="0"/>
                        </a:spcAft>
                      </a:pPr>
                      <a:endParaRPr lang="es-ES" sz="1200" dirty="0">
                        <a:effectLst/>
                      </a:endParaRPr>
                    </a:p>
                    <a:p>
                      <a:pPr>
                        <a:spcAft>
                          <a:spcPts val="0"/>
                        </a:spcAft>
                      </a:pPr>
                      <a:r>
                        <a:rPr lang="es-ES" sz="1200" dirty="0">
                          <a:effectLst/>
                        </a:rPr>
                        <a:t>2: Estilos de Vida y Entornos de Trabajo Saludables</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dirty="0">
                          <a:effectLst/>
                        </a:rPr>
                        <a:t>Tasa de Incidencia de enfermedades laborales, relacionadas con el trabajo.</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dirty="0">
                          <a:effectLst/>
                        </a:rPr>
                        <a:t>Establecimiento de línea base de las enfermedades laborales, diagnosticadas por cada 100 mil trabajadores.</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extLst>
                  <a:ext uri="{0D108BD9-81ED-4DB2-BD59-A6C34878D82A}">
                    <a16:rowId xmlns:a16="http://schemas.microsoft.com/office/drawing/2014/main" val="1780710475"/>
                  </a:ext>
                </a:extLst>
              </a:tr>
              <a:tr h="694552">
                <a:tc>
                  <a:txBody>
                    <a:bodyPr/>
                    <a:lstStyle/>
                    <a:p>
                      <a:pPr>
                        <a:spcAft>
                          <a:spcPts val="0"/>
                        </a:spcAft>
                      </a:pPr>
                      <a:endParaRPr lang="es-ES" sz="1200" dirty="0">
                        <a:effectLst/>
                      </a:endParaRPr>
                    </a:p>
                    <a:p>
                      <a:pPr>
                        <a:spcAft>
                          <a:spcPts val="0"/>
                        </a:spcAft>
                      </a:pPr>
                      <a:r>
                        <a:rPr lang="es-ES" sz="1200" dirty="0">
                          <a:effectLst/>
                        </a:rPr>
                        <a:t>3: Fomento del Trabajo Protegido en Adolescentes y Promoción de la Salud Laboral.</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a:effectLst/>
                        </a:rPr>
                        <a:t>% de Cobertura de población ocupada en riesgo laboral.</a:t>
                      </a:r>
                      <a:endParaRPr lang="es-CO"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dirty="0">
                          <a:effectLst/>
                        </a:rPr>
                        <a:t>Aumentar cobertura del sistema general de riesgos laborales </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extLst>
                  <a:ext uri="{0D108BD9-81ED-4DB2-BD59-A6C34878D82A}">
                    <a16:rowId xmlns:a16="http://schemas.microsoft.com/office/drawing/2014/main" val="968314803"/>
                  </a:ext>
                </a:extLst>
              </a:tr>
              <a:tr h="694552">
                <a:tc>
                  <a:txBody>
                    <a:bodyPr/>
                    <a:lstStyle/>
                    <a:p>
                      <a:pPr>
                        <a:spcAft>
                          <a:spcPts val="0"/>
                        </a:spcAft>
                      </a:pPr>
                      <a:endParaRPr lang="es-ES" sz="1200" dirty="0">
                        <a:effectLst/>
                      </a:endParaRPr>
                    </a:p>
                    <a:p>
                      <a:pPr>
                        <a:spcAft>
                          <a:spcPts val="0"/>
                        </a:spcAft>
                      </a:pPr>
                      <a:r>
                        <a:rPr lang="es-ES" sz="1200" dirty="0">
                          <a:effectLst/>
                        </a:rPr>
                        <a:t>4: Diálogo social, trabajo en redes y articulación para la consolidación de acciones transversales en salud laboral.</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a:effectLst/>
                        </a:rPr>
                        <a:t>% de Cobertura de población ocupada en riesgo laboral.</a:t>
                      </a:r>
                      <a:endParaRPr lang="es-CO"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dirty="0">
                          <a:effectLst/>
                        </a:rPr>
                        <a:t>Aumentar cobertura del sistema general de riesgos laborales </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extLst>
                  <a:ext uri="{0D108BD9-81ED-4DB2-BD59-A6C34878D82A}">
                    <a16:rowId xmlns:a16="http://schemas.microsoft.com/office/drawing/2014/main" val="634742802"/>
                  </a:ext>
                </a:extLst>
              </a:tr>
              <a:tr h="555641">
                <a:tc>
                  <a:txBody>
                    <a:bodyPr/>
                    <a:lstStyle/>
                    <a:p>
                      <a:pPr>
                        <a:spcAft>
                          <a:spcPts val="0"/>
                        </a:spcAft>
                      </a:pPr>
                      <a:endParaRPr lang="es-ES" sz="1200" dirty="0">
                        <a:effectLst/>
                      </a:endParaRPr>
                    </a:p>
                    <a:p>
                      <a:pPr>
                        <a:spcAft>
                          <a:spcPts val="0"/>
                        </a:spcAft>
                      </a:pPr>
                      <a:r>
                        <a:rPr lang="es-ES" sz="1200" dirty="0">
                          <a:effectLst/>
                        </a:rPr>
                        <a:t>5: Sistema de vigilancia en salud laboral.</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a:effectLst/>
                        </a:rPr>
                        <a:t>Tasa de Incidencia de accidentalidad en el trabajo</a:t>
                      </a:r>
                      <a:endParaRPr lang="es-CO"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dirty="0">
                          <a:effectLst/>
                        </a:rPr>
                        <a:t>Disminución de la tasa de accidentalidad en el trabajo.</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extLst>
                  <a:ext uri="{0D108BD9-81ED-4DB2-BD59-A6C34878D82A}">
                    <a16:rowId xmlns:a16="http://schemas.microsoft.com/office/drawing/2014/main" val="3261850442"/>
                  </a:ext>
                </a:extLst>
              </a:tr>
              <a:tr h="694552">
                <a:tc>
                  <a:txBody>
                    <a:bodyPr/>
                    <a:lstStyle/>
                    <a:p>
                      <a:pPr>
                        <a:spcAft>
                          <a:spcPts val="0"/>
                        </a:spcAft>
                      </a:pPr>
                      <a:r>
                        <a:rPr lang="es-ES" sz="1200">
                          <a:effectLst/>
                        </a:rPr>
                        <a:t>6: Fortalecimiento de la capacidad técnica e institucional en torno a la seguridad y la salud en el trabajo.</a:t>
                      </a:r>
                      <a:endParaRPr lang="es-CO"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a:effectLst/>
                        </a:rPr>
                        <a:t>Numero. Inclusión de  Salud y Ámbito Laboral en los PDT y en los POT </a:t>
                      </a:r>
                      <a:endParaRPr lang="es-CO"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tc>
                  <a:txBody>
                    <a:bodyPr/>
                    <a:lstStyle/>
                    <a:p>
                      <a:pPr>
                        <a:spcAft>
                          <a:spcPts val="0"/>
                        </a:spcAft>
                      </a:pPr>
                      <a:r>
                        <a:rPr lang="es-ES" sz="1200" dirty="0">
                          <a:effectLst/>
                        </a:rPr>
                        <a:t>Aumento de municipios con acciones de salud y seguridad implementadas.</a:t>
                      </a:r>
                      <a:endParaRPr lang="es-CO"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7556" marR="47556" marT="0" marB="0"/>
                </a:tc>
                <a:extLst>
                  <a:ext uri="{0D108BD9-81ED-4DB2-BD59-A6C34878D82A}">
                    <a16:rowId xmlns:a16="http://schemas.microsoft.com/office/drawing/2014/main" val="3250704342"/>
                  </a:ext>
                </a:extLst>
              </a:tr>
            </a:tbl>
          </a:graphicData>
        </a:graphic>
      </p:graphicFrame>
    </p:spTree>
    <p:extLst>
      <p:ext uri="{BB962C8B-B14F-4D97-AF65-F5344CB8AC3E}">
        <p14:creationId xmlns:p14="http://schemas.microsoft.com/office/powerpoint/2010/main" val="60226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0908" y="2140139"/>
            <a:ext cx="7886700" cy="1325563"/>
          </a:xfrm>
        </p:spPr>
        <p:txBody>
          <a:bodyPr/>
          <a:lstStyle/>
          <a:p>
            <a:pPr algn="ctr"/>
            <a:r>
              <a:rPr lang="es-CO" b="1" u="sng" dirty="0">
                <a:solidFill>
                  <a:schemeClr val="tx2">
                    <a:lumMod val="75000"/>
                  </a:schemeClr>
                </a:solidFill>
              </a:rPr>
              <a:t>INSTANCIAS DE PARTICIPACIÓN</a:t>
            </a:r>
          </a:p>
        </p:txBody>
      </p:sp>
    </p:spTree>
    <p:extLst>
      <p:ext uri="{BB962C8B-B14F-4D97-AF65-F5344CB8AC3E}">
        <p14:creationId xmlns:p14="http://schemas.microsoft.com/office/powerpoint/2010/main" val="968076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dondear rectángulo de esquina diagonal"/>
          <p:cNvSpPr/>
          <p:nvPr/>
        </p:nvSpPr>
        <p:spPr>
          <a:xfrm>
            <a:off x="1812324" y="1091013"/>
            <a:ext cx="2347784" cy="4675906"/>
          </a:xfrm>
          <a:prstGeom prst="round2Diag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a:solidFill>
                  <a:schemeClr val="tx2">
                    <a:lumMod val="75000"/>
                  </a:schemeClr>
                </a:solidFill>
              </a:rPr>
              <a:t>Comité Seccional de Salud Ocupacional de Cundinamarca COSSOCUN.</a:t>
            </a:r>
          </a:p>
          <a:p>
            <a:pPr algn="ctr"/>
            <a:endParaRPr lang="es-ES" sz="2000" b="1" dirty="0">
              <a:solidFill>
                <a:schemeClr val="tx2">
                  <a:lumMod val="75000"/>
                </a:schemeClr>
              </a:solidFill>
            </a:endParaRPr>
          </a:p>
          <a:p>
            <a:pPr algn="ctr"/>
            <a:r>
              <a:rPr lang="es-CO" sz="2000" dirty="0">
                <a:solidFill>
                  <a:srgbClr val="002060"/>
                </a:solidFill>
                <a:latin typeface="Arial Narrow" pitchFamily="34" charset="0"/>
              </a:rPr>
              <a:t>Comité externo Liderado por Min Trabajo</a:t>
            </a:r>
          </a:p>
          <a:p>
            <a:pPr algn="ctr"/>
            <a:endParaRPr lang="es-CO" sz="2000" b="1" dirty="0">
              <a:solidFill>
                <a:schemeClr val="tx2">
                  <a:lumMod val="75000"/>
                </a:schemeClr>
              </a:solidFill>
            </a:endParaRPr>
          </a:p>
        </p:txBody>
      </p:sp>
      <p:sp>
        <p:nvSpPr>
          <p:cNvPr id="4" name="3 Rectángulo redondeado"/>
          <p:cNvSpPr/>
          <p:nvPr/>
        </p:nvSpPr>
        <p:spPr>
          <a:xfrm>
            <a:off x="4439816" y="4008546"/>
            <a:ext cx="6121091" cy="1584163"/>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rgbClr val="002060"/>
                </a:solidFill>
              </a:rPr>
              <a:t>Red de Comités de Salud Ocupacional</a:t>
            </a:r>
          </a:p>
          <a:p>
            <a:endParaRPr lang="es-CO" sz="1400" dirty="0">
              <a:solidFill>
                <a:srgbClr val="002060"/>
              </a:solidFill>
            </a:endParaRPr>
          </a:p>
          <a:p>
            <a:pPr marL="285750" indent="-285750">
              <a:buFont typeface="Arial" pitchFamily="34" charset="0"/>
              <a:buChar char="•"/>
            </a:pPr>
            <a:r>
              <a:rPr lang="es-CO" sz="1400" dirty="0">
                <a:solidFill>
                  <a:srgbClr val="002060"/>
                </a:solidFill>
              </a:rPr>
              <a:t>Comité Nacional: Quien encabeza y lidera.</a:t>
            </a:r>
          </a:p>
          <a:p>
            <a:pPr marL="285750" indent="-285750">
              <a:buFont typeface="Arial" pitchFamily="34" charset="0"/>
              <a:buChar char="•"/>
            </a:pPr>
            <a:r>
              <a:rPr lang="es-CO" sz="1400" dirty="0">
                <a:solidFill>
                  <a:srgbClr val="002060"/>
                </a:solidFill>
              </a:rPr>
              <a:t> Comités Seccionales de Salud Ocupacional: Uno por cada capital de departamento.</a:t>
            </a:r>
          </a:p>
          <a:p>
            <a:pPr marL="285750" indent="-285750">
              <a:buFont typeface="Arial" pitchFamily="34" charset="0"/>
              <a:buChar char="•"/>
            </a:pPr>
            <a:r>
              <a:rPr lang="es-CO" sz="1400" dirty="0">
                <a:solidFill>
                  <a:srgbClr val="002060"/>
                </a:solidFill>
              </a:rPr>
              <a:t>Comités Locales de Salud Ocupacional: Uno por cada municipio, en donde exista Inspector de Trabajo del Ministerio del Trabajo</a:t>
            </a:r>
            <a:endParaRPr lang="es-CO" sz="1400" dirty="0">
              <a:solidFill>
                <a:srgbClr val="002060"/>
              </a:solidFill>
              <a:latin typeface="Arial Narrow" pitchFamily="34" charset="0"/>
            </a:endParaRPr>
          </a:p>
        </p:txBody>
      </p:sp>
      <p:sp>
        <p:nvSpPr>
          <p:cNvPr id="8" name="7 Flecha abajo"/>
          <p:cNvSpPr/>
          <p:nvPr/>
        </p:nvSpPr>
        <p:spPr>
          <a:xfrm>
            <a:off x="7508647" y="2997291"/>
            <a:ext cx="508681" cy="856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9" name="Título 1"/>
          <p:cNvSpPr>
            <a:spLocks noGrp="1"/>
          </p:cNvSpPr>
          <p:nvPr>
            <p:ph type="title"/>
          </p:nvPr>
        </p:nvSpPr>
        <p:spPr>
          <a:xfrm>
            <a:off x="1696390" y="0"/>
            <a:ext cx="8971610" cy="1143000"/>
          </a:xfrm>
        </p:spPr>
        <p:txBody>
          <a:bodyPr>
            <a:normAutofit/>
          </a:bodyPr>
          <a:lstStyle/>
          <a:p>
            <a:pPr algn="l"/>
            <a:r>
              <a:rPr lang="es-CO" sz="3200" b="1" u="sng" dirty="0">
                <a:solidFill>
                  <a:schemeClr val="tx2"/>
                </a:solidFill>
                <a:latin typeface="Arial" pitchFamily="34" charset="0"/>
                <a:cs typeface="Arial" pitchFamily="34" charset="0"/>
              </a:rPr>
              <a:t>Instancias de Participación</a:t>
            </a:r>
          </a:p>
        </p:txBody>
      </p:sp>
      <p:sp>
        <p:nvSpPr>
          <p:cNvPr id="10" name="7 Flecha abajo"/>
          <p:cNvSpPr/>
          <p:nvPr/>
        </p:nvSpPr>
        <p:spPr>
          <a:xfrm rot="16200000">
            <a:off x="4654114" y="1118973"/>
            <a:ext cx="502510" cy="12074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2" name="1 Rectángulo redondeado"/>
          <p:cNvSpPr/>
          <p:nvPr/>
        </p:nvSpPr>
        <p:spPr>
          <a:xfrm>
            <a:off x="5627914" y="1101655"/>
            <a:ext cx="4778829" cy="17541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rgbClr val="002060"/>
                </a:solidFill>
              </a:rPr>
              <a:t>OBJETIVO: </a:t>
            </a:r>
            <a:r>
              <a:rPr lang="es-CO" dirty="0">
                <a:solidFill>
                  <a:srgbClr val="002060"/>
                </a:solidFill>
              </a:rPr>
              <a:t>Facilitar la participación democrática de todos los actores del Sistema General de Riesgos Laborales en las decisiones que los afectan en aspectos políticos, económicos, administrativos y culturales. </a:t>
            </a:r>
          </a:p>
        </p:txBody>
      </p:sp>
    </p:spTree>
    <p:extLst>
      <p:ext uri="{BB962C8B-B14F-4D97-AF65-F5344CB8AC3E}">
        <p14:creationId xmlns:p14="http://schemas.microsoft.com/office/powerpoint/2010/main" val="311756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Redondear rectángulo de esquina diagonal"/>
          <p:cNvSpPr/>
          <p:nvPr/>
        </p:nvSpPr>
        <p:spPr>
          <a:xfrm>
            <a:off x="1652443" y="1069489"/>
            <a:ext cx="6157707" cy="640094"/>
          </a:xfrm>
          <a:prstGeom prst="round2Diag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t"/>
          <a:lstStyle/>
          <a:p>
            <a:pPr algn="ctr"/>
            <a:r>
              <a:rPr lang="es-ES" sz="1600" b="1" dirty="0">
                <a:solidFill>
                  <a:schemeClr val="tx2">
                    <a:lumMod val="75000"/>
                  </a:schemeClr>
                </a:solidFill>
                <a:latin typeface="Arial" panose="020B0604020202020204" pitchFamily="34" charset="0"/>
                <a:cs typeface="Arial" panose="020B0604020202020204" pitchFamily="34" charset="0"/>
              </a:rPr>
              <a:t>Comité Seccional de Salud Ocupacional de Cundinamarca </a:t>
            </a:r>
          </a:p>
          <a:p>
            <a:pPr algn="ctr"/>
            <a:r>
              <a:rPr lang="es-ES" sz="1600" b="1" dirty="0">
                <a:solidFill>
                  <a:schemeClr val="tx2">
                    <a:lumMod val="75000"/>
                  </a:schemeClr>
                </a:solidFill>
                <a:latin typeface="Arial" panose="020B0604020202020204" pitchFamily="34" charset="0"/>
                <a:cs typeface="Arial" panose="020B0604020202020204" pitchFamily="34" charset="0"/>
              </a:rPr>
              <a:t>COSSOCUN.</a:t>
            </a:r>
            <a:endParaRPr lang="es-CO" sz="1600" b="1" dirty="0">
              <a:solidFill>
                <a:schemeClr val="tx2">
                  <a:lumMod val="75000"/>
                </a:schemeClr>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155" y="2331197"/>
            <a:ext cx="1599443" cy="51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870" y="2413303"/>
            <a:ext cx="1808280" cy="952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445" y="4185845"/>
            <a:ext cx="1744655" cy="101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CuadroTexto"/>
          <p:cNvSpPr txBox="1"/>
          <p:nvPr/>
        </p:nvSpPr>
        <p:spPr>
          <a:xfrm>
            <a:off x="1568785" y="3998412"/>
            <a:ext cx="1911977" cy="300082"/>
          </a:xfrm>
          <a:prstGeom prst="rect">
            <a:avLst/>
          </a:prstGeom>
          <a:noFill/>
        </p:spPr>
        <p:txBody>
          <a:bodyPr wrap="square" rtlCol="0">
            <a:spAutoFit/>
          </a:bodyPr>
          <a:lstStyle/>
          <a:p>
            <a:pPr algn="ctr"/>
            <a:r>
              <a:rPr lang="es-CO" sz="1350" b="1" i="1" dirty="0"/>
              <a:t>EMPRESARIOS</a:t>
            </a:r>
          </a:p>
        </p:txBody>
      </p:sp>
      <p:pic>
        <p:nvPicPr>
          <p:cNvPr id="9" name="Picture 9"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1526" y="2331195"/>
            <a:ext cx="1592595" cy="11165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6346" y="3941682"/>
            <a:ext cx="1603817" cy="10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5269" y="3195293"/>
            <a:ext cx="1362005" cy="46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2444" y="4676349"/>
            <a:ext cx="510758" cy="51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Resultado de imagen para una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1526" y="3663039"/>
            <a:ext cx="1503473" cy="862286"/>
          </a:xfrm>
          <a:prstGeom prst="rect">
            <a:avLst/>
          </a:prstGeom>
          <a:noFill/>
          <a:extLst>
            <a:ext uri="{909E8E84-426E-40DD-AFC4-6F175D3DCCD1}">
              <a14:hiddenFill xmlns:a14="http://schemas.microsoft.com/office/drawing/2010/main">
                <a:solidFill>
                  <a:srgbClr val="FFFFFF"/>
                </a:solidFill>
              </a14:hiddenFill>
            </a:ext>
          </a:extLst>
        </p:spPr>
      </p:pic>
      <p:sp>
        <p:nvSpPr>
          <p:cNvPr id="15" name="1 CuadroTexto"/>
          <p:cNvSpPr txBox="1"/>
          <p:nvPr/>
        </p:nvSpPr>
        <p:spPr>
          <a:xfrm>
            <a:off x="5898173" y="3710850"/>
            <a:ext cx="2290397" cy="253916"/>
          </a:xfrm>
          <a:prstGeom prst="rect">
            <a:avLst/>
          </a:prstGeom>
          <a:noFill/>
        </p:spPr>
        <p:txBody>
          <a:bodyPr wrap="square" rtlCol="0">
            <a:spAutoFit/>
          </a:bodyPr>
          <a:lstStyle/>
          <a:p>
            <a:pPr algn="ctr"/>
            <a:r>
              <a:rPr lang="es-CO" sz="1050" b="1" i="1" dirty="0"/>
              <a:t>TRABAJADORES INFORMALES</a:t>
            </a:r>
          </a:p>
        </p:txBody>
      </p:sp>
      <p:sp>
        <p:nvSpPr>
          <p:cNvPr id="16" name="Rectángulo 10"/>
          <p:cNvSpPr>
            <a:spLocks noChangeArrowheads="1"/>
          </p:cNvSpPr>
          <p:nvPr/>
        </p:nvSpPr>
        <p:spPr bwMode="auto">
          <a:xfrm>
            <a:off x="7226300" y="270747"/>
            <a:ext cx="477744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defRPr/>
            </a:pPr>
            <a:r>
              <a:rPr lang="es-ES" sz="2300" b="1" dirty="0">
                <a:solidFill>
                  <a:schemeClr val="accent1">
                    <a:lumMod val="50000"/>
                  </a:schemeClr>
                </a:solidFill>
              </a:rPr>
              <a:t>INSTANCIA DE PARTICIPACIÓN </a:t>
            </a:r>
            <a:endParaRPr lang="es-CO" sz="2300" b="1" dirty="0">
              <a:solidFill>
                <a:schemeClr val="accent1">
                  <a:lumMod val="50000"/>
                </a:schemeClr>
              </a:solidFill>
            </a:endParaRPr>
          </a:p>
        </p:txBody>
      </p:sp>
      <p:sp>
        <p:nvSpPr>
          <p:cNvPr id="17" name="2 Marcador de contenido"/>
          <p:cNvSpPr>
            <a:spLocks noGrp="1"/>
          </p:cNvSpPr>
          <p:nvPr>
            <p:ph idx="1"/>
          </p:nvPr>
        </p:nvSpPr>
        <p:spPr>
          <a:xfrm>
            <a:off x="8494402" y="1380166"/>
            <a:ext cx="3226279" cy="4455858"/>
          </a:xfrm>
          <a:ln w="28575">
            <a:solidFill>
              <a:schemeClr val="tx2">
                <a:lumMod val="60000"/>
                <a:lumOff val="40000"/>
              </a:schemeClr>
            </a:solidFill>
          </a:ln>
        </p:spPr>
        <p:txBody>
          <a:bodyPr>
            <a:normAutofit fontScale="92500" lnSpcReduction="10000"/>
          </a:bodyPr>
          <a:lstStyle/>
          <a:p>
            <a:pPr marL="0" indent="0" algn="just">
              <a:buNone/>
            </a:pPr>
            <a:r>
              <a:rPr lang="es-CO" sz="3300" b="1" dirty="0">
                <a:latin typeface="Arial" panose="020B0604020202020204" pitchFamily="34" charset="0"/>
                <a:cs typeface="Arial" panose="020B0604020202020204" pitchFamily="34" charset="0"/>
              </a:rPr>
              <a:t>2016</a:t>
            </a:r>
          </a:p>
          <a:p>
            <a:pPr marL="0" indent="0" algn="just">
              <a:buNone/>
            </a:pPr>
            <a:r>
              <a:rPr lang="es-CO" sz="2400" dirty="0">
                <a:solidFill>
                  <a:srgbClr val="0070C0"/>
                </a:solidFill>
                <a:latin typeface="Arial" panose="020B0604020202020204" pitchFamily="34" charset="0"/>
                <a:cs typeface="Arial" panose="020B0604020202020204" pitchFamily="34" charset="0"/>
              </a:rPr>
              <a:t>Septiembre</a:t>
            </a:r>
          </a:p>
          <a:p>
            <a:pPr marL="0" indent="0" algn="just">
              <a:buNone/>
            </a:pPr>
            <a:r>
              <a:rPr lang="es-CO" sz="2400" dirty="0">
                <a:solidFill>
                  <a:srgbClr val="0070C0"/>
                </a:solidFill>
                <a:latin typeface="Arial" panose="020B0604020202020204" pitchFamily="34" charset="0"/>
                <a:cs typeface="Arial" panose="020B0604020202020204" pitchFamily="34" charset="0"/>
              </a:rPr>
              <a:t>Octubre</a:t>
            </a:r>
          </a:p>
          <a:p>
            <a:pPr marL="0" indent="0" algn="just">
              <a:buNone/>
            </a:pPr>
            <a:r>
              <a:rPr lang="es-ES" sz="3300" b="1" dirty="0">
                <a:latin typeface="Arial" panose="020B0604020202020204" pitchFamily="34" charset="0"/>
                <a:cs typeface="Arial" panose="020B0604020202020204" pitchFamily="34" charset="0"/>
              </a:rPr>
              <a:t>2017</a:t>
            </a:r>
          </a:p>
          <a:p>
            <a:pPr marL="0" indent="0" algn="just">
              <a:buNone/>
            </a:pPr>
            <a:r>
              <a:rPr lang="es-ES" sz="2400" dirty="0">
                <a:solidFill>
                  <a:srgbClr val="0070C0"/>
                </a:solidFill>
                <a:latin typeface="Arial" panose="020B0604020202020204" pitchFamily="34" charset="0"/>
                <a:cs typeface="Arial" panose="020B0604020202020204" pitchFamily="34" charset="0"/>
              </a:rPr>
              <a:t>Mayo</a:t>
            </a:r>
          </a:p>
          <a:p>
            <a:pPr marL="0" indent="0" algn="just">
              <a:buNone/>
            </a:pPr>
            <a:r>
              <a:rPr lang="es-ES" sz="3300" b="1" dirty="0">
                <a:latin typeface="Arial" panose="020B0604020202020204" pitchFamily="34" charset="0"/>
                <a:cs typeface="Arial" panose="020B0604020202020204" pitchFamily="34" charset="0"/>
              </a:rPr>
              <a:t>2018</a:t>
            </a:r>
          </a:p>
          <a:p>
            <a:pPr marL="0" indent="0" algn="just">
              <a:buNone/>
            </a:pPr>
            <a:r>
              <a:rPr lang="es-ES" sz="2400" dirty="0">
                <a:solidFill>
                  <a:srgbClr val="0070C0"/>
                </a:solidFill>
                <a:latin typeface="Arial" panose="020B0604020202020204" pitchFamily="34" charset="0"/>
                <a:cs typeface="Arial" panose="020B0604020202020204" pitchFamily="34" charset="0"/>
              </a:rPr>
              <a:t>Julio</a:t>
            </a:r>
          </a:p>
          <a:p>
            <a:pPr marL="0" indent="0" algn="just">
              <a:buNone/>
            </a:pPr>
            <a:r>
              <a:rPr lang="es-ES" sz="2400" dirty="0">
                <a:solidFill>
                  <a:srgbClr val="0070C0"/>
                </a:solidFill>
                <a:latin typeface="Arial" panose="020B0604020202020204" pitchFamily="34" charset="0"/>
                <a:cs typeface="Arial" panose="020B0604020202020204" pitchFamily="34" charset="0"/>
              </a:rPr>
              <a:t>Septiembre</a:t>
            </a:r>
          </a:p>
          <a:p>
            <a:pPr marL="0" indent="0" algn="just">
              <a:buNone/>
            </a:pPr>
            <a:r>
              <a:rPr lang="es-ES" sz="3300" b="1" dirty="0">
                <a:latin typeface="Arial" panose="020B0604020202020204" pitchFamily="34" charset="0"/>
                <a:cs typeface="Arial" panose="020B0604020202020204" pitchFamily="34" charset="0"/>
              </a:rPr>
              <a:t>2019</a:t>
            </a:r>
          </a:p>
          <a:p>
            <a:pPr marL="0" indent="0" algn="just">
              <a:buNone/>
            </a:pPr>
            <a:r>
              <a:rPr lang="es-ES" sz="2400" dirty="0">
                <a:solidFill>
                  <a:srgbClr val="0070C0"/>
                </a:solidFill>
                <a:latin typeface="Arial" panose="020B0604020202020204" pitchFamily="34" charset="0"/>
                <a:cs typeface="Arial" panose="020B0604020202020204" pitchFamily="34" charset="0"/>
              </a:rPr>
              <a:t>Marzo</a:t>
            </a:r>
          </a:p>
          <a:p>
            <a:pPr marL="0" indent="0" algn="just">
              <a:buNone/>
            </a:pPr>
            <a:endParaRPr lang="es-CO"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90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023287" y="1466336"/>
            <a:ext cx="5102622" cy="2212991"/>
          </a:xfrm>
        </p:spPr>
        <p:txBody>
          <a:bodyPr>
            <a:normAutofit/>
          </a:bodyPr>
          <a:lstStyle/>
          <a:p>
            <a:pPr algn="ctr"/>
            <a:r>
              <a:rPr lang="es-CO" sz="6000" b="1" u="sng" dirty="0">
                <a:solidFill>
                  <a:schemeClr val="tx2"/>
                </a:solidFill>
                <a:latin typeface="Arial" pitchFamily="34" charset="0"/>
                <a:cs typeface="Arial" pitchFamily="34" charset="0"/>
              </a:rPr>
              <a:t>GRACIAS</a:t>
            </a:r>
            <a:r>
              <a:rPr lang="es-CO" sz="3200" b="1" u="sng" dirty="0">
                <a:solidFill>
                  <a:schemeClr val="tx2"/>
                </a:solidFill>
                <a:latin typeface="Arial" pitchFamily="34" charset="0"/>
                <a:cs typeface="Arial" pitchFamily="34" charset="0"/>
              </a:rPr>
              <a:t> </a:t>
            </a:r>
          </a:p>
        </p:txBody>
      </p:sp>
    </p:spTree>
    <p:extLst>
      <p:ext uri="{BB962C8B-B14F-4D97-AF65-F5344CB8AC3E}">
        <p14:creationId xmlns:p14="http://schemas.microsoft.com/office/powerpoint/2010/main" val="13917241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2650" y="266271"/>
            <a:ext cx="7886700" cy="1325563"/>
          </a:xfrm>
        </p:spPr>
        <p:txBody>
          <a:bodyPr>
            <a:normAutofit/>
          </a:bodyPr>
          <a:lstStyle/>
          <a:p>
            <a:r>
              <a:rPr lang="es-CO" sz="3600" b="1" u="sng" dirty="0">
                <a:solidFill>
                  <a:schemeClr val="tx2">
                    <a:lumMod val="75000"/>
                  </a:schemeClr>
                </a:solidFill>
              </a:rPr>
              <a:t>Población Objeto</a:t>
            </a:r>
          </a:p>
        </p:txBody>
      </p:sp>
      <p:pic>
        <p:nvPicPr>
          <p:cNvPr id="6" name="Picture 12" descr="Resultado de imagen para niños y niñas">
            <a:extLst>
              <a:ext uri="{FF2B5EF4-FFF2-40B4-BE49-F238E27FC236}">
                <a16:creationId xmlns:a16="http://schemas.microsoft.com/office/drawing/2014/main" id="{F62B7F7E-1E88-4349-ABF5-020ACE3CB9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5383" y="1591834"/>
            <a:ext cx="1487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Resultado de imagen para trabajadores formales">
            <a:extLst>
              <a:ext uri="{FF2B5EF4-FFF2-40B4-BE49-F238E27FC236}">
                <a16:creationId xmlns:a16="http://schemas.microsoft.com/office/drawing/2014/main" id="{D4DBC92A-C956-4EA0-81AD-369C830389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1203" y="1123626"/>
            <a:ext cx="1512168" cy="11341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mujeres cabezas de familia">
            <a:extLst>
              <a:ext uri="{FF2B5EF4-FFF2-40B4-BE49-F238E27FC236}">
                <a16:creationId xmlns:a16="http://schemas.microsoft.com/office/drawing/2014/main" id="{F11502EB-0401-4699-933F-3C1284E878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2348" y="3062375"/>
            <a:ext cx="168526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Resultado de imagen para mujer trabajadora gestante">
            <a:extLst>
              <a:ext uri="{FF2B5EF4-FFF2-40B4-BE49-F238E27FC236}">
                <a16:creationId xmlns:a16="http://schemas.microsoft.com/office/drawing/2014/main" id="{92A0BC47-7356-4DB0-B95A-BB0DD1943F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68425" y="2923659"/>
            <a:ext cx="1586485" cy="112591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18" descr="Resultado de imagen para poblacion adulta mayor">
            <a:extLst>
              <a:ext uri="{FF2B5EF4-FFF2-40B4-BE49-F238E27FC236}">
                <a16:creationId xmlns:a16="http://schemas.microsoft.com/office/drawing/2014/main" id="{B4C15257-35A3-4497-8DA2-BBA45E2B000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1396" y="4468153"/>
            <a:ext cx="1512168" cy="1146559"/>
          </a:xfrm>
          <a:prstGeom prst="rect">
            <a:avLst/>
          </a:prstGeom>
          <a:noFill/>
          <a:ln>
            <a:noFill/>
          </a:ln>
        </p:spPr>
      </p:pic>
      <p:pic>
        <p:nvPicPr>
          <p:cNvPr id="11" name="Picture 18" descr="Resultado de imagen para trabajador rural">
            <a:extLst>
              <a:ext uri="{FF2B5EF4-FFF2-40B4-BE49-F238E27FC236}">
                <a16:creationId xmlns:a16="http://schemas.microsoft.com/office/drawing/2014/main" id="{6DB760C7-3729-417C-9C99-A1D26E6BA6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0455" y="4509120"/>
            <a:ext cx="1702443" cy="1275854"/>
          </a:xfrm>
          <a:prstGeom prst="rect">
            <a:avLst/>
          </a:prstGeom>
          <a:noFill/>
          <a:extLst>
            <a:ext uri="{909E8E84-426E-40DD-AFC4-6F175D3DCCD1}">
              <a14:hiddenFill xmlns:a14="http://schemas.microsoft.com/office/drawing/2010/main">
                <a:solidFill>
                  <a:srgbClr val="FFFFFF"/>
                </a:solidFill>
              </a14:hiddenFill>
            </a:ext>
          </a:extLst>
        </p:spPr>
      </p:pic>
      <p:sp>
        <p:nvSpPr>
          <p:cNvPr id="12" name="1 Rectángulo redondeado"/>
          <p:cNvSpPr/>
          <p:nvPr/>
        </p:nvSpPr>
        <p:spPr>
          <a:xfrm>
            <a:off x="3557310" y="980728"/>
            <a:ext cx="5352636" cy="4752528"/>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t"/>
            <a:r>
              <a:rPr lang="es-CO" sz="2400" dirty="0">
                <a:solidFill>
                  <a:srgbClr val="000000"/>
                </a:solidFill>
                <a:latin typeface="Arial Narrow" panose="020B0606020202030204" pitchFamily="34" charset="0"/>
              </a:rPr>
              <a:t>Trabajadores  del </a:t>
            </a:r>
          </a:p>
          <a:p>
            <a:pPr algn="ctr" fontAlgn="t"/>
            <a:r>
              <a:rPr lang="es-CO" sz="2400" dirty="0">
                <a:solidFill>
                  <a:srgbClr val="000000"/>
                </a:solidFill>
                <a:latin typeface="Arial Narrow" panose="020B0606020202030204" pitchFamily="34" charset="0"/>
              </a:rPr>
              <a:t>sector informal y  formal </a:t>
            </a:r>
          </a:p>
          <a:p>
            <a:pPr algn="ctr" fontAlgn="t"/>
            <a:r>
              <a:rPr lang="es-CO" sz="2400" dirty="0">
                <a:solidFill>
                  <a:srgbClr val="000000"/>
                </a:solidFill>
                <a:latin typeface="Arial Narrow" panose="020B0606020202030204" pitchFamily="34" charset="0"/>
              </a:rPr>
              <a:t>de la economía,  población </a:t>
            </a:r>
          </a:p>
          <a:p>
            <a:pPr algn="ctr" fontAlgn="t"/>
            <a:r>
              <a:rPr lang="es-CO" sz="2400" dirty="0">
                <a:solidFill>
                  <a:srgbClr val="000000"/>
                </a:solidFill>
                <a:latin typeface="Arial Narrow" panose="020B0606020202030204" pitchFamily="34" charset="0"/>
              </a:rPr>
              <a:t>vulnerable, agremiaciones y asociaciones de trabajadores, empleadores, empresas,  </a:t>
            </a:r>
          </a:p>
          <a:p>
            <a:pPr algn="ctr" fontAlgn="t"/>
            <a:r>
              <a:rPr lang="es-CO" sz="2400" dirty="0">
                <a:solidFill>
                  <a:srgbClr val="000000"/>
                </a:solidFill>
                <a:latin typeface="Arial Narrow" panose="020B0606020202030204" pitchFamily="34" charset="0"/>
              </a:rPr>
              <a:t>autoridades y servidores  públicos a cargo de los programas de salud</a:t>
            </a:r>
          </a:p>
          <a:p>
            <a:pPr algn="ctr" fontAlgn="t"/>
            <a:r>
              <a:rPr lang="es-CO" sz="2400" dirty="0">
                <a:solidFill>
                  <a:srgbClr val="000000"/>
                </a:solidFill>
                <a:latin typeface="Arial Narrow" panose="020B0606020202030204" pitchFamily="34" charset="0"/>
              </a:rPr>
              <a:t> y ámbito laboral en los </a:t>
            </a:r>
          </a:p>
          <a:p>
            <a:pPr algn="ctr" fontAlgn="t"/>
            <a:r>
              <a:rPr lang="es-CO" sz="2400" dirty="0">
                <a:solidFill>
                  <a:srgbClr val="000000"/>
                </a:solidFill>
                <a:latin typeface="Arial Narrow" panose="020B0606020202030204" pitchFamily="34" charset="0"/>
              </a:rPr>
              <a:t>municipios de </a:t>
            </a:r>
          </a:p>
          <a:p>
            <a:pPr algn="ctr" fontAlgn="t"/>
            <a:r>
              <a:rPr lang="es-CO" sz="2400" dirty="0">
                <a:solidFill>
                  <a:srgbClr val="000000"/>
                </a:solidFill>
                <a:latin typeface="Arial Narrow" panose="020B0606020202030204" pitchFamily="34" charset="0"/>
              </a:rPr>
              <a:t>Cundinamarca.</a:t>
            </a:r>
          </a:p>
          <a:p>
            <a:pPr algn="ctr" fontAlgn="t"/>
            <a:r>
              <a:rPr lang="es-CO" sz="2400" dirty="0">
                <a:solidFill>
                  <a:srgbClr val="000000"/>
                </a:solidFill>
                <a:latin typeface="Arial Narrow" panose="020B0606020202030204" pitchFamily="34" charset="0"/>
              </a:rPr>
              <a:t>56.9 % (</a:t>
            </a:r>
            <a:r>
              <a:rPr lang="es-CO" dirty="0">
                <a:solidFill>
                  <a:srgbClr val="000000"/>
                </a:solidFill>
                <a:latin typeface="Arial Narrow" panose="020B0606020202030204" pitchFamily="34" charset="0"/>
              </a:rPr>
              <a:t>fuente DANE 2018</a:t>
            </a:r>
            <a:r>
              <a:rPr lang="es-CO" sz="2400" dirty="0">
                <a:solidFill>
                  <a:srgbClr val="000000"/>
                </a:solidFill>
                <a:latin typeface="Arial Narrow" panose="020B0606020202030204" pitchFamily="34" charset="0"/>
              </a:rPr>
              <a:t>)</a:t>
            </a:r>
          </a:p>
        </p:txBody>
      </p:sp>
    </p:spTree>
    <p:extLst>
      <p:ext uri="{BB962C8B-B14F-4D97-AF65-F5344CB8AC3E}">
        <p14:creationId xmlns:p14="http://schemas.microsoft.com/office/powerpoint/2010/main" val="294804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911178" y="779374"/>
            <a:ext cx="8229600" cy="745898"/>
          </a:xfrm>
        </p:spPr>
        <p:txBody>
          <a:bodyPr>
            <a:normAutofit fontScale="90000"/>
          </a:bodyPr>
          <a:lstStyle/>
          <a:p>
            <a:r>
              <a:rPr lang="es-CO" sz="3600" dirty="0"/>
              <a:t>POBLACIÓN</a:t>
            </a:r>
            <a:r>
              <a:rPr lang="es-CO" dirty="0"/>
              <a:t> </a:t>
            </a:r>
            <a:r>
              <a:rPr lang="es-CO" sz="3600" dirty="0"/>
              <a:t>TRABAJADORA</a:t>
            </a:r>
          </a:p>
        </p:txBody>
      </p:sp>
      <p:sp>
        <p:nvSpPr>
          <p:cNvPr id="4" name="Marcador de contenido 3"/>
          <p:cNvSpPr>
            <a:spLocks noGrp="1"/>
          </p:cNvSpPr>
          <p:nvPr>
            <p:ph idx="1"/>
          </p:nvPr>
        </p:nvSpPr>
        <p:spPr>
          <a:xfrm>
            <a:off x="1981201" y="1701280"/>
            <a:ext cx="4611189" cy="2829003"/>
          </a:xfrm>
        </p:spPr>
        <p:txBody>
          <a:bodyPr>
            <a:normAutofit lnSpcReduction="10000"/>
          </a:bodyPr>
          <a:lstStyle/>
          <a:p>
            <a:pPr marL="0" indent="0" algn="just">
              <a:buNone/>
            </a:pPr>
            <a:r>
              <a:rPr lang="es-CO" dirty="0">
                <a:latin typeface="Verdana"/>
                <a:cs typeface="Verdana"/>
              </a:rPr>
              <a:t>Tasa de ocupación:</a:t>
            </a:r>
          </a:p>
          <a:p>
            <a:pPr marL="0" indent="0" algn="just">
              <a:buNone/>
            </a:pPr>
            <a:endParaRPr lang="es-CO" dirty="0">
              <a:latin typeface="Verdana"/>
              <a:cs typeface="Verdana"/>
            </a:endParaRPr>
          </a:p>
          <a:p>
            <a:pPr algn="just"/>
            <a:r>
              <a:rPr lang="es-CO" dirty="0">
                <a:solidFill>
                  <a:schemeClr val="tx1">
                    <a:lumMod val="85000"/>
                    <a:lumOff val="15000"/>
                  </a:schemeClr>
                </a:solidFill>
                <a:latin typeface="Verdana"/>
                <a:cs typeface="Verdana"/>
              </a:rPr>
              <a:t>63,5% informales </a:t>
            </a:r>
          </a:p>
          <a:p>
            <a:pPr algn="just"/>
            <a:r>
              <a:rPr lang="es-CO" dirty="0">
                <a:solidFill>
                  <a:schemeClr val="tx1">
                    <a:lumMod val="85000"/>
                    <a:lumOff val="15000"/>
                  </a:schemeClr>
                </a:solidFill>
                <a:latin typeface="Verdana"/>
                <a:cs typeface="Verdana"/>
              </a:rPr>
              <a:t>36,5% </a:t>
            </a:r>
            <a:r>
              <a:rPr lang="es-CO" dirty="0">
                <a:latin typeface="Verdana"/>
                <a:cs typeface="Verdana"/>
              </a:rPr>
              <a:t>formales.</a:t>
            </a:r>
          </a:p>
          <a:p>
            <a:pPr marL="0" indent="0" algn="just">
              <a:buNone/>
            </a:pPr>
            <a:endParaRPr lang="es-CO" sz="1100" dirty="0">
              <a:latin typeface="Verdana"/>
              <a:cs typeface="Verdana"/>
            </a:endParaRPr>
          </a:p>
          <a:p>
            <a:pPr marL="0" indent="0" algn="just">
              <a:buNone/>
            </a:pPr>
            <a:r>
              <a:rPr lang="es-CO" sz="1400" dirty="0">
                <a:latin typeface="Verdana"/>
                <a:cs typeface="Verdana"/>
              </a:rPr>
              <a:t>FUENTE: ESTUDIO DANE 2013 QUE SIRVIO COMO </a:t>
            </a:r>
            <a:r>
              <a:rPr lang="es-CO" sz="1400" dirty="0" err="1">
                <a:latin typeface="Verdana"/>
                <a:cs typeface="Verdana"/>
              </a:rPr>
              <a:t>Dx</a:t>
            </a:r>
            <a:r>
              <a:rPr lang="es-CO" sz="1400" dirty="0">
                <a:latin typeface="Verdana"/>
                <a:cs typeface="Verdana"/>
              </a:rPr>
              <a:t> PRELIMINAR.</a:t>
            </a:r>
          </a:p>
          <a:p>
            <a:pPr marL="0" indent="0" algn="just">
              <a:buNone/>
            </a:pPr>
            <a:endParaRPr lang="es-CO" sz="1600" dirty="0">
              <a:latin typeface="Verdana"/>
              <a:cs typeface="Verdana"/>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395" y="1952002"/>
            <a:ext cx="3657599" cy="2578280"/>
          </a:xfrm>
          <a:prstGeom prst="rect">
            <a:avLst/>
          </a:prstGeom>
        </p:spPr>
      </p:pic>
      <p:sp>
        <p:nvSpPr>
          <p:cNvPr id="6" name="Título 1"/>
          <p:cNvSpPr txBox="1">
            <a:spLocks/>
          </p:cNvSpPr>
          <p:nvPr/>
        </p:nvSpPr>
        <p:spPr>
          <a:xfrm>
            <a:off x="1911178" y="131246"/>
            <a:ext cx="7886700"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b="1" u="sng" dirty="0">
                <a:solidFill>
                  <a:srgbClr val="1F497D">
                    <a:lumMod val="75000"/>
                  </a:srgbClr>
                </a:solidFill>
              </a:rPr>
              <a:t>Diagnóstico</a:t>
            </a:r>
          </a:p>
        </p:txBody>
      </p:sp>
      <p:sp>
        <p:nvSpPr>
          <p:cNvPr id="2" name="1 CuadroTexto"/>
          <p:cNvSpPr txBox="1"/>
          <p:nvPr/>
        </p:nvSpPr>
        <p:spPr>
          <a:xfrm>
            <a:off x="2111829" y="4939394"/>
            <a:ext cx="8347164" cy="954107"/>
          </a:xfrm>
          <a:prstGeom prst="rect">
            <a:avLst/>
          </a:prstGeom>
          <a:noFill/>
        </p:spPr>
        <p:txBody>
          <a:bodyPr wrap="square" rtlCol="0">
            <a:spAutoFit/>
          </a:bodyPr>
          <a:lstStyle/>
          <a:p>
            <a:pPr marL="285750" indent="-285750" algn="ctr">
              <a:buFont typeface="Wingdings" pitchFamily="2" charset="2"/>
              <a:buChar char="ü"/>
            </a:pPr>
            <a:r>
              <a:rPr lang="es-CO" sz="2800" b="1" i="1" dirty="0">
                <a:solidFill>
                  <a:srgbClr val="0070C0"/>
                </a:solidFill>
              </a:rPr>
              <a:t>CARACTERIZACION DE TRABAJADORES INFORMALES EN EL DEPARTAMENTO</a:t>
            </a:r>
          </a:p>
        </p:txBody>
      </p:sp>
    </p:spTree>
    <p:extLst>
      <p:ext uri="{BB962C8B-B14F-4D97-AF65-F5344CB8AC3E}">
        <p14:creationId xmlns:p14="http://schemas.microsoft.com/office/powerpoint/2010/main" val="320973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475"/>
          <a:stretch/>
        </p:blipFill>
        <p:spPr bwMode="auto">
          <a:xfrm>
            <a:off x="2369011" y="1581665"/>
            <a:ext cx="8163697" cy="407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617785" y="2486404"/>
            <a:ext cx="2191264" cy="1938992"/>
          </a:xfrm>
          <a:prstGeom prst="rect">
            <a:avLst/>
          </a:prstGeom>
          <a:noFill/>
        </p:spPr>
        <p:txBody>
          <a:bodyPr wrap="square" rtlCol="0">
            <a:spAutoFit/>
          </a:bodyPr>
          <a:lstStyle/>
          <a:p>
            <a:pPr algn="ctr"/>
            <a:r>
              <a:rPr lang="es-CO" sz="1200" b="1" dirty="0">
                <a:solidFill>
                  <a:srgbClr val="5B9BD5">
                    <a:lumMod val="75000"/>
                  </a:srgbClr>
                </a:solidFill>
              </a:rPr>
              <a:t>TOTAL POBLACION EN EDAD PRODUCTIVA 1.596.228</a:t>
            </a:r>
            <a:br>
              <a:rPr lang="es-CO" sz="1200" b="1" dirty="0">
                <a:solidFill>
                  <a:srgbClr val="5B9BD5">
                    <a:lumMod val="75000"/>
                  </a:srgbClr>
                </a:solidFill>
              </a:rPr>
            </a:br>
            <a:r>
              <a:rPr lang="es-CO" sz="1200" b="1" dirty="0">
                <a:solidFill>
                  <a:srgbClr val="5B9BD5">
                    <a:lumMod val="75000"/>
                  </a:srgbClr>
                </a:solidFill>
              </a:rPr>
              <a:t>  56.9% de la población total del Depto.</a:t>
            </a:r>
          </a:p>
          <a:p>
            <a:pPr algn="ctr"/>
            <a:endParaRPr lang="es-CO" sz="1200" b="1" dirty="0">
              <a:solidFill>
                <a:srgbClr val="5B9BD5">
                  <a:lumMod val="75000"/>
                </a:srgbClr>
              </a:solidFill>
            </a:endParaRPr>
          </a:p>
          <a:p>
            <a:endParaRPr lang="es-CO" sz="1000" b="1" dirty="0">
              <a:solidFill>
                <a:prstClr val="black"/>
              </a:solidFill>
            </a:endParaRPr>
          </a:p>
          <a:p>
            <a:r>
              <a:rPr lang="es-CO" sz="1000" b="1" dirty="0">
                <a:solidFill>
                  <a:prstClr val="black"/>
                </a:solidFill>
              </a:rPr>
              <a:t>TGP: </a:t>
            </a:r>
            <a:r>
              <a:rPr lang="es-CO" sz="1000" dirty="0">
                <a:solidFill>
                  <a:prstClr val="black"/>
                </a:solidFill>
              </a:rPr>
              <a:t>Tasa Global de Participación</a:t>
            </a:r>
          </a:p>
          <a:p>
            <a:endParaRPr lang="es-CO" sz="1000" dirty="0">
              <a:solidFill>
                <a:prstClr val="black"/>
              </a:solidFill>
            </a:endParaRPr>
          </a:p>
          <a:p>
            <a:r>
              <a:rPr lang="es-CO" sz="1000" b="1" dirty="0">
                <a:solidFill>
                  <a:prstClr val="black"/>
                </a:solidFill>
              </a:rPr>
              <a:t>TO: </a:t>
            </a:r>
            <a:r>
              <a:rPr lang="es-CO" sz="1000" dirty="0">
                <a:solidFill>
                  <a:prstClr val="black"/>
                </a:solidFill>
              </a:rPr>
              <a:t>Tasa de Ocupación</a:t>
            </a:r>
          </a:p>
          <a:p>
            <a:endParaRPr lang="es-CO" sz="1000" dirty="0">
              <a:solidFill>
                <a:prstClr val="black"/>
              </a:solidFill>
            </a:endParaRPr>
          </a:p>
          <a:p>
            <a:r>
              <a:rPr lang="es-CO" sz="1000" b="1" dirty="0">
                <a:solidFill>
                  <a:prstClr val="black"/>
                </a:solidFill>
              </a:rPr>
              <a:t>TD: </a:t>
            </a:r>
            <a:r>
              <a:rPr lang="es-CO" sz="1000" dirty="0">
                <a:solidFill>
                  <a:prstClr val="black"/>
                </a:solidFill>
              </a:rPr>
              <a:t>Tasa de Desempleo </a:t>
            </a:r>
          </a:p>
        </p:txBody>
      </p:sp>
      <p:sp>
        <p:nvSpPr>
          <p:cNvPr id="6" name="Título 1"/>
          <p:cNvSpPr>
            <a:spLocks noGrp="1"/>
          </p:cNvSpPr>
          <p:nvPr>
            <p:ph type="title"/>
          </p:nvPr>
        </p:nvSpPr>
        <p:spPr>
          <a:xfrm>
            <a:off x="1911178" y="131246"/>
            <a:ext cx="7886700" cy="648128"/>
          </a:xfrm>
        </p:spPr>
        <p:txBody>
          <a:bodyPr>
            <a:normAutofit/>
          </a:bodyPr>
          <a:lstStyle/>
          <a:p>
            <a:r>
              <a:rPr lang="es-CO" sz="3600" b="1" u="sng" dirty="0">
                <a:solidFill>
                  <a:schemeClr val="tx2">
                    <a:lumMod val="75000"/>
                  </a:schemeClr>
                </a:solidFill>
              </a:rPr>
              <a:t>Diagnóstico</a:t>
            </a:r>
          </a:p>
        </p:txBody>
      </p:sp>
      <p:sp>
        <p:nvSpPr>
          <p:cNvPr id="7" name="10 CuadroTexto"/>
          <p:cNvSpPr txBox="1"/>
          <p:nvPr/>
        </p:nvSpPr>
        <p:spPr>
          <a:xfrm>
            <a:off x="2298889" y="872555"/>
            <a:ext cx="7717788" cy="584775"/>
          </a:xfrm>
          <a:prstGeom prst="rect">
            <a:avLst/>
          </a:prstGeom>
          <a:noFill/>
        </p:spPr>
        <p:txBody>
          <a:bodyPr wrap="square" rtlCol="0">
            <a:spAutoFit/>
          </a:bodyPr>
          <a:lstStyle/>
          <a:p>
            <a:pPr algn="ctr"/>
            <a:r>
              <a:rPr lang="es-CO" sz="1600" b="1" dirty="0">
                <a:solidFill>
                  <a:prstClr val="black"/>
                </a:solidFill>
              </a:rPr>
              <a:t>Tasa global de participación, de ocupación y de desempleo de </a:t>
            </a:r>
          </a:p>
          <a:p>
            <a:pPr algn="ctr"/>
            <a:r>
              <a:rPr lang="es-CO" sz="1600" b="1" dirty="0">
                <a:solidFill>
                  <a:prstClr val="black"/>
                </a:solidFill>
              </a:rPr>
              <a:t>Cundinamarca 2008 - 2016</a:t>
            </a:r>
          </a:p>
        </p:txBody>
      </p:sp>
    </p:spTree>
    <p:extLst>
      <p:ext uri="{BB962C8B-B14F-4D97-AF65-F5344CB8AC3E}">
        <p14:creationId xmlns:p14="http://schemas.microsoft.com/office/powerpoint/2010/main" val="383820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contenido"/>
          <p:cNvSpPr txBox="1">
            <a:spLocks/>
          </p:cNvSpPr>
          <p:nvPr/>
        </p:nvSpPr>
        <p:spPr bwMode="auto">
          <a:xfrm>
            <a:off x="6362575" y="664920"/>
            <a:ext cx="57245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s-ES" altLang="es-ES_tradnl" sz="2800" dirty="0">
                <a:solidFill>
                  <a:srgbClr val="002060"/>
                </a:solidFill>
                <a:latin typeface="Arial" panose="020B0604020202020204" pitchFamily="34" charset="0"/>
              </a:rPr>
              <a:t>Principales indicadores críticos</a:t>
            </a:r>
            <a:endParaRPr lang="es-ES" altLang="es-ES_tradnl" dirty="0">
              <a:solidFill>
                <a:srgbClr val="898989"/>
              </a:solidFill>
            </a:endParaRPr>
          </a:p>
        </p:txBody>
      </p:sp>
      <p:sp>
        <p:nvSpPr>
          <p:cNvPr id="11" name="Rectángulo 4"/>
          <p:cNvSpPr>
            <a:spLocks noChangeArrowheads="1"/>
          </p:cNvSpPr>
          <p:nvPr/>
        </p:nvSpPr>
        <p:spPr bwMode="auto">
          <a:xfrm>
            <a:off x="9037512" y="225182"/>
            <a:ext cx="271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s-ES" altLang="es-ES_tradnl" sz="2800" b="1" dirty="0">
                <a:solidFill>
                  <a:schemeClr val="accent1">
                    <a:lumMod val="50000"/>
                  </a:schemeClr>
                </a:solidFill>
              </a:rPr>
              <a:t>DIAGNÓSTICO</a:t>
            </a:r>
          </a:p>
        </p:txBody>
      </p:sp>
      <p:graphicFrame>
        <p:nvGraphicFramePr>
          <p:cNvPr id="6" name="Gráfico 5"/>
          <p:cNvGraphicFramePr>
            <a:graphicFrameLocks/>
          </p:cNvGraphicFramePr>
          <p:nvPr>
            <p:extLst>
              <p:ext uri="{D42A27DB-BD31-4B8C-83A1-F6EECF244321}">
                <p14:modId xmlns:p14="http://schemas.microsoft.com/office/powerpoint/2010/main" val="3475320364"/>
              </p:ext>
            </p:extLst>
          </p:nvPr>
        </p:nvGraphicFramePr>
        <p:xfrm>
          <a:off x="422030" y="1477107"/>
          <a:ext cx="2875086" cy="3325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63306387"/>
              </p:ext>
            </p:extLst>
          </p:nvPr>
        </p:nvGraphicFramePr>
        <p:xfrm>
          <a:off x="4260572" y="1479878"/>
          <a:ext cx="3283228" cy="33383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p:cNvGraphicFramePr>
            <a:graphicFrameLocks/>
          </p:cNvGraphicFramePr>
          <p:nvPr>
            <p:extLst>
              <p:ext uri="{D42A27DB-BD31-4B8C-83A1-F6EECF244321}">
                <p14:modId xmlns:p14="http://schemas.microsoft.com/office/powerpoint/2010/main" val="918471060"/>
              </p:ext>
            </p:extLst>
          </p:nvPr>
        </p:nvGraphicFramePr>
        <p:xfrm>
          <a:off x="8437553" y="1482648"/>
          <a:ext cx="3086839" cy="3351274"/>
        </p:xfrm>
        <a:graphic>
          <a:graphicData uri="http://schemas.openxmlformats.org/drawingml/2006/chart">
            <c:chart xmlns:c="http://schemas.openxmlformats.org/drawingml/2006/chart" xmlns:r="http://schemas.openxmlformats.org/officeDocument/2006/relationships" r:id="rId5"/>
          </a:graphicData>
        </a:graphic>
      </p:graphicFrame>
      <p:sp>
        <p:nvSpPr>
          <p:cNvPr id="13" name="CuadroTexto 30"/>
          <p:cNvSpPr txBox="1"/>
          <p:nvPr/>
        </p:nvSpPr>
        <p:spPr>
          <a:xfrm>
            <a:off x="218731" y="5460005"/>
            <a:ext cx="6788738" cy="253916"/>
          </a:xfrm>
          <a:prstGeom prst="rect">
            <a:avLst/>
          </a:prstGeom>
          <a:noFill/>
        </p:spPr>
        <p:txBody>
          <a:bodyPr wrap="square" rtlCol="0">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1050" b="1" dirty="0">
                <a:solidFill>
                  <a:schemeClr val="bg2">
                    <a:lumMod val="50000"/>
                  </a:schemeClr>
                </a:solidFill>
              </a:rPr>
              <a:t>Fuente: </a:t>
            </a:r>
            <a:r>
              <a:rPr lang="es-CO" sz="1050" b="1" dirty="0" err="1">
                <a:solidFill>
                  <a:schemeClr val="bg2">
                    <a:lumMod val="50000"/>
                  </a:schemeClr>
                </a:solidFill>
              </a:rPr>
              <a:t>Fasecolda</a:t>
            </a:r>
            <a:r>
              <a:rPr lang="es-CO" sz="1050" b="1" dirty="0">
                <a:solidFill>
                  <a:schemeClr val="bg2">
                    <a:lumMod val="50000"/>
                  </a:schemeClr>
                </a:solidFill>
              </a:rPr>
              <a:t>. Reporte por clase de riesgos y actividad económica. Consulta 2013 al 2018 </a:t>
            </a:r>
          </a:p>
        </p:txBody>
      </p:sp>
      <p:sp>
        <p:nvSpPr>
          <p:cNvPr id="16" name="Cerrar corchete 15"/>
          <p:cNvSpPr/>
          <p:nvPr/>
        </p:nvSpPr>
        <p:spPr>
          <a:xfrm rot="10800000">
            <a:off x="8805203" y="2198076"/>
            <a:ext cx="558604" cy="888024"/>
          </a:xfrm>
          <a:prstGeom prst="rightBracket">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7" name="Cerrar corchete 16"/>
          <p:cNvSpPr/>
          <p:nvPr/>
        </p:nvSpPr>
        <p:spPr>
          <a:xfrm rot="10800000">
            <a:off x="4693334" y="3059711"/>
            <a:ext cx="283112" cy="404457"/>
          </a:xfrm>
          <a:prstGeom prst="rightBracket">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9" name="Cerrar corchete 18"/>
          <p:cNvSpPr/>
          <p:nvPr/>
        </p:nvSpPr>
        <p:spPr>
          <a:xfrm rot="10800000">
            <a:off x="393698" y="3552092"/>
            <a:ext cx="459156" cy="914400"/>
          </a:xfrm>
          <a:prstGeom prst="rightBracket">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418868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69721" y="2199250"/>
            <a:ext cx="6452559" cy="2519400"/>
          </a:xfrm>
          <a:ln w="28575">
            <a:solidFill>
              <a:schemeClr val="tx2">
                <a:lumMod val="60000"/>
                <a:lumOff val="40000"/>
              </a:schemeClr>
            </a:solidFill>
          </a:ln>
        </p:spPr>
        <p:txBody>
          <a:bodyPr>
            <a:normAutofit lnSpcReduction="10000"/>
          </a:bodyPr>
          <a:lstStyle/>
          <a:p>
            <a:pPr marL="0" indent="0" algn="just">
              <a:buNone/>
            </a:pPr>
            <a:r>
              <a:rPr lang="es-CO" sz="3200" dirty="0">
                <a:solidFill>
                  <a:srgbClr val="0070C0"/>
                </a:solidFill>
                <a:latin typeface="Arial" panose="020B0604020202020204" pitchFamily="34" charset="0"/>
                <a:cs typeface="Arial" panose="020B0604020202020204" pitchFamily="34" charset="0"/>
              </a:rPr>
              <a:t>Fomentar la garantía de condiciones de salud y seguridad laboral para toda la población trabajadora de los sectores formal e informal en el departamento de Cundinamarca</a:t>
            </a:r>
            <a:r>
              <a:rPr lang="es-CO" sz="2400" dirty="0">
                <a:solidFill>
                  <a:srgbClr val="0070C0"/>
                </a:solidFill>
                <a:latin typeface="Arial" panose="020B0604020202020204" pitchFamily="34" charset="0"/>
                <a:cs typeface="Arial" panose="020B0604020202020204" pitchFamily="34" charset="0"/>
              </a:rPr>
              <a:t>.</a:t>
            </a:r>
            <a:endParaRPr lang="es-ES" sz="2400" dirty="0">
              <a:solidFill>
                <a:srgbClr val="0070C0"/>
              </a:solidFill>
              <a:latin typeface="Arial" panose="020B0604020202020204" pitchFamily="34" charset="0"/>
              <a:cs typeface="Arial" panose="020B0604020202020204" pitchFamily="34" charset="0"/>
            </a:endParaRPr>
          </a:p>
        </p:txBody>
      </p:sp>
      <p:sp>
        <p:nvSpPr>
          <p:cNvPr id="4" name="Flecha abajo 3"/>
          <p:cNvSpPr/>
          <p:nvPr/>
        </p:nvSpPr>
        <p:spPr>
          <a:xfrm>
            <a:off x="7279341" y="940778"/>
            <a:ext cx="852660" cy="11031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 name="Rectángulo 6"/>
          <p:cNvSpPr>
            <a:spLocks noChangeArrowheads="1"/>
          </p:cNvSpPr>
          <p:nvPr/>
        </p:nvSpPr>
        <p:spPr bwMode="auto">
          <a:xfrm>
            <a:off x="6347192" y="339394"/>
            <a:ext cx="57070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defRPr/>
            </a:pPr>
            <a:r>
              <a:rPr lang="es-ES" sz="2300" b="1" dirty="0">
                <a:solidFill>
                  <a:schemeClr val="accent1">
                    <a:lumMod val="50000"/>
                  </a:schemeClr>
                </a:solidFill>
              </a:rPr>
              <a:t>OBJETIVO DE LA POLÍTICA PÚBLICA</a:t>
            </a:r>
            <a:endParaRPr lang="es-CO" sz="2300" b="1" dirty="0">
              <a:solidFill>
                <a:schemeClr val="accent1">
                  <a:lumMod val="50000"/>
                </a:schemeClr>
              </a:solidFill>
            </a:endParaRPr>
          </a:p>
        </p:txBody>
      </p:sp>
    </p:spTree>
    <p:extLst>
      <p:ext uri="{BB962C8B-B14F-4D97-AF65-F5344CB8AC3E}">
        <p14:creationId xmlns:p14="http://schemas.microsoft.com/office/powerpoint/2010/main" val="331988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679406008"/>
              </p:ext>
            </p:extLst>
          </p:nvPr>
        </p:nvGraphicFramePr>
        <p:xfrm>
          <a:off x="351692" y="1345223"/>
          <a:ext cx="11394831" cy="4399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5"/>
          <p:cNvSpPr>
            <a:spLocks noChangeArrowheads="1"/>
          </p:cNvSpPr>
          <p:nvPr/>
        </p:nvSpPr>
        <p:spPr bwMode="auto">
          <a:xfrm>
            <a:off x="5777273" y="582613"/>
            <a:ext cx="7226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defRPr/>
            </a:pPr>
            <a:r>
              <a:rPr lang="es-ES" sz="2400" dirty="0">
                <a:solidFill>
                  <a:schemeClr val="accent1">
                    <a:lumMod val="50000"/>
                  </a:schemeClr>
                </a:solidFill>
              </a:rPr>
              <a:t>Principales Demandas Sociales   </a:t>
            </a:r>
            <a:endParaRPr lang="es-CO" sz="2400" dirty="0">
              <a:solidFill>
                <a:schemeClr val="accent1">
                  <a:lumMod val="50000"/>
                </a:schemeClr>
              </a:solidFill>
            </a:endParaRPr>
          </a:p>
        </p:txBody>
      </p:sp>
      <p:sp>
        <p:nvSpPr>
          <p:cNvPr id="5" name="Rectángulo 4"/>
          <p:cNvSpPr>
            <a:spLocks noChangeArrowheads="1"/>
          </p:cNvSpPr>
          <p:nvPr/>
        </p:nvSpPr>
        <p:spPr bwMode="auto">
          <a:xfrm>
            <a:off x="8795111" y="157163"/>
            <a:ext cx="271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s-ES" altLang="es-ES_tradnl" sz="2800" b="1" dirty="0">
                <a:solidFill>
                  <a:schemeClr val="accent1">
                    <a:lumMod val="50000"/>
                  </a:schemeClr>
                </a:solidFill>
              </a:rPr>
              <a:t>DIAGNÓSTICO</a:t>
            </a:r>
          </a:p>
        </p:txBody>
      </p:sp>
    </p:spTree>
    <p:extLst>
      <p:ext uri="{BB962C8B-B14F-4D97-AF65-F5344CB8AC3E}">
        <p14:creationId xmlns:p14="http://schemas.microsoft.com/office/powerpoint/2010/main" val="255447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0227" y="2382186"/>
            <a:ext cx="7886700" cy="1325563"/>
          </a:xfrm>
        </p:spPr>
        <p:txBody>
          <a:bodyPr>
            <a:normAutofit/>
          </a:bodyPr>
          <a:lstStyle/>
          <a:p>
            <a:pPr algn="ctr"/>
            <a:r>
              <a:rPr lang="es-CO" b="1" u="sng" dirty="0">
                <a:solidFill>
                  <a:schemeClr val="tx2">
                    <a:lumMod val="75000"/>
                  </a:schemeClr>
                </a:solidFill>
              </a:rPr>
              <a:t>METODOLOGÍA DE PARTICIPACIÓN</a:t>
            </a:r>
          </a:p>
        </p:txBody>
      </p:sp>
    </p:spTree>
    <p:extLst>
      <p:ext uri="{BB962C8B-B14F-4D97-AF65-F5344CB8AC3E}">
        <p14:creationId xmlns:p14="http://schemas.microsoft.com/office/powerpoint/2010/main" val="302636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4220" y="159179"/>
            <a:ext cx="8085044" cy="450422"/>
          </a:xfrm>
        </p:spPr>
        <p:txBody>
          <a:bodyPr>
            <a:normAutofit fontScale="90000"/>
          </a:bodyPr>
          <a:lstStyle/>
          <a:p>
            <a:r>
              <a:rPr lang="es-CO" sz="3600" b="1" u="sng" dirty="0">
                <a:solidFill>
                  <a:schemeClr val="tx2">
                    <a:lumMod val="75000"/>
                  </a:schemeClr>
                </a:solidFill>
              </a:rPr>
              <a:t>Metodología de Participación</a:t>
            </a:r>
          </a:p>
        </p:txBody>
      </p:sp>
      <p:graphicFrame>
        <p:nvGraphicFramePr>
          <p:cNvPr id="5" name="Diagrama 4"/>
          <p:cNvGraphicFramePr/>
          <p:nvPr>
            <p:extLst/>
          </p:nvPr>
        </p:nvGraphicFramePr>
        <p:xfrm>
          <a:off x="2660822" y="1013254"/>
          <a:ext cx="8007178" cy="461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2"/>
          <p:cNvSpPr txBox="1"/>
          <p:nvPr/>
        </p:nvSpPr>
        <p:spPr>
          <a:xfrm>
            <a:off x="1615606" y="1155515"/>
            <a:ext cx="1063891" cy="307777"/>
          </a:xfrm>
          <a:prstGeom prst="rect">
            <a:avLst/>
          </a:prstGeom>
          <a:solidFill>
            <a:schemeClr val="accent6">
              <a:lumMod val="60000"/>
              <a:lumOff val="40000"/>
            </a:schemeClr>
          </a:solidFill>
        </p:spPr>
        <p:txBody>
          <a:bodyPr wrap="square" rtlCol="0">
            <a:spAutoFit/>
          </a:bodyPr>
          <a:lstStyle/>
          <a:p>
            <a:r>
              <a:rPr lang="es-CO" sz="1400" dirty="0">
                <a:solidFill>
                  <a:prstClr val="black"/>
                </a:solidFill>
              </a:rPr>
              <a:t>2009-2011</a:t>
            </a:r>
          </a:p>
        </p:txBody>
      </p:sp>
      <p:sp>
        <p:nvSpPr>
          <p:cNvPr id="9" name="CuadroTexto 6"/>
          <p:cNvSpPr txBox="1"/>
          <p:nvPr/>
        </p:nvSpPr>
        <p:spPr>
          <a:xfrm>
            <a:off x="1610517" y="1654536"/>
            <a:ext cx="1063891" cy="307777"/>
          </a:xfrm>
          <a:prstGeom prst="rect">
            <a:avLst/>
          </a:prstGeom>
          <a:solidFill>
            <a:schemeClr val="accent6">
              <a:lumMod val="60000"/>
              <a:lumOff val="40000"/>
            </a:schemeClr>
          </a:solidFill>
        </p:spPr>
        <p:txBody>
          <a:bodyPr wrap="square" rtlCol="0">
            <a:spAutoFit/>
          </a:bodyPr>
          <a:lstStyle/>
          <a:p>
            <a:pPr algn="ctr"/>
            <a:r>
              <a:rPr lang="es-CO" sz="1400" dirty="0">
                <a:solidFill>
                  <a:prstClr val="black"/>
                </a:solidFill>
              </a:rPr>
              <a:t>2011</a:t>
            </a:r>
          </a:p>
        </p:txBody>
      </p:sp>
      <p:sp>
        <p:nvSpPr>
          <p:cNvPr id="10" name="CuadroTexto 6"/>
          <p:cNvSpPr txBox="1"/>
          <p:nvPr/>
        </p:nvSpPr>
        <p:spPr>
          <a:xfrm>
            <a:off x="1615606" y="2170352"/>
            <a:ext cx="1063891" cy="307777"/>
          </a:xfrm>
          <a:prstGeom prst="rect">
            <a:avLst/>
          </a:prstGeom>
          <a:solidFill>
            <a:schemeClr val="accent6">
              <a:lumMod val="60000"/>
              <a:lumOff val="40000"/>
            </a:schemeClr>
          </a:solidFill>
        </p:spPr>
        <p:txBody>
          <a:bodyPr wrap="square" rtlCol="0">
            <a:spAutoFit/>
          </a:bodyPr>
          <a:lstStyle/>
          <a:p>
            <a:pPr algn="ctr"/>
            <a:r>
              <a:rPr lang="es-CO" sz="1400" dirty="0">
                <a:solidFill>
                  <a:prstClr val="black"/>
                </a:solidFill>
              </a:rPr>
              <a:t>2011</a:t>
            </a:r>
          </a:p>
        </p:txBody>
      </p:sp>
      <p:sp>
        <p:nvSpPr>
          <p:cNvPr id="11" name="CuadroTexto 2"/>
          <p:cNvSpPr txBox="1"/>
          <p:nvPr/>
        </p:nvSpPr>
        <p:spPr>
          <a:xfrm>
            <a:off x="1592161" y="2679506"/>
            <a:ext cx="1063891" cy="307777"/>
          </a:xfrm>
          <a:prstGeom prst="rect">
            <a:avLst/>
          </a:prstGeom>
          <a:solidFill>
            <a:schemeClr val="accent6">
              <a:lumMod val="60000"/>
              <a:lumOff val="40000"/>
            </a:schemeClr>
          </a:solidFill>
        </p:spPr>
        <p:txBody>
          <a:bodyPr wrap="square" rtlCol="0">
            <a:spAutoFit/>
          </a:bodyPr>
          <a:lstStyle/>
          <a:p>
            <a:r>
              <a:rPr lang="es-CO" sz="1400" dirty="0">
                <a:solidFill>
                  <a:prstClr val="black"/>
                </a:solidFill>
              </a:rPr>
              <a:t>2012-2013</a:t>
            </a:r>
          </a:p>
        </p:txBody>
      </p:sp>
      <p:sp>
        <p:nvSpPr>
          <p:cNvPr id="12" name="CuadroTexto 5"/>
          <p:cNvSpPr txBox="1"/>
          <p:nvPr/>
        </p:nvSpPr>
        <p:spPr>
          <a:xfrm>
            <a:off x="1605430" y="3231355"/>
            <a:ext cx="1063891" cy="307777"/>
          </a:xfrm>
          <a:prstGeom prst="rect">
            <a:avLst/>
          </a:prstGeom>
          <a:solidFill>
            <a:schemeClr val="accent6">
              <a:lumMod val="60000"/>
              <a:lumOff val="40000"/>
            </a:schemeClr>
          </a:solidFill>
        </p:spPr>
        <p:txBody>
          <a:bodyPr wrap="square" rtlCol="0">
            <a:spAutoFit/>
          </a:bodyPr>
          <a:lstStyle/>
          <a:p>
            <a:r>
              <a:rPr lang="es-CO" sz="1400" dirty="0">
                <a:solidFill>
                  <a:prstClr val="black"/>
                </a:solidFill>
              </a:rPr>
              <a:t>2009-2018</a:t>
            </a:r>
          </a:p>
        </p:txBody>
      </p:sp>
      <p:sp>
        <p:nvSpPr>
          <p:cNvPr id="13" name="CuadroTexto 5"/>
          <p:cNvSpPr txBox="1"/>
          <p:nvPr/>
        </p:nvSpPr>
        <p:spPr>
          <a:xfrm>
            <a:off x="1615605" y="3729739"/>
            <a:ext cx="1082942" cy="307777"/>
          </a:xfrm>
          <a:prstGeom prst="rect">
            <a:avLst/>
          </a:prstGeom>
          <a:solidFill>
            <a:schemeClr val="accent6">
              <a:lumMod val="60000"/>
              <a:lumOff val="40000"/>
            </a:schemeClr>
          </a:solidFill>
        </p:spPr>
        <p:txBody>
          <a:bodyPr wrap="square" rtlCol="0">
            <a:spAutoFit/>
          </a:bodyPr>
          <a:lstStyle/>
          <a:p>
            <a:r>
              <a:rPr lang="es-CO" sz="1400" dirty="0">
                <a:solidFill>
                  <a:prstClr val="black"/>
                </a:solidFill>
              </a:rPr>
              <a:t>2009-2014</a:t>
            </a:r>
          </a:p>
        </p:txBody>
      </p:sp>
      <p:sp>
        <p:nvSpPr>
          <p:cNvPr id="14" name="CuadroTexto 5"/>
          <p:cNvSpPr txBox="1"/>
          <p:nvPr/>
        </p:nvSpPr>
        <p:spPr>
          <a:xfrm>
            <a:off x="1615606" y="4214600"/>
            <a:ext cx="1040447" cy="307777"/>
          </a:xfrm>
          <a:prstGeom prst="rect">
            <a:avLst/>
          </a:prstGeom>
          <a:solidFill>
            <a:schemeClr val="accent6">
              <a:lumMod val="60000"/>
              <a:lumOff val="40000"/>
            </a:schemeClr>
          </a:solidFill>
        </p:spPr>
        <p:txBody>
          <a:bodyPr wrap="square" rtlCol="0">
            <a:spAutoFit/>
          </a:bodyPr>
          <a:lstStyle/>
          <a:p>
            <a:r>
              <a:rPr lang="es-CO" sz="1400" dirty="0">
                <a:solidFill>
                  <a:prstClr val="black"/>
                </a:solidFill>
              </a:rPr>
              <a:t>    2009</a:t>
            </a:r>
          </a:p>
        </p:txBody>
      </p:sp>
      <p:sp>
        <p:nvSpPr>
          <p:cNvPr id="15" name="CuadroTexto 5"/>
          <p:cNvSpPr txBox="1"/>
          <p:nvPr/>
        </p:nvSpPr>
        <p:spPr>
          <a:xfrm>
            <a:off x="1610516" y="4706967"/>
            <a:ext cx="1057260" cy="307777"/>
          </a:xfrm>
          <a:prstGeom prst="rect">
            <a:avLst/>
          </a:prstGeom>
          <a:solidFill>
            <a:schemeClr val="accent6">
              <a:lumMod val="60000"/>
              <a:lumOff val="40000"/>
            </a:schemeClr>
          </a:solidFill>
        </p:spPr>
        <p:txBody>
          <a:bodyPr wrap="square" rtlCol="0">
            <a:spAutoFit/>
          </a:bodyPr>
          <a:lstStyle/>
          <a:p>
            <a:r>
              <a:rPr lang="es-CO" sz="1400" dirty="0">
                <a:solidFill>
                  <a:prstClr val="black"/>
                </a:solidFill>
              </a:rPr>
              <a:t>2009-2018</a:t>
            </a:r>
          </a:p>
        </p:txBody>
      </p:sp>
      <p:sp>
        <p:nvSpPr>
          <p:cNvPr id="16" name="CuadroTexto 5"/>
          <p:cNvSpPr txBox="1"/>
          <p:nvPr/>
        </p:nvSpPr>
        <p:spPr>
          <a:xfrm>
            <a:off x="1592159" y="5187610"/>
            <a:ext cx="1106388" cy="307777"/>
          </a:xfrm>
          <a:prstGeom prst="rect">
            <a:avLst/>
          </a:prstGeom>
          <a:solidFill>
            <a:schemeClr val="accent6">
              <a:lumMod val="60000"/>
              <a:lumOff val="40000"/>
            </a:schemeClr>
          </a:solidFill>
        </p:spPr>
        <p:txBody>
          <a:bodyPr wrap="square" rtlCol="0">
            <a:spAutoFit/>
          </a:bodyPr>
          <a:lstStyle/>
          <a:p>
            <a:r>
              <a:rPr lang="es-CO" sz="1400" dirty="0">
                <a:solidFill>
                  <a:prstClr val="black"/>
                </a:solidFill>
              </a:rPr>
              <a:t>2012 -2018</a:t>
            </a:r>
          </a:p>
        </p:txBody>
      </p:sp>
    </p:spTree>
    <p:extLst>
      <p:ext uri="{BB962C8B-B14F-4D97-AF65-F5344CB8AC3E}">
        <p14:creationId xmlns:p14="http://schemas.microsoft.com/office/powerpoint/2010/main" val="30561194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1093</TotalTime>
  <Words>2048</Words>
  <Application>Microsoft Office PowerPoint</Application>
  <PresentationFormat>Panorámica</PresentationFormat>
  <Paragraphs>221</Paragraphs>
  <Slides>18</Slides>
  <Notes>6</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18</vt:i4>
      </vt:variant>
    </vt:vector>
  </HeadingPairs>
  <TitlesOfParts>
    <vt:vector size="27" baseType="lpstr">
      <vt:lpstr>Arial</vt:lpstr>
      <vt:lpstr>Arial Narrow</vt:lpstr>
      <vt:lpstr>Calibri</vt:lpstr>
      <vt:lpstr>Calibri Light</vt:lpstr>
      <vt:lpstr>Times New Roman</vt:lpstr>
      <vt:lpstr>Verdana</vt:lpstr>
      <vt:lpstr>Wingdings</vt:lpstr>
      <vt:lpstr>Tema de Office</vt:lpstr>
      <vt:lpstr>2_Tema de Office</vt:lpstr>
      <vt:lpstr>Presentación de PowerPoint</vt:lpstr>
      <vt:lpstr>Población Objeto</vt:lpstr>
      <vt:lpstr>POBLACIÓN TRABAJADORA</vt:lpstr>
      <vt:lpstr>Diagnóstico</vt:lpstr>
      <vt:lpstr>Presentación de PowerPoint</vt:lpstr>
      <vt:lpstr>Presentación de PowerPoint</vt:lpstr>
      <vt:lpstr>Presentación de PowerPoint</vt:lpstr>
      <vt:lpstr>METODOLOGÍA DE PARTICIPACIÓN</vt:lpstr>
      <vt:lpstr>Metodología de Participación</vt:lpstr>
      <vt:lpstr>Metodología de participación  mesas de trabajo </vt:lpstr>
      <vt:lpstr>ESTRUCTURA DE LA POLÍTICA PÚBLICA</vt:lpstr>
      <vt:lpstr>Presentación de PowerPoint</vt:lpstr>
      <vt:lpstr>Presentación de PowerPoint</vt:lpstr>
      <vt:lpstr>METAS </vt:lpstr>
      <vt:lpstr>INSTANCIAS DE PARTICIPACIÓN</vt:lpstr>
      <vt:lpstr>Instancias de Participación</vt:lpstr>
      <vt:lpstr>Presentación de PowerPoint</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Jimena Delvasto Bossa</dc:creator>
  <cp:lastModifiedBy>maria fernanda castillo ospina</cp:lastModifiedBy>
  <cp:revision>95</cp:revision>
  <dcterms:created xsi:type="dcterms:W3CDTF">2018-04-10T17:09:27Z</dcterms:created>
  <dcterms:modified xsi:type="dcterms:W3CDTF">2019-05-07T21:10:58Z</dcterms:modified>
</cp:coreProperties>
</file>