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3.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17"/>
  </p:notesMasterIdLst>
  <p:handoutMasterIdLst>
    <p:handoutMasterId r:id="rId18"/>
  </p:handoutMasterIdLst>
  <p:sldIdLst>
    <p:sldId id="310" r:id="rId4"/>
    <p:sldId id="407" r:id="rId5"/>
    <p:sldId id="408" r:id="rId6"/>
    <p:sldId id="406" r:id="rId7"/>
    <p:sldId id="405" r:id="rId8"/>
    <p:sldId id="409" r:id="rId9"/>
    <p:sldId id="394" r:id="rId10"/>
    <p:sldId id="400" r:id="rId11"/>
    <p:sldId id="401" r:id="rId12"/>
    <p:sldId id="402" r:id="rId13"/>
    <p:sldId id="403" r:id="rId14"/>
    <p:sldId id="404" r:id="rId15"/>
    <p:sldId id="258" r:id="rId16"/>
  </p:sldIdLst>
  <p:sldSz cx="9144000" cy="6858000" type="screen4x3"/>
  <p:notesSz cx="70104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FE5"/>
    <a:srgbClr val="1CA9E9"/>
    <a:srgbClr val="FCFFD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37" d="100"/>
          <a:sy n="37" d="100"/>
        </p:scale>
        <p:origin x="1304" y="2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title>
      <c:tx>
        <c:rich>
          <a:bodyPr rot="0" vert="horz"/>
          <a:lstStyle/>
          <a:p>
            <a:pPr algn="ctr">
              <a:defRPr sz="1600">
                <a:solidFill>
                  <a:schemeClr val="dk1"/>
                </a:solidFill>
                <a:latin typeface="+mn-lt"/>
                <a:ea typeface="+mn-ea"/>
                <a:cs typeface="+mn-cs"/>
              </a:defRPr>
            </a:pPr>
            <a:r>
              <a:rPr lang="en-US" sz="1600" b="0" dirty="0">
                <a:solidFill>
                  <a:schemeClr val="dk1"/>
                </a:solidFill>
                <a:latin typeface="+mn-lt"/>
                <a:ea typeface="+mn-ea"/>
                <a:cs typeface="+mn-cs"/>
              </a:rPr>
              <a:t>PARTICIPACIÓN EN LA CONSTRUCCIÓN DE LA PP POR PROVINCIA</a:t>
            </a:r>
            <a:endParaRPr lang="en-US" sz="1600" b="0" dirty="0"/>
          </a:p>
        </c:rich>
      </c:tx>
      <c:layout>
        <c:manualLayout>
          <c:xMode val="edge"/>
          <c:yMode val="edge"/>
          <c:x val="0.12680131913458922"/>
          <c:y val="3.4607751233465676E-5"/>
        </c:manualLayout>
      </c:layout>
      <c:overlay val="0"/>
      <c:spPr>
        <a:solidFill>
          <a:schemeClr val="lt1"/>
        </a:solidFill>
        <a:ln w="25400" cap="flat" cmpd="sng" algn="ctr">
          <a:solidFill>
            <a:schemeClr val="accent2"/>
          </a:solidFill>
          <a:prstDash val="solid"/>
        </a:ln>
        <a:effectLst/>
      </c:spPr>
    </c:title>
    <c:autoTitleDeleted val="0"/>
    <c:plotArea>
      <c:layout>
        <c:manualLayout>
          <c:layoutTarget val="inner"/>
          <c:xMode val="edge"/>
          <c:yMode val="edge"/>
          <c:x val="0.34632588038794598"/>
          <c:y val="0.13200781588355806"/>
          <c:w val="0.59742804654010995"/>
          <c:h val="0.78877652064683412"/>
        </c:manualLayout>
      </c:layout>
      <c:barChart>
        <c:barDir val="bar"/>
        <c:grouping val="stacked"/>
        <c:varyColors val="0"/>
        <c:ser>
          <c:idx val="1"/>
          <c:order val="1"/>
          <c:tx>
            <c:strRef>
              <c:f>Participantes!$E$4</c:f>
              <c:strCache>
                <c:ptCount val="1"/>
                <c:pt idx="0">
                  <c:v>%</c:v>
                </c:pt>
              </c:strCache>
            </c:strRef>
          </c:tx>
          <c:spPr>
            <a:solidFill>
              <a:schemeClr val="accent5">
                <a:tint val="77000"/>
              </a:schemeClr>
            </a:solidFill>
            <a:ln>
              <a:noFill/>
            </a:ln>
            <a:effectLst/>
          </c:spPr>
          <c:invertIfNegative val="0"/>
          <c:dLbls>
            <c:spPr>
              <a:noFill/>
              <a:ln>
                <a:noFill/>
              </a:ln>
              <a:effectLst/>
            </c:spPr>
            <c:txPr>
              <a:bodyPr rot="0" vert="horz"/>
              <a:lstStyle/>
              <a:p>
                <a:pPr>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Participantes!$C$5:$C$20</c:f>
              <c:strCache>
                <c:ptCount val="16"/>
                <c:pt idx="0">
                  <c:v>Almeidas</c:v>
                </c:pt>
                <c:pt idx="1">
                  <c:v>Alto Magdalena</c:v>
                </c:pt>
                <c:pt idx="2">
                  <c:v>Gualivá</c:v>
                </c:pt>
                <c:pt idx="3">
                  <c:v>Guavio </c:v>
                </c:pt>
                <c:pt idx="4">
                  <c:v>Magdalena centro</c:v>
                </c:pt>
                <c:pt idx="5">
                  <c:v>Medina</c:v>
                </c:pt>
                <c:pt idx="6">
                  <c:v>Oriente</c:v>
                </c:pt>
                <c:pt idx="7">
                  <c:v>Rionegro</c:v>
                </c:pt>
                <c:pt idx="8">
                  <c:v>Sabana Centro</c:v>
                </c:pt>
                <c:pt idx="9">
                  <c:v>Sabana Occidente</c:v>
                </c:pt>
                <c:pt idx="10">
                  <c:v>Soacha </c:v>
                </c:pt>
                <c:pt idx="11">
                  <c:v>Sumapaz</c:v>
                </c:pt>
                <c:pt idx="12">
                  <c:v>Tequendama</c:v>
                </c:pt>
                <c:pt idx="13">
                  <c:v>Ubaté</c:v>
                </c:pt>
                <c:pt idx="14">
                  <c:v>Mesa complementaria</c:v>
                </c:pt>
                <c:pt idx="15">
                  <c:v>Mesa jovenes </c:v>
                </c:pt>
              </c:strCache>
            </c:strRef>
          </c:cat>
          <c:val>
            <c:numRef>
              <c:f>Participantes!$E$5:$E$20</c:f>
              <c:numCache>
                <c:formatCode>0%</c:formatCode>
                <c:ptCount val="16"/>
                <c:pt idx="0">
                  <c:v>4.2253521126760597E-2</c:v>
                </c:pt>
                <c:pt idx="1">
                  <c:v>5.86854460093897E-2</c:v>
                </c:pt>
                <c:pt idx="2">
                  <c:v>8.2159624413145504E-2</c:v>
                </c:pt>
                <c:pt idx="3">
                  <c:v>2.8169014084507001E-2</c:v>
                </c:pt>
                <c:pt idx="4">
                  <c:v>6.1032863849765299E-2</c:v>
                </c:pt>
                <c:pt idx="5">
                  <c:v>9.1549295774647904E-2</c:v>
                </c:pt>
                <c:pt idx="6">
                  <c:v>2.3474178403755899E-2</c:v>
                </c:pt>
                <c:pt idx="7">
                  <c:v>2.1126760563380299E-2</c:v>
                </c:pt>
                <c:pt idx="8">
                  <c:v>5.86854460093897E-2</c:v>
                </c:pt>
                <c:pt idx="9">
                  <c:v>0.11267605633802801</c:v>
                </c:pt>
                <c:pt idx="10">
                  <c:v>8.9201877934272297E-2</c:v>
                </c:pt>
                <c:pt idx="11">
                  <c:v>0.11267605633802801</c:v>
                </c:pt>
                <c:pt idx="12">
                  <c:v>0.117370892018779</c:v>
                </c:pt>
                <c:pt idx="13">
                  <c:v>4.92957746478873E-2</c:v>
                </c:pt>
                <c:pt idx="14">
                  <c:v>3.0516431924882601E-2</c:v>
                </c:pt>
                <c:pt idx="15">
                  <c:v>2.1126760563380299E-2</c:v>
                </c:pt>
              </c:numCache>
            </c:numRef>
          </c:val>
          <c:extLst>
            <c:ext xmlns:c16="http://schemas.microsoft.com/office/drawing/2014/chart" uri="{C3380CC4-5D6E-409C-BE32-E72D297353CC}">
              <c16:uniqueId val="{00000000-AF36-6A46-88E2-D3260B3491C8}"/>
            </c:ext>
          </c:extLst>
        </c:ser>
        <c:dLbls>
          <c:showLegendKey val="0"/>
          <c:showVal val="0"/>
          <c:showCatName val="0"/>
          <c:showSerName val="0"/>
          <c:showPercent val="0"/>
          <c:showBubbleSize val="0"/>
        </c:dLbls>
        <c:gapWidth val="150"/>
        <c:overlap val="100"/>
        <c:axId val="230886352"/>
        <c:axId val="217455872"/>
        <c:extLst>
          <c:ext xmlns:c15="http://schemas.microsoft.com/office/drawing/2012/chart" uri="{02D57815-91ED-43cb-92C2-25804820EDAC}">
            <c15:filteredBarSeries>
              <c15:ser>
                <c:idx val="0"/>
                <c:order val="0"/>
                <c:tx>
                  <c:strRef>
                    <c:extLst>
                      <c:ext uri="{02D57815-91ED-43cb-92C2-25804820EDAC}">
                        <c15:formulaRef>
                          <c15:sqref>Participantes!$D$4</c15:sqref>
                        </c15:formulaRef>
                      </c:ext>
                    </c:extLst>
                    <c:strCache>
                      <c:ptCount val="1"/>
                      <c:pt idx="0">
                        <c:v>Número de participantes</c:v>
                      </c:pt>
                    </c:strCache>
                  </c:strRef>
                </c:tx>
                <c:spPr>
                  <a:solidFill>
                    <a:schemeClr val="accent5">
                      <a:shade val="76000"/>
                    </a:schemeClr>
                  </a:solidFill>
                  <a:ln>
                    <a:noFill/>
                  </a:ln>
                  <a:effectLst/>
                </c:spPr>
                <c:invertIfNegative val="0"/>
                <c:cat>
                  <c:strRef>
                    <c:extLst>
                      <c:ext uri="{02D57815-91ED-43cb-92C2-25804820EDAC}">
                        <c15:formulaRef>
                          <c15:sqref>Participantes!$C$5:$C$20</c15:sqref>
                        </c15:formulaRef>
                      </c:ext>
                    </c:extLst>
                    <c:strCache>
                      <c:ptCount val="16"/>
                      <c:pt idx="0">
                        <c:v>Almeidas</c:v>
                      </c:pt>
                      <c:pt idx="1">
                        <c:v>Alto Magdalena</c:v>
                      </c:pt>
                      <c:pt idx="2">
                        <c:v>Gualivá</c:v>
                      </c:pt>
                      <c:pt idx="3">
                        <c:v>Guavio </c:v>
                      </c:pt>
                      <c:pt idx="4">
                        <c:v>Magdalena centro</c:v>
                      </c:pt>
                      <c:pt idx="5">
                        <c:v>Medina</c:v>
                      </c:pt>
                      <c:pt idx="6">
                        <c:v>Oriente</c:v>
                      </c:pt>
                      <c:pt idx="7">
                        <c:v>Rionegro</c:v>
                      </c:pt>
                      <c:pt idx="8">
                        <c:v>Sabana Centro</c:v>
                      </c:pt>
                      <c:pt idx="9">
                        <c:v>Sabana Occidente</c:v>
                      </c:pt>
                      <c:pt idx="10">
                        <c:v>Soacha </c:v>
                      </c:pt>
                      <c:pt idx="11">
                        <c:v>Sumapaz</c:v>
                      </c:pt>
                      <c:pt idx="12">
                        <c:v>Tequendama</c:v>
                      </c:pt>
                      <c:pt idx="13">
                        <c:v>Ubaté</c:v>
                      </c:pt>
                      <c:pt idx="14">
                        <c:v>Mesa complementaria</c:v>
                      </c:pt>
                      <c:pt idx="15">
                        <c:v>Mesa jovenes </c:v>
                      </c:pt>
                    </c:strCache>
                  </c:strRef>
                </c:cat>
                <c:val>
                  <c:numRef>
                    <c:extLst>
                      <c:ext uri="{02D57815-91ED-43cb-92C2-25804820EDAC}">
                        <c15:formulaRef>
                          <c15:sqref>Participantes!$D$5:$D$20</c15:sqref>
                        </c15:formulaRef>
                      </c:ext>
                    </c:extLst>
                    <c:numCache>
                      <c:formatCode>General</c:formatCode>
                      <c:ptCount val="16"/>
                      <c:pt idx="0">
                        <c:v>18</c:v>
                      </c:pt>
                      <c:pt idx="1">
                        <c:v>25</c:v>
                      </c:pt>
                      <c:pt idx="2">
                        <c:v>35</c:v>
                      </c:pt>
                      <c:pt idx="3">
                        <c:v>12</c:v>
                      </c:pt>
                      <c:pt idx="4">
                        <c:v>26</c:v>
                      </c:pt>
                      <c:pt idx="5">
                        <c:v>39</c:v>
                      </c:pt>
                      <c:pt idx="6">
                        <c:v>10</c:v>
                      </c:pt>
                      <c:pt idx="7">
                        <c:v>9</c:v>
                      </c:pt>
                      <c:pt idx="8">
                        <c:v>25</c:v>
                      </c:pt>
                      <c:pt idx="9">
                        <c:v>48</c:v>
                      </c:pt>
                      <c:pt idx="10">
                        <c:v>38</c:v>
                      </c:pt>
                      <c:pt idx="11">
                        <c:v>48</c:v>
                      </c:pt>
                      <c:pt idx="12">
                        <c:v>50</c:v>
                      </c:pt>
                      <c:pt idx="13">
                        <c:v>21</c:v>
                      </c:pt>
                      <c:pt idx="14">
                        <c:v>13</c:v>
                      </c:pt>
                      <c:pt idx="15">
                        <c:v>9</c:v>
                      </c:pt>
                    </c:numCache>
                  </c:numRef>
                </c:val>
                <c:extLst>
                  <c:ext xmlns:c16="http://schemas.microsoft.com/office/drawing/2014/chart" uri="{C3380CC4-5D6E-409C-BE32-E72D297353CC}">
                    <c16:uniqueId val="{00000000-299B-4DC6-B2CE-AB63E215EC94}"/>
                  </c:ext>
                </c:extLst>
              </c15:ser>
            </c15:filteredBarSeries>
          </c:ext>
        </c:extLst>
      </c:barChart>
      <c:catAx>
        <c:axId val="230886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400"/>
            </a:pPr>
            <a:endParaRPr lang="es-MX"/>
          </a:p>
        </c:txPr>
        <c:crossAx val="217455872"/>
        <c:crosses val="autoZero"/>
        <c:auto val="1"/>
        <c:lblAlgn val="ctr"/>
        <c:lblOffset val="100"/>
        <c:noMultiLvlLbl val="0"/>
      </c:catAx>
      <c:valAx>
        <c:axId val="2174558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vert="horz"/>
          <a:lstStyle/>
          <a:p>
            <a:pPr>
              <a:defRPr/>
            </a:pPr>
            <a:endParaRPr lang="es-MX"/>
          </a:p>
        </c:txPr>
        <c:crossAx val="230886352"/>
        <c:crosses val="autoZero"/>
        <c:crossBetween val="between"/>
      </c:valAx>
      <c:spPr>
        <a:noFill/>
        <a:ln>
          <a:noFill/>
        </a:ln>
        <a:effectLst/>
      </c:spPr>
    </c:plotArea>
    <c:plotVisOnly val="1"/>
    <c:dispBlanksAs val="gap"/>
    <c:showDLblsOverMax val="0"/>
  </c:chart>
  <c:spPr>
    <a:solidFill>
      <a:schemeClr val="lt1"/>
    </a:solidFill>
    <a:ln w="25400" cap="flat" cmpd="sng" algn="ctr">
      <a:solidFill>
        <a:schemeClr val="accent2"/>
      </a:solidFill>
      <a:prstDash val="solid"/>
    </a:ln>
    <a:effectLst/>
  </c:spPr>
  <c:txPr>
    <a:bodyPr/>
    <a:lstStyle/>
    <a:p>
      <a:pPr>
        <a:defRPr>
          <a:solidFill>
            <a:schemeClr val="dk1"/>
          </a:solidFill>
          <a:latin typeface="+mn-lt"/>
          <a:ea typeface="+mn-ea"/>
          <a:cs typeface="+mn-cs"/>
        </a:defRPr>
      </a:pPr>
      <a:endParaRPr lang="es-MX"/>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view3D>
    <c:floor>
      <c:thickness val="0"/>
    </c:floor>
    <c:sideWall>
      <c:thickness val="0"/>
    </c:sideWall>
    <c:backWall>
      <c:thickness val="0"/>
    </c:backWall>
    <c:plotArea>
      <c:layout>
        <c:manualLayout>
          <c:layoutTarget val="inner"/>
          <c:xMode val="edge"/>
          <c:yMode val="edge"/>
          <c:x val="9.1390495649854103E-2"/>
          <c:y val="0.16138442075898959"/>
          <c:w val="0.81721900870029185"/>
          <c:h val="0.68657306531646911"/>
        </c:manualLayout>
      </c:layout>
      <c:pie3DChart>
        <c:varyColors val="1"/>
        <c:ser>
          <c:idx val="1"/>
          <c:order val="1"/>
          <c:tx>
            <c:strRef>
              <c:f>'P11'!$C$3</c:f>
              <c:strCache>
                <c:ptCount val="1"/>
                <c:pt idx="0">
                  <c:v>Porcentaje</c:v>
                </c:pt>
              </c:strCache>
            </c:strRef>
          </c:tx>
          <c:dPt>
            <c:idx val="0"/>
            <c:bubble3D val="0"/>
            <c:extLst>
              <c:ext xmlns:c16="http://schemas.microsoft.com/office/drawing/2014/chart" uri="{C3380CC4-5D6E-409C-BE32-E72D297353CC}">
                <c16:uniqueId val="{00000000-3932-4953-9897-23F482CC81F7}"/>
              </c:ext>
            </c:extLst>
          </c:dPt>
          <c:dPt>
            <c:idx val="1"/>
            <c:bubble3D val="0"/>
            <c:extLst>
              <c:ext xmlns:c16="http://schemas.microsoft.com/office/drawing/2014/chart" uri="{C3380CC4-5D6E-409C-BE32-E72D297353CC}">
                <c16:uniqueId val="{00000001-3932-4953-9897-23F482CC81F7}"/>
              </c:ext>
            </c:extLst>
          </c:dPt>
          <c:dPt>
            <c:idx val="2"/>
            <c:bubble3D val="0"/>
            <c:extLst>
              <c:ext xmlns:c16="http://schemas.microsoft.com/office/drawing/2014/chart" uri="{C3380CC4-5D6E-409C-BE32-E72D297353CC}">
                <c16:uniqueId val="{00000002-3932-4953-9897-23F482CC81F7}"/>
              </c:ext>
            </c:extLst>
          </c:dPt>
          <c:dPt>
            <c:idx val="3"/>
            <c:bubble3D val="0"/>
            <c:extLst>
              <c:ext xmlns:c16="http://schemas.microsoft.com/office/drawing/2014/chart" uri="{C3380CC4-5D6E-409C-BE32-E72D297353CC}">
                <c16:uniqueId val="{00000003-3932-4953-9897-23F482CC81F7}"/>
              </c:ext>
            </c:extLst>
          </c:dPt>
          <c:dPt>
            <c:idx val="4"/>
            <c:bubble3D val="0"/>
            <c:extLst>
              <c:ext xmlns:c16="http://schemas.microsoft.com/office/drawing/2014/chart" uri="{C3380CC4-5D6E-409C-BE32-E72D297353CC}">
                <c16:uniqueId val="{00000004-3932-4953-9897-23F482CC81F7}"/>
              </c:ext>
            </c:extLst>
          </c:dPt>
          <c:dLbls>
            <c:dLbl>
              <c:idx val="0"/>
              <c:layout>
                <c:manualLayout>
                  <c:x val="-4.3656171401879475E-2"/>
                  <c:y val="-0.29326352504378633"/>
                </c:manualLayout>
              </c:layout>
              <c:tx>
                <c:rich>
                  <a:bodyPr/>
                  <a:lstStyle/>
                  <a:p>
                    <a:r>
                      <a:rPr lang="en-US" sz="2000" b="1" dirty="0"/>
                      <a:t>Porcentaje; Consumo de SPA </a:t>
                    </a:r>
                  </a:p>
                </c:rich>
              </c:tx>
              <c:showLegendKey val="0"/>
              <c:showVal val="1"/>
              <c:showCatName val="1"/>
              <c:showSerName val="1"/>
              <c:showPercent val="0"/>
              <c:showBubbleSize val="0"/>
              <c:extLst>
                <c:ext xmlns:c15="http://schemas.microsoft.com/office/drawing/2012/chart" uri="{CE6537A1-D6FC-4f65-9D91-7224C49458BB}"/>
                <c:ext xmlns:c16="http://schemas.microsoft.com/office/drawing/2014/chart" uri="{C3380CC4-5D6E-409C-BE32-E72D297353CC}">
                  <c16:uniqueId val="{00000000-3932-4953-9897-23F482CC81F7}"/>
                </c:ext>
              </c:extLst>
            </c:dLbl>
            <c:dLbl>
              <c:idx val="1"/>
              <c:layout>
                <c:manualLayout>
                  <c:x val="5.1434969023565355E-2"/>
                  <c:y val="7.3531611490384743E-2"/>
                </c:manualLayout>
              </c:layout>
              <c:tx>
                <c:rich>
                  <a:bodyPr/>
                  <a:lstStyle/>
                  <a:p>
                    <a:r>
                      <a:rPr lang="en-US" sz="1800" b="1" dirty="0" err="1"/>
                      <a:t>Suicidio</a:t>
                    </a:r>
                    <a:endParaRPr lang="en-US" sz="1800" b="1" dirty="0"/>
                  </a:p>
                </c:rich>
              </c:tx>
              <c:showLegendKey val="0"/>
              <c:showVal val="1"/>
              <c:showCatName val="1"/>
              <c:showSerName val="1"/>
              <c:showPercent val="0"/>
              <c:showBubbleSize val="0"/>
              <c:extLst>
                <c:ext xmlns:c15="http://schemas.microsoft.com/office/drawing/2012/chart" uri="{CE6537A1-D6FC-4f65-9D91-7224C49458BB}"/>
                <c:ext xmlns:c16="http://schemas.microsoft.com/office/drawing/2014/chart" uri="{C3380CC4-5D6E-409C-BE32-E72D297353CC}">
                  <c16:uniqueId val="{00000001-3932-4953-9897-23F482CC81F7}"/>
                </c:ext>
              </c:extLst>
            </c:dLbl>
            <c:dLbl>
              <c:idx val="2"/>
              <c:layout>
                <c:manualLayout>
                  <c:x val="-7.2130647457562362E-3"/>
                  <c:y val="-1.6383966107445243E-2"/>
                </c:manualLayout>
              </c:layout>
              <c:tx>
                <c:rich>
                  <a:bodyPr/>
                  <a:lstStyle/>
                  <a:p>
                    <a:r>
                      <a:rPr lang="en-US" sz="1400" dirty="0"/>
                      <a:t> </a:t>
                    </a:r>
                    <a:r>
                      <a:rPr lang="en-US" sz="1800" b="1" dirty="0" err="1"/>
                      <a:t>Violencias</a:t>
                    </a:r>
                    <a:endParaRPr lang="en-US" sz="1800" b="1" dirty="0"/>
                  </a:p>
                </c:rich>
              </c:tx>
              <c:showLegendKey val="0"/>
              <c:showVal val="1"/>
              <c:showCatName val="1"/>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932-4953-9897-23F482CC81F7}"/>
                </c:ext>
              </c:extLst>
            </c:dLbl>
            <c:dLbl>
              <c:idx val="3"/>
              <c:layout>
                <c:manualLayout>
                  <c:x val="-4.8055047562399797E-2"/>
                  <c:y val="-9.4632403330241435E-2"/>
                </c:manualLayout>
              </c:layout>
              <c:tx>
                <c:rich>
                  <a:bodyPr/>
                  <a:lstStyle/>
                  <a:p>
                    <a:r>
                      <a:rPr lang="en-US" sz="1600" b="1" dirty="0" err="1"/>
                      <a:t>Transtornos</a:t>
                    </a:r>
                    <a:r>
                      <a:rPr lang="en-US" sz="1600" b="1" dirty="0"/>
                      <a:t> de salud mental</a:t>
                    </a:r>
                  </a:p>
                </c:rich>
              </c:tx>
              <c:showLegendKey val="0"/>
              <c:showVal val="1"/>
              <c:showCatName val="1"/>
              <c:showSerName val="1"/>
              <c:showPercent val="0"/>
              <c:showBubbleSize val="0"/>
              <c:extLst>
                <c:ext xmlns:c15="http://schemas.microsoft.com/office/drawing/2012/chart" uri="{CE6537A1-D6FC-4f65-9D91-7224C49458BB}"/>
                <c:ext xmlns:c16="http://schemas.microsoft.com/office/drawing/2014/chart" uri="{C3380CC4-5D6E-409C-BE32-E72D297353CC}">
                  <c16:uniqueId val="{00000003-3932-4953-9897-23F482CC81F7}"/>
                </c:ext>
              </c:extLst>
            </c:dLbl>
            <c:dLbl>
              <c:idx val="4"/>
              <c:layout>
                <c:manualLayout>
                  <c:x val="3.0261000927039289E-2"/>
                  <c:y val="-7.661234912139997E-2"/>
                </c:manualLayout>
              </c:layout>
              <c:tx>
                <c:rich>
                  <a:bodyPr rot="0" vert="horz"/>
                  <a:lstStyle/>
                  <a:p>
                    <a:pPr>
                      <a:defRPr sz="1800" b="1">
                        <a:latin typeface="Arial" panose="020B0604020202020204" pitchFamily="34" charset="0"/>
                        <a:cs typeface="Arial" panose="020B0604020202020204" pitchFamily="34" charset="0"/>
                      </a:defRPr>
                    </a:pPr>
                    <a:r>
                      <a:rPr lang="en-US" sz="2000" b="1" dirty="0" err="1"/>
                      <a:t>Porcentaje</a:t>
                    </a:r>
                    <a:r>
                      <a:rPr lang="en-US" sz="2000" b="1" dirty="0"/>
                      <a:t>  </a:t>
                    </a:r>
                    <a:r>
                      <a:rPr lang="en-US" sz="2000" b="1" dirty="0" err="1"/>
                      <a:t>Otros</a:t>
                    </a:r>
                    <a:endParaRPr lang="en-US" sz="2000" b="1" dirty="0"/>
                  </a:p>
                </c:rich>
              </c:tx>
              <c:spPr>
                <a:noFill/>
                <a:ln>
                  <a:noFill/>
                </a:ln>
                <a:effectLst/>
              </c:spPr>
              <c:showLegendKey val="0"/>
              <c:showVal val="1"/>
              <c:showCatName val="1"/>
              <c:showSerName val="1"/>
              <c:showPercent val="0"/>
              <c:showBubbleSize val="0"/>
              <c:extLst>
                <c:ext xmlns:c15="http://schemas.microsoft.com/office/drawing/2012/chart" uri="{CE6537A1-D6FC-4f65-9D91-7224C49458BB}"/>
                <c:ext xmlns:c16="http://schemas.microsoft.com/office/drawing/2014/chart" uri="{C3380CC4-5D6E-409C-BE32-E72D297353CC}">
                  <c16:uniqueId val="{00000004-3932-4953-9897-23F482CC81F7}"/>
                </c:ext>
              </c:extLst>
            </c:dLbl>
            <c:spPr>
              <a:noFill/>
              <a:ln>
                <a:noFill/>
              </a:ln>
              <a:effectLst/>
            </c:spPr>
            <c:txPr>
              <a:bodyPr rot="0" vert="horz"/>
              <a:lstStyle/>
              <a:p>
                <a:pPr>
                  <a:defRPr sz="1200">
                    <a:latin typeface="Arial" panose="020B0604020202020204" pitchFamily="34" charset="0"/>
                    <a:cs typeface="Arial" panose="020B0604020202020204" pitchFamily="34" charset="0"/>
                  </a:defRPr>
                </a:pPr>
                <a:endParaRPr lang="es-MX"/>
              </a:p>
            </c:txPr>
            <c:showLegendKey val="0"/>
            <c:showVal val="1"/>
            <c:showCatName val="1"/>
            <c:showSerName val="1"/>
            <c:showPercent val="0"/>
            <c:showBubbleSize val="0"/>
            <c:showLeaderLines val="1"/>
            <c:extLst>
              <c:ext xmlns:c15="http://schemas.microsoft.com/office/drawing/2012/chart" uri="{CE6537A1-D6FC-4f65-9D91-7224C49458BB}"/>
            </c:extLst>
          </c:dLbls>
          <c:cat>
            <c:strRef>
              <c:f>'P11'!$A$4:$A$8</c:f>
              <c:strCache>
                <c:ptCount val="5"/>
                <c:pt idx="0">
                  <c:v>Consumo de SPA</c:v>
                </c:pt>
                <c:pt idx="1">
                  <c:v>Suicidio </c:v>
                </c:pt>
                <c:pt idx="2">
                  <c:v>Violencias</c:v>
                </c:pt>
                <c:pt idx="3">
                  <c:v>Transtornos de salud mental </c:v>
                </c:pt>
                <c:pt idx="4">
                  <c:v>Otros </c:v>
                </c:pt>
              </c:strCache>
            </c:strRef>
          </c:cat>
          <c:val>
            <c:numRef>
              <c:f>'P11'!$C$4:$C$8</c:f>
              <c:numCache>
                <c:formatCode>0%</c:formatCode>
                <c:ptCount val="5"/>
                <c:pt idx="0">
                  <c:v>0.51155115511551197</c:v>
                </c:pt>
                <c:pt idx="1">
                  <c:v>2.3102310231023101E-2</c:v>
                </c:pt>
                <c:pt idx="2">
                  <c:v>6.9306930693069299E-2</c:v>
                </c:pt>
                <c:pt idx="3">
                  <c:v>1.9801980198019799E-2</c:v>
                </c:pt>
                <c:pt idx="4">
                  <c:v>0.37623762376237602</c:v>
                </c:pt>
              </c:numCache>
            </c:numRef>
          </c:val>
          <c:extLst>
            <c:ext xmlns:c16="http://schemas.microsoft.com/office/drawing/2014/chart" uri="{C3380CC4-5D6E-409C-BE32-E72D297353CC}">
              <c16:uniqueId val="{00000005-3932-4953-9897-23F482CC81F7}"/>
            </c:ext>
          </c:extLst>
        </c:ser>
        <c:dLbls>
          <c:showLegendKey val="0"/>
          <c:showVal val="0"/>
          <c:showCatName val="0"/>
          <c:showSerName val="0"/>
          <c:showPercent val="0"/>
          <c:showBubbleSize val="0"/>
          <c:showLeaderLines val="1"/>
        </c:dLbls>
        <c:extLst>
          <c:ext xmlns:c15="http://schemas.microsoft.com/office/drawing/2012/chart" uri="{02D57815-91ED-43cb-92C2-25804820EDAC}">
            <c15:filteredPieSeries>
              <c15:ser>
                <c:idx val="0"/>
                <c:order val="0"/>
                <c:tx>
                  <c:strRef>
                    <c:extLst>
                      <c:ext uri="{02D57815-91ED-43cb-92C2-25804820EDAC}">
                        <c15:formulaRef>
                          <c15:sqref>'P11'!$B$3</c15:sqref>
                        </c15:formulaRef>
                      </c:ext>
                    </c:extLst>
                    <c:strCache>
                      <c:ptCount val="1"/>
                      <c:pt idx="0">
                        <c:v>Número </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7-3932-4953-9897-23F482CC81F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9-3932-4953-9897-23F482CC81F7}"/>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B-3932-4953-9897-23F482CC81F7}"/>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D-3932-4953-9897-23F482CC81F7}"/>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F-3932-4953-9897-23F482CC81F7}"/>
                    </c:ext>
                  </c:extLst>
                </c:dPt>
                <c:cat>
                  <c:strRef>
                    <c:extLst>
                      <c:ext uri="{02D57815-91ED-43cb-92C2-25804820EDAC}">
                        <c15:formulaRef>
                          <c15:sqref>'P11'!$A$4:$A$8</c15:sqref>
                        </c15:formulaRef>
                      </c:ext>
                    </c:extLst>
                    <c:strCache>
                      <c:ptCount val="5"/>
                      <c:pt idx="0">
                        <c:v>Consumo de SPA</c:v>
                      </c:pt>
                      <c:pt idx="1">
                        <c:v>Suicidio </c:v>
                      </c:pt>
                      <c:pt idx="2">
                        <c:v>Violencias</c:v>
                      </c:pt>
                      <c:pt idx="3">
                        <c:v>Transtornos de salud mental </c:v>
                      </c:pt>
                      <c:pt idx="4">
                        <c:v>Otros </c:v>
                      </c:pt>
                    </c:strCache>
                  </c:strRef>
                </c:cat>
                <c:val>
                  <c:numRef>
                    <c:extLst>
                      <c:ext uri="{02D57815-91ED-43cb-92C2-25804820EDAC}">
                        <c15:formulaRef>
                          <c15:sqref>'P11'!$B$4:$B$8</c15:sqref>
                        </c15:formulaRef>
                      </c:ext>
                    </c:extLst>
                    <c:numCache>
                      <c:formatCode>General</c:formatCode>
                      <c:ptCount val="5"/>
                      <c:pt idx="0">
                        <c:v>155</c:v>
                      </c:pt>
                      <c:pt idx="1">
                        <c:v>7</c:v>
                      </c:pt>
                      <c:pt idx="2">
                        <c:v>21</c:v>
                      </c:pt>
                      <c:pt idx="3">
                        <c:v>6</c:v>
                      </c:pt>
                      <c:pt idx="4">
                        <c:v>114</c:v>
                      </c:pt>
                    </c:numCache>
                  </c:numRef>
                </c:val>
                <c:extLst>
                  <c:ext xmlns:c16="http://schemas.microsoft.com/office/drawing/2014/chart" uri="{C3380CC4-5D6E-409C-BE32-E72D297353CC}">
                    <c16:uniqueId val="{00000010-3932-4953-9897-23F482CC81F7}"/>
                  </c:ext>
                </c:extLst>
              </c15:ser>
            </c15:filteredPieSeries>
          </c:ext>
        </c:extLst>
      </c:pie3DChart>
    </c:plotArea>
    <c:plotVisOnly val="1"/>
    <c:dispBlanksAs val="gap"/>
    <c:showDLblsOverMax val="0"/>
  </c:chart>
  <c:txPr>
    <a:bodyPr/>
    <a:lstStyle/>
    <a:p>
      <a:pPr>
        <a:defRPr sz="1800"/>
      </a:pPr>
      <a:endParaRPr lang="es-MX"/>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cdr:x>
      <cdr:y>0</cdr:y>
    </cdr:from>
    <cdr:to>
      <cdr:x>1</cdr:x>
      <cdr:y>0.09612</cdr:y>
    </cdr:to>
    <cdr:sp macro="" textlink="">
      <cdr:nvSpPr>
        <cdr:cNvPr id="2" name="Rectángulo 1"/>
        <cdr:cNvSpPr/>
      </cdr:nvSpPr>
      <cdr:spPr>
        <a:xfrm xmlns:a="http://schemas.openxmlformats.org/drawingml/2006/main">
          <a:off x="0" y="0"/>
          <a:ext cx="8496943" cy="46166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outerShdw blurRad="149987" dist="250190" dir="8460000" algn="ctr">
            <a:srgbClr val="000000">
              <a:alpha val="28000"/>
            </a:srgbClr>
          </a:outerShdw>
        </a:effectLst>
        <a:scene3d xmlns:a="http://schemas.openxmlformats.org/drawingml/2006/main">
          <a:camera prst="orthographicFront">
            <a:rot lat="0" lon="0" rev="0"/>
          </a:camera>
          <a:lightRig rig="contrasting" dir="t">
            <a:rot lat="0" lon="0" rev="1500000"/>
          </a:lightRig>
        </a:scene3d>
        <a:sp3d xmlns:a="http://schemas.openxmlformats.org/drawingml/2006/main" prstMaterial="metal">
          <a:bevelT w="88900" h="88900"/>
        </a:sp3d>
      </cdr:spPr>
      <cdr:txBody>
        <a:bodyPr xmlns:a="http://schemas.openxmlformats.org/drawingml/2006/main" wrap="square">
          <a:spAutoFit/>
        </a:bodyPr>
        <a:lstStyle xmlns:a="http://schemas.openxmlformats.org/drawingml/2006/main">
          <a:defPPr>
            <a:defRPr lang="es-E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xmlns:a="http://schemas.openxmlformats.org/drawingml/2006/main">
          <a:pPr algn="ctr" defTabSz="914400" eaLnBrk="1" fontAlgn="auto" hangingPunct="1">
            <a:spcBef>
              <a:spcPts val="0"/>
            </a:spcBef>
            <a:spcAft>
              <a:spcPts val="0"/>
            </a:spcAft>
            <a:defRPr/>
          </a:pPr>
          <a:endParaRPr lang="es-ES" sz="2400" dirty="0"/>
        </a:p>
      </cdr:txBody>
    </cdr:sp>
  </cdr:relSizeAnchor>
  <cdr:relSizeAnchor xmlns:cdr="http://schemas.openxmlformats.org/drawingml/2006/chartDrawing">
    <cdr:from>
      <cdr:x>0.73461</cdr:x>
      <cdr:y>0.27682</cdr:y>
    </cdr:from>
    <cdr:to>
      <cdr:x>0.82198</cdr:x>
      <cdr:y>0.40769</cdr:y>
    </cdr:to>
    <cdr:sp macro="" textlink="">
      <cdr:nvSpPr>
        <cdr:cNvPr id="3" name="2 Flecha abajo"/>
        <cdr:cNvSpPr/>
      </cdr:nvSpPr>
      <cdr:spPr>
        <a:xfrm xmlns:a="http://schemas.openxmlformats.org/drawingml/2006/main" rot="2963830">
          <a:off x="6298806" y="1272608"/>
          <a:ext cx="628587" cy="742384"/>
        </a:xfrm>
        <a:prstGeom xmlns:a="http://schemas.openxmlformats.org/drawingml/2006/main" prst="downArrow">
          <a:avLst/>
        </a:prstGeom>
        <a:solidFill xmlns:a="http://schemas.openxmlformats.org/drawingml/2006/main">
          <a:srgbClr val="FF0000"/>
        </a:solidFill>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s-CO"/>
        </a:p>
      </cdr:txBody>
    </cdr:sp>
  </cdr:relSizeAnchor>
  <cdr:relSizeAnchor xmlns:cdr="http://schemas.openxmlformats.org/drawingml/2006/chartDrawing">
    <cdr:from>
      <cdr:x>0.41479</cdr:x>
      <cdr:y>0.68371</cdr:y>
    </cdr:from>
    <cdr:to>
      <cdr:x>0.46832</cdr:x>
      <cdr:y>0.75346</cdr:y>
    </cdr:to>
    <cdr:sp macro="" textlink="">
      <cdr:nvSpPr>
        <cdr:cNvPr id="4" name="3 CuadroTexto"/>
        <cdr:cNvSpPr txBox="1"/>
      </cdr:nvSpPr>
      <cdr:spPr>
        <a:xfrm xmlns:a="http://schemas.openxmlformats.org/drawingml/2006/main">
          <a:off x="3524487" y="3283784"/>
          <a:ext cx="454828" cy="3349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CO" sz="1600" b="1" dirty="0"/>
            <a:t>2%</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53409F3-67A2-4916-B18D-0914F7BE02A7}" type="datetimeFigureOut">
              <a:rPr lang="es-CO" smtClean="0"/>
              <a:t>31/05/2019</a:t>
            </a:fld>
            <a:endParaRPr lang="es-CO"/>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3CA173E-FF2E-4C40-860F-1FAF929A811F}" type="slidenum">
              <a:rPr lang="es-CO" smtClean="0"/>
              <a:t>‹Nº›</a:t>
            </a:fld>
            <a:endParaRPr lang="es-CO"/>
          </a:p>
        </p:txBody>
      </p:sp>
    </p:spTree>
    <p:extLst>
      <p:ext uri="{BB962C8B-B14F-4D97-AF65-F5344CB8AC3E}">
        <p14:creationId xmlns:p14="http://schemas.microsoft.com/office/powerpoint/2010/main" val="499350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5B048D1-EC3C-4A0D-B4C4-7D7DDEC42245}" type="datetimeFigureOut">
              <a:rPr lang="es-CO" smtClean="0"/>
              <a:t>31/05/2019</a:t>
            </a:fld>
            <a:endParaRPr lang="es-CO"/>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9B101B-E6C7-4FCA-8C2B-5B1B7D5532F7}" type="slidenum">
              <a:rPr lang="es-CO" smtClean="0"/>
              <a:t>‹Nº›</a:t>
            </a:fld>
            <a:endParaRPr lang="es-CO"/>
          </a:p>
        </p:txBody>
      </p:sp>
    </p:spTree>
    <p:extLst>
      <p:ext uri="{BB962C8B-B14F-4D97-AF65-F5344CB8AC3E}">
        <p14:creationId xmlns:p14="http://schemas.microsoft.com/office/powerpoint/2010/main" val="2659619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EA9B101B-E6C7-4FCA-8C2B-5B1B7D5532F7}" type="slidenum">
              <a:rPr lang="es-CO" smtClean="0"/>
              <a:t>1</a:t>
            </a:fld>
            <a:endParaRPr lang="es-CO"/>
          </a:p>
        </p:txBody>
      </p:sp>
    </p:spTree>
    <p:extLst>
      <p:ext uri="{BB962C8B-B14F-4D97-AF65-F5344CB8AC3E}">
        <p14:creationId xmlns:p14="http://schemas.microsoft.com/office/powerpoint/2010/main" val="3199718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CO" altLang="es-CO"/>
              <a:t>Se cuenta con concepto de impacto fiscal por pate de secretaria de hacienda a 10 años. </a:t>
            </a:r>
          </a:p>
          <a:p>
            <a:r>
              <a:rPr lang="es-CO" altLang="es-CO"/>
              <a:t>Para la implementación de la presente política se requiere El fortalecimiento de la red prestadora de salud, cuyo documento técnico esta próximo a ser aprobado por el ministerio de salud.</a:t>
            </a:r>
          </a:p>
          <a:p>
            <a:r>
              <a:rPr lang="es-CO" altLang="es-CO"/>
              <a:t>El plan de implementación esta armonizado con la resoluciones 4886-2018  y  086 de 2019</a:t>
            </a:r>
          </a:p>
          <a:p>
            <a:r>
              <a:rPr lang="es-CO" altLang="es-CO"/>
              <a:t>El plan de implementación fue validado por las diferentes entidades asumiendo corresponsabilidades.</a:t>
            </a:r>
          </a:p>
          <a:p>
            <a:endParaRPr lang="es-CO" altLang="es-CO"/>
          </a:p>
          <a:p>
            <a:r>
              <a:rPr lang="es-CO" altLang="es-CO"/>
              <a:t>Esta Política además de estar enmarcada en los enfoques de Derechos, de Curso de Vida, Género, territorial, poblacional y diferencial; tiene como valor agregado el enfoque de ATENCIÓN PRIMARIA EN SALUD (APS), a partir del EJE 2: PREVENCIÓN DE PROBLEMAS/TRASTORNOS MENTALES, EPILEPSIA, CONSUMO DE SUSTANCIAS PSICOACTIVAS Y VIOLENCIAS, </a:t>
            </a:r>
          </a:p>
          <a:p>
            <a:endParaRPr lang="es-CO" altLang="es-CO"/>
          </a:p>
        </p:txBody>
      </p:sp>
      <p:sp>
        <p:nvSpPr>
          <p:cNvPr id="788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fld id="{BBFDEA18-B7CE-48EB-A7E0-A8AA219EDA17}" type="slidenum">
              <a:rPr lang="es-CO" altLang="es-CO">
                <a:solidFill>
                  <a:prstClr val="black"/>
                </a:solidFill>
              </a:rPr>
              <a:pPr/>
              <a:t>10</a:t>
            </a:fld>
            <a:endParaRPr lang="es-CO" altLang="es-CO">
              <a:solidFill>
                <a:prstClr val="black"/>
              </a:solidFill>
            </a:endParaRPr>
          </a:p>
        </p:txBody>
      </p:sp>
    </p:spTree>
    <p:extLst>
      <p:ext uri="{BB962C8B-B14F-4D97-AF65-F5344CB8AC3E}">
        <p14:creationId xmlns:p14="http://schemas.microsoft.com/office/powerpoint/2010/main" val="2574061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CO" altLang="es-CO"/>
              <a:t>Se cuenta con concepto de impacto fiscal por pate de secretaria de hacienda a 10 años. </a:t>
            </a:r>
          </a:p>
          <a:p>
            <a:r>
              <a:rPr lang="es-CO" altLang="es-CO"/>
              <a:t>Para la implementación de la presente política se requiere El fortalecimiento de la red prestadora de salud, cuyo documento técnico esta próximo a ser aprobado por el ministerio de salud.</a:t>
            </a:r>
          </a:p>
          <a:p>
            <a:r>
              <a:rPr lang="es-CO" altLang="es-CO"/>
              <a:t>El plan de implementación esta armonizado con la resoluciones 4886-2018  y  086 de 2019</a:t>
            </a:r>
          </a:p>
          <a:p>
            <a:r>
              <a:rPr lang="es-CO" altLang="es-CO"/>
              <a:t>El plan de implementación fue validado por las diferentes entidades asumiendo corresponsabilidades.</a:t>
            </a:r>
          </a:p>
          <a:p>
            <a:endParaRPr lang="es-CO" altLang="es-CO"/>
          </a:p>
          <a:p>
            <a:r>
              <a:rPr lang="es-CO" altLang="es-CO"/>
              <a:t>Esta Política además de estar enmarcada en los enfoques de Derechos, de Curso de Vida, Género, territorial, poblacional y diferencial; tiene como valor agregado el enfoque de ATENCIÓN PRIMARIA EN SALUD (APS), a partir del EJE 2: PREVENCIÓN DE PROBLEMAS/TRASTORNOS MENTALES, EPILEPSIA, CONSUMO DE SUSTANCIAS PSICOACTIVAS Y VIOLENCIAS, </a:t>
            </a:r>
          </a:p>
          <a:p>
            <a:endParaRPr lang="es-CO" altLang="es-CO"/>
          </a:p>
        </p:txBody>
      </p:sp>
      <p:sp>
        <p:nvSpPr>
          <p:cNvPr id="788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fld id="{BBFDEA18-B7CE-48EB-A7E0-A8AA219EDA17}" type="slidenum">
              <a:rPr lang="es-CO" altLang="es-CO">
                <a:solidFill>
                  <a:prstClr val="black"/>
                </a:solidFill>
              </a:rPr>
              <a:pPr/>
              <a:t>11</a:t>
            </a:fld>
            <a:endParaRPr lang="es-CO" altLang="es-CO">
              <a:solidFill>
                <a:prstClr val="black"/>
              </a:solidFill>
            </a:endParaRPr>
          </a:p>
        </p:txBody>
      </p:sp>
    </p:spTree>
    <p:extLst>
      <p:ext uri="{BB962C8B-B14F-4D97-AF65-F5344CB8AC3E}">
        <p14:creationId xmlns:p14="http://schemas.microsoft.com/office/powerpoint/2010/main" val="2382875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CO" altLang="es-CO"/>
              <a:t>Se cuenta con concepto de impacto fiscal por pate de secretaria de hacienda a 10 años. </a:t>
            </a:r>
          </a:p>
          <a:p>
            <a:r>
              <a:rPr lang="es-CO" altLang="es-CO"/>
              <a:t>Para la implementación de la presente política se requiere El fortalecimiento de la red prestadora de salud, cuyo documento técnico esta próximo a ser aprobado por el ministerio de salud.</a:t>
            </a:r>
          </a:p>
          <a:p>
            <a:r>
              <a:rPr lang="es-CO" altLang="es-CO"/>
              <a:t>El plan de implementación esta armonizado con la resoluciones 4886-2018  y  086 de 2019</a:t>
            </a:r>
          </a:p>
          <a:p>
            <a:r>
              <a:rPr lang="es-CO" altLang="es-CO"/>
              <a:t>El plan de implementación fue validado por las diferentes entidades asumiendo corresponsabilidades.</a:t>
            </a:r>
          </a:p>
          <a:p>
            <a:endParaRPr lang="es-CO" altLang="es-CO"/>
          </a:p>
          <a:p>
            <a:r>
              <a:rPr lang="es-CO" altLang="es-CO"/>
              <a:t>Esta Política además de estar enmarcada en los enfoques de Derechos, de Curso de Vida, Género, territorial, poblacional y diferencial; tiene como valor agregado el enfoque de ATENCIÓN PRIMARIA EN SALUD (APS), a partir del EJE 2: PREVENCIÓN DE PROBLEMAS/TRASTORNOS MENTALES, EPILEPSIA, CONSUMO DE SUSTANCIAS PSICOACTIVAS Y VIOLENCIAS, </a:t>
            </a:r>
          </a:p>
          <a:p>
            <a:endParaRPr lang="es-CO" altLang="es-CO"/>
          </a:p>
        </p:txBody>
      </p:sp>
      <p:sp>
        <p:nvSpPr>
          <p:cNvPr id="788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fld id="{BBFDEA18-B7CE-48EB-A7E0-A8AA219EDA17}" type="slidenum">
              <a:rPr lang="es-CO" altLang="es-CO">
                <a:solidFill>
                  <a:prstClr val="black"/>
                </a:solidFill>
              </a:rPr>
              <a:pPr/>
              <a:t>12</a:t>
            </a:fld>
            <a:endParaRPr lang="es-CO" altLang="es-CO">
              <a:solidFill>
                <a:prstClr val="black"/>
              </a:solidFill>
            </a:endParaRPr>
          </a:p>
        </p:txBody>
      </p:sp>
    </p:spTree>
    <p:extLst>
      <p:ext uri="{BB962C8B-B14F-4D97-AF65-F5344CB8AC3E}">
        <p14:creationId xmlns:p14="http://schemas.microsoft.com/office/powerpoint/2010/main" val="4067993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a:p>
        </p:txBody>
      </p:sp>
      <p:sp>
        <p:nvSpPr>
          <p:cNvPr id="6656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DD55D0-DC1A-4BB6-B090-6D0DB0EC1B13}" type="slidenum">
              <a:rPr lang="es-CO" altLang="es-CO" smtClean="0"/>
              <a:pPr/>
              <a:t>2</a:t>
            </a:fld>
            <a:endParaRPr lang="es-CO" altLang="es-CO"/>
          </a:p>
        </p:txBody>
      </p:sp>
    </p:spTree>
    <p:extLst>
      <p:ext uri="{BB962C8B-B14F-4D97-AF65-F5344CB8AC3E}">
        <p14:creationId xmlns:p14="http://schemas.microsoft.com/office/powerpoint/2010/main" val="3624378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a:p>
        </p:txBody>
      </p:sp>
      <p:sp>
        <p:nvSpPr>
          <p:cNvPr id="6861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7C06B5D-8514-4443-ACDA-2103836B7692}" type="slidenum">
              <a:rPr lang="es-CO" altLang="es-CO" smtClean="0"/>
              <a:pPr/>
              <a:t>3</a:t>
            </a:fld>
            <a:endParaRPr lang="es-CO" altLang="es-CO"/>
          </a:p>
        </p:txBody>
      </p:sp>
    </p:spTree>
    <p:extLst>
      <p:ext uri="{BB962C8B-B14F-4D97-AF65-F5344CB8AC3E}">
        <p14:creationId xmlns:p14="http://schemas.microsoft.com/office/powerpoint/2010/main" val="221849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lstStyle/>
          <a:p>
            <a:pPr eaLnBrk="1" hangingPunct="1">
              <a:defRPr/>
            </a:pPr>
            <a:r>
              <a:rPr lang="es-CO" dirty="0"/>
              <a:t>PORCENTAJE DE OTROS CORRESPONDE A : </a:t>
            </a:r>
          </a:p>
          <a:p>
            <a:pPr marL="174708" indent="-174708" eaLnBrk="1" hangingPunct="1">
              <a:buFont typeface="Arial" panose="020B0604020202020204" pitchFamily="34" charset="0"/>
              <a:buChar char="•"/>
              <a:defRPr/>
            </a:pPr>
            <a:r>
              <a:rPr lang="es-CO" dirty="0"/>
              <a:t>Carencias </a:t>
            </a:r>
            <a:r>
              <a:rPr lang="es-CO" dirty="0" err="1"/>
              <a:t>psico</a:t>
            </a:r>
            <a:r>
              <a:rPr lang="es-CO" dirty="0"/>
              <a:t>- afectivas familiares</a:t>
            </a:r>
          </a:p>
          <a:p>
            <a:pPr marL="174708" indent="-174708" eaLnBrk="1" hangingPunct="1">
              <a:buFont typeface="Arial" panose="020B0604020202020204" pitchFamily="34" charset="0"/>
              <a:buChar char="•"/>
              <a:defRPr/>
            </a:pPr>
            <a:r>
              <a:rPr lang="es-CO" dirty="0"/>
              <a:t>Carecer de centros de rehabilitación para consumo de SPA</a:t>
            </a:r>
          </a:p>
          <a:p>
            <a:pPr marL="174708" indent="-174708" eaLnBrk="1" hangingPunct="1">
              <a:buFont typeface="Arial" panose="020B0604020202020204" pitchFamily="34" charset="0"/>
              <a:buChar char="•"/>
              <a:defRPr/>
            </a:pPr>
            <a:r>
              <a:rPr lang="es-CO" dirty="0"/>
              <a:t>Disfunción familiar</a:t>
            </a:r>
          </a:p>
          <a:p>
            <a:pPr marL="174708" indent="-174708" eaLnBrk="1" hangingPunct="1">
              <a:buFont typeface="Arial" panose="020B0604020202020204" pitchFamily="34" charset="0"/>
              <a:buChar char="•"/>
              <a:defRPr/>
            </a:pPr>
            <a:r>
              <a:rPr lang="es-CO" dirty="0"/>
              <a:t>Las personas que tiene algún problema de trastorno de salud mental tienen baja o nula red de apoyo primario</a:t>
            </a:r>
          </a:p>
          <a:p>
            <a:pPr marL="174708" indent="-174708" eaLnBrk="1" hangingPunct="1">
              <a:buFont typeface="Arial" panose="020B0604020202020204" pitchFamily="34" charset="0"/>
              <a:buChar char="•"/>
              <a:defRPr/>
            </a:pPr>
            <a:r>
              <a:rPr lang="es-CO" dirty="0"/>
              <a:t>No hay aceptación de los problemas mentales por parte de la comunidad por ende no se accede a los servicios que tiene el municipio.</a:t>
            </a:r>
          </a:p>
          <a:p>
            <a:pPr marL="174708" indent="-174708" eaLnBrk="1" hangingPunct="1">
              <a:buFont typeface="Arial" panose="020B0604020202020204" pitchFamily="34" charset="0"/>
              <a:buChar char="•"/>
              <a:defRPr/>
            </a:pPr>
            <a:r>
              <a:rPr lang="es-CO" dirty="0"/>
              <a:t>Falta de información a la comunidad</a:t>
            </a:r>
          </a:p>
          <a:p>
            <a:pPr marL="174708" indent="-174708" eaLnBrk="1" hangingPunct="1">
              <a:buFont typeface="Arial" panose="020B0604020202020204" pitchFamily="34" charset="0"/>
              <a:buChar char="•"/>
              <a:defRPr/>
            </a:pPr>
            <a:r>
              <a:rPr lang="es-CO" dirty="0"/>
              <a:t>La indiferencia y negligencia de las autoridades y comunidad en general</a:t>
            </a:r>
          </a:p>
          <a:p>
            <a:pPr marL="174708" indent="-174708" eaLnBrk="1" hangingPunct="1">
              <a:buFont typeface="Arial" panose="020B0604020202020204" pitchFamily="34" charset="0"/>
              <a:buChar char="•"/>
              <a:defRPr/>
            </a:pPr>
            <a:r>
              <a:rPr lang="es-CO" dirty="0"/>
              <a:t>No hay infraestructura adecuada para prestar un buen servicio</a:t>
            </a:r>
          </a:p>
          <a:p>
            <a:pPr marL="174708" indent="-174708" eaLnBrk="1" hangingPunct="1">
              <a:buFont typeface="Arial" panose="020B0604020202020204" pitchFamily="34" charset="0"/>
              <a:buChar char="•"/>
              <a:defRPr/>
            </a:pPr>
            <a:r>
              <a:rPr lang="es-CO" dirty="0"/>
              <a:t>Falta de políticas que sean optimas y ejecutadas en las comunidades.</a:t>
            </a:r>
          </a:p>
          <a:p>
            <a:pPr marL="174708" indent="-174708" eaLnBrk="1" hangingPunct="1">
              <a:buFont typeface="Arial" panose="020B0604020202020204" pitchFamily="34" charset="0"/>
              <a:buChar char="•"/>
              <a:defRPr/>
            </a:pPr>
            <a:endParaRPr lang="es-CO" dirty="0"/>
          </a:p>
        </p:txBody>
      </p:sp>
      <p:sp>
        <p:nvSpPr>
          <p:cNvPr id="6451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5650" indent="-290513">
              <a:defRPr>
                <a:solidFill>
                  <a:schemeClr val="tx1"/>
                </a:solidFill>
                <a:latin typeface="Arial" panose="020B0604020202020204" pitchFamily="34" charset="0"/>
                <a:cs typeface="Arial" panose="020B0604020202020204" pitchFamily="34" charset="0"/>
              </a:defRPr>
            </a:lvl2pPr>
            <a:lvl3pPr marL="1163638" indent="-231775">
              <a:defRPr>
                <a:solidFill>
                  <a:schemeClr val="tx1"/>
                </a:solidFill>
                <a:latin typeface="Arial" panose="020B0604020202020204" pitchFamily="34" charset="0"/>
                <a:cs typeface="Arial" panose="020B0604020202020204" pitchFamily="34" charset="0"/>
              </a:defRPr>
            </a:lvl3pPr>
            <a:lvl4pPr marL="1630363" indent="-231775">
              <a:defRPr>
                <a:solidFill>
                  <a:schemeClr val="tx1"/>
                </a:solidFill>
                <a:latin typeface="Arial" panose="020B0604020202020204" pitchFamily="34" charset="0"/>
                <a:cs typeface="Arial" panose="020B0604020202020204" pitchFamily="34" charset="0"/>
              </a:defRPr>
            </a:lvl4pPr>
            <a:lvl5pPr marL="2095500" indent="-231775">
              <a:defRPr>
                <a:solidFill>
                  <a:schemeClr val="tx1"/>
                </a:solidFill>
                <a:latin typeface="Arial" panose="020B0604020202020204" pitchFamily="34" charset="0"/>
                <a:cs typeface="Arial" panose="020B0604020202020204" pitchFamily="34" charset="0"/>
              </a:defRPr>
            </a:lvl5pPr>
            <a:lvl6pPr marL="2552700" indent="-231775"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9900" indent="-231775"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67100" indent="-231775"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24300" indent="-231775"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186D44-7E18-4C88-9A23-9D4BC270D7CA}" type="slidenum">
              <a:rPr lang="es-CO" altLang="es-CO" smtClean="0">
                <a:solidFill>
                  <a:srgbClr val="000000"/>
                </a:solidFill>
              </a:rPr>
              <a:pPr/>
              <a:t>4</a:t>
            </a:fld>
            <a:endParaRPr lang="es-CO" altLang="es-CO">
              <a:solidFill>
                <a:srgbClr val="000000"/>
              </a:solidFill>
            </a:endParaRPr>
          </a:p>
        </p:txBody>
      </p:sp>
    </p:spTree>
    <p:extLst>
      <p:ext uri="{BB962C8B-B14F-4D97-AF65-F5344CB8AC3E}">
        <p14:creationId xmlns:p14="http://schemas.microsoft.com/office/powerpoint/2010/main" val="370214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a:p>
        </p:txBody>
      </p:sp>
      <p:sp>
        <p:nvSpPr>
          <p:cNvPr id="6246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E667BF-48C9-453F-AE49-B1D7B1A51874}" type="slidenum">
              <a:rPr lang="es-CO" altLang="es-CO" smtClean="0"/>
              <a:pPr/>
              <a:t>5</a:t>
            </a:fld>
            <a:endParaRPr lang="es-CO" altLang="es-CO"/>
          </a:p>
        </p:txBody>
      </p:sp>
    </p:spTree>
    <p:extLst>
      <p:ext uri="{BB962C8B-B14F-4D97-AF65-F5344CB8AC3E}">
        <p14:creationId xmlns:p14="http://schemas.microsoft.com/office/powerpoint/2010/main" val="2066850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a:p>
        </p:txBody>
      </p:sp>
      <p:sp>
        <p:nvSpPr>
          <p:cNvPr id="7066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36BFA8B-E99A-4912-8DD1-50D7B3CAF3EA}" type="slidenum">
              <a:rPr lang="es-CO" altLang="es-CO" smtClean="0"/>
              <a:pPr/>
              <a:t>6</a:t>
            </a:fld>
            <a:endParaRPr lang="es-CO" altLang="es-CO"/>
          </a:p>
        </p:txBody>
      </p:sp>
    </p:spTree>
    <p:extLst>
      <p:ext uri="{BB962C8B-B14F-4D97-AF65-F5344CB8AC3E}">
        <p14:creationId xmlns:p14="http://schemas.microsoft.com/office/powerpoint/2010/main" val="4024243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O" altLang="es-CO"/>
          </a:p>
        </p:txBody>
      </p:sp>
      <p:sp>
        <p:nvSpPr>
          <p:cNvPr id="7475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fld id="{8511FBC0-6BC9-4C3C-A576-072D8308DA48}" type="slidenum">
              <a:rPr lang="es-CO" altLang="es-CO">
                <a:solidFill>
                  <a:prstClr val="black"/>
                </a:solidFill>
              </a:rPr>
              <a:pPr/>
              <a:t>7</a:t>
            </a:fld>
            <a:endParaRPr lang="es-CO" altLang="es-CO">
              <a:solidFill>
                <a:prstClr val="black"/>
              </a:solidFill>
            </a:endParaRPr>
          </a:p>
        </p:txBody>
      </p:sp>
    </p:spTree>
    <p:extLst>
      <p:ext uri="{BB962C8B-B14F-4D97-AF65-F5344CB8AC3E}">
        <p14:creationId xmlns:p14="http://schemas.microsoft.com/office/powerpoint/2010/main" val="3282813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CO" altLang="es-CO"/>
              <a:t>Se cuenta con concepto de impacto fiscal por pate de secretaria de hacienda a 10 años. </a:t>
            </a:r>
          </a:p>
          <a:p>
            <a:r>
              <a:rPr lang="es-CO" altLang="es-CO"/>
              <a:t>Para la implementación de la presente política se requiere El fortalecimiento de la red prestadora de salud, cuyo documento técnico esta próximo a ser aprobado por el ministerio de salud.</a:t>
            </a:r>
          </a:p>
          <a:p>
            <a:r>
              <a:rPr lang="es-CO" altLang="es-CO"/>
              <a:t>El plan de implementación esta armonizado con la resoluciones 4886-2018  y  086 de 2019</a:t>
            </a:r>
          </a:p>
          <a:p>
            <a:r>
              <a:rPr lang="es-CO" altLang="es-CO"/>
              <a:t>El plan de implementación fue validado por las diferentes entidades asumiendo corresponsabilidades.</a:t>
            </a:r>
          </a:p>
          <a:p>
            <a:endParaRPr lang="es-CO" altLang="es-CO"/>
          </a:p>
          <a:p>
            <a:r>
              <a:rPr lang="es-CO" altLang="es-CO"/>
              <a:t>Esta Política además de estar enmarcada en los enfoques de Derechos, de Curso de Vida, Género, territorial, poblacional y diferencial; tiene como valor agregado el enfoque de ATENCIÓN PRIMARIA EN SALUD (APS), a partir del EJE 2: PREVENCIÓN DE PROBLEMAS/TRASTORNOS MENTALES, EPILEPSIA, CONSUMO DE SUSTANCIAS PSICOACTIVAS Y VIOLENCIAS, </a:t>
            </a:r>
          </a:p>
          <a:p>
            <a:endParaRPr lang="es-CO" altLang="es-CO"/>
          </a:p>
        </p:txBody>
      </p:sp>
      <p:sp>
        <p:nvSpPr>
          <p:cNvPr id="788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fld id="{BBFDEA18-B7CE-48EB-A7E0-A8AA219EDA17}" type="slidenum">
              <a:rPr lang="es-CO" altLang="es-CO">
                <a:solidFill>
                  <a:prstClr val="black"/>
                </a:solidFill>
              </a:rPr>
              <a:pPr/>
              <a:t>8</a:t>
            </a:fld>
            <a:endParaRPr lang="es-CO" altLang="es-CO">
              <a:solidFill>
                <a:prstClr val="black"/>
              </a:solidFill>
            </a:endParaRPr>
          </a:p>
        </p:txBody>
      </p:sp>
    </p:spTree>
    <p:extLst>
      <p:ext uri="{BB962C8B-B14F-4D97-AF65-F5344CB8AC3E}">
        <p14:creationId xmlns:p14="http://schemas.microsoft.com/office/powerpoint/2010/main" val="4083045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CO" altLang="es-CO"/>
              <a:t>Se cuenta con concepto de impacto fiscal por pate de secretaria de hacienda a 10 años. </a:t>
            </a:r>
          </a:p>
          <a:p>
            <a:r>
              <a:rPr lang="es-CO" altLang="es-CO"/>
              <a:t>Para la implementación de la presente política se requiere El fortalecimiento de la red prestadora de salud, cuyo documento técnico esta próximo a ser aprobado por el ministerio de salud.</a:t>
            </a:r>
          </a:p>
          <a:p>
            <a:r>
              <a:rPr lang="es-CO" altLang="es-CO"/>
              <a:t>El plan de implementación esta armonizado con la resoluciones 4886-2018  y  086 de 2019</a:t>
            </a:r>
          </a:p>
          <a:p>
            <a:r>
              <a:rPr lang="es-CO" altLang="es-CO"/>
              <a:t>El plan de implementación fue validado por las diferentes entidades asumiendo corresponsabilidades.</a:t>
            </a:r>
          </a:p>
          <a:p>
            <a:endParaRPr lang="es-CO" altLang="es-CO"/>
          </a:p>
          <a:p>
            <a:r>
              <a:rPr lang="es-CO" altLang="es-CO"/>
              <a:t>Esta Política además de estar enmarcada en los enfoques de Derechos, de Curso de Vida, Género, territorial, poblacional y diferencial; tiene como valor agregado el enfoque de ATENCIÓN PRIMARIA EN SALUD (APS), a partir del EJE 2: PREVENCIÓN DE PROBLEMAS/TRASTORNOS MENTALES, EPILEPSIA, CONSUMO DE SUSTANCIAS PSICOACTIVAS Y VIOLENCIAS, </a:t>
            </a:r>
          </a:p>
          <a:p>
            <a:endParaRPr lang="es-CO" altLang="es-CO"/>
          </a:p>
        </p:txBody>
      </p:sp>
      <p:sp>
        <p:nvSpPr>
          <p:cNvPr id="788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fld id="{BBFDEA18-B7CE-48EB-A7E0-A8AA219EDA17}" type="slidenum">
              <a:rPr lang="es-CO" altLang="es-CO">
                <a:solidFill>
                  <a:prstClr val="black"/>
                </a:solidFill>
              </a:rPr>
              <a:pPr/>
              <a:t>9</a:t>
            </a:fld>
            <a:endParaRPr lang="es-CO" altLang="es-CO">
              <a:solidFill>
                <a:prstClr val="black"/>
              </a:solidFill>
            </a:endParaRPr>
          </a:p>
        </p:txBody>
      </p:sp>
    </p:spTree>
    <p:extLst>
      <p:ext uri="{BB962C8B-B14F-4D97-AF65-F5344CB8AC3E}">
        <p14:creationId xmlns:p14="http://schemas.microsoft.com/office/powerpoint/2010/main" val="1198588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F883EAAE-75A5-8E40-AACB-646B3B774D80}" type="datetimeFigureOut">
              <a:rPr lang="es-ES" smtClean="0"/>
              <a:t>31/05/2019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2511818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883EAAE-75A5-8E40-AACB-646B3B774D80}" type="datetimeFigureOut">
              <a:rPr lang="es-ES" smtClean="0"/>
              <a:t>31/05/2019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1316849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883EAAE-75A5-8E40-AACB-646B3B774D80}" type="datetimeFigureOut">
              <a:rPr lang="es-ES" smtClean="0"/>
              <a:t>31/05/2019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2142772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pPr>
              <a:defRPr/>
            </a:pPr>
            <a:fld id="{A87B57B0-0559-4341-A3F9-237B71D0F68F}" type="datetimeFigureOut">
              <a:rPr lang="es-ES">
                <a:solidFill>
                  <a:prstClr val="black">
                    <a:tint val="75000"/>
                  </a:prstClr>
                </a:solidFill>
              </a:rPr>
              <a:pPr>
                <a:defRPr/>
              </a:pPr>
              <a:t>31/05/2019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fld id="{9DD8F391-CA9B-4BE2-9903-766682816FC0}" type="slidenum">
              <a:rPr lang="es-ES" altLang="es-MX"/>
              <a:pPr/>
              <a:t>‹Nº›</a:t>
            </a:fld>
            <a:endParaRPr lang="es-ES" altLang="es-MX"/>
          </a:p>
        </p:txBody>
      </p:sp>
    </p:spTree>
    <p:extLst>
      <p:ext uri="{BB962C8B-B14F-4D97-AF65-F5344CB8AC3E}">
        <p14:creationId xmlns:p14="http://schemas.microsoft.com/office/powerpoint/2010/main" val="2865585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a:defRPr/>
            </a:lvl1pPr>
          </a:lstStyle>
          <a:p>
            <a:pPr>
              <a:defRPr/>
            </a:pPr>
            <a:fld id="{3ADE1AEB-3A40-445D-AA56-C27ECD3D2A72}" type="datetimeFigureOut">
              <a:rPr lang="es-ES">
                <a:solidFill>
                  <a:prstClr val="black">
                    <a:tint val="75000"/>
                  </a:prstClr>
                </a:solidFill>
              </a:rPr>
              <a:pPr>
                <a:defRPr/>
              </a:pPr>
              <a:t>31/05/2019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fld id="{941519BB-5645-41FE-B684-E160CCDBA98E}" type="slidenum">
              <a:rPr lang="es-ES" altLang="es-MX"/>
              <a:pPr/>
              <a:t>‹Nº›</a:t>
            </a:fld>
            <a:endParaRPr lang="es-ES" altLang="es-MX"/>
          </a:p>
        </p:txBody>
      </p:sp>
    </p:spTree>
    <p:extLst>
      <p:ext uri="{BB962C8B-B14F-4D97-AF65-F5344CB8AC3E}">
        <p14:creationId xmlns:p14="http://schemas.microsoft.com/office/powerpoint/2010/main" val="2863361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35A753C7-4AEC-4387-9F00-F9C33F85A355}" type="datetimeFigureOut">
              <a:rPr lang="es-ES">
                <a:solidFill>
                  <a:prstClr val="black">
                    <a:tint val="75000"/>
                  </a:prstClr>
                </a:solidFill>
              </a:rPr>
              <a:pPr>
                <a:defRPr/>
              </a:pPr>
              <a:t>31/05/2019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fld id="{2B24BAD5-ABB6-45C3-B751-663ED9DF6915}" type="slidenum">
              <a:rPr lang="es-ES" altLang="es-MX"/>
              <a:pPr/>
              <a:t>‹Nº›</a:t>
            </a:fld>
            <a:endParaRPr lang="es-ES" altLang="es-MX"/>
          </a:p>
        </p:txBody>
      </p:sp>
    </p:spTree>
    <p:extLst>
      <p:ext uri="{BB962C8B-B14F-4D97-AF65-F5344CB8AC3E}">
        <p14:creationId xmlns:p14="http://schemas.microsoft.com/office/powerpoint/2010/main" val="908488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3"/>
          <p:cNvSpPr>
            <a:spLocks noGrp="1"/>
          </p:cNvSpPr>
          <p:nvPr>
            <p:ph type="dt" sz="half" idx="10"/>
          </p:nvPr>
        </p:nvSpPr>
        <p:spPr/>
        <p:txBody>
          <a:bodyPr/>
          <a:lstStyle>
            <a:lvl1pPr>
              <a:defRPr/>
            </a:lvl1pPr>
          </a:lstStyle>
          <a:p>
            <a:pPr>
              <a:defRPr/>
            </a:pPr>
            <a:fld id="{5C31B210-74CD-485A-9BAA-282A76133458}" type="datetimeFigureOut">
              <a:rPr lang="es-ES">
                <a:solidFill>
                  <a:prstClr val="black">
                    <a:tint val="75000"/>
                  </a:prstClr>
                </a:solidFill>
              </a:rPr>
              <a:pPr>
                <a:defRPr/>
              </a:pPr>
              <a:t>31/05/2019</a:t>
            </a:fld>
            <a:endParaRPr lang="es-ES">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fld id="{3F319EC7-E0AB-46F4-8921-857F2E516F97}" type="slidenum">
              <a:rPr lang="es-ES" altLang="es-MX"/>
              <a:pPr/>
              <a:t>‹Nº›</a:t>
            </a:fld>
            <a:endParaRPr lang="es-ES" altLang="es-MX"/>
          </a:p>
        </p:txBody>
      </p:sp>
    </p:spTree>
    <p:extLst>
      <p:ext uri="{BB962C8B-B14F-4D97-AF65-F5344CB8AC3E}">
        <p14:creationId xmlns:p14="http://schemas.microsoft.com/office/powerpoint/2010/main" val="1324904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3"/>
          <p:cNvSpPr>
            <a:spLocks noGrp="1"/>
          </p:cNvSpPr>
          <p:nvPr>
            <p:ph type="dt" sz="half" idx="10"/>
          </p:nvPr>
        </p:nvSpPr>
        <p:spPr/>
        <p:txBody>
          <a:bodyPr/>
          <a:lstStyle>
            <a:lvl1pPr>
              <a:defRPr/>
            </a:lvl1pPr>
          </a:lstStyle>
          <a:p>
            <a:pPr>
              <a:defRPr/>
            </a:pPr>
            <a:fld id="{8F1BA1BC-E881-4110-AABF-E2775350E86A}" type="datetimeFigureOut">
              <a:rPr lang="es-ES">
                <a:solidFill>
                  <a:prstClr val="black">
                    <a:tint val="75000"/>
                  </a:prstClr>
                </a:solidFill>
              </a:rPr>
              <a:pPr>
                <a:defRPr/>
              </a:pPr>
              <a:t>31/05/2019</a:t>
            </a:fld>
            <a:endParaRPr lang="es-ES">
              <a:solidFill>
                <a:prstClr val="black">
                  <a:tint val="75000"/>
                </a:prstClr>
              </a:solidFill>
            </a:endParaRPr>
          </a:p>
        </p:txBody>
      </p:sp>
      <p:sp>
        <p:nvSpPr>
          <p:cNvPr id="8"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Marcador de número de diapositiva 5"/>
          <p:cNvSpPr>
            <a:spLocks noGrp="1"/>
          </p:cNvSpPr>
          <p:nvPr>
            <p:ph type="sldNum" sz="quarter" idx="12"/>
          </p:nvPr>
        </p:nvSpPr>
        <p:spPr/>
        <p:txBody>
          <a:bodyPr/>
          <a:lstStyle>
            <a:lvl1pPr>
              <a:defRPr/>
            </a:lvl1pPr>
          </a:lstStyle>
          <a:p>
            <a:fld id="{1916BAE6-A52E-47DC-9190-CF1D029E6B12}" type="slidenum">
              <a:rPr lang="es-ES" altLang="es-MX"/>
              <a:pPr/>
              <a:t>‹Nº›</a:t>
            </a:fld>
            <a:endParaRPr lang="es-ES" altLang="es-MX"/>
          </a:p>
        </p:txBody>
      </p:sp>
    </p:spTree>
    <p:extLst>
      <p:ext uri="{BB962C8B-B14F-4D97-AF65-F5344CB8AC3E}">
        <p14:creationId xmlns:p14="http://schemas.microsoft.com/office/powerpoint/2010/main" val="8993540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3"/>
          <p:cNvSpPr>
            <a:spLocks noGrp="1"/>
          </p:cNvSpPr>
          <p:nvPr>
            <p:ph type="dt" sz="half" idx="10"/>
          </p:nvPr>
        </p:nvSpPr>
        <p:spPr/>
        <p:txBody>
          <a:bodyPr/>
          <a:lstStyle>
            <a:lvl1pPr>
              <a:defRPr/>
            </a:lvl1pPr>
          </a:lstStyle>
          <a:p>
            <a:pPr>
              <a:defRPr/>
            </a:pPr>
            <a:fld id="{E34E1A28-A508-4435-91D7-912BD39AFBFC}" type="datetimeFigureOut">
              <a:rPr lang="es-ES">
                <a:solidFill>
                  <a:prstClr val="black">
                    <a:tint val="75000"/>
                  </a:prstClr>
                </a:solidFill>
              </a:rPr>
              <a:pPr>
                <a:defRPr/>
              </a:pPr>
              <a:t>31/05/2019</a:t>
            </a:fld>
            <a:endParaRPr lang="es-ES">
              <a:solidFill>
                <a:prstClr val="black">
                  <a:tint val="75000"/>
                </a:prstClr>
              </a:solidFill>
            </a:endParaRPr>
          </a:p>
        </p:txBody>
      </p:sp>
      <p:sp>
        <p:nvSpPr>
          <p:cNvPr id="4"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Marcador de número de diapositiva 5"/>
          <p:cNvSpPr>
            <a:spLocks noGrp="1"/>
          </p:cNvSpPr>
          <p:nvPr>
            <p:ph type="sldNum" sz="quarter" idx="12"/>
          </p:nvPr>
        </p:nvSpPr>
        <p:spPr/>
        <p:txBody>
          <a:bodyPr/>
          <a:lstStyle>
            <a:lvl1pPr>
              <a:defRPr/>
            </a:lvl1pPr>
          </a:lstStyle>
          <a:p>
            <a:fld id="{DDF29EE4-955F-4091-B7E1-978C1EB81AAA}" type="slidenum">
              <a:rPr lang="es-ES" altLang="es-MX"/>
              <a:pPr/>
              <a:t>‹Nº›</a:t>
            </a:fld>
            <a:endParaRPr lang="es-ES" altLang="es-MX"/>
          </a:p>
        </p:txBody>
      </p:sp>
    </p:spTree>
    <p:extLst>
      <p:ext uri="{BB962C8B-B14F-4D97-AF65-F5344CB8AC3E}">
        <p14:creationId xmlns:p14="http://schemas.microsoft.com/office/powerpoint/2010/main" val="2145318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FDA3B6A3-BB49-4123-93F4-90C6B3FE6121}" type="datetimeFigureOut">
              <a:rPr lang="es-ES">
                <a:solidFill>
                  <a:prstClr val="black">
                    <a:tint val="75000"/>
                  </a:prstClr>
                </a:solidFill>
              </a:rPr>
              <a:pPr>
                <a:defRPr/>
              </a:pPr>
              <a:t>31/05/2019</a:t>
            </a:fld>
            <a:endParaRPr lang="es-ES">
              <a:solidFill>
                <a:prstClr val="black">
                  <a:tint val="75000"/>
                </a:prstClr>
              </a:solidFill>
            </a:endParaRPr>
          </a:p>
        </p:txBody>
      </p:sp>
      <p:sp>
        <p:nvSpPr>
          <p:cNvPr id="3"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4" name="Marcador de número de diapositiva 5"/>
          <p:cNvSpPr>
            <a:spLocks noGrp="1"/>
          </p:cNvSpPr>
          <p:nvPr>
            <p:ph type="sldNum" sz="quarter" idx="12"/>
          </p:nvPr>
        </p:nvSpPr>
        <p:spPr/>
        <p:txBody>
          <a:bodyPr/>
          <a:lstStyle>
            <a:lvl1pPr>
              <a:defRPr/>
            </a:lvl1pPr>
          </a:lstStyle>
          <a:p>
            <a:fld id="{EED39D17-79A8-41E5-96D2-97297176160D}" type="slidenum">
              <a:rPr lang="es-ES" altLang="es-MX"/>
              <a:pPr/>
              <a:t>‹Nº›</a:t>
            </a:fld>
            <a:endParaRPr lang="es-ES" altLang="es-MX"/>
          </a:p>
        </p:txBody>
      </p:sp>
    </p:spTree>
    <p:extLst>
      <p:ext uri="{BB962C8B-B14F-4D97-AF65-F5344CB8AC3E}">
        <p14:creationId xmlns:p14="http://schemas.microsoft.com/office/powerpoint/2010/main" val="23194067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50F4B455-7AE9-42AA-AADB-A8DF8E92C902}" type="datetimeFigureOut">
              <a:rPr lang="es-ES">
                <a:solidFill>
                  <a:prstClr val="black">
                    <a:tint val="75000"/>
                  </a:prstClr>
                </a:solidFill>
              </a:rPr>
              <a:pPr>
                <a:defRPr/>
              </a:pPr>
              <a:t>31/05/2019</a:t>
            </a:fld>
            <a:endParaRPr lang="es-ES">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fld id="{C628303A-01BB-4578-BC96-866EAC90C246}" type="slidenum">
              <a:rPr lang="es-ES" altLang="es-MX"/>
              <a:pPr/>
              <a:t>‹Nº›</a:t>
            </a:fld>
            <a:endParaRPr lang="es-ES" altLang="es-MX"/>
          </a:p>
        </p:txBody>
      </p:sp>
    </p:spTree>
    <p:extLst>
      <p:ext uri="{BB962C8B-B14F-4D97-AF65-F5344CB8AC3E}">
        <p14:creationId xmlns:p14="http://schemas.microsoft.com/office/powerpoint/2010/main" val="1050995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883EAAE-75A5-8E40-AACB-646B3B774D80}" type="datetimeFigureOut">
              <a:rPr lang="es-ES" smtClean="0"/>
              <a:t>31/05/2019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34713854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155E7B8B-6AEF-43F3-A0AE-D9387C121798}" type="datetimeFigureOut">
              <a:rPr lang="es-ES">
                <a:solidFill>
                  <a:prstClr val="black">
                    <a:tint val="75000"/>
                  </a:prstClr>
                </a:solidFill>
              </a:rPr>
              <a:pPr>
                <a:defRPr/>
              </a:pPr>
              <a:t>31/05/2019</a:t>
            </a:fld>
            <a:endParaRPr lang="es-ES">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fld id="{2D1936C9-BB3F-47A4-8A01-D20D690E771D}" type="slidenum">
              <a:rPr lang="es-ES" altLang="es-MX"/>
              <a:pPr/>
              <a:t>‹Nº›</a:t>
            </a:fld>
            <a:endParaRPr lang="es-ES" altLang="es-MX"/>
          </a:p>
        </p:txBody>
      </p:sp>
    </p:spTree>
    <p:extLst>
      <p:ext uri="{BB962C8B-B14F-4D97-AF65-F5344CB8AC3E}">
        <p14:creationId xmlns:p14="http://schemas.microsoft.com/office/powerpoint/2010/main" val="125112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a:defRPr/>
            </a:lvl1pPr>
          </a:lstStyle>
          <a:p>
            <a:pPr>
              <a:defRPr/>
            </a:pPr>
            <a:fld id="{F5FF09E1-DB97-4035-BE93-5D7430B96979}" type="datetimeFigureOut">
              <a:rPr lang="es-ES">
                <a:solidFill>
                  <a:prstClr val="black">
                    <a:tint val="75000"/>
                  </a:prstClr>
                </a:solidFill>
              </a:rPr>
              <a:pPr>
                <a:defRPr/>
              </a:pPr>
              <a:t>31/05/2019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fld id="{99E626A0-C85C-4A5B-9109-1FB99501F5D5}" type="slidenum">
              <a:rPr lang="es-ES" altLang="es-MX"/>
              <a:pPr/>
              <a:t>‹Nº›</a:t>
            </a:fld>
            <a:endParaRPr lang="es-ES" altLang="es-MX"/>
          </a:p>
        </p:txBody>
      </p:sp>
    </p:spTree>
    <p:extLst>
      <p:ext uri="{BB962C8B-B14F-4D97-AF65-F5344CB8AC3E}">
        <p14:creationId xmlns:p14="http://schemas.microsoft.com/office/powerpoint/2010/main" val="3455912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a:defRPr/>
            </a:lvl1pPr>
          </a:lstStyle>
          <a:p>
            <a:pPr>
              <a:defRPr/>
            </a:pPr>
            <a:fld id="{A7514439-BADB-4F71-92B7-0605E700A5BB}" type="datetimeFigureOut">
              <a:rPr lang="es-ES">
                <a:solidFill>
                  <a:prstClr val="black">
                    <a:tint val="75000"/>
                  </a:prstClr>
                </a:solidFill>
              </a:rPr>
              <a:pPr>
                <a:defRPr/>
              </a:pPr>
              <a:t>31/05/2019</a:t>
            </a:fld>
            <a:endParaRPr lang="es-ES">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fld id="{F658168A-27CE-4E02-9629-5C9A8057252C}" type="slidenum">
              <a:rPr lang="es-ES" altLang="es-MX"/>
              <a:pPr/>
              <a:t>‹Nº›</a:t>
            </a:fld>
            <a:endParaRPr lang="es-ES" altLang="es-MX"/>
          </a:p>
        </p:txBody>
      </p:sp>
    </p:spTree>
    <p:extLst>
      <p:ext uri="{BB962C8B-B14F-4D97-AF65-F5344CB8AC3E}">
        <p14:creationId xmlns:p14="http://schemas.microsoft.com/office/powerpoint/2010/main" val="1193233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5"/>
            <a:ext cx="7772400" cy="1470025"/>
          </a:xfrm>
        </p:spPr>
        <p:txBody>
          <a:bodyPr/>
          <a:lstStyle/>
          <a:p>
            <a:r>
              <a:rPr lang="es-ES_tradnl"/>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75CFE135-54A7-491C-BE28-6398D63589B6}" type="datetimeFigureOut">
              <a:rPr lang="es-CO"/>
              <a:pPr>
                <a:defRPr/>
              </a:pPr>
              <a:t>31/05/2019</a:t>
            </a:fld>
            <a:endParaRPr lang="es-CO"/>
          </a:p>
        </p:txBody>
      </p:sp>
      <p:sp>
        <p:nvSpPr>
          <p:cNvPr id="5" name="Marcador de pie de página 4"/>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6" name="Marcador de número de diapositiva 5"/>
          <p:cNvSpPr>
            <a:spLocks noGrp="1"/>
          </p:cNvSpPr>
          <p:nvPr>
            <p:ph type="sldNum" sz="quarter" idx="12"/>
          </p:nvPr>
        </p:nvSpPr>
        <p:spPr/>
        <p:txBody>
          <a:bodyPr/>
          <a:lstStyle>
            <a:lvl1pPr defTabSz="457200" eaLnBrk="0" hangingPunct="0">
              <a:defRPr>
                <a:latin typeface="Arial" pitchFamily="34" charset="0"/>
              </a:defRPr>
            </a:lvl1pPr>
          </a:lstStyle>
          <a:p>
            <a:fld id="{7553990B-5818-400D-BBE3-34D8237DFF61}" type="slidenum">
              <a:rPr lang="es-CO" altLang="es-CO"/>
              <a:pPr/>
              <a:t>‹Nº›</a:t>
            </a:fld>
            <a:endParaRPr lang="es-CO" altLang="es-CO"/>
          </a:p>
        </p:txBody>
      </p:sp>
    </p:spTree>
    <p:extLst>
      <p:ext uri="{BB962C8B-B14F-4D97-AF65-F5344CB8AC3E}">
        <p14:creationId xmlns:p14="http://schemas.microsoft.com/office/powerpoint/2010/main" val="21125051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D1B0FD1A-E37B-428C-B1C5-E22A06D5C633}" type="datetimeFigureOut">
              <a:rPr lang="es-CO"/>
              <a:pPr>
                <a:defRPr/>
              </a:pPr>
              <a:t>31/05/2019</a:t>
            </a:fld>
            <a:endParaRPr lang="es-CO"/>
          </a:p>
        </p:txBody>
      </p:sp>
      <p:sp>
        <p:nvSpPr>
          <p:cNvPr id="5" name="Marcador de pie de página 4"/>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6" name="Marcador de número de diapositiva 5"/>
          <p:cNvSpPr>
            <a:spLocks noGrp="1"/>
          </p:cNvSpPr>
          <p:nvPr>
            <p:ph type="sldNum" sz="quarter" idx="12"/>
          </p:nvPr>
        </p:nvSpPr>
        <p:spPr/>
        <p:txBody>
          <a:bodyPr/>
          <a:lstStyle>
            <a:lvl1pPr defTabSz="457200" eaLnBrk="0" hangingPunct="0">
              <a:defRPr>
                <a:latin typeface="Arial" pitchFamily="34" charset="0"/>
              </a:defRPr>
            </a:lvl1pPr>
          </a:lstStyle>
          <a:p>
            <a:fld id="{6B15441A-BB16-4F4A-9449-371411D18BD4}" type="slidenum">
              <a:rPr lang="es-CO" altLang="es-CO"/>
              <a:pPr/>
              <a:t>‹Nº›</a:t>
            </a:fld>
            <a:endParaRPr lang="es-CO" altLang="es-CO"/>
          </a:p>
        </p:txBody>
      </p:sp>
    </p:spTree>
    <p:extLst>
      <p:ext uri="{BB962C8B-B14F-4D97-AF65-F5344CB8AC3E}">
        <p14:creationId xmlns:p14="http://schemas.microsoft.com/office/powerpoint/2010/main" val="29932285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2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EE15B922-7829-45F8-9946-7FA6775720C1}" type="datetimeFigureOut">
              <a:rPr lang="es-CO"/>
              <a:pPr>
                <a:defRPr/>
              </a:pPr>
              <a:t>31/05/2019</a:t>
            </a:fld>
            <a:endParaRPr lang="es-CO"/>
          </a:p>
        </p:txBody>
      </p:sp>
      <p:sp>
        <p:nvSpPr>
          <p:cNvPr id="5" name="Marcador de pie de página 4"/>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6" name="Marcador de número de diapositiva 5"/>
          <p:cNvSpPr>
            <a:spLocks noGrp="1"/>
          </p:cNvSpPr>
          <p:nvPr>
            <p:ph type="sldNum" sz="quarter" idx="12"/>
          </p:nvPr>
        </p:nvSpPr>
        <p:spPr/>
        <p:txBody>
          <a:bodyPr/>
          <a:lstStyle>
            <a:lvl1pPr defTabSz="457200" eaLnBrk="0" hangingPunct="0">
              <a:defRPr>
                <a:latin typeface="Arial" pitchFamily="34" charset="0"/>
              </a:defRPr>
            </a:lvl1pPr>
          </a:lstStyle>
          <a:p>
            <a:fld id="{F2749191-6778-470B-B3DC-653F0B08C619}" type="slidenum">
              <a:rPr lang="es-CO" altLang="es-CO"/>
              <a:pPr/>
              <a:t>‹Nº›</a:t>
            </a:fld>
            <a:endParaRPr lang="es-CO" altLang="es-CO"/>
          </a:p>
        </p:txBody>
      </p:sp>
    </p:spTree>
    <p:extLst>
      <p:ext uri="{BB962C8B-B14F-4D97-AF65-F5344CB8AC3E}">
        <p14:creationId xmlns:p14="http://schemas.microsoft.com/office/powerpoint/2010/main" val="10092053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30181163-405C-4497-9CD8-32BAE124FD9B}" type="datetimeFigureOut">
              <a:rPr lang="es-CO"/>
              <a:pPr>
                <a:defRPr/>
              </a:pPr>
              <a:t>31/05/2019</a:t>
            </a:fld>
            <a:endParaRPr lang="es-CO"/>
          </a:p>
        </p:txBody>
      </p:sp>
      <p:sp>
        <p:nvSpPr>
          <p:cNvPr id="6" name="Marcador de pie de página 5"/>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7" name="Marcador de número de diapositiva 6"/>
          <p:cNvSpPr>
            <a:spLocks noGrp="1"/>
          </p:cNvSpPr>
          <p:nvPr>
            <p:ph type="sldNum" sz="quarter" idx="12"/>
          </p:nvPr>
        </p:nvSpPr>
        <p:spPr/>
        <p:txBody>
          <a:bodyPr/>
          <a:lstStyle>
            <a:lvl1pPr defTabSz="457200" eaLnBrk="0" hangingPunct="0">
              <a:defRPr>
                <a:latin typeface="Arial" pitchFamily="34" charset="0"/>
              </a:defRPr>
            </a:lvl1pPr>
          </a:lstStyle>
          <a:p>
            <a:fld id="{E8450FFE-4894-4FAA-AB8C-388E8B8F2BB1}" type="slidenum">
              <a:rPr lang="es-CO" altLang="es-CO"/>
              <a:pPr/>
              <a:t>‹Nº›</a:t>
            </a:fld>
            <a:endParaRPr lang="es-CO" altLang="es-CO"/>
          </a:p>
        </p:txBody>
      </p:sp>
    </p:spTree>
    <p:extLst>
      <p:ext uri="{BB962C8B-B14F-4D97-AF65-F5344CB8AC3E}">
        <p14:creationId xmlns:p14="http://schemas.microsoft.com/office/powerpoint/2010/main" val="3911488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1BA8EA49-C3CB-4190-8359-36BFA4DD7FBD}" type="datetimeFigureOut">
              <a:rPr lang="es-CO"/>
              <a:pPr>
                <a:defRPr/>
              </a:pPr>
              <a:t>31/05/2019</a:t>
            </a:fld>
            <a:endParaRPr lang="es-CO"/>
          </a:p>
        </p:txBody>
      </p:sp>
      <p:sp>
        <p:nvSpPr>
          <p:cNvPr id="8" name="Marcador de pie de página 7"/>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9" name="Marcador de número de diapositiva 8"/>
          <p:cNvSpPr>
            <a:spLocks noGrp="1"/>
          </p:cNvSpPr>
          <p:nvPr>
            <p:ph type="sldNum" sz="quarter" idx="12"/>
          </p:nvPr>
        </p:nvSpPr>
        <p:spPr/>
        <p:txBody>
          <a:bodyPr/>
          <a:lstStyle>
            <a:lvl1pPr defTabSz="457200" eaLnBrk="0" hangingPunct="0">
              <a:defRPr>
                <a:latin typeface="Arial" pitchFamily="34" charset="0"/>
              </a:defRPr>
            </a:lvl1pPr>
          </a:lstStyle>
          <a:p>
            <a:fld id="{E1560B20-F597-41FF-A0A0-1E3638B9BF56}" type="slidenum">
              <a:rPr lang="es-CO" altLang="es-CO"/>
              <a:pPr/>
              <a:t>‹Nº›</a:t>
            </a:fld>
            <a:endParaRPr lang="es-CO" altLang="es-CO"/>
          </a:p>
        </p:txBody>
      </p:sp>
    </p:spTree>
    <p:extLst>
      <p:ext uri="{BB962C8B-B14F-4D97-AF65-F5344CB8AC3E}">
        <p14:creationId xmlns:p14="http://schemas.microsoft.com/office/powerpoint/2010/main" val="11755808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CF6F1450-CEA3-470D-9EAC-D5CC433DBD2C}" type="datetimeFigureOut">
              <a:rPr lang="es-CO"/>
              <a:pPr>
                <a:defRPr/>
              </a:pPr>
              <a:t>31/05/2019</a:t>
            </a:fld>
            <a:endParaRPr lang="es-CO"/>
          </a:p>
        </p:txBody>
      </p:sp>
      <p:sp>
        <p:nvSpPr>
          <p:cNvPr id="4" name="Marcador de pie de página 3"/>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5" name="Marcador de número de diapositiva 4"/>
          <p:cNvSpPr>
            <a:spLocks noGrp="1"/>
          </p:cNvSpPr>
          <p:nvPr>
            <p:ph type="sldNum" sz="quarter" idx="12"/>
          </p:nvPr>
        </p:nvSpPr>
        <p:spPr/>
        <p:txBody>
          <a:bodyPr/>
          <a:lstStyle>
            <a:lvl1pPr defTabSz="457200" eaLnBrk="0" hangingPunct="0">
              <a:defRPr>
                <a:latin typeface="Arial" pitchFamily="34" charset="0"/>
              </a:defRPr>
            </a:lvl1pPr>
          </a:lstStyle>
          <a:p>
            <a:fld id="{A6DFB415-6E7B-425C-9CA8-8207208D28A8}" type="slidenum">
              <a:rPr lang="es-CO" altLang="es-CO"/>
              <a:pPr/>
              <a:t>‹Nº›</a:t>
            </a:fld>
            <a:endParaRPr lang="es-CO" altLang="es-CO"/>
          </a:p>
        </p:txBody>
      </p:sp>
    </p:spTree>
    <p:extLst>
      <p:ext uri="{BB962C8B-B14F-4D97-AF65-F5344CB8AC3E}">
        <p14:creationId xmlns:p14="http://schemas.microsoft.com/office/powerpoint/2010/main" val="17745732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5207955D-C511-48F9-A231-1CD07EFECF55}" type="datetimeFigureOut">
              <a:rPr lang="es-CO"/>
              <a:pPr>
                <a:defRPr/>
              </a:pPr>
              <a:t>31/05/2019</a:t>
            </a:fld>
            <a:endParaRPr lang="es-CO"/>
          </a:p>
        </p:txBody>
      </p:sp>
      <p:sp>
        <p:nvSpPr>
          <p:cNvPr id="3" name="Marcador de pie de página 2"/>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4" name="Marcador de número de diapositiva 3"/>
          <p:cNvSpPr>
            <a:spLocks noGrp="1"/>
          </p:cNvSpPr>
          <p:nvPr>
            <p:ph type="sldNum" sz="quarter" idx="12"/>
          </p:nvPr>
        </p:nvSpPr>
        <p:spPr/>
        <p:txBody>
          <a:bodyPr/>
          <a:lstStyle>
            <a:lvl1pPr defTabSz="457200" eaLnBrk="0" hangingPunct="0">
              <a:defRPr>
                <a:latin typeface="Arial" pitchFamily="34" charset="0"/>
              </a:defRPr>
            </a:lvl1pPr>
          </a:lstStyle>
          <a:p>
            <a:fld id="{A98965D0-8447-4F10-9343-9C49682A3F82}" type="slidenum">
              <a:rPr lang="es-CO" altLang="es-CO"/>
              <a:pPr/>
              <a:t>‹Nº›</a:t>
            </a:fld>
            <a:endParaRPr lang="es-CO" altLang="es-CO"/>
          </a:p>
        </p:txBody>
      </p:sp>
    </p:spTree>
    <p:extLst>
      <p:ext uri="{BB962C8B-B14F-4D97-AF65-F5344CB8AC3E}">
        <p14:creationId xmlns:p14="http://schemas.microsoft.com/office/powerpoint/2010/main" val="143734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F883EAAE-75A5-8E40-AACB-646B3B774D80}" type="datetimeFigureOut">
              <a:rPr lang="es-ES" smtClean="0"/>
              <a:t>31/05/2019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22037372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71C3F75C-628B-499B-A227-4CAF700B05C4}" type="datetimeFigureOut">
              <a:rPr lang="es-CO"/>
              <a:pPr>
                <a:defRPr/>
              </a:pPr>
              <a:t>31/05/2019</a:t>
            </a:fld>
            <a:endParaRPr lang="es-CO"/>
          </a:p>
        </p:txBody>
      </p:sp>
      <p:sp>
        <p:nvSpPr>
          <p:cNvPr id="6" name="Marcador de pie de página 5"/>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7" name="Marcador de número de diapositiva 6"/>
          <p:cNvSpPr>
            <a:spLocks noGrp="1"/>
          </p:cNvSpPr>
          <p:nvPr>
            <p:ph type="sldNum" sz="quarter" idx="12"/>
          </p:nvPr>
        </p:nvSpPr>
        <p:spPr/>
        <p:txBody>
          <a:bodyPr/>
          <a:lstStyle>
            <a:lvl1pPr defTabSz="457200" eaLnBrk="0" hangingPunct="0">
              <a:defRPr>
                <a:latin typeface="Arial" pitchFamily="34" charset="0"/>
              </a:defRPr>
            </a:lvl1pPr>
          </a:lstStyle>
          <a:p>
            <a:fld id="{03E404E8-7CB3-4318-867C-EEA56C4AE956}" type="slidenum">
              <a:rPr lang="es-CO" altLang="es-CO"/>
              <a:pPr/>
              <a:t>‹Nº›</a:t>
            </a:fld>
            <a:endParaRPr lang="es-CO" altLang="es-CO"/>
          </a:p>
        </p:txBody>
      </p:sp>
    </p:spTree>
    <p:extLst>
      <p:ext uri="{BB962C8B-B14F-4D97-AF65-F5344CB8AC3E}">
        <p14:creationId xmlns:p14="http://schemas.microsoft.com/office/powerpoint/2010/main" val="21838510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2D96208F-AA1F-48D7-904E-D3DE9EB01D37}" type="datetimeFigureOut">
              <a:rPr lang="es-CO"/>
              <a:pPr>
                <a:defRPr/>
              </a:pPr>
              <a:t>31/05/2019</a:t>
            </a:fld>
            <a:endParaRPr lang="es-CO"/>
          </a:p>
        </p:txBody>
      </p:sp>
      <p:sp>
        <p:nvSpPr>
          <p:cNvPr id="6" name="Marcador de pie de página 5"/>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7" name="Marcador de número de diapositiva 6"/>
          <p:cNvSpPr>
            <a:spLocks noGrp="1"/>
          </p:cNvSpPr>
          <p:nvPr>
            <p:ph type="sldNum" sz="quarter" idx="12"/>
          </p:nvPr>
        </p:nvSpPr>
        <p:spPr/>
        <p:txBody>
          <a:bodyPr/>
          <a:lstStyle>
            <a:lvl1pPr defTabSz="457200" eaLnBrk="0" hangingPunct="0">
              <a:defRPr>
                <a:latin typeface="Arial" pitchFamily="34" charset="0"/>
              </a:defRPr>
            </a:lvl1pPr>
          </a:lstStyle>
          <a:p>
            <a:fld id="{AB924FA1-1856-47C8-9E89-D5F4F61D6003}" type="slidenum">
              <a:rPr lang="es-CO" altLang="es-CO"/>
              <a:pPr/>
              <a:t>‹Nº›</a:t>
            </a:fld>
            <a:endParaRPr lang="es-CO" altLang="es-CO"/>
          </a:p>
        </p:txBody>
      </p:sp>
    </p:spTree>
    <p:extLst>
      <p:ext uri="{BB962C8B-B14F-4D97-AF65-F5344CB8AC3E}">
        <p14:creationId xmlns:p14="http://schemas.microsoft.com/office/powerpoint/2010/main" val="3218782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081D8B3A-BFE0-4398-86A9-B082E0543505}" type="datetimeFigureOut">
              <a:rPr lang="es-CO"/>
              <a:pPr>
                <a:defRPr/>
              </a:pPr>
              <a:t>31/05/2019</a:t>
            </a:fld>
            <a:endParaRPr lang="es-CO"/>
          </a:p>
        </p:txBody>
      </p:sp>
      <p:sp>
        <p:nvSpPr>
          <p:cNvPr id="5" name="Marcador de pie de página 4"/>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6" name="Marcador de número de diapositiva 5"/>
          <p:cNvSpPr>
            <a:spLocks noGrp="1"/>
          </p:cNvSpPr>
          <p:nvPr>
            <p:ph type="sldNum" sz="quarter" idx="12"/>
          </p:nvPr>
        </p:nvSpPr>
        <p:spPr/>
        <p:txBody>
          <a:bodyPr/>
          <a:lstStyle>
            <a:lvl1pPr defTabSz="457200" eaLnBrk="0" hangingPunct="0">
              <a:defRPr>
                <a:latin typeface="Arial" pitchFamily="34" charset="0"/>
              </a:defRPr>
            </a:lvl1pPr>
          </a:lstStyle>
          <a:p>
            <a:fld id="{BDE44F70-C2F7-4292-865D-980FEEE5A414}" type="slidenum">
              <a:rPr lang="es-CO" altLang="es-CO"/>
              <a:pPr/>
              <a:t>‹Nº›</a:t>
            </a:fld>
            <a:endParaRPr lang="es-CO" altLang="es-CO"/>
          </a:p>
        </p:txBody>
      </p:sp>
    </p:spTree>
    <p:extLst>
      <p:ext uri="{BB962C8B-B14F-4D97-AF65-F5344CB8AC3E}">
        <p14:creationId xmlns:p14="http://schemas.microsoft.com/office/powerpoint/2010/main" val="239648955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4"/>
            <a:ext cx="2057400" cy="5851525"/>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57200" y="274644"/>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fld id="{0FCEF992-FA1D-49BE-9BAC-11FE22F9B401}" type="datetimeFigureOut">
              <a:rPr lang="es-CO"/>
              <a:pPr>
                <a:defRPr/>
              </a:pPr>
              <a:t>31/05/2019</a:t>
            </a:fld>
            <a:endParaRPr lang="es-CO"/>
          </a:p>
        </p:txBody>
      </p:sp>
      <p:sp>
        <p:nvSpPr>
          <p:cNvPr id="5" name="Marcador de pie de página 4"/>
          <p:cNvSpPr>
            <a:spLocks noGrp="1"/>
          </p:cNvSpPr>
          <p:nvPr>
            <p:ph type="ftr" sz="quarter" idx="11"/>
          </p:nvPr>
        </p:nvSpPr>
        <p:spPr/>
        <p:txBody>
          <a:bodyPr/>
          <a:lstStyle>
            <a:lvl1pPr defTabSz="457200" eaLnBrk="0" fontAlgn="base" hangingPunct="0">
              <a:spcBef>
                <a:spcPct val="0"/>
              </a:spcBef>
              <a:spcAft>
                <a:spcPct val="0"/>
              </a:spcAft>
              <a:defRPr>
                <a:latin typeface="Arial" panose="020B0604020202020204" pitchFamily="34" charset="0"/>
                <a:cs typeface="Arial" panose="020B0604020202020204" pitchFamily="34" charset="0"/>
              </a:defRPr>
            </a:lvl1pPr>
          </a:lstStyle>
          <a:p>
            <a:pPr>
              <a:defRPr/>
            </a:pPr>
            <a:endParaRPr lang="es-CO"/>
          </a:p>
        </p:txBody>
      </p:sp>
      <p:sp>
        <p:nvSpPr>
          <p:cNvPr id="6" name="Marcador de número de diapositiva 5"/>
          <p:cNvSpPr>
            <a:spLocks noGrp="1"/>
          </p:cNvSpPr>
          <p:nvPr>
            <p:ph type="sldNum" sz="quarter" idx="12"/>
          </p:nvPr>
        </p:nvSpPr>
        <p:spPr/>
        <p:txBody>
          <a:bodyPr/>
          <a:lstStyle>
            <a:lvl1pPr defTabSz="457200" eaLnBrk="0" hangingPunct="0">
              <a:defRPr>
                <a:latin typeface="Arial" pitchFamily="34" charset="0"/>
              </a:defRPr>
            </a:lvl1pPr>
          </a:lstStyle>
          <a:p>
            <a:fld id="{4232C9F9-CF45-44D8-BF69-DCCFBF8F9134}" type="slidenum">
              <a:rPr lang="es-CO" altLang="es-CO"/>
              <a:pPr/>
              <a:t>‹Nº›</a:t>
            </a:fld>
            <a:endParaRPr lang="es-CO" altLang="es-CO"/>
          </a:p>
        </p:txBody>
      </p:sp>
    </p:spTree>
    <p:extLst>
      <p:ext uri="{BB962C8B-B14F-4D97-AF65-F5344CB8AC3E}">
        <p14:creationId xmlns:p14="http://schemas.microsoft.com/office/powerpoint/2010/main" val="386444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F883EAAE-75A5-8E40-AACB-646B3B774D80}" type="datetimeFigureOut">
              <a:rPr lang="es-ES" smtClean="0"/>
              <a:t>31/05/2019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3614483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F883EAAE-75A5-8E40-AACB-646B3B774D80}" type="datetimeFigureOut">
              <a:rPr lang="es-ES" smtClean="0"/>
              <a:t>31/05/2019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22840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F883EAAE-75A5-8E40-AACB-646B3B774D80}" type="datetimeFigureOut">
              <a:rPr lang="es-ES" smtClean="0"/>
              <a:t>31/05/2019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1579688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883EAAE-75A5-8E40-AACB-646B3B774D80}" type="datetimeFigureOut">
              <a:rPr lang="es-ES" smtClean="0"/>
              <a:t>31/05/2019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193103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883EAAE-75A5-8E40-AACB-646B3B774D80}" type="datetimeFigureOut">
              <a:rPr lang="es-ES" smtClean="0"/>
              <a:t>31/05/2019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2485304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883EAAE-75A5-8E40-AACB-646B3B774D80}" type="datetimeFigureOut">
              <a:rPr lang="es-ES" smtClean="0"/>
              <a:t>31/05/2019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E9EE318-6B86-CD40-9849-8F9FAF26F49A}" type="slidenum">
              <a:rPr lang="es-ES" smtClean="0"/>
              <a:t>‹Nº›</a:t>
            </a:fld>
            <a:endParaRPr lang="es-ES"/>
          </a:p>
        </p:txBody>
      </p:sp>
    </p:spTree>
    <p:extLst>
      <p:ext uri="{BB962C8B-B14F-4D97-AF65-F5344CB8AC3E}">
        <p14:creationId xmlns:p14="http://schemas.microsoft.com/office/powerpoint/2010/main" val="3316969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3EAAE-75A5-8E40-AACB-646B3B774D80}" type="datetimeFigureOut">
              <a:rPr lang="es-ES" smtClean="0"/>
              <a:t>31/05/2019</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9EE318-6B86-CD40-9849-8F9FAF26F49A}" type="slidenum">
              <a:rPr lang="es-ES" smtClean="0"/>
              <a:t>‹Nº›</a:t>
            </a:fld>
            <a:endParaRPr lang="es-ES"/>
          </a:p>
        </p:txBody>
      </p:sp>
    </p:spTree>
    <p:extLst>
      <p:ext uri="{BB962C8B-B14F-4D97-AF65-F5344CB8AC3E}">
        <p14:creationId xmlns:p14="http://schemas.microsoft.com/office/powerpoint/2010/main" val="1514119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MX"/>
              <a:t>Clic para editar título</a:t>
            </a:r>
            <a:endParaRPr lang="es-ES" altLang="es-MX"/>
          </a:p>
        </p:txBody>
      </p:sp>
      <p:sp>
        <p:nvSpPr>
          <p:cNvPr id="1027"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MX"/>
              <a:t>Haga clic para modificar el estilo de texto del patrón</a:t>
            </a:r>
          </a:p>
          <a:p>
            <a:pPr lvl="1"/>
            <a:r>
              <a:rPr lang="es-ES_tradnl" altLang="es-MX"/>
              <a:t>Segundo nivel</a:t>
            </a:r>
          </a:p>
          <a:p>
            <a:pPr lvl="2"/>
            <a:r>
              <a:rPr lang="es-ES_tradnl" altLang="es-MX"/>
              <a:t>Tercer nivel</a:t>
            </a:r>
          </a:p>
          <a:p>
            <a:pPr lvl="3"/>
            <a:r>
              <a:rPr lang="es-ES_tradnl" altLang="es-MX"/>
              <a:t>Cuarto nivel</a:t>
            </a:r>
          </a:p>
          <a:p>
            <a:pPr lvl="4"/>
            <a:r>
              <a:rPr lang="es-ES_tradnl" altLang="es-MX"/>
              <a:t>Quinto nivel</a:t>
            </a:r>
            <a:endParaRPr lang="es-ES" altLang="es-MX"/>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FCC942B-18A5-4985-A9EE-5E03FF982299}" type="datetimeFigureOut">
              <a:rPr lang="es-ES">
                <a:solidFill>
                  <a:prstClr val="black">
                    <a:tint val="75000"/>
                  </a:prstClr>
                </a:solidFill>
              </a:rPr>
              <a:pPr>
                <a:defRPr/>
              </a:pPr>
              <a:t>31/05/2019</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fontAlgn="base">
              <a:spcBef>
                <a:spcPct val="0"/>
              </a:spcBef>
              <a:spcAft>
                <a:spcPct val="0"/>
              </a:spcAft>
            </a:pPr>
            <a:fld id="{4F1BF8AC-C567-418E-8E1C-AA97E0ED9D22}" type="slidenum">
              <a:rPr lang="es-ES" altLang="es-MX" smtClean="0">
                <a:cs typeface="Arial" pitchFamily="34" charset="0"/>
              </a:rPr>
              <a:pPr fontAlgn="base">
                <a:spcBef>
                  <a:spcPct val="0"/>
                </a:spcBef>
                <a:spcAft>
                  <a:spcPct val="0"/>
                </a:spcAft>
              </a:pPr>
              <a:t>‹Nº›</a:t>
            </a:fld>
            <a:endParaRPr lang="es-ES" altLang="es-MX">
              <a:cs typeface="Arial" pitchFamily="34" charset="0"/>
            </a:endParaRPr>
          </a:p>
        </p:txBody>
      </p:sp>
    </p:spTree>
    <p:extLst>
      <p:ext uri="{BB962C8B-B14F-4D97-AF65-F5344CB8AC3E}">
        <p14:creationId xmlns:p14="http://schemas.microsoft.com/office/powerpoint/2010/main" val="4196423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CO"/>
              <a:t>Clic para editar título</a:t>
            </a:r>
            <a:endParaRPr lang="es-ES" altLang="es-CO"/>
          </a:p>
        </p:txBody>
      </p:sp>
      <p:sp>
        <p:nvSpPr>
          <p:cNvPr id="2051"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CO"/>
              <a:t>Haga clic para modificar el estilo de texto del patrón</a:t>
            </a:r>
          </a:p>
          <a:p>
            <a:pPr lvl="1"/>
            <a:r>
              <a:rPr lang="es-ES_tradnl" altLang="es-CO"/>
              <a:t>Segundo nivel</a:t>
            </a:r>
          </a:p>
          <a:p>
            <a:pPr lvl="2"/>
            <a:r>
              <a:rPr lang="es-ES_tradnl" altLang="es-CO"/>
              <a:t>Tercer nivel</a:t>
            </a:r>
          </a:p>
          <a:p>
            <a:pPr lvl="3"/>
            <a:r>
              <a:rPr lang="es-ES_tradnl" altLang="es-CO"/>
              <a:t>Cuarto nivel</a:t>
            </a:r>
          </a:p>
          <a:p>
            <a:pPr lvl="4"/>
            <a:r>
              <a:rPr lang="es-ES_tradnl" altLang="es-CO"/>
              <a:t>Quinto nivel</a:t>
            </a:r>
            <a:endParaRPr lang="es-ES" altLang="es-CO"/>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defTabSz="914400" eaLnBrk="1" fontAlgn="auto" hangingPunct="1">
              <a:spcBef>
                <a:spcPts val="0"/>
              </a:spcBef>
              <a:spcAft>
                <a:spcPts val="0"/>
              </a:spcAft>
              <a:defRPr sz="1200">
                <a:solidFill>
                  <a:prstClr val="black">
                    <a:tint val="75000"/>
                  </a:prstClr>
                </a:solidFill>
                <a:latin typeface="Calibri"/>
                <a:cs typeface="+mn-cs"/>
              </a:defRPr>
            </a:lvl1pPr>
          </a:lstStyle>
          <a:p>
            <a:pPr>
              <a:defRPr/>
            </a:pPr>
            <a:fld id="{795332F0-07B6-404C-9D22-1576CF05014C}" type="datetimeFigureOut">
              <a:rPr lang="es-CO"/>
              <a:pPr>
                <a:defRPr/>
              </a:pPr>
              <a:t>31/05/2019</a:t>
            </a:fld>
            <a:endParaRPr lang="es-CO"/>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defTabSz="914400" eaLnBrk="1" fontAlgn="auto" hangingPunct="1">
              <a:spcBef>
                <a:spcPts val="0"/>
              </a:spcBef>
              <a:spcAft>
                <a:spcPts val="0"/>
              </a:spcAft>
              <a:defRPr sz="1200">
                <a:solidFill>
                  <a:prstClr val="black">
                    <a:tint val="75000"/>
                  </a:prstClr>
                </a:solidFill>
                <a:latin typeface="Calibri"/>
                <a:cs typeface="+mn-cs"/>
              </a:defRPr>
            </a:lvl1pPr>
          </a:lstStyle>
          <a:p>
            <a:pPr>
              <a:defRPr/>
            </a:pPr>
            <a:endParaRPr lang="es-CO"/>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914400" eaLnBrk="1" hangingPunct="1">
              <a:defRPr sz="1200">
                <a:solidFill>
                  <a:srgbClr val="898989"/>
                </a:solidFill>
                <a:latin typeface="Calibri" pitchFamily="34" charset="0"/>
              </a:defRPr>
            </a:lvl1pPr>
          </a:lstStyle>
          <a:p>
            <a:pPr fontAlgn="base">
              <a:spcBef>
                <a:spcPct val="0"/>
              </a:spcBef>
              <a:spcAft>
                <a:spcPct val="0"/>
              </a:spcAft>
            </a:pPr>
            <a:fld id="{4087A1E2-94BC-43EC-96C6-C5BD28A12B86}" type="slidenum">
              <a:rPr lang="es-CO" altLang="es-CO" smtClean="0">
                <a:cs typeface="Arial" pitchFamily="34" charset="0"/>
              </a:rPr>
              <a:pPr fontAlgn="base">
                <a:spcBef>
                  <a:spcPct val="0"/>
                </a:spcBef>
                <a:spcAft>
                  <a:spcPct val="0"/>
                </a:spcAft>
              </a:pPr>
              <a:t>‹Nº›</a:t>
            </a:fld>
            <a:endParaRPr lang="es-CO" altLang="es-CO">
              <a:cs typeface="Arial" pitchFamily="34" charset="0"/>
            </a:endParaRPr>
          </a:p>
        </p:txBody>
      </p:sp>
    </p:spTree>
    <p:extLst>
      <p:ext uri="{BB962C8B-B14F-4D97-AF65-F5344CB8AC3E}">
        <p14:creationId xmlns:p14="http://schemas.microsoft.com/office/powerpoint/2010/main" val="643777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4.xml"/><Relationship Id="rId1" Type="http://schemas.openxmlformats.org/officeDocument/2006/relationships/themeOverride" Target="../theme/themeOverride3.xml"/><Relationship Id="rId5" Type="http://schemas.openxmlformats.org/officeDocument/2006/relationships/image" Target="../media/image6.jpe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CuadroTexto 4"/>
          <p:cNvSpPr txBox="1"/>
          <p:nvPr/>
        </p:nvSpPr>
        <p:spPr>
          <a:xfrm>
            <a:off x="407406" y="3515373"/>
            <a:ext cx="8446883" cy="954107"/>
          </a:xfrm>
          <a:prstGeom prst="rect">
            <a:avLst/>
          </a:prstGeom>
          <a:noFill/>
        </p:spPr>
        <p:txBody>
          <a:bodyPr wrap="square" rtlCol="0">
            <a:spAutoFit/>
          </a:bodyPr>
          <a:lstStyle/>
          <a:p>
            <a:pPr algn="r"/>
            <a:r>
              <a:rPr lang="es-ES" sz="2800" dirty="0">
                <a:solidFill>
                  <a:srgbClr val="1CA9E9"/>
                </a:solidFill>
                <a:latin typeface="Verdana"/>
                <a:cs typeface="Verdana"/>
              </a:rPr>
              <a:t>DIMENSIÓN DE CONVIVENCIA </a:t>
            </a:r>
          </a:p>
          <a:p>
            <a:pPr algn="r"/>
            <a:r>
              <a:rPr lang="es-ES" sz="2800" dirty="0">
                <a:solidFill>
                  <a:srgbClr val="1CA9E9"/>
                </a:solidFill>
                <a:latin typeface="Verdana"/>
                <a:cs typeface="Verdana"/>
              </a:rPr>
              <a:t>SOCIAL Y SALUD MENTAL</a:t>
            </a:r>
          </a:p>
        </p:txBody>
      </p:sp>
      <p:sp>
        <p:nvSpPr>
          <p:cNvPr id="2" name="Rectángulo 1"/>
          <p:cNvSpPr/>
          <p:nvPr/>
        </p:nvSpPr>
        <p:spPr>
          <a:xfrm>
            <a:off x="870857" y="4394938"/>
            <a:ext cx="8273143" cy="1323439"/>
          </a:xfrm>
          <a:prstGeom prst="rect">
            <a:avLst/>
          </a:prstGeom>
        </p:spPr>
        <p:txBody>
          <a:bodyPr wrap="square">
            <a:spAutoFit/>
          </a:bodyPr>
          <a:lstStyle/>
          <a:p>
            <a:endParaRPr lang="es-CO" sz="2000" dirty="0">
              <a:solidFill>
                <a:srgbClr val="000000"/>
              </a:solidFill>
              <a:latin typeface="Tahoma" panose="020B0604030504040204" pitchFamily="34" charset="0"/>
            </a:endParaRPr>
          </a:p>
          <a:p>
            <a:r>
              <a:rPr lang="es-CO" sz="2000" dirty="0">
                <a:solidFill>
                  <a:srgbClr val="000000"/>
                </a:solidFill>
                <a:latin typeface="Tahoma" panose="020B0604030504040204" pitchFamily="34" charset="0"/>
              </a:rPr>
              <a:t> </a:t>
            </a:r>
            <a:r>
              <a:rPr lang="es-CO" sz="2400" b="1" dirty="0">
                <a:solidFill>
                  <a:srgbClr val="000000"/>
                </a:solidFill>
                <a:latin typeface="Tahoma" panose="020B0604030504040204" pitchFamily="34" charset="0"/>
              </a:rPr>
              <a:t>ORDENANZA No. 094/2019 </a:t>
            </a:r>
            <a:r>
              <a:rPr lang="es-CO" b="1" dirty="0">
                <a:solidFill>
                  <a:srgbClr val="000000"/>
                </a:solidFill>
                <a:latin typeface="Tahoma" panose="020B0604030504040204" pitchFamily="34" charset="0"/>
              </a:rPr>
              <a:t>"Por la cual se adopta la Política Pública de Salud Mental para el Departamento de Cundinamarca 2019 - 2029 </a:t>
            </a:r>
            <a:endParaRPr lang="es-CO" dirty="0"/>
          </a:p>
        </p:txBody>
      </p:sp>
    </p:spTree>
    <p:extLst>
      <p:ext uri="{BB962C8B-B14F-4D97-AF65-F5344CB8AC3E}">
        <p14:creationId xmlns:p14="http://schemas.microsoft.com/office/powerpoint/2010/main" val="3804153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604" name="Rectángulo 3"/>
          <p:cNvSpPr>
            <a:spLocks noChangeArrowheads="1"/>
          </p:cNvSpPr>
          <p:nvPr/>
        </p:nvSpPr>
        <p:spPr bwMode="auto">
          <a:xfrm>
            <a:off x="1790700" y="215900"/>
            <a:ext cx="7116763"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defTabSz="914400" fontAlgn="base">
              <a:spcBef>
                <a:spcPct val="0"/>
              </a:spcBef>
              <a:spcAft>
                <a:spcPct val="0"/>
              </a:spcAft>
              <a:defRPr/>
            </a:pPr>
            <a:r>
              <a:rPr lang="es-ES" sz="2300" b="1" dirty="0">
                <a:solidFill>
                  <a:srgbClr val="4F81BD">
                    <a:lumMod val="50000"/>
                  </a:srgbClr>
                </a:solidFill>
              </a:rPr>
              <a:t>PLAN DE IMPLEMENTACIÓN CORTO PLAZO</a:t>
            </a:r>
            <a:endParaRPr lang="es-CO" sz="2300" b="1" dirty="0">
              <a:solidFill>
                <a:srgbClr val="4F81BD">
                  <a:lumMod val="50000"/>
                </a:srgbClr>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914102422"/>
              </p:ext>
            </p:extLst>
          </p:nvPr>
        </p:nvGraphicFramePr>
        <p:xfrm>
          <a:off x="191589" y="712173"/>
          <a:ext cx="8538946" cy="4495553"/>
        </p:xfrm>
        <a:graphic>
          <a:graphicData uri="http://schemas.openxmlformats.org/drawingml/2006/table">
            <a:tbl>
              <a:tblPr/>
              <a:tblGrid>
                <a:gridCol w="759109">
                  <a:extLst>
                    <a:ext uri="{9D8B030D-6E8A-4147-A177-3AD203B41FA5}">
                      <a16:colId xmlns:a16="http://schemas.microsoft.com/office/drawing/2014/main" val="20000"/>
                    </a:ext>
                  </a:extLst>
                </a:gridCol>
                <a:gridCol w="1674142">
                  <a:extLst>
                    <a:ext uri="{9D8B030D-6E8A-4147-A177-3AD203B41FA5}">
                      <a16:colId xmlns:a16="http://schemas.microsoft.com/office/drawing/2014/main" val="20001"/>
                    </a:ext>
                  </a:extLst>
                </a:gridCol>
                <a:gridCol w="6105695">
                  <a:extLst>
                    <a:ext uri="{9D8B030D-6E8A-4147-A177-3AD203B41FA5}">
                      <a16:colId xmlns:a16="http://schemas.microsoft.com/office/drawing/2014/main" val="20002"/>
                    </a:ext>
                  </a:extLst>
                </a:gridCol>
              </a:tblGrid>
              <a:tr h="475080">
                <a:tc rowSpan="8">
                  <a:txBody>
                    <a:bodyPr/>
                    <a:lstStyle/>
                    <a:p>
                      <a:pPr algn="ctr" fontAlgn="ctr"/>
                      <a:r>
                        <a:rPr lang="es-CO" sz="8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 PREVENCIÓN DE PROBLEMAS/TRASTORNOS MENTALES, EPILEPSIA, CONSUMO DE SUSTANCIAS PSICOACTIVAS Y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rowSpan="3">
                  <a:txBody>
                    <a:bodyPr/>
                    <a:lstStyle/>
                    <a:p>
                      <a:pPr algn="ctr"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 Creación y fortalecimiento de espacios de información, sensibilización, detección temprana, intervenciones breves y  reducción  del consumo problemático  de sustancias psicoactivas, a través  de estrategias de prevención Universal, Selectiva e Indicada.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Implementar estrategias de PREVENCIÓN UNIVERSAL en los diferentes entornos, para el desarrollo de habilidades y competencias  que contribuya a la construcción de su proyecto de vida para la prevención del consumo de sustancias psicoactivas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633441">
                <a:tc vMerge="1">
                  <a:txBody>
                    <a:bodyPr/>
                    <a:lstStyle/>
                    <a:p>
                      <a:endParaRPr lang="es-CO"/>
                    </a:p>
                  </a:txBody>
                  <a:tcPr/>
                </a:tc>
                <a:tc vMerge="1">
                  <a:txBody>
                    <a:bodyPr/>
                    <a:lstStyle/>
                    <a:p>
                      <a:endParaRPr lang="es-CO"/>
                    </a:p>
                  </a:txBody>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Implementar </a:t>
                      </a:r>
                      <a:r>
                        <a:rPr lang="es-CO" sz="85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estregias</a:t>
                      </a: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de PREVENCIÓN SELECTIVA dirigidas a población identificada con  mayores factores de riesgo en consumo de sustancias psicoactivas  (población especial como mujer, cárceles, habitante de calle, niños niñas y adolescentes, adulto mayor, indígenas, población LGBTI, entre otros)</a:t>
                      </a:r>
                      <a:b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b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75080">
                <a:tc vMerge="1">
                  <a:txBody>
                    <a:bodyPr/>
                    <a:lstStyle/>
                    <a:p>
                      <a:endParaRPr lang="es-CO"/>
                    </a:p>
                  </a:txBody>
                  <a:tcPr/>
                </a:tc>
                <a:tc vMerge="1">
                  <a:txBody>
                    <a:bodyPr/>
                    <a:lstStyle/>
                    <a:p>
                      <a:endParaRPr lang="es-CO"/>
                    </a:p>
                  </a:txBody>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Diseñar e implementar estrategias  de PREVENCIÓN INDICADA,  dirigidas a población que ya presenta  algún tipo de consumo de sustancias psicoactivas,  con el fin de brindar atención integral en salud,  protección, justicia, movilidad entre otras; para modificar  comportamientos inadecuados y mitigar el riesgo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320851">
                <a:tc vMerge="1">
                  <a:txBody>
                    <a:bodyPr/>
                    <a:lstStyle/>
                    <a:p>
                      <a:endParaRPr lang="es-CO"/>
                    </a:p>
                  </a:txBody>
                  <a:tcPr/>
                </a:tc>
                <a:tc rowSpan="2">
                  <a:txBody>
                    <a:bodyPr/>
                    <a:lstStyle/>
                    <a:p>
                      <a:pPr algn="ctr"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 Desarrollo de capacidades </a:t>
                      </a:r>
                      <a:r>
                        <a:rPr lang="es-CO" sz="85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transectoriales</a:t>
                      </a: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institucionales, sociales y comunitarias, para detectar tempranamente los diversos tipos de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Acciones dirigidas al desarrollo de capacidades individuales, sociales y comunitarias para la disminución del  estigma en los diferentes eventos de salud mental  para la movilización  y la inclusión social de las  personas, familias y cuidadores.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75080">
                <a:tc vMerge="1">
                  <a:txBody>
                    <a:bodyPr/>
                    <a:lstStyle/>
                    <a:p>
                      <a:endParaRPr lang="es-CO"/>
                    </a:p>
                  </a:txBody>
                  <a:tcPr/>
                </a:tc>
                <a:tc vMerge="1">
                  <a:txBody>
                    <a:bodyPr/>
                    <a:lstStyle/>
                    <a:p>
                      <a:endParaRPr lang="es-CO"/>
                    </a:p>
                  </a:txBody>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Generar estrategias de educación y formación en salud, para el desarrollo de capacidades de ciudadanos y ciudadanas en el reconocimiento y manejo de sus emociones y el mejoramiento de sus habilidades empáticas, con el fin de prevenir actos de violencia.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33441">
                <a:tc vMerge="1">
                  <a:txBody>
                    <a:bodyPr/>
                    <a:lstStyle/>
                    <a:p>
                      <a:endParaRPr lang="es-CO"/>
                    </a:p>
                  </a:txBody>
                  <a:tcPr/>
                </a:tc>
                <a:tc rowSpan="2">
                  <a:txBody>
                    <a:bodyPr/>
                    <a:lstStyle/>
                    <a:p>
                      <a:pPr algn="ctr"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 Desarrollo de capacidades en individuos, familias, instituciones y comunidades para detectar problemas/trastornos mentales y epilepsia en los diferentes entornos de vida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Desarrollar capacidades individuales e institucionales para la prevención,  la detección oportuna y la atención integral de eventos de salud mental, con especial énfasis en niños, niñas y adolescentes, mujeres, pacientes crónicos, adultos mayores, habitante de calle, cárceles  y otras poblaciones vulnerables con un enfoque diferencial    y otras poblaciones vulnerables (PVCA, LGTBI, mujer y género, comunidad indígena, AFRO, población diversamente hábil).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6720">
                <a:tc vMerge="1">
                  <a:txBody>
                    <a:bodyPr/>
                    <a:lstStyle/>
                    <a:p>
                      <a:endParaRPr lang="es-CO"/>
                    </a:p>
                  </a:txBody>
                  <a:tcPr/>
                </a:tc>
                <a:tc vMerge="1">
                  <a:txBody>
                    <a:bodyPr/>
                    <a:lstStyle/>
                    <a:p>
                      <a:endParaRPr lang="es-CO"/>
                    </a:p>
                  </a:txBody>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Implementar acciones</a:t>
                      </a:r>
                      <a:r>
                        <a:rPr lang="es-CO" sz="850" b="0"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rPr>
                        <a:t> i</a:t>
                      </a: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ndividuales, familiares, comunitarias e institucionales, dirigidas al fortalecimiento de capacidades de afrontamiento del individuo y la familia ante estresores vitales.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072354">
                <a:tc vMerge="1">
                  <a:txBody>
                    <a:bodyPr/>
                    <a:lstStyle/>
                    <a:p>
                      <a:endParaRPr lang="es-CO"/>
                    </a:p>
                  </a:txBody>
                  <a:tcPr/>
                </a:tc>
                <a:tc>
                  <a:txBody>
                    <a:bodyPr/>
                    <a:lstStyle/>
                    <a:p>
                      <a:pPr algn="ctr"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4. Desarrollo de acciones </a:t>
                      </a:r>
                      <a:r>
                        <a:rPr lang="es-CO" sz="85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transectoriales</a:t>
                      </a: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institucionales, sociales y comunitarias para el fortalecimiento de factores protectores y la disminución de factores de riesgo de niños, niñas, adolescentes y jóvenes frente al consumo de sustancias psicoactivas.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5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Desarrollar acciones de fortalecimiento técnico, en los profesionales en salud, equipos psicosociales, de la red institucional municipal y  de las redes comunitarias,  en la prevención,  detección oportuna, atención integral, y mitigación del riesgo frente al  consumo de sustancias psicoactivas.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4270814346"/>
              </p:ext>
            </p:extLst>
          </p:nvPr>
        </p:nvGraphicFramePr>
        <p:xfrm>
          <a:off x="191589" y="661988"/>
          <a:ext cx="8538945" cy="152400"/>
        </p:xfrm>
        <a:graphic>
          <a:graphicData uri="http://schemas.openxmlformats.org/drawingml/2006/table">
            <a:tbl>
              <a:tblPr/>
              <a:tblGrid>
                <a:gridCol w="775525">
                  <a:extLst>
                    <a:ext uri="{9D8B030D-6E8A-4147-A177-3AD203B41FA5}">
                      <a16:colId xmlns:a16="http://schemas.microsoft.com/office/drawing/2014/main" val="20000"/>
                    </a:ext>
                  </a:extLst>
                </a:gridCol>
                <a:gridCol w="1653095">
                  <a:extLst>
                    <a:ext uri="{9D8B030D-6E8A-4147-A177-3AD203B41FA5}">
                      <a16:colId xmlns:a16="http://schemas.microsoft.com/office/drawing/2014/main" val="20001"/>
                    </a:ext>
                  </a:extLst>
                </a:gridCol>
                <a:gridCol w="6110325">
                  <a:extLst>
                    <a:ext uri="{9D8B030D-6E8A-4147-A177-3AD203B41FA5}">
                      <a16:colId xmlns:a16="http://schemas.microsoft.com/office/drawing/2014/main" val="20002"/>
                    </a:ext>
                  </a:extLst>
                </a:gridCol>
              </a:tblGrid>
              <a:tr h="0">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Sub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Acciones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32406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604" name="Rectángulo 3"/>
          <p:cNvSpPr>
            <a:spLocks noChangeArrowheads="1"/>
          </p:cNvSpPr>
          <p:nvPr/>
        </p:nvSpPr>
        <p:spPr bwMode="auto">
          <a:xfrm>
            <a:off x="1790700" y="215900"/>
            <a:ext cx="7116763"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defTabSz="914400" fontAlgn="base">
              <a:spcBef>
                <a:spcPct val="0"/>
              </a:spcBef>
              <a:spcAft>
                <a:spcPct val="0"/>
              </a:spcAft>
              <a:defRPr/>
            </a:pPr>
            <a:r>
              <a:rPr lang="es-ES" sz="2300" b="1" dirty="0">
                <a:solidFill>
                  <a:srgbClr val="4F81BD">
                    <a:lumMod val="50000"/>
                  </a:srgbClr>
                </a:solidFill>
              </a:rPr>
              <a:t>PLAN DE IMPLEMENTACIÓN </a:t>
            </a:r>
            <a:r>
              <a:rPr lang="es-ES" sz="2300" b="1" u="sng" dirty="0">
                <a:solidFill>
                  <a:srgbClr val="4F81BD">
                    <a:lumMod val="50000"/>
                  </a:srgbClr>
                </a:solidFill>
                <a:effectLst>
                  <a:outerShdw blurRad="38100" dist="38100" dir="2700000" algn="tl">
                    <a:srgbClr val="000000">
                      <a:alpha val="43137"/>
                    </a:srgbClr>
                  </a:outerShdw>
                </a:effectLst>
              </a:rPr>
              <a:t>CORTO PLAZO</a:t>
            </a:r>
            <a:endParaRPr lang="es-CO" sz="2300" b="1" u="sng" dirty="0">
              <a:solidFill>
                <a:srgbClr val="4F81BD">
                  <a:lumMod val="50000"/>
                </a:srgbClr>
              </a:solidFill>
              <a:effectLst>
                <a:outerShdw blurRad="38100" dist="38100" dir="2700000" algn="tl">
                  <a:srgbClr val="000000">
                    <a:alpha val="43137"/>
                  </a:srgbClr>
                </a:outerShdw>
              </a:effectLst>
            </a:endParaRPr>
          </a:p>
        </p:txBody>
      </p:sp>
      <p:graphicFrame>
        <p:nvGraphicFramePr>
          <p:cNvPr id="4" name="3 Tabla"/>
          <p:cNvGraphicFramePr>
            <a:graphicFrameLocks noGrp="1"/>
          </p:cNvGraphicFramePr>
          <p:nvPr>
            <p:extLst>
              <p:ext uri="{D42A27DB-BD31-4B8C-83A1-F6EECF244321}">
                <p14:modId xmlns:p14="http://schemas.microsoft.com/office/powerpoint/2010/main" val="887280639"/>
              </p:ext>
            </p:extLst>
          </p:nvPr>
        </p:nvGraphicFramePr>
        <p:xfrm>
          <a:off x="262394" y="661988"/>
          <a:ext cx="8511868" cy="152400"/>
        </p:xfrm>
        <a:graphic>
          <a:graphicData uri="http://schemas.openxmlformats.org/drawingml/2006/table">
            <a:tbl>
              <a:tblPr/>
              <a:tblGrid>
                <a:gridCol w="773066">
                  <a:extLst>
                    <a:ext uri="{9D8B030D-6E8A-4147-A177-3AD203B41FA5}">
                      <a16:colId xmlns:a16="http://schemas.microsoft.com/office/drawing/2014/main" val="20000"/>
                    </a:ext>
                  </a:extLst>
                </a:gridCol>
                <a:gridCol w="1660032">
                  <a:extLst>
                    <a:ext uri="{9D8B030D-6E8A-4147-A177-3AD203B41FA5}">
                      <a16:colId xmlns:a16="http://schemas.microsoft.com/office/drawing/2014/main" val="20001"/>
                    </a:ext>
                  </a:extLst>
                </a:gridCol>
                <a:gridCol w="6078770">
                  <a:extLst>
                    <a:ext uri="{9D8B030D-6E8A-4147-A177-3AD203B41FA5}">
                      <a16:colId xmlns:a16="http://schemas.microsoft.com/office/drawing/2014/main" val="20002"/>
                    </a:ext>
                  </a:extLst>
                </a:gridCol>
              </a:tblGrid>
              <a:tr h="0">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Sub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Acciones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2727437580"/>
              </p:ext>
            </p:extLst>
          </p:nvPr>
        </p:nvGraphicFramePr>
        <p:xfrm>
          <a:off x="254443" y="868682"/>
          <a:ext cx="8511867" cy="4672847"/>
        </p:xfrm>
        <a:graphic>
          <a:graphicData uri="http://schemas.openxmlformats.org/drawingml/2006/table">
            <a:tbl>
              <a:tblPr/>
              <a:tblGrid>
                <a:gridCol w="771276">
                  <a:extLst>
                    <a:ext uri="{9D8B030D-6E8A-4147-A177-3AD203B41FA5}">
                      <a16:colId xmlns:a16="http://schemas.microsoft.com/office/drawing/2014/main" val="20000"/>
                    </a:ext>
                  </a:extLst>
                </a:gridCol>
                <a:gridCol w="1685676">
                  <a:extLst>
                    <a:ext uri="{9D8B030D-6E8A-4147-A177-3AD203B41FA5}">
                      <a16:colId xmlns:a16="http://schemas.microsoft.com/office/drawing/2014/main" val="20001"/>
                    </a:ext>
                  </a:extLst>
                </a:gridCol>
                <a:gridCol w="6054915">
                  <a:extLst>
                    <a:ext uri="{9D8B030D-6E8A-4147-A177-3AD203B41FA5}">
                      <a16:colId xmlns:a16="http://schemas.microsoft.com/office/drawing/2014/main" val="20002"/>
                    </a:ext>
                  </a:extLst>
                </a:gridCol>
              </a:tblGrid>
              <a:tr h="328947">
                <a:tc rowSpan="12">
                  <a:txBody>
                    <a:bodyPr/>
                    <a:lstStyle/>
                    <a:p>
                      <a:pPr algn="ctr" fontAlgn="ctr"/>
                      <a:r>
                        <a:rPr lang="es-CO" sz="8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a:t>
                      </a: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s-CO" sz="8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PARA LA ATENCIÓN INTEGRAL DE PROBLEMAS/TRASTORNOS MENTALES , EPILEPSIA Y CONSUMO DE SUSTANCIAS PSICOACTIVAS, CONDUCTA SUICIDA Y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rowSpan="5">
                  <a:txBody>
                    <a:bodyPr/>
                    <a:lstStyle/>
                    <a:p>
                      <a:pPr algn="ctr"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 Fortalecimiento de la capacidad de respuesta del personal de salud, en torno a la atención no especializada y especializada de los problemas y trastornos mentales y consumo de sustancias psicoactivas.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Establecimiento de alianzas con la academia y colegios o asociaciones de profesionales para  el desarrollo de capacidades institucionales y del talento humano en salud para la atención integral e integrada de los problemas y trastornos mentales, incluidos el consumo de Sustancias Psicoactivas, suicidio y los diferentitas tipos de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328947">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Fortalecimiento de la capacidad institucional para la vigilancia en salud pública  de los eventos en Salud  Mental (violencia intrafamiliar, violencia sexual, violencias de género, conducta suicida, trastornos mentales, consumo de SPA  a través del Sistema Nacional de Vigilancia en Salud Pública SIVIGILA, que permitan el análisis de la situación en salud de Departamento.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64568">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Promover  el acceso a servicios de atención en salud mental humanizados.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11588">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Fortalecer el talento humano  para el diagnóstico temprano y la atención integral en salud 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611255">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Fortalecimiento de la oferta institucional, el acceso, la oportunidad y la calidad de la prestación de servicios de atención a los individuos que presenten eventos de salud mental (</a:t>
                      </a:r>
                      <a:r>
                        <a:rPr lang="es-CO" sz="8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tratornos</a:t>
                      </a: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mentales y consumo de sustancias psicoactivas) que incluyan acciones de atención, rehabilitación e inclusión social/laboral.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219298">
                <a:tc vMerge="1">
                  <a:txBody>
                    <a:bodyPr/>
                    <a:lstStyle/>
                    <a:p>
                      <a:endParaRPr lang="es-CO"/>
                    </a:p>
                  </a:txBody>
                  <a:tcPr/>
                </a:tc>
                <a:tc rowSpan="6">
                  <a:txBody>
                    <a:bodyPr/>
                    <a:lstStyle/>
                    <a:p>
                      <a:pPr algn="ctr"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 Gestión para la implementación de la ruta integral de atención en salud mental en los servicios de salud del departamento con énfasis en Consumo de sustancias psicoactivas, conducta suicida y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Adaptar e implementar las  Rutas de atención integrales y comunitarias en los diferentes eventos en salud mental (violencias, consumo de sustancias psicoactivas, conducta suicida, trastornos mentales)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328947">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Formación del talento humano especializado y no especializado en salud mental, atención integral de las víctimas de las violencias de género ,  conflicto armado, trastornos mentales y conducta suicida, consumo de sustancias psicoactivas; a </a:t>
                      </a:r>
                      <a:r>
                        <a:rPr lang="es-CO" sz="8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travéss</a:t>
                      </a: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de la capacitación en la guías de práctica clínica, el manual </a:t>
                      </a:r>
                      <a:r>
                        <a:rPr lang="es-CO" sz="8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MhGAP</a:t>
                      </a: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y en intervenciones de primeros auxilios psicológicos.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219298">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con los actores del SGSSS,  para la implementación de las RIAS en salud mental, SPA y violencias, que faciliten la intervención y atención  conjunta de los  determinantes de la salud y gestión del riesgo.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235098">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con el SGSSS (secretarías Municipales EAPB, IPS, ESE MUNICPALES según competencias) para garantizar la atención integral en los diferentes eventos de salud 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238715">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Desde la estrategia de Atención Primaria en Salud conformar equipos interdisciplinarios para la Implementación de acciones que permitan la identificación/detección temprana, y canalización a servicios de atención integral en salud mental, de grupos de riesgo.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515516">
                <a:tc vMerge="1">
                  <a:txBody>
                    <a:bodyPr/>
                    <a:lstStyle/>
                    <a:p>
                      <a:endParaRPr lang="es-CO"/>
                    </a:p>
                  </a:txBody>
                  <a:tcPr/>
                </a:tc>
                <a:tc vMerge="1">
                  <a:txBody>
                    <a:bodyPr/>
                    <a:lstStyle/>
                    <a:p>
                      <a:endParaRPr lang="es-CO"/>
                    </a:p>
                  </a:txBody>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y acompañamiento técnico a los actores del SGSSS,  entidades publicas y privadas, en el proceso de habilitación , prestación de servicios de atención especializada  en salud mental (todo tipo de violencias, consumo de sustancias psicoactivas, problemas y </a:t>
                      </a:r>
                      <a:r>
                        <a:rPr lang="es-CO" sz="8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tratornos</a:t>
                      </a: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mentales, conducta suicida), según lineamientos establecidos por el Ministerio de Salud y Protección Social.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877193">
                <a:tc vMerge="1">
                  <a:txBody>
                    <a:bodyPr/>
                    <a:lstStyle/>
                    <a:p>
                      <a:endParaRPr lang="es-CO"/>
                    </a:p>
                  </a:txBody>
                  <a:tcPr/>
                </a:tc>
                <a:tc>
                  <a:txBody>
                    <a:bodyPr/>
                    <a:lstStyle/>
                    <a:p>
                      <a:pPr algn="ctr"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4. Gestión de la salud mental e inclusión social  para poblaciones vulnerables: indígenas, mujeres víctimas, población privada de la libertad, niños, niñas y adolescentes bajo protección del sistema nacional de bienestar, población habitante de calle y víctimas del conflicto armado, población LGBTI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8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Adopción, adaptación e implementación de los manuales de gestión integrada para poblaciones vulnerables establecidos por el MSPS (indígenas, mujeres víctimas, población privada de la libertad, niños, niñas y adolescentes bajo protección del sistema nacional de bienestar, población habitante de calle y víctimas del conflicto armado, población LGBTI).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87268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604" name="Rectángulo 3"/>
          <p:cNvSpPr>
            <a:spLocks noChangeArrowheads="1"/>
          </p:cNvSpPr>
          <p:nvPr/>
        </p:nvSpPr>
        <p:spPr bwMode="auto">
          <a:xfrm>
            <a:off x="1790700" y="215900"/>
            <a:ext cx="7116763"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defTabSz="914400" fontAlgn="base">
              <a:spcBef>
                <a:spcPct val="0"/>
              </a:spcBef>
              <a:spcAft>
                <a:spcPct val="0"/>
              </a:spcAft>
              <a:defRPr/>
            </a:pPr>
            <a:r>
              <a:rPr lang="es-ES" sz="2300" b="1" dirty="0">
                <a:solidFill>
                  <a:srgbClr val="4F81BD">
                    <a:lumMod val="50000"/>
                  </a:srgbClr>
                </a:solidFill>
              </a:rPr>
              <a:t>PLAN DE IMPLEMENTACIÓN </a:t>
            </a:r>
            <a:r>
              <a:rPr lang="es-ES" sz="2300" b="1" u="sng" dirty="0">
                <a:solidFill>
                  <a:srgbClr val="4F81BD">
                    <a:lumMod val="50000"/>
                  </a:srgbClr>
                </a:solidFill>
                <a:effectLst>
                  <a:outerShdw blurRad="38100" dist="38100" dir="2700000" algn="tl">
                    <a:srgbClr val="000000">
                      <a:alpha val="43137"/>
                    </a:srgbClr>
                  </a:outerShdw>
                </a:effectLst>
              </a:rPr>
              <a:t>CORTO PLAZO</a:t>
            </a:r>
            <a:endParaRPr lang="es-CO" sz="2300" b="1" u="sng" dirty="0">
              <a:solidFill>
                <a:srgbClr val="4F81BD">
                  <a:lumMod val="50000"/>
                </a:srgbClr>
              </a:solidFill>
              <a:effectLst>
                <a:outerShdw blurRad="38100" dist="38100" dir="2700000" algn="tl">
                  <a:srgbClr val="000000">
                    <a:alpha val="43137"/>
                  </a:srgbClr>
                </a:outerShdw>
              </a:effectLst>
            </a:endParaRPr>
          </a:p>
        </p:txBody>
      </p:sp>
      <p:graphicFrame>
        <p:nvGraphicFramePr>
          <p:cNvPr id="4" name="3 Tabla"/>
          <p:cNvGraphicFramePr>
            <a:graphicFrameLocks noGrp="1"/>
          </p:cNvGraphicFramePr>
          <p:nvPr>
            <p:extLst>
              <p:ext uri="{D42A27DB-BD31-4B8C-83A1-F6EECF244321}">
                <p14:modId xmlns:p14="http://schemas.microsoft.com/office/powerpoint/2010/main" val="55530836"/>
              </p:ext>
            </p:extLst>
          </p:nvPr>
        </p:nvGraphicFramePr>
        <p:xfrm>
          <a:off x="262394" y="661988"/>
          <a:ext cx="8511868" cy="152400"/>
        </p:xfrm>
        <a:graphic>
          <a:graphicData uri="http://schemas.openxmlformats.org/drawingml/2006/table">
            <a:tbl>
              <a:tblPr/>
              <a:tblGrid>
                <a:gridCol w="773066">
                  <a:extLst>
                    <a:ext uri="{9D8B030D-6E8A-4147-A177-3AD203B41FA5}">
                      <a16:colId xmlns:a16="http://schemas.microsoft.com/office/drawing/2014/main" val="20000"/>
                    </a:ext>
                  </a:extLst>
                </a:gridCol>
                <a:gridCol w="1660032">
                  <a:extLst>
                    <a:ext uri="{9D8B030D-6E8A-4147-A177-3AD203B41FA5}">
                      <a16:colId xmlns:a16="http://schemas.microsoft.com/office/drawing/2014/main" val="20001"/>
                    </a:ext>
                  </a:extLst>
                </a:gridCol>
                <a:gridCol w="6078770">
                  <a:extLst>
                    <a:ext uri="{9D8B030D-6E8A-4147-A177-3AD203B41FA5}">
                      <a16:colId xmlns:a16="http://schemas.microsoft.com/office/drawing/2014/main" val="20002"/>
                    </a:ext>
                  </a:extLst>
                </a:gridCol>
              </a:tblGrid>
              <a:tr h="0">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Sub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Acciones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479745920"/>
              </p:ext>
            </p:extLst>
          </p:nvPr>
        </p:nvGraphicFramePr>
        <p:xfrm>
          <a:off x="238541" y="916893"/>
          <a:ext cx="8511867" cy="3912547"/>
        </p:xfrm>
        <a:graphic>
          <a:graphicData uri="http://schemas.openxmlformats.org/drawingml/2006/table">
            <a:tbl>
              <a:tblPr/>
              <a:tblGrid>
                <a:gridCol w="771275">
                  <a:extLst>
                    <a:ext uri="{9D8B030D-6E8A-4147-A177-3AD203B41FA5}">
                      <a16:colId xmlns:a16="http://schemas.microsoft.com/office/drawing/2014/main" val="20000"/>
                    </a:ext>
                  </a:extLst>
                </a:gridCol>
                <a:gridCol w="1677725">
                  <a:extLst>
                    <a:ext uri="{9D8B030D-6E8A-4147-A177-3AD203B41FA5}">
                      <a16:colId xmlns:a16="http://schemas.microsoft.com/office/drawing/2014/main" val="20001"/>
                    </a:ext>
                  </a:extLst>
                </a:gridCol>
                <a:gridCol w="6062867">
                  <a:extLst>
                    <a:ext uri="{9D8B030D-6E8A-4147-A177-3AD203B41FA5}">
                      <a16:colId xmlns:a16="http://schemas.microsoft.com/office/drawing/2014/main" val="20002"/>
                    </a:ext>
                  </a:extLst>
                </a:gridCol>
              </a:tblGrid>
              <a:tr h="343472">
                <a:tc rowSpan="7">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4, GESTIÓN PARA EL FORTALECIMIENTO TRANSECTORIAL Y COMUNITARIO EN SALUD 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rowSpan="2">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 Promoción de la cultura y la gestión del riesgo en entidades territoriales y la comunidad.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Promover en las entidades territoriales, la cultura y la gestión del riesgo en sus políticas, planes, programas  y  fortalecer la capacidad de respuesta  de acuerdo con las competencias delegadas en la norma.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386406">
                <a:tc vMerge="1">
                  <a:txBody>
                    <a:bodyPr/>
                    <a:lstStyle/>
                    <a:p>
                      <a:endParaRPr lang="es-CO"/>
                    </a:p>
                  </a:txBody>
                  <a:tcPr/>
                </a:tc>
                <a:tc vMerge="1">
                  <a:txBody>
                    <a:bodyPr/>
                    <a:lstStyle/>
                    <a:p>
                      <a:endParaRPr lang="es-CO"/>
                    </a:p>
                  </a:txBody>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Desarrollo de capacidades en profesionales, líderes comunitarios  y comunidad en general,  para fortalecer la capacidad de respuesta ante eventos estresantes  y situaciones de emergencias y desastres  que afecten  la salud 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465119">
                <a:tc vMerge="1">
                  <a:txBody>
                    <a:bodyPr/>
                    <a:lstStyle/>
                    <a:p>
                      <a:endParaRPr lang="es-CO"/>
                    </a:p>
                  </a:txBody>
                  <a:tcPr/>
                </a:tc>
                <a:tc rowSpan="2">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 Gestión </a:t>
                      </a:r>
                      <a:r>
                        <a:rPr lang="es-CO" sz="10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intra</a:t>
                      </a: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e intersectorial para la implementación de la Rehabilitación Basada en la Comunidad (RBC) y dispositivos comunitarios  en todos los municipios del departamento.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Concertación con sectores, instituciones y redes socio institucionales y comunitarias, de nivel departamental y municipal para la implementación de la estrategia RBC y dispositivos comunitarios  a nivel local.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2559">
                <a:tc vMerge="1">
                  <a:txBody>
                    <a:bodyPr/>
                    <a:lstStyle/>
                    <a:p>
                      <a:endParaRPr lang="es-CO"/>
                    </a:p>
                  </a:txBody>
                  <a:tcPr/>
                </a:tc>
                <a:tc vMerge="1">
                  <a:txBody>
                    <a:bodyPr/>
                    <a:lstStyle/>
                    <a:p>
                      <a:endParaRPr lang="es-CO"/>
                    </a:p>
                  </a:txBody>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Concertación </a:t>
                      </a:r>
                      <a:r>
                        <a:rPr lang="es-CO" sz="10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trans</a:t>
                      </a: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-sectorial para el desarrollo de servicios socio-sanitarios para personas con discapacidad asociada.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815747">
                <a:tc vMerge="1">
                  <a:txBody>
                    <a:bodyPr/>
                    <a:lstStyle/>
                    <a:p>
                      <a:endParaRPr lang="es-CO"/>
                    </a:p>
                  </a:txBody>
                  <a:tcPr/>
                </a:tc>
                <a:tc rowSpan="3">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 Fortalecimiento de redes institucionales, sociales y comunitarias para la movilización y la inclusión social de las personas, familias y cuidadores, de personas con consumo de sustancias psicoactivas, problemas o trastornos mentales.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Implementar procesos  orientados al cambio cultural que favorezcan la aceptación de la diversidad familiar, cultural , étnica y desarrollen las capacidades familiares para la construcción de proyectos de vida colectivo, de desarrollo de los derechos de sus integrantes y de sus proyectos de vida individuales, dentro de espacios de convivencia democrática y comunicación asertiva, que reduzcan las brechas de conocimiento y violencia intrafamiliar, principal causante de la desarticulación familiar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04654">
                <a:tc vMerge="1">
                  <a:txBody>
                    <a:bodyPr/>
                    <a:lstStyle/>
                    <a:p>
                      <a:endParaRPr lang="es-CO"/>
                    </a:p>
                  </a:txBody>
                  <a:tcPr/>
                </a:tc>
                <a:tc vMerge="1">
                  <a:txBody>
                    <a:bodyPr/>
                    <a:lstStyle/>
                    <a:p>
                      <a:endParaRPr lang="es-CO"/>
                    </a:p>
                  </a:txBody>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Asesorar y fortalecer  las redes </a:t>
                      </a:r>
                      <a:r>
                        <a:rPr lang="es-CO" sz="10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transectoriales</a:t>
                      </a: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y comunitarias  en la implementación de las rutas de promoción y atención de la salud mental y la convivencia social.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2274">
                <a:tc vMerge="1">
                  <a:txBody>
                    <a:bodyPr/>
                    <a:lstStyle/>
                    <a:p>
                      <a:endParaRPr lang="es-CO"/>
                    </a:p>
                  </a:txBody>
                  <a:tcPr/>
                </a:tc>
                <a:tc vMerge="1">
                  <a:txBody>
                    <a:bodyPr/>
                    <a:lstStyle/>
                    <a:p>
                      <a:endParaRPr lang="es-CO"/>
                    </a:p>
                  </a:txBody>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Formación de individuos y redes socio-institucionales y comunitarias para la aplicación de instrumentos de tamización y canalización de problemas y trastornos mentales </a:t>
                      </a:r>
                      <a:r>
                        <a:rPr lang="es-CO" sz="10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incluídos</a:t>
                      </a: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el consumo de Sustancias Psicoactivas, suicidio y los diferentes  tipos de violencias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30519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Rectangle 3"/>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solidFill>
                <a:srgbClr val="1CA9E9"/>
              </a:solidFill>
            </a:endParaRPr>
          </a:p>
        </p:txBody>
      </p:sp>
      <p:sp>
        <p:nvSpPr>
          <p:cNvPr id="5" name="AutoShape 7" descr="http://cdn28.us1.fansshare.com/photograph/instagram/facebook-twitter-pinterest-instagram-promojam-icon-185719585.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2" name="Picture 8"/>
          <p:cNvPicPr>
            <a:picLocks noChangeAspect="1" noChangeArrowheads="1"/>
          </p:cNvPicPr>
          <p:nvPr/>
        </p:nvPicPr>
        <p:blipFill rotWithShape="1">
          <a:blip r:embed="rId3">
            <a:duotone>
              <a:prstClr val="black"/>
              <a:schemeClr val="accent1">
                <a:tint val="45000"/>
                <a:satMod val="400000"/>
              </a:schemeClr>
            </a:duotone>
            <a:extLst>
              <a:ext uri="{BEBA8EAE-BF5A-486C-A8C5-ECC9F3942E4B}">
                <a14:imgProps xmlns:a14="http://schemas.microsoft.com/office/drawing/2010/main">
                  <a14:imgLayer r:embed="rId4">
                    <a14:imgEffect>
                      <a14:backgroundRemoval t="25275" b="74359" l="1144" r="33181"/>
                    </a14:imgEffect>
                  </a14:imgLayer>
                </a14:imgProps>
              </a:ext>
              <a:ext uri="{28A0092B-C50C-407E-A947-70E740481C1C}">
                <a14:useLocalDpi xmlns:a14="http://schemas.microsoft.com/office/drawing/2010/main" val="0"/>
              </a:ext>
            </a:extLst>
          </a:blip>
          <a:srcRect t="24549" r="66787" b="24363"/>
          <a:stretch/>
        </p:blipFill>
        <p:spPr bwMode="auto">
          <a:xfrm>
            <a:off x="313562" y="5922970"/>
            <a:ext cx="284829" cy="273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8"/>
          <p:cNvPicPr>
            <a:picLocks noChangeAspect="1" noChangeArrowheads="1"/>
          </p:cNvPicPr>
          <p:nvPr/>
        </p:nvPicPr>
        <p:blipFill rotWithShape="1">
          <a:blip r:embed="rId5">
            <a:duotone>
              <a:prstClr val="black"/>
              <a:schemeClr val="accent1">
                <a:tint val="45000"/>
                <a:satMod val="400000"/>
              </a:schemeClr>
            </a:duotone>
            <a:extLst>
              <a:ext uri="{BEBA8EAE-BF5A-486C-A8C5-ECC9F3942E4B}">
                <a14:imgProps xmlns:a14="http://schemas.microsoft.com/office/drawing/2010/main">
                  <a14:imgLayer r:embed="rId4">
                    <a14:imgEffect>
                      <a14:backgroundRemoval t="24176" b="75092" l="34325" r="64989"/>
                    </a14:imgEffect>
                  </a14:imgLayer>
                </a14:imgProps>
              </a:ext>
              <a:ext uri="{28A0092B-C50C-407E-A947-70E740481C1C}">
                <a14:useLocalDpi xmlns:a14="http://schemas.microsoft.com/office/drawing/2010/main" val="0"/>
              </a:ext>
            </a:extLst>
          </a:blip>
          <a:srcRect l="33904" t="22669" r="34802" b="23589"/>
          <a:stretch/>
        </p:blipFill>
        <p:spPr bwMode="auto">
          <a:xfrm>
            <a:off x="313913" y="6201516"/>
            <a:ext cx="280430" cy="300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497517" y="5966912"/>
            <a:ext cx="1707519" cy="215444"/>
          </a:xfrm>
          <a:prstGeom prst="rect">
            <a:avLst/>
          </a:prstGeom>
          <a:noFill/>
        </p:spPr>
        <p:txBody>
          <a:bodyPr wrap="none" rtlCol="0">
            <a:spAutoFit/>
          </a:bodyPr>
          <a:lstStyle/>
          <a:p>
            <a:r>
              <a:rPr lang="es-CO" sz="800" dirty="0">
                <a:solidFill>
                  <a:srgbClr val="1CA9E9"/>
                </a:solidFill>
                <a:latin typeface="+mj-lt"/>
              </a:rPr>
              <a:t>/SecretariaDeSaludDeCundinamarca</a:t>
            </a:r>
          </a:p>
        </p:txBody>
      </p:sp>
      <p:sp>
        <p:nvSpPr>
          <p:cNvPr id="12" name="11 CuadroTexto"/>
          <p:cNvSpPr txBox="1"/>
          <p:nvPr/>
        </p:nvSpPr>
        <p:spPr>
          <a:xfrm>
            <a:off x="504751" y="6244223"/>
            <a:ext cx="864339" cy="215444"/>
          </a:xfrm>
          <a:prstGeom prst="rect">
            <a:avLst/>
          </a:prstGeom>
          <a:noFill/>
        </p:spPr>
        <p:txBody>
          <a:bodyPr wrap="none" rtlCol="0">
            <a:spAutoFit/>
          </a:bodyPr>
          <a:lstStyle/>
          <a:p>
            <a:r>
              <a:rPr lang="es-CO" sz="800" dirty="0">
                <a:solidFill>
                  <a:srgbClr val="1CA9E9"/>
                </a:solidFill>
                <a:latin typeface="+mj-lt"/>
              </a:rPr>
              <a:t>@SecSaludCund</a:t>
            </a:r>
          </a:p>
        </p:txBody>
      </p:sp>
    </p:spTree>
    <p:extLst>
      <p:ext uri="{BB962C8B-B14F-4D97-AF65-F5344CB8AC3E}">
        <p14:creationId xmlns:p14="http://schemas.microsoft.com/office/powerpoint/2010/main" val="424748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49513" y="5100638"/>
            <a:ext cx="4189412" cy="769937"/>
          </a:xfrm>
          <a:prstGeom prst="rect">
            <a:avLst/>
          </a:prstGeom>
          <a:solidFill>
            <a:schemeClr val="tx2">
              <a:lumMod val="60000"/>
              <a:lumOff val="40000"/>
            </a:schemeClr>
          </a:solidFill>
        </p:spPr>
        <p:txBody>
          <a:bodyPr>
            <a:spAutoFit/>
          </a:bodyPr>
          <a:lstStyle/>
          <a:p>
            <a:pPr algn="ctr">
              <a:defRPr/>
            </a:pPr>
            <a:r>
              <a:rPr lang="es-CO" sz="2400" dirty="0"/>
              <a:t>MESAS PROVINCIALES </a:t>
            </a:r>
          </a:p>
          <a:p>
            <a:pPr algn="ctr">
              <a:defRPr/>
            </a:pPr>
            <a:endParaRPr lang="es-CO" sz="2000" dirty="0">
              <a:solidFill>
                <a:srgbClr val="0070C0"/>
              </a:solidFill>
              <a:latin typeface="+mn-lt"/>
              <a:ea typeface="Calibri" panose="020F0502020204030204" pitchFamily="34" charset="0"/>
            </a:endParaRPr>
          </a:p>
        </p:txBody>
      </p:sp>
      <p:sp>
        <p:nvSpPr>
          <p:cNvPr id="17412" name="CuadroTexto 5"/>
          <p:cNvSpPr txBox="1">
            <a:spLocks noChangeArrowheads="1"/>
          </p:cNvSpPr>
          <p:nvPr/>
        </p:nvSpPr>
        <p:spPr bwMode="auto">
          <a:xfrm>
            <a:off x="5427663" y="2319338"/>
            <a:ext cx="1295400" cy="400050"/>
          </a:xfrm>
          <a:prstGeom prst="rect">
            <a:avLst/>
          </a:prstGeom>
          <a:solidFill>
            <a:schemeClr val="tx2">
              <a:lumMod val="60000"/>
              <a:lumOff val="40000"/>
            </a:schemeClr>
          </a:solidFill>
          <a:ln>
            <a:noFill/>
          </a:ln>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defRPr/>
            </a:pPr>
            <a:r>
              <a:rPr lang="es-CO" altLang="es-CO" sz="2000" b="1" dirty="0" err="1">
                <a:latin typeface="Arial" charset="0"/>
                <a:cs typeface="Arial" charset="0"/>
              </a:rPr>
              <a:t>Metaplan</a:t>
            </a:r>
            <a:endParaRPr lang="es-CO" altLang="es-CO" sz="2000" b="1" dirty="0">
              <a:latin typeface="Arial" charset="0"/>
              <a:cs typeface="Arial" charset="0"/>
            </a:endParaRPr>
          </a:p>
        </p:txBody>
      </p:sp>
      <p:sp>
        <p:nvSpPr>
          <p:cNvPr id="17413" name="CuadroTexto 7"/>
          <p:cNvSpPr txBox="1">
            <a:spLocks noChangeArrowheads="1"/>
          </p:cNvSpPr>
          <p:nvPr/>
        </p:nvSpPr>
        <p:spPr bwMode="auto">
          <a:xfrm>
            <a:off x="5454650" y="3109913"/>
            <a:ext cx="3403600" cy="401637"/>
          </a:xfrm>
          <a:prstGeom prst="rect">
            <a:avLst/>
          </a:prstGeom>
          <a:solidFill>
            <a:schemeClr val="tx2">
              <a:lumMod val="60000"/>
              <a:lumOff val="40000"/>
            </a:schemeClr>
          </a:solidFill>
          <a:ln>
            <a:noFill/>
          </a:ln>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defRPr/>
            </a:pPr>
            <a:r>
              <a:rPr lang="es-CO" altLang="es-CO" sz="2000" b="1" dirty="0">
                <a:latin typeface="Arial" charset="0"/>
                <a:cs typeface="Arial" charset="0"/>
              </a:rPr>
              <a:t>Árbol de problemas</a:t>
            </a:r>
          </a:p>
        </p:txBody>
      </p:sp>
      <p:sp>
        <p:nvSpPr>
          <p:cNvPr id="17414" name="CuadroTexto 8"/>
          <p:cNvSpPr txBox="1">
            <a:spLocks noChangeArrowheads="1"/>
          </p:cNvSpPr>
          <p:nvPr/>
        </p:nvSpPr>
        <p:spPr bwMode="auto">
          <a:xfrm>
            <a:off x="5454650" y="3916363"/>
            <a:ext cx="3625850" cy="400050"/>
          </a:xfrm>
          <a:prstGeom prst="rect">
            <a:avLst/>
          </a:prstGeom>
          <a:solidFill>
            <a:schemeClr val="tx2">
              <a:lumMod val="60000"/>
              <a:lumOff val="40000"/>
            </a:schemeClr>
          </a:solidFill>
          <a:ln>
            <a:noFill/>
          </a:ln>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a:spcBef>
                <a:spcPct val="0"/>
              </a:spcBef>
              <a:buFontTx/>
              <a:buNone/>
              <a:defRPr/>
            </a:pPr>
            <a:r>
              <a:rPr lang="es-CO" altLang="es-CO" sz="2000" b="1" dirty="0">
                <a:latin typeface="Arial" charset="0"/>
                <a:cs typeface="Arial" charset="0"/>
              </a:rPr>
              <a:t>Priorización de problemas</a:t>
            </a:r>
          </a:p>
        </p:txBody>
      </p:sp>
      <p:sp>
        <p:nvSpPr>
          <p:cNvPr id="17415" name="CuadroTexto 9"/>
          <p:cNvSpPr txBox="1">
            <a:spLocks noChangeArrowheads="1"/>
          </p:cNvSpPr>
          <p:nvPr/>
        </p:nvSpPr>
        <p:spPr bwMode="auto">
          <a:xfrm>
            <a:off x="5427663" y="1452563"/>
            <a:ext cx="2347912" cy="400050"/>
          </a:xfrm>
          <a:prstGeom prst="rect">
            <a:avLst/>
          </a:prstGeom>
          <a:solidFill>
            <a:schemeClr val="tx2">
              <a:lumMod val="60000"/>
              <a:lumOff val="40000"/>
            </a:schemeClr>
          </a:solidFill>
          <a:ln>
            <a:noFill/>
          </a:ln>
        </p:spPr>
        <p:txBody>
          <a:bodyPr wrap="non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defRPr/>
            </a:pPr>
            <a:r>
              <a:rPr lang="es-CO" altLang="es-CO" sz="2000" b="1" dirty="0">
                <a:latin typeface="Arial" charset="0"/>
                <a:cs typeface="Arial" charset="0"/>
              </a:rPr>
              <a:t>Cartografía social</a:t>
            </a:r>
          </a:p>
        </p:txBody>
      </p:sp>
      <p:sp>
        <p:nvSpPr>
          <p:cNvPr id="20488" name="Rectángulo 8"/>
          <p:cNvSpPr>
            <a:spLocks noChangeArrowheads="1"/>
          </p:cNvSpPr>
          <p:nvPr/>
        </p:nvSpPr>
        <p:spPr bwMode="auto">
          <a:xfrm>
            <a:off x="2286000" y="169863"/>
            <a:ext cx="7118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914400" eaLnBrk="1" hangingPunct="1">
              <a:defRPr/>
            </a:pPr>
            <a:r>
              <a:rPr lang="es-ES" sz="2800" b="1" dirty="0">
                <a:solidFill>
                  <a:schemeClr val="accent1">
                    <a:lumMod val="50000"/>
                  </a:schemeClr>
                </a:solidFill>
              </a:rPr>
              <a:t>METODOLOGÍA DE PARTICIPACIÓN </a:t>
            </a:r>
            <a:endParaRPr lang="es-CO" sz="2800" b="1" dirty="0">
              <a:solidFill>
                <a:schemeClr val="accent1">
                  <a:lumMod val="50000"/>
                </a:schemeClr>
              </a:solidFill>
            </a:endParaRPr>
          </a:p>
        </p:txBody>
      </p:sp>
      <p:pic>
        <p:nvPicPr>
          <p:cNvPr id="9" name="Imagen 11"/>
          <p:cNvPicPr/>
          <p:nvPr/>
        </p:nvPicPr>
        <p:blipFill>
          <a:blip r:embed="rId3"/>
          <a:stretch>
            <a:fillRect/>
          </a:stretch>
        </p:blipFill>
        <p:spPr>
          <a:xfrm>
            <a:off x="443621" y="796706"/>
            <a:ext cx="3730028" cy="4304042"/>
          </a:xfrm>
          <a:prstGeom prst="rect">
            <a:avLst/>
          </a:prstGeom>
          <a:ln>
            <a:noFill/>
          </a:ln>
          <a:effectLst>
            <a:softEdge rad="112500"/>
          </a:effectLst>
        </p:spPr>
      </p:pic>
      <p:pic>
        <p:nvPicPr>
          <p:cNvPr id="65545" name="Picture 4" descr="Resultado de imagen para SIGNOS DE CHULI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33900" y="1298575"/>
            <a:ext cx="66675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6" name="Picture 4" descr="Resultado de imagen para SIGNOS DE CHULI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2950" y="3916363"/>
            <a:ext cx="58737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7" name="Picture 4" descr="Resultado de imagen para SIGNOS DE CHULI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4225" y="3092450"/>
            <a:ext cx="5873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8" name="Picture 4" descr="Resultado de imagen para SIGNOS DE CHULI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2950" y="2205038"/>
            <a:ext cx="595313"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403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2 CuadroTexto"/>
          <p:cNvSpPr txBox="1">
            <a:spLocks noChangeArrowheads="1"/>
          </p:cNvSpPr>
          <p:nvPr/>
        </p:nvSpPr>
        <p:spPr bwMode="auto">
          <a:xfrm>
            <a:off x="936625" y="1063625"/>
            <a:ext cx="5764213" cy="27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s-CO" altLang="es-CO" sz="1800">
              <a:solidFill>
                <a:srgbClr val="000000"/>
              </a:solidFill>
              <a:latin typeface="Arial" panose="020B0604020202020204" pitchFamily="34" charset="0"/>
            </a:endParaRPr>
          </a:p>
        </p:txBody>
      </p:sp>
      <p:graphicFrame>
        <p:nvGraphicFramePr>
          <p:cNvPr id="10" name="Gráfico 9"/>
          <p:cNvGraphicFramePr/>
          <p:nvPr/>
        </p:nvGraphicFramePr>
        <p:xfrm>
          <a:off x="1865013" y="987915"/>
          <a:ext cx="5556549" cy="49522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2 Tabla"/>
          <p:cNvGraphicFramePr>
            <a:graphicFrameLocks noGrp="1"/>
          </p:cNvGraphicFramePr>
          <p:nvPr/>
        </p:nvGraphicFramePr>
        <p:xfrm>
          <a:off x="1973263" y="5984875"/>
          <a:ext cx="5305425" cy="441790"/>
        </p:xfrm>
        <a:graphic>
          <a:graphicData uri="http://schemas.openxmlformats.org/drawingml/2006/table">
            <a:tbl>
              <a:tblPr firstRow="1" firstCol="1" bandRow="1"/>
              <a:tblGrid>
                <a:gridCol w="2349891">
                  <a:extLst>
                    <a:ext uri="{9D8B030D-6E8A-4147-A177-3AD203B41FA5}">
                      <a16:colId xmlns:a16="http://schemas.microsoft.com/office/drawing/2014/main" val="20000"/>
                    </a:ext>
                  </a:extLst>
                </a:gridCol>
                <a:gridCol w="2955534">
                  <a:extLst>
                    <a:ext uri="{9D8B030D-6E8A-4147-A177-3AD203B41FA5}">
                      <a16:colId xmlns:a16="http://schemas.microsoft.com/office/drawing/2014/main" val="20001"/>
                    </a:ext>
                  </a:extLst>
                </a:gridCol>
              </a:tblGrid>
              <a:tr h="220663">
                <a:tc>
                  <a:txBody>
                    <a:bodyPr/>
                    <a:lstStyle/>
                    <a:p>
                      <a:pPr algn="l" fontAlgn="b"/>
                      <a:r>
                        <a:rPr lang="es-CO" sz="1400" b="1" i="0" u="none" strike="noStrike" dirty="0">
                          <a:solidFill>
                            <a:schemeClr val="bg1"/>
                          </a:solidFill>
                          <a:effectLst/>
                          <a:latin typeface="Calibri"/>
                        </a:rPr>
                        <a:t>Mesa victimas</a:t>
                      </a:r>
                    </a:p>
                  </a:txBody>
                  <a:tcPr marL="7621" marR="7621" marT="7535" marB="0" anchor="b">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tx2">
                        <a:lumMod val="60000"/>
                        <a:lumOff val="40000"/>
                      </a:schemeClr>
                    </a:solidFill>
                  </a:tcPr>
                </a:tc>
                <a:tc>
                  <a:txBody>
                    <a:bodyPr/>
                    <a:lstStyle/>
                    <a:p>
                      <a:pPr algn="ctr" fontAlgn="ctr"/>
                      <a:r>
                        <a:rPr lang="es-CO" sz="1400" b="1" i="0" u="none" strike="noStrike" dirty="0">
                          <a:solidFill>
                            <a:schemeClr val="bg1"/>
                          </a:solidFill>
                          <a:effectLst/>
                          <a:latin typeface="Calibri"/>
                        </a:rPr>
                        <a:t>4%</a:t>
                      </a:r>
                    </a:p>
                  </a:txBody>
                  <a:tcPr marL="7621" marR="7621" marT="7535" marB="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0"/>
                  </a:ext>
                </a:extLst>
              </a:tr>
              <a:tr h="220663">
                <a:tc>
                  <a:txBody>
                    <a:bodyPr/>
                    <a:lstStyle/>
                    <a:p>
                      <a:pPr algn="l" fontAlgn="b"/>
                      <a:r>
                        <a:rPr lang="es-CO" sz="1400" b="1" i="0" u="none" strike="noStrike" dirty="0">
                          <a:solidFill>
                            <a:schemeClr val="bg1"/>
                          </a:solidFill>
                          <a:effectLst/>
                          <a:latin typeface="Calibri"/>
                        </a:rPr>
                        <a:t>Mesa población indígena</a:t>
                      </a:r>
                    </a:p>
                  </a:txBody>
                  <a:tcPr marL="7621" marR="7621" marT="7535" marB="0" anchor="b">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tx2">
                        <a:lumMod val="60000"/>
                        <a:lumOff val="40000"/>
                      </a:schemeClr>
                    </a:solidFill>
                  </a:tcPr>
                </a:tc>
                <a:tc>
                  <a:txBody>
                    <a:bodyPr/>
                    <a:lstStyle/>
                    <a:p>
                      <a:pPr algn="ctr" fontAlgn="ctr"/>
                      <a:r>
                        <a:rPr lang="es-CO" sz="1400" b="1" i="0" u="none" strike="noStrike" dirty="0">
                          <a:solidFill>
                            <a:schemeClr val="bg1"/>
                          </a:solidFill>
                          <a:effectLst/>
                          <a:latin typeface="Calibri"/>
                        </a:rPr>
                        <a:t>40%</a:t>
                      </a:r>
                    </a:p>
                  </a:txBody>
                  <a:tcPr marL="7621" marR="7621" marT="7535" marB="0" anchor="ctr">
                    <a:lnL w="12700" cap="flat" cmpd="sng" algn="ctr">
                      <a:solidFill>
                        <a:srgbClr val="C0504D"/>
                      </a:solidFill>
                      <a:prstDash val="solid"/>
                      <a:round/>
                      <a:headEnd type="none" w="med" len="med"/>
                      <a:tailEnd type="none" w="med" len="med"/>
                    </a:lnL>
                    <a:lnR w="12700" cap="flat" cmpd="sng" algn="ctr">
                      <a:solidFill>
                        <a:srgbClr val="C0504D"/>
                      </a:solidFill>
                      <a:prstDash val="solid"/>
                      <a:round/>
                      <a:headEnd type="none" w="med" len="med"/>
                      <a:tailEnd type="none" w="med" len="med"/>
                    </a:lnR>
                    <a:lnT w="12700" cap="flat" cmpd="sng" algn="ctr">
                      <a:solidFill>
                        <a:srgbClr val="C0504D"/>
                      </a:solidFill>
                      <a:prstDash val="solid"/>
                      <a:round/>
                      <a:headEnd type="none" w="med" len="med"/>
                      <a:tailEnd type="none" w="med" len="med"/>
                    </a:lnT>
                    <a:lnB w="12700" cap="flat" cmpd="sng" algn="ctr">
                      <a:solidFill>
                        <a:srgbClr val="C0504D"/>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0001"/>
                  </a:ext>
                </a:extLst>
              </a:tr>
            </a:tbl>
          </a:graphicData>
        </a:graphic>
      </p:graphicFrame>
      <p:sp>
        <p:nvSpPr>
          <p:cNvPr id="67599" name="3 Rectángulo"/>
          <p:cNvSpPr>
            <a:spLocks noChangeArrowheads="1"/>
          </p:cNvSpPr>
          <p:nvPr/>
        </p:nvSpPr>
        <p:spPr bwMode="auto">
          <a:xfrm>
            <a:off x="46038" y="2349500"/>
            <a:ext cx="189071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 typeface="Arial" panose="020B0604020202020204" pitchFamily="34" charset="0"/>
              <a:buNone/>
            </a:pPr>
            <a:r>
              <a:rPr lang="es-CO" altLang="es-CO" sz="1800" b="1">
                <a:solidFill>
                  <a:srgbClr val="FF0000"/>
                </a:solidFill>
                <a:latin typeface="Arial" panose="020B0604020202020204" pitchFamily="34" charset="0"/>
              </a:rPr>
              <a:t>15 </a:t>
            </a:r>
            <a:r>
              <a:rPr lang="es-CO" altLang="es-CO" sz="1800" b="1">
                <a:latin typeface="Arial" panose="020B0604020202020204" pitchFamily="34" charset="0"/>
              </a:rPr>
              <a:t>Provincias</a:t>
            </a:r>
          </a:p>
          <a:p>
            <a:pPr>
              <a:spcBef>
                <a:spcPct val="0"/>
              </a:spcBef>
              <a:buFont typeface="Arial" panose="020B0604020202020204" pitchFamily="34" charset="0"/>
              <a:buNone/>
            </a:pPr>
            <a:endParaRPr lang="es-CO" altLang="es-CO" sz="1800" b="1">
              <a:latin typeface="Arial" panose="020B0604020202020204" pitchFamily="34" charset="0"/>
            </a:endParaRPr>
          </a:p>
          <a:p>
            <a:pPr>
              <a:spcBef>
                <a:spcPct val="0"/>
              </a:spcBef>
              <a:buFont typeface="Arial" panose="020B0604020202020204" pitchFamily="34" charset="0"/>
              <a:buNone/>
            </a:pPr>
            <a:r>
              <a:rPr lang="es-CO" altLang="es-CO" sz="1800" b="1">
                <a:solidFill>
                  <a:srgbClr val="FF0000"/>
                </a:solidFill>
                <a:latin typeface="Arial" panose="020B0604020202020204" pitchFamily="34" charset="0"/>
              </a:rPr>
              <a:t>98 </a:t>
            </a:r>
            <a:r>
              <a:rPr lang="es-CO" altLang="es-CO" sz="1800" b="1">
                <a:latin typeface="Arial" panose="020B0604020202020204" pitchFamily="34" charset="0"/>
              </a:rPr>
              <a:t>Municipios</a:t>
            </a:r>
          </a:p>
          <a:p>
            <a:pPr>
              <a:spcBef>
                <a:spcPct val="0"/>
              </a:spcBef>
              <a:buFont typeface="Arial" panose="020B0604020202020204" pitchFamily="34" charset="0"/>
              <a:buNone/>
            </a:pPr>
            <a:endParaRPr lang="es-CO" altLang="es-CO" sz="1800" b="1">
              <a:latin typeface="Arial" panose="020B0604020202020204" pitchFamily="34" charset="0"/>
            </a:endParaRPr>
          </a:p>
          <a:p>
            <a:pPr>
              <a:spcBef>
                <a:spcPct val="0"/>
              </a:spcBef>
              <a:buFontTx/>
              <a:buNone/>
            </a:pPr>
            <a:r>
              <a:rPr lang="es-CO" altLang="es-CO" sz="1800" b="1">
                <a:solidFill>
                  <a:srgbClr val="FF0000"/>
                </a:solidFill>
                <a:latin typeface="Arial" panose="020B0604020202020204" pitchFamily="34" charset="0"/>
              </a:rPr>
              <a:t>426 </a:t>
            </a:r>
            <a:r>
              <a:rPr lang="es-CO" altLang="es-CO" sz="1800" b="1">
                <a:latin typeface="Arial" panose="020B0604020202020204" pitchFamily="34" charset="0"/>
              </a:rPr>
              <a:t>Asistentes </a:t>
            </a:r>
          </a:p>
        </p:txBody>
      </p:sp>
      <p:sp>
        <p:nvSpPr>
          <p:cNvPr id="67600" name="CuadroTexto 4"/>
          <p:cNvSpPr txBox="1">
            <a:spLocks noChangeArrowheads="1"/>
          </p:cNvSpPr>
          <p:nvPr/>
        </p:nvSpPr>
        <p:spPr bwMode="auto">
          <a:xfrm>
            <a:off x="7421563" y="1495425"/>
            <a:ext cx="13620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Comunidad</a:t>
            </a:r>
          </a:p>
        </p:txBody>
      </p:sp>
      <p:sp>
        <p:nvSpPr>
          <p:cNvPr id="67601" name="CuadroTexto 13"/>
          <p:cNvSpPr txBox="1">
            <a:spLocks noChangeArrowheads="1"/>
          </p:cNvSpPr>
          <p:nvPr/>
        </p:nvSpPr>
        <p:spPr bwMode="auto">
          <a:xfrm>
            <a:off x="7437438" y="4994275"/>
            <a:ext cx="162560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Hospitales</a:t>
            </a:r>
          </a:p>
        </p:txBody>
      </p:sp>
      <p:sp>
        <p:nvSpPr>
          <p:cNvPr id="67602" name="CuadroTexto 17"/>
          <p:cNvSpPr txBox="1">
            <a:spLocks noChangeArrowheads="1"/>
          </p:cNvSpPr>
          <p:nvPr/>
        </p:nvSpPr>
        <p:spPr bwMode="auto">
          <a:xfrm>
            <a:off x="7437438" y="2667000"/>
            <a:ext cx="1157287"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EPS /IPS</a:t>
            </a:r>
          </a:p>
        </p:txBody>
      </p:sp>
      <p:sp>
        <p:nvSpPr>
          <p:cNvPr id="67603" name="CuadroTexto 19"/>
          <p:cNvSpPr txBox="1">
            <a:spLocks noChangeArrowheads="1"/>
          </p:cNvSpPr>
          <p:nvPr/>
        </p:nvSpPr>
        <p:spPr bwMode="auto">
          <a:xfrm>
            <a:off x="7421563" y="1944688"/>
            <a:ext cx="14970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Funcionarios</a:t>
            </a:r>
          </a:p>
          <a:p>
            <a:pPr>
              <a:spcBef>
                <a:spcPct val="0"/>
              </a:spcBef>
              <a:buFontTx/>
              <a:buNone/>
            </a:pPr>
            <a:r>
              <a:rPr lang="es-CO" altLang="es-CO" sz="1400">
                <a:latin typeface="Arial" panose="020B0604020202020204" pitchFamily="34" charset="0"/>
              </a:rPr>
              <a:t>alcaldías</a:t>
            </a:r>
          </a:p>
        </p:txBody>
      </p:sp>
      <p:sp>
        <p:nvSpPr>
          <p:cNvPr id="67604" name="CuadroTexto 21"/>
          <p:cNvSpPr txBox="1">
            <a:spLocks noChangeArrowheads="1"/>
          </p:cNvSpPr>
          <p:nvPr/>
        </p:nvSpPr>
        <p:spPr bwMode="auto">
          <a:xfrm>
            <a:off x="7445375" y="4189413"/>
            <a:ext cx="733425"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ICBF</a:t>
            </a:r>
          </a:p>
        </p:txBody>
      </p:sp>
      <p:sp>
        <p:nvSpPr>
          <p:cNvPr id="67605" name="CuadroTexto 22"/>
          <p:cNvSpPr txBox="1">
            <a:spLocks noChangeArrowheads="1"/>
          </p:cNvSpPr>
          <p:nvPr/>
        </p:nvSpPr>
        <p:spPr bwMode="auto">
          <a:xfrm>
            <a:off x="7437438" y="3087688"/>
            <a:ext cx="1398587"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Comisarias </a:t>
            </a:r>
          </a:p>
          <a:p>
            <a:pPr>
              <a:spcBef>
                <a:spcPct val="0"/>
              </a:spcBef>
              <a:buFontTx/>
              <a:buNone/>
            </a:pPr>
            <a:r>
              <a:rPr lang="es-CO" altLang="es-CO" sz="1400">
                <a:latin typeface="Arial" panose="020B0604020202020204" pitchFamily="34" charset="0"/>
              </a:rPr>
              <a:t>de familia</a:t>
            </a:r>
          </a:p>
        </p:txBody>
      </p:sp>
      <p:sp>
        <p:nvSpPr>
          <p:cNvPr id="67606" name="CuadroTexto 23"/>
          <p:cNvSpPr txBox="1">
            <a:spLocks noChangeArrowheads="1"/>
          </p:cNvSpPr>
          <p:nvPr/>
        </p:nvSpPr>
        <p:spPr bwMode="auto">
          <a:xfrm>
            <a:off x="7445375" y="3727450"/>
            <a:ext cx="120015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Indígenas</a:t>
            </a:r>
          </a:p>
        </p:txBody>
      </p:sp>
      <p:sp>
        <p:nvSpPr>
          <p:cNvPr id="67607" name="CuadroTexto 24"/>
          <p:cNvSpPr txBox="1">
            <a:spLocks noChangeArrowheads="1"/>
          </p:cNvSpPr>
          <p:nvPr/>
        </p:nvSpPr>
        <p:spPr bwMode="auto">
          <a:xfrm>
            <a:off x="7432675" y="4587875"/>
            <a:ext cx="1055688"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Jóvenes</a:t>
            </a:r>
          </a:p>
        </p:txBody>
      </p:sp>
      <p:sp>
        <p:nvSpPr>
          <p:cNvPr id="67608" name="CuadroTexto 25"/>
          <p:cNvSpPr txBox="1">
            <a:spLocks noChangeArrowheads="1"/>
          </p:cNvSpPr>
          <p:nvPr/>
        </p:nvSpPr>
        <p:spPr bwMode="auto">
          <a:xfrm>
            <a:off x="7423150" y="5346700"/>
            <a:ext cx="1079500"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400">
                <a:latin typeface="Arial" panose="020B0604020202020204" pitchFamily="34" charset="0"/>
              </a:rPr>
              <a:t>Víctimas</a:t>
            </a:r>
          </a:p>
        </p:txBody>
      </p:sp>
      <p:sp>
        <p:nvSpPr>
          <p:cNvPr id="17" name="1 Título"/>
          <p:cNvSpPr txBox="1">
            <a:spLocks/>
          </p:cNvSpPr>
          <p:nvPr/>
        </p:nvSpPr>
        <p:spPr bwMode="auto">
          <a:xfrm>
            <a:off x="914400" y="63500"/>
            <a:ext cx="803116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a:spcBef>
                <a:spcPct val="0"/>
              </a:spcBef>
              <a:buFontTx/>
              <a:buNone/>
              <a:defRPr/>
            </a:pPr>
            <a:r>
              <a:rPr lang="es-ES" altLang="es-ES_tradnl" sz="2800" b="1" dirty="0">
                <a:solidFill>
                  <a:schemeClr val="accent1">
                    <a:lumMod val="50000"/>
                  </a:schemeClr>
                </a:solidFill>
                <a:latin typeface="Arial" panose="020B0604020202020204" pitchFamily="34" charset="0"/>
              </a:rPr>
              <a:t>METODOLOGÍA DE PARTICIPACIÓN</a:t>
            </a:r>
          </a:p>
          <a:p>
            <a:pPr algn="r">
              <a:spcBef>
                <a:spcPct val="0"/>
              </a:spcBef>
              <a:buFontTx/>
              <a:buNone/>
              <a:defRPr/>
            </a:pPr>
            <a:r>
              <a:rPr lang="es-ES" altLang="es-ES_tradnl" sz="2400" dirty="0">
                <a:solidFill>
                  <a:schemeClr val="accent1">
                    <a:lumMod val="50000"/>
                  </a:schemeClr>
                </a:solidFill>
                <a:latin typeface="Arial" panose="020B0604020202020204" pitchFamily="34" charset="0"/>
              </a:rPr>
              <a:t>Población y Municipios</a:t>
            </a:r>
          </a:p>
        </p:txBody>
      </p:sp>
    </p:spTree>
    <p:extLst>
      <p:ext uri="{BB962C8B-B14F-4D97-AF65-F5344CB8AC3E}">
        <p14:creationId xmlns:p14="http://schemas.microsoft.com/office/powerpoint/2010/main" val="116328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áfico 2"/>
          <p:cNvGraphicFramePr>
            <a:graphicFrameLocks/>
          </p:cNvGraphicFramePr>
          <p:nvPr/>
        </p:nvGraphicFramePr>
        <p:xfrm>
          <a:off x="413770" y="497941"/>
          <a:ext cx="8496943" cy="4886973"/>
        </p:xfrm>
        <a:graphic>
          <a:graphicData uri="http://schemas.openxmlformats.org/drawingml/2006/chart">
            <c:chart xmlns:c="http://schemas.openxmlformats.org/drawingml/2006/chart" xmlns:r="http://schemas.openxmlformats.org/officeDocument/2006/relationships" r:id="rId3"/>
          </a:graphicData>
        </a:graphic>
      </p:graphicFrame>
      <p:sp>
        <p:nvSpPr>
          <p:cNvPr id="63491" name="Rectángulo 2"/>
          <p:cNvSpPr>
            <a:spLocks noChangeArrowheads="1"/>
          </p:cNvSpPr>
          <p:nvPr/>
        </p:nvSpPr>
        <p:spPr bwMode="auto">
          <a:xfrm>
            <a:off x="928688" y="5476875"/>
            <a:ext cx="62976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100" b="1">
                <a:latin typeface="Arial" panose="020B0604020202020204" pitchFamily="34" charset="0"/>
              </a:rPr>
              <a:t>Fuente</a:t>
            </a:r>
            <a:r>
              <a:rPr lang="es-CO" altLang="es-CO" sz="1100">
                <a:latin typeface="Arial" panose="020B0604020202020204" pitchFamily="34" charset="0"/>
              </a:rPr>
              <a:t>: Elaboración Propia equipo Consultor FUNDIPAL</a:t>
            </a:r>
          </a:p>
        </p:txBody>
      </p:sp>
      <p:sp>
        <p:nvSpPr>
          <p:cNvPr id="17412" name="Rectángulo 5"/>
          <p:cNvSpPr>
            <a:spLocks noChangeArrowheads="1"/>
          </p:cNvSpPr>
          <p:nvPr/>
        </p:nvSpPr>
        <p:spPr bwMode="auto">
          <a:xfrm>
            <a:off x="2981325" y="582613"/>
            <a:ext cx="71183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914400" eaLnBrk="1" hangingPunct="1">
              <a:defRPr/>
            </a:pPr>
            <a:r>
              <a:rPr lang="es-ES" sz="2400" dirty="0">
                <a:solidFill>
                  <a:schemeClr val="accent1">
                    <a:lumMod val="50000"/>
                  </a:schemeClr>
                </a:solidFill>
              </a:rPr>
              <a:t>Principales demandas sociales   </a:t>
            </a:r>
            <a:endParaRPr lang="es-CO" sz="2400" dirty="0">
              <a:solidFill>
                <a:schemeClr val="accent1">
                  <a:lumMod val="50000"/>
                </a:schemeClr>
              </a:solidFill>
            </a:endParaRPr>
          </a:p>
        </p:txBody>
      </p:sp>
      <p:sp>
        <p:nvSpPr>
          <p:cNvPr id="5" name="Rectángulo 4"/>
          <p:cNvSpPr>
            <a:spLocks noChangeArrowheads="1"/>
          </p:cNvSpPr>
          <p:nvPr/>
        </p:nvSpPr>
        <p:spPr bwMode="auto">
          <a:xfrm>
            <a:off x="5999163" y="157163"/>
            <a:ext cx="271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s-ES" altLang="es-ES_tradnl" sz="2800" b="1" dirty="0">
                <a:solidFill>
                  <a:schemeClr val="accent1">
                    <a:lumMod val="50000"/>
                  </a:schemeClr>
                </a:solidFill>
              </a:rPr>
              <a:t>DIAGNÓSTICO</a:t>
            </a:r>
          </a:p>
        </p:txBody>
      </p:sp>
      <p:sp>
        <p:nvSpPr>
          <p:cNvPr id="63494" name="1 CuadroTexto"/>
          <p:cNvSpPr txBox="1">
            <a:spLocks noChangeArrowheads="1"/>
          </p:cNvSpPr>
          <p:nvPr/>
        </p:nvSpPr>
        <p:spPr bwMode="auto">
          <a:xfrm>
            <a:off x="5567363" y="2444750"/>
            <a:ext cx="97313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2800" b="1">
                <a:latin typeface="Arial" panose="020B0604020202020204" pitchFamily="34" charset="0"/>
              </a:rPr>
              <a:t>51%</a:t>
            </a:r>
            <a:endParaRPr lang="es-CO" altLang="es-CO" sz="1800" b="1">
              <a:latin typeface="Arial" panose="020B0604020202020204" pitchFamily="34" charset="0"/>
            </a:endParaRPr>
          </a:p>
        </p:txBody>
      </p:sp>
      <p:sp>
        <p:nvSpPr>
          <p:cNvPr id="7" name="1 Flecha abajo"/>
          <p:cNvSpPr/>
          <p:nvPr/>
        </p:nvSpPr>
        <p:spPr>
          <a:xfrm rot="19323398">
            <a:off x="2438400" y="1587500"/>
            <a:ext cx="628650" cy="741363"/>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63496" name="3 CuadroTexto"/>
          <p:cNvSpPr txBox="1">
            <a:spLocks noChangeArrowheads="1"/>
          </p:cNvSpPr>
          <p:nvPr/>
        </p:nvSpPr>
        <p:spPr bwMode="auto">
          <a:xfrm>
            <a:off x="3336925" y="1958975"/>
            <a:ext cx="10366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2400" b="1">
                <a:latin typeface="Arial" panose="020B0604020202020204" pitchFamily="34" charset="0"/>
              </a:rPr>
              <a:t>38%</a:t>
            </a:r>
          </a:p>
        </p:txBody>
      </p:sp>
      <p:sp>
        <p:nvSpPr>
          <p:cNvPr id="10" name="1 Flecha abajo"/>
          <p:cNvSpPr/>
          <p:nvPr/>
        </p:nvSpPr>
        <p:spPr>
          <a:xfrm rot="10800000">
            <a:off x="4078288" y="4506913"/>
            <a:ext cx="314325" cy="471487"/>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63498" name="1 CuadroTexto"/>
          <p:cNvSpPr txBox="1">
            <a:spLocks noChangeArrowheads="1"/>
          </p:cNvSpPr>
          <p:nvPr/>
        </p:nvSpPr>
        <p:spPr bwMode="auto">
          <a:xfrm>
            <a:off x="3336925" y="3429000"/>
            <a:ext cx="45561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600" b="1"/>
              <a:t>7%</a:t>
            </a:r>
          </a:p>
        </p:txBody>
      </p:sp>
      <p:sp>
        <p:nvSpPr>
          <p:cNvPr id="12" name="1 Flecha abajo"/>
          <p:cNvSpPr/>
          <p:nvPr/>
        </p:nvSpPr>
        <p:spPr>
          <a:xfrm rot="13224040">
            <a:off x="2967038" y="3751263"/>
            <a:ext cx="314325" cy="676275"/>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
        <p:nvSpPr>
          <p:cNvPr id="63500" name="1 CuadroTexto"/>
          <p:cNvSpPr txBox="1">
            <a:spLocks noChangeArrowheads="1"/>
          </p:cNvSpPr>
          <p:nvPr/>
        </p:nvSpPr>
        <p:spPr bwMode="auto">
          <a:xfrm>
            <a:off x="2546350" y="3246438"/>
            <a:ext cx="454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s-CO" altLang="es-CO" sz="1600" b="1"/>
              <a:t>2%</a:t>
            </a:r>
          </a:p>
        </p:txBody>
      </p:sp>
      <p:sp>
        <p:nvSpPr>
          <p:cNvPr id="14" name="1 Flecha abajo"/>
          <p:cNvSpPr/>
          <p:nvPr/>
        </p:nvSpPr>
        <p:spPr>
          <a:xfrm rot="14767686">
            <a:off x="2235200" y="3460750"/>
            <a:ext cx="314325" cy="473075"/>
          </a:xfrm>
          <a:prstGeom prst="down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s-CO"/>
          </a:p>
        </p:txBody>
      </p:sp>
    </p:spTree>
    <p:extLst>
      <p:ext uri="{BB962C8B-B14F-4D97-AF65-F5344CB8AC3E}">
        <p14:creationId xmlns:p14="http://schemas.microsoft.com/office/powerpoint/2010/main" val="393207364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3 Rectángulo"/>
          <p:cNvSpPr>
            <a:spLocks noChangeArrowheads="1"/>
          </p:cNvSpPr>
          <p:nvPr/>
        </p:nvSpPr>
        <p:spPr bwMode="auto">
          <a:xfrm>
            <a:off x="698500" y="5457825"/>
            <a:ext cx="2740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defTabSz="914400" eaLnBrk="1" hangingPunct="1">
              <a:spcBef>
                <a:spcPct val="0"/>
              </a:spcBef>
              <a:buFontTx/>
              <a:buNone/>
            </a:pPr>
            <a:r>
              <a:rPr lang="es-CO" altLang="es-CO" sz="600">
                <a:solidFill>
                  <a:srgbClr val="000000"/>
                </a:solidFill>
                <a:latin typeface="Arial" panose="020B0604020202020204" pitchFamily="34" charset="0"/>
              </a:rPr>
              <a:t>FUENTE SIVIGILA 2016-2017</a:t>
            </a:r>
          </a:p>
          <a:p>
            <a:pPr defTabSz="914400" eaLnBrk="1" hangingPunct="1">
              <a:spcBef>
                <a:spcPct val="0"/>
              </a:spcBef>
              <a:buFontTx/>
              <a:buNone/>
            </a:pPr>
            <a:r>
              <a:rPr lang="es-CO" altLang="es-CO" sz="600">
                <a:solidFill>
                  <a:srgbClr val="000000"/>
                </a:solidFill>
                <a:latin typeface="Arial" panose="020B0604020202020204" pitchFamily="34" charset="0"/>
              </a:rPr>
              <a:t>FUENTE IMLN y CF FORENSIS 2016-2017</a:t>
            </a:r>
          </a:p>
          <a:p>
            <a:pPr defTabSz="914400" eaLnBrk="1" hangingPunct="1">
              <a:spcBef>
                <a:spcPct val="0"/>
              </a:spcBef>
              <a:buFontTx/>
              <a:buNone/>
            </a:pPr>
            <a:r>
              <a:rPr lang="es-CO" altLang="es-CO" sz="600">
                <a:solidFill>
                  <a:srgbClr val="000000"/>
                </a:solidFill>
                <a:latin typeface="Arial" panose="020B0604020202020204" pitchFamily="34" charset="0"/>
              </a:rPr>
              <a:t>SISPRO</a:t>
            </a:r>
          </a:p>
        </p:txBody>
      </p:sp>
      <p:sp>
        <p:nvSpPr>
          <p:cNvPr id="16418" name="Rectángulo 4"/>
          <p:cNvSpPr>
            <a:spLocks noChangeArrowheads="1"/>
          </p:cNvSpPr>
          <p:nvPr/>
        </p:nvSpPr>
        <p:spPr bwMode="auto">
          <a:xfrm>
            <a:off x="6197600" y="260350"/>
            <a:ext cx="271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s-ES" altLang="es-ES_tradnl" sz="2800" b="1" dirty="0">
                <a:solidFill>
                  <a:schemeClr val="accent1">
                    <a:lumMod val="50000"/>
                  </a:schemeClr>
                </a:solidFill>
              </a:rPr>
              <a:t>DIAGNÓSTICO</a:t>
            </a:r>
          </a:p>
        </p:txBody>
      </p:sp>
      <p:sp>
        <p:nvSpPr>
          <p:cNvPr id="61444" name="2 Marcador de contenido"/>
          <p:cNvSpPr txBox="1">
            <a:spLocks/>
          </p:cNvSpPr>
          <p:nvPr/>
        </p:nvSpPr>
        <p:spPr bwMode="auto">
          <a:xfrm>
            <a:off x="3522663" y="614363"/>
            <a:ext cx="5724525"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buFont typeface="Arial" panose="020B0604020202020204" pitchFamily="34" charset="0"/>
              <a:buNone/>
            </a:pPr>
            <a:r>
              <a:rPr lang="es-ES" altLang="es-ES_tradnl" sz="2800">
                <a:solidFill>
                  <a:srgbClr val="002060"/>
                </a:solidFill>
                <a:latin typeface="Arial" panose="020B0604020202020204" pitchFamily="34" charset="0"/>
              </a:rPr>
              <a:t>Principales indicadores críticos</a:t>
            </a:r>
            <a:endParaRPr lang="es-ES" altLang="es-ES_tradnl">
              <a:solidFill>
                <a:srgbClr val="898989"/>
              </a:solidFill>
            </a:endParaRPr>
          </a:p>
        </p:txBody>
      </p:sp>
      <p:graphicFrame>
        <p:nvGraphicFramePr>
          <p:cNvPr id="6" name="Tabla 1"/>
          <p:cNvGraphicFramePr>
            <a:graphicFrameLocks noGrp="1"/>
          </p:cNvGraphicFramePr>
          <p:nvPr/>
        </p:nvGraphicFramePr>
        <p:xfrm>
          <a:off x="698500" y="1241425"/>
          <a:ext cx="7267576" cy="4600575"/>
        </p:xfrm>
        <a:graphic>
          <a:graphicData uri="http://schemas.openxmlformats.org/drawingml/2006/table">
            <a:tbl>
              <a:tblPr firstRow="1" firstCol="1" bandRow="1">
                <a:tableStyleId>{5C22544A-7EE6-4342-B048-85BDC9FD1C3A}</a:tableStyleId>
              </a:tblPr>
              <a:tblGrid>
                <a:gridCol w="2128453">
                  <a:extLst>
                    <a:ext uri="{9D8B030D-6E8A-4147-A177-3AD203B41FA5}">
                      <a16:colId xmlns:a16="http://schemas.microsoft.com/office/drawing/2014/main" val="20000"/>
                    </a:ext>
                  </a:extLst>
                </a:gridCol>
                <a:gridCol w="1353301">
                  <a:extLst>
                    <a:ext uri="{9D8B030D-6E8A-4147-A177-3AD203B41FA5}">
                      <a16:colId xmlns:a16="http://schemas.microsoft.com/office/drawing/2014/main" val="20001"/>
                    </a:ext>
                  </a:extLst>
                </a:gridCol>
                <a:gridCol w="1892911">
                  <a:extLst>
                    <a:ext uri="{9D8B030D-6E8A-4147-A177-3AD203B41FA5}">
                      <a16:colId xmlns:a16="http://schemas.microsoft.com/office/drawing/2014/main" val="20002"/>
                    </a:ext>
                  </a:extLst>
                </a:gridCol>
                <a:gridCol w="1892911">
                  <a:extLst>
                    <a:ext uri="{9D8B030D-6E8A-4147-A177-3AD203B41FA5}">
                      <a16:colId xmlns:a16="http://schemas.microsoft.com/office/drawing/2014/main" val="20003"/>
                    </a:ext>
                  </a:extLst>
                </a:gridCol>
              </a:tblGrid>
              <a:tr h="406296">
                <a:tc>
                  <a:txBody>
                    <a:bodyPr/>
                    <a:lstStyle/>
                    <a:p>
                      <a:pPr algn="ctr">
                        <a:spcAft>
                          <a:spcPts val="0"/>
                        </a:spcAft>
                      </a:pPr>
                      <a:r>
                        <a:rPr lang="es-CO" sz="1400" dirty="0">
                          <a:effectLst/>
                          <a:latin typeface="Arial" panose="020B0604020202020204" pitchFamily="34" charset="0"/>
                          <a:ea typeface="+mn-ea"/>
                          <a:cs typeface="Arial" panose="020B0604020202020204" pitchFamily="34" charset="0"/>
                        </a:rPr>
                        <a:t>INDICADOR</a:t>
                      </a:r>
                      <a:endParaRPr lang="es-CO" sz="14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CO" sz="1400" dirty="0">
                          <a:effectLst/>
                          <a:latin typeface="Arial" panose="020B0604020202020204" pitchFamily="34" charset="0"/>
                          <a:cs typeface="Arial" panose="020B0604020202020204" pitchFamily="34" charset="0"/>
                        </a:rPr>
                        <a:t>2016</a:t>
                      </a:r>
                      <a:endParaRPr lang="es-CO" sz="14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CO" sz="1400" dirty="0">
                          <a:effectLst/>
                          <a:latin typeface="Arial" panose="020B0604020202020204" pitchFamily="34" charset="0"/>
                          <a:cs typeface="Arial" panose="020B0604020202020204" pitchFamily="34" charset="0"/>
                        </a:rPr>
                        <a:t>2017</a:t>
                      </a:r>
                      <a:endParaRPr lang="es-CO" sz="14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CO" sz="1400" dirty="0">
                          <a:effectLst/>
                          <a:latin typeface="Arial" panose="020B0604020202020204" pitchFamily="34" charset="0"/>
                          <a:ea typeface="Times New Roman" panose="02020603050405020304" pitchFamily="18" charset="0"/>
                          <a:cs typeface="Arial" panose="020B0604020202020204" pitchFamily="34" charset="0"/>
                        </a:rPr>
                        <a:t>2018</a:t>
                      </a:r>
                    </a:p>
                  </a:txBody>
                  <a:tcPr marL="44008" marR="44008" marT="0" marB="0" anchor="ctr"/>
                </a:tc>
                <a:extLst>
                  <a:ext uri="{0D108BD9-81ED-4DB2-BD59-A6C34878D82A}">
                    <a16:rowId xmlns:a16="http://schemas.microsoft.com/office/drawing/2014/main" val="10000"/>
                  </a:ext>
                </a:extLst>
              </a:tr>
              <a:tr h="637277">
                <a:tc>
                  <a:txBody>
                    <a:bodyPr/>
                    <a:lstStyle/>
                    <a:p>
                      <a:pPr algn="ctr">
                        <a:spcAft>
                          <a:spcPts val="0"/>
                        </a:spcAft>
                      </a:pPr>
                      <a:r>
                        <a:rPr lang="es-ES" sz="1400" baseline="0" dirty="0">
                          <a:effectLst/>
                          <a:latin typeface="Arial" panose="020B0604020202020204" pitchFamily="34" charset="0"/>
                          <a:cs typeface="Arial" panose="020B0604020202020204" pitchFamily="34" charset="0"/>
                        </a:rPr>
                        <a:t>Tasa de </a:t>
                      </a:r>
                      <a:r>
                        <a:rPr lang="es-ES" sz="1400" dirty="0">
                          <a:effectLst/>
                          <a:latin typeface="Arial" panose="020B0604020202020204" pitchFamily="34" charset="0"/>
                          <a:cs typeface="Arial" panose="020B0604020202020204" pitchFamily="34" charset="0"/>
                        </a:rPr>
                        <a:t>violencia intrafamiliar</a:t>
                      </a:r>
                      <a:endParaRPr lang="es-CO" sz="14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tc>
                <a:tc>
                  <a:txBody>
                    <a:bodyPr/>
                    <a:lstStyle/>
                    <a:p>
                      <a:pPr algn="ctr">
                        <a:spcAft>
                          <a:spcPts val="0"/>
                        </a:spcAft>
                      </a:pPr>
                      <a:r>
                        <a:rPr lang="es-ES" sz="1200" dirty="0">
                          <a:effectLst/>
                          <a:latin typeface="Arial" panose="020B0604020202020204" pitchFamily="34" charset="0"/>
                          <a:cs typeface="Arial" panose="020B0604020202020204" pitchFamily="34" charset="0"/>
                        </a:rPr>
                        <a:t>Tasa </a:t>
                      </a:r>
                      <a:r>
                        <a:rPr lang="es-ES" sz="1200" baseline="0" dirty="0">
                          <a:effectLst/>
                          <a:latin typeface="Arial" panose="020B0604020202020204" pitchFamily="34" charset="0"/>
                          <a:cs typeface="Arial" panose="020B0604020202020204" pitchFamily="34" charset="0"/>
                        </a:rPr>
                        <a:t> 106.93 </a:t>
                      </a:r>
                      <a:r>
                        <a:rPr lang="es-ES" sz="1200" dirty="0">
                          <a:effectLst/>
                          <a:latin typeface="Arial" panose="020B0604020202020204" pitchFamily="34" charset="0"/>
                          <a:cs typeface="Arial" panose="020B0604020202020204" pitchFamily="34" charset="0"/>
                        </a:rPr>
                        <a:t>por 100.000 habitantes</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ES" sz="1200" dirty="0">
                          <a:effectLst/>
                          <a:latin typeface="Arial" panose="020B0604020202020204" pitchFamily="34" charset="0"/>
                          <a:cs typeface="Arial" panose="020B0604020202020204" pitchFamily="34" charset="0"/>
                        </a:rPr>
                        <a:t>Tasa 210,4 por 100.000 habitantes</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CO" sz="1200" dirty="0">
                          <a:effectLst/>
                          <a:latin typeface="Arial" panose="020B0604020202020204" pitchFamily="34" charset="0"/>
                          <a:ea typeface="Times New Roman" panose="02020603050405020304" pitchFamily="18" charset="0"/>
                          <a:cs typeface="Arial" panose="020B0604020202020204" pitchFamily="34" charset="0"/>
                        </a:rPr>
                        <a:t>215,2</a:t>
                      </a:r>
                    </a:p>
                  </a:txBody>
                  <a:tcPr marL="44008" marR="44008" marT="0" marB="0" anchor="ctr"/>
                </a:tc>
                <a:extLst>
                  <a:ext uri="{0D108BD9-81ED-4DB2-BD59-A6C34878D82A}">
                    <a16:rowId xmlns:a16="http://schemas.microsoft.com/office/drawing/2014/main" val="10001"/>
                  </a:ext>
                </a:extLst>
              </a:tr>
              <a:tr h="548734">
                <a:tc>
                  <a:txBody>
                    <a:bodyPr/>
                    <a:lstStyle/>
                    <a:p>
                      <a:pPr algn="ctr">
                        <a:spcAft>
                          <a:spcPts val="0"/>
                        </a:spcAft>
                      </a:pPr>
                      <a:r>
                        <a:rPr lang="es-CO" sz="1400" dirty="0">
                          <a:effectLst/>
                          <a:latin typeface="Arial" panose="020B0604020202020204" pitchFamily="34" charset="0"/>
                          <a:ea typeface="Times New Roman" panose="02020603050405020304" pitchFamily="18" charset="0"/>
                          <a:cs typeface="Arial" panose="020B0604020202020204" pitchFamily="34" charset="0"/>
                        </a:rPr>
                        <a:t>Tasa de mortalidad de suicidio</a:t>
                      </a:r>
                    </a:p>
                  </a:txBody>
                  <a:tcPr marL="44008" marR="44008" marT="0" marB="0"/>
                </a:tc>
                <a:tc>
                  <a:txBody>
                    <a:bodyPr/>
                    <a:lstStyle/>
                    <a:p>
                      <a:pPr algn="ctr">
                        <a:spcAft>
                          <a:spcPts val="0"/>
                        </a:spcAft>
                      </a:pPr>
                      <a:r>
                        <a:rPr lang="es-ES" sz="1200" kern="1200" baseline="0" dirty="0">
                          <a:effectLst/>
                          <a:latin typeface="Arial" panose="020B0604020202020204" pitchFamily="34" charset="0"/>
                          <a:cs typeface="Arial" panose="020B0604020202020204" pitchFamily="34" charset="0"/>
                        </a:rPr>
                        <a:t>Tasa 6,34</a:t>
                      </a:r>
                      <a:r>
                        <a:rPr lang="es-ES" sz="1200" kern="1200" dirty="0">
                          <a:effectLst/>
                          <a:latin typeface="Arial" panose="020B0604020202020204" pitchFamily="34" charset="0"/>
                          <a:cs typeface="Arial" panose="020B0604020202020204" pitchFamily="34" charset="0"/>
                        </a:rPr>
                        <a:t> </a:t>
                      </a:r>
                      <a:r>
                        <a:rPr lang="es-ES" sz="1200" dirty="0">
                          <a:effectLst/>
                          <a:latin typeface="Arial" panose="020B0604020202020204" pitchFamily="34" charset="0"/>
                          <a:cs typeface="Arial" panose="020B0604020202020204" pitchFamily="34" charset="0"/>
                        </a:rPr>
                        <a:t>x 100.000 habitantes</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ES" sz="1200" kern="1200" dirty="0">
                          <a:effectLst/>
                          <a:latin typeface="Arial" panose="020B0604020202020204" pitchFamily="34" charset="0"/>
                          <a:cs typeface="Arial" panose="020B0604020202020204" pitchFamily="34" charset="0"/>
                        </a:rPr>
                        <a:t>Tasa 4,1 </a:t>
                      </a:r>
                      <a:r>
                        <a:rPr lang="es-ES" sz="1200" dirty="0">
                          <a:effectLst/>
                          <a:latin typeface="Arial" panose="020B0604020202020204" pitchFamily="34" charset="0"/>
                          <a:cs typeface="Arial" panose="020B0604020202020204" pitchFamily="34" charset="0"/>
                        </a:rPr>
                        <a:t>x 100.000 habitantes</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CO" sz="1200" dirty="0">
                          <a:effectLst/>
                          <a:latin typeface="Arial" panose="020B0604020202020204" pitchFamily="34" charset="0"/>
                          <a:ea typeface="Times New Roman" panose="02020603050405020304" pitchFamily="18" charset="0"/>
                          <a:cs typeface="Arial" panose="020B0604020202020204" pitchFamily="34" charset="0"/>
                        </a:rPr>
                        <a:t>9,34 por 100.000 habitantes</a:t>
                      </a:r>
                    </a:p>
                  </a:txBody>
                  <a:tcPr marL="44008" marR="44008" marT="0" marB="0" anchor="ctr"/>
                </a:tc>
                <a:extLst>
                  <a:ext uri="{0D108BD9-81ED-4DB2-BD59-A6C34878D82A}">
                    <a16:rowId xmlns:a16="http://schemas.microsoft.com/office/drawing/2014/main" val="10002"/>
                  </a:ext>
                </a:extLst>
              </a:tr>
              <a:tr h="698883">
                <a:tc>
                  <a:txBody>
                    <a:bodyPr/>
                    <a:lstStyle/>
                    <a:p>
                      <a:pPr algn="ctr">
                        <a:spcAft>
                          <a:spcPts val="0"/>
                        </a:spcAft>
                      </a:pPr>
                      <a:r>
                        <a:rPr lang="es-CO" sz="1400" dirty="0">
                          <a:effectLst/>
                          <a:latin typeface="Arial" panose="020B0604020202020204" pitchFamily="34" charset="0"/>
                          <a:cs typeface="Arial" panose="020B0604020202020204" pitchFamily="34" charset="0"/>
                        </a:rPr>
                        <a:t>Casos</a:t>
                      </a:r>
                      <a:r>
                        <a:rPr lang="es-CO" sz="1400" baseline="0" dirty="0">
                          <a:effectLst/>
                          <a:latin typeface="Arial" panose="020B0604020202020204" pitchFamily="34" charset="0"/>
                          <a:cs typeface="Arial" panose="020B0604020202020204" pitchFamily="34" charset="0"/>
                        </a:rPr>
                        <a:t> </a:t>
                      </a:r>
                      <a:r>
                        <a:rPr lang="es-CO" sz="1400" dirty="0">
                          <a:effectLst/>
                          <a:latin typeface="Arial" panose="020B0604020202020204" pitchFamily="34" charset="0"/>
                          <a:cs typeface="Arial" panose="020B0604020202020204" pitchFamily="34" charset="0"/>
                        </a:rPr>
                        <a:t> de Intentos de suicidio</a:t>
                      </a:r>
                      <a:endParaRPr lang="es-CO" sz="14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200" kern="1200" dirty="0">
                          <a:effectLst/>
                          <a:latin typeface="Arial" panose="020B0604020202020204" pitchFamily="34" charset="0"/>
                          <a:cs typeface="Arial" panose="020B0604020202020204" pitchFamily="34" charset="0"/>
                        </a:rPr>
                        <a:t>Casos notificados de intento de suicidio:  733</a:t>
                      </a:r>
                      <a:endParaRPr lang="es-CO" sz="1200" dirty="0">
                        <a:effectLst/>
                        <a:latin typeface="Arial" panose="020B0604020202020204" pitchFamily="34" charset="0"/>
                        <a:cs typeface="Arial" panose="020B0604020202020204" pitchFamily="34" charset="0"/>
                      </a:endParaRPr>
                    </a:p>
                  </a:txBody>
                  <a:tcPr marL="44008" marR="44008" marT="0" marB="0" anchor="ctr"/>
                </a:tc>
                <a:tc>
                  <a:txBody>
                    <a:bodyPr/>
                    <a:lstStyle/>
                    <a:p>
                      <a:pPr algn="ctr">
                        <a:spcAft>
                          <a:spcPts val="0"/>
                        </a:spcAft>
                      </a:pPr>
                      <a:r>
                        <a:rPr lang="es-CO" sz="1200" kern="1200" dirty="0">
                          <a:effectLst/>
                          <a:latin typeface="Arial" panose="020B0604020202020204" pitchFamily="34" charset="0"/>
                          <a:cs typeface="Arial" panose="020B0604020202020204" pitchFamily="34" charset="0"/>
                        </a:rPr>
                        <a:t>Casos notificados  de </a:t>
                      </a:r>
                      <a:endParaRPr lang="es-CO" sz="1200" dirty="0">
                        <a:effectLst/>
                        <a:latin typeface="Arial" panose="020B0604020202020204" pitchFamily="34" charset="0"/>
                        <a:cs typeface="Arial" panose="020B0604020202020204" pitchFamily="34" charset="0"/>
                      </a:endParaRPr>
                    </a:p>
                    <a:p>
                      <a:pPr algn="ctr">
                        <a:spcAft>
                          <a:spcPts val="0"/>
                        </a:spcAft>
                      </a:pPr>
                      <a:r>
                        <a:rPr lang="es-CO" sz="1200" kern="1200" dirty="0">
                          <a:effectLst/>
                          <a:latin typeface="Arial" panose="020B0604020202020204" pitchFamily="34" charset="0"/>
                          <a:cs typeface="Arial" panose="020B0604020202020204" pitchFamily="34" charset="0"/>
                        </a:rPr>
                        <a:t>Intento de suicidio: 1449 </a:t>
                      </a:r>
                      <a:endParaRPr lang="es-CO" sz="12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nchor="ctr"/>
                </a:tc>
                <a:tc>
                  <a:txBody>
                    <a:bodyPr/>
                    <a:lstStyle/>
                    <a:p>
                      <a:pPr algn="ctr">
                        <a:spcAft>
                          <a:spcPts val="0"/>
                        </a:spcAft>
                      </a:pPr>
                      <a:r>
                        <a:rPr lang="es-CO" sz="1200" kern="1200" dirty="0">
                          <a:effectLst/>
                          <a:latin typeface="Arial" panose="020B0604020202020204" pitchFamily="34" charset="0"/>
                          <a:cs typeface="Arial" panose="020B0604020202020204" pitchFamily="34" charset="0"/>
                        </a:rPr>
                        <a:t>Casos notificados  de </a:t>
                      </a:r>
                      <a:endParaRPr lang="es-CO" sz="1200" dirty="0">
                        <a:effectLst/>
                        <a:latin typeface="Arial" panose="020B0604020202020204" pitchFamily="34" charset="0"/>
                        <a:cs typeface="Arial" panose="020B0604020202020204" pitchFamily="34" charset="0"/>
                      </a:endParaRPr>
                    </a:p>
                    <a:p>
                      <a:pPr algn="ctr">
                        <a:spcAft>
                          <a:spcPts val="0"/>
                        </a:spcAft>
                      </a:pPr>
                      <a:r>
                        <a:rPr lang="es-CO" sz="1200" kern="1200" dirty="0">
                          <a:effectLst/>
                          <a:latin typeface="Arial" panose="020B0604020202020204" pitchFamily="34" charset="0"/>
                          <a:cs typeface="Arial" panose="020B0604020202020204" pitchFamily="34" charset="0"/>
                        </a:rPr>
                        <a:t>Intento de suicidio:</a:t>
                      </a:r>
                      <a:r>
                        <a:rPr lang="es-CO" sz="1200" dirty="0">
                          <a:effectLst/>
                          <a:latin typeface="Arial" panose="020B0604020202020204" pitchFamily="34" charset="0"/>
                          <a:ea typeface="Times New Roman" panose="02020603050405020304" pitchFamily="18" charset="0"/>
                          <a:cs typeface="Arial" panose="020B0604020202020204" pitchFamily="34" charset="0"/>
                        </a:rPr>
                        <a:t>1895</a:t>
                      </a:r>
                    </a:p>
                  </a:txBody>
                  <a:tcPr marL="44008" marR="44008" marT="0" marB="0" anchor="ctr"/>
                </a:tc>
                <a:extLst>
                  <a:ext uri="{0D108BD9-81ED-4DB2-BD59-A6C34878D82A}">
                    <a16:rowId xmlns:a16="http://schemas.microsoft.com/office/drawing/2014/main" val="10003"/>
                  </a:ext>
                </a:extLst>
              </a:tr>
              <a:tr h="1097469">
                <a:tc>
                  <a:txBody>
                    <a:bodyPr/>
                    <a:lstStyle/>
                    <a:p>
                      <a:pPr algn="ctr">
                        <a:spcAft>
                          <a:spcPts val="0"/>
                        </a:spcAft>
                      </a:pPr>
                      <a:r>
                        <a:rPr lang="es-ES" sz="1400">
                          <a:effectLst/>
                          <a:latin typeface="Arial" panose="020B0604020202020204" pitchFamily="34" charset="0"/>
                          <a:cs typeface="Arial" panose="020B0604020202020204" pitchFamily="34" charset="0"/>
                        </a:rPr>
                        <a:t>Tasa del </a:t>
                      </a:r>
                      <a:r>
                        <a:rPr lang="es-ES" sz="1400" dirty="0">
                          <a:effectLst/>
                          <a:latin typeface="Arial" panose="020B0604020202020204" pitchFamily="34" charset="0"/>
                          <a:cs typeface="Arial" panose="020B0604020202020204" pitchFamily="34" charset="0"/>
                        </a:rPr>
                        <a:t>consumo de SPA </a:t>
                      </a:r>
                      <a:endParaRPr lang="es-CO" sz="1400" dirty="0">
                        <a:effectLst/>
                        <a:latin typeface="Arial" panose="020B0604020202020204" pitchFamily="34" charset="0"/>
                        <a:ea typeface="Times New Roman" panose="02020603050405020304" pitchFamily="18" charset="0"/>
                        <a:cs typeface="Arial" panose="020B0604020202020204" pitchFamily="34" charset="0"/>
                      </a:endParaRPr>
                    </a:p>
                  </a:txBody>
                  <a:tcPr marL="44008" marR="44008" marT="0" marB="0"/>
                </a:tc>
                <a:tc>
                  <a:txBody>
                    <a:bodyPr/>
                    <a:lstStyle/>
                    <a:p>
                      <a:pPr algn="ctr">
                        <a:spcAft>
                          <a:spcPts val="0"/>
                        </a:spcAft>
                      </a:pPr>
                      <a:r>
                        <a:rPr lang="es-ES" sz="1200" kern="1200" dirty="0">
                          <a:effectLst/>
                          <a:latin typeface="Arial" panose="020B0604020202020204" pitchFamily="34" charset="0"/>
                          <a:cs typeface="Arial" panose="020B0604020202020204" pitchFamily="34" charset="0"/>
                        </a:rPr>
                        <a:t>Tasa de Intoxicaciones por consumo de psicoactivos</a:t>
                      </a:r>
                    </a:p>
                    <a:p>
                      <a:pPr algn="ctr">
                        <a:spcAft>
                          <a:spcPts val="0"/>
                        </a:spcAft>
                      </a:pPr>
                      <a:r>
                        <a:rPr lang="es-CO" sz="1200" baseline="0" dirty="0">
                          <a:effectLst/>
                          <a:latin typeface="Arial" panose="020B0604020202020204" pitchFamily="34" charset="0"/>
                          <a:ea typeface="+mn-ea"/>
                          <a:cs typeface="Arial" panose="020B0604020202020204" pitchFamily="34" charset="0"/>
                        </a:rPr>
                        <a:t>7,02 </a:t>
                      </a:r>
                      <a:r>
                        <a:rPr lang="es-ES" sz="1200" kern="1200" dirty="0">
                          <a:effectLst/>
                          <a:latin typeface="Arial" panose="020B0604020202020204" pitchFamily="34" charset="0"/>
                          <a:cs typeface="Arial" panose="020B0604020202020204" pitchFamily="34" charset="0"/>
                        </a:rPr>
                        <a:t>x 100.000 habitantes </a:t>
                      </a:r>
                      <a:endParaRPr lang="es-CO" sz="1200" dirty="0">
                        <a:effectLst/>
                        <a:latin typeface="Arial" panose="020B0604020202020204" pitchFamily="34" charset="0"/>
                        <a:cs typeface="Arial" panose="020B0604020202020204" pitchFamily="34" charset="0"/>
                      </a:endParaRPr>
                    </a:p>
                  </a:txBody>
                  <a:tcPr marL="44008" marR="4400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200" kern="1200" dirty="0">
                          <a:effectLst/>
                          <a:latin typeface="Arial" panose="020B0604020202020204" pitchFamily="34" charset="0"/>
                          <a:cs typeface="Arial" panose="020B0604020202020204" pitchFamily="34" charset="0"/>
                        </a:rPr>
                        <a:t>Tasa de Intoxicaciones por consumo de psicoactivos</a:t>
                      </a:r>
                    </a:p>
                    <a:p>
                      <a:pPr marL="0" marR="0" indent="0" algn="ctr" defTabSz="457200" rtl="0" eaLnBrk="1" fontAlgn="auto" latinLnBrk="0" hangingPunct="1">
                        <a:lnSpc>
                          <a:spcPct val="100000"/>
                        </a:lnSpc>
                        <a:spcBef>
                          <a:spcPts val="0"/>
                        </a:spcBef>
                        <a:spcAft>
                          <a:spcPts val="0"/>
                        </a:spcAft>
                        <a:buClrTx/>
                        <a:buSzTx/>
                        <a:buFontTx/>
                        <a:buNone/>
                        <a:tabLst/>
                        <a:defRPr/>
                      </a:pPr>
                      <a:r>
                        <a:rPr lang="es-CO" sz="1200" baseline="0" dirty="0">
                          <a:effectLst/>
                          <a:latin typeface="Arial" panose="020B0604020202020204" pitchFamily="34" charset="0"/>
                          <a:ea typeface="+mn-ea"/>
                          <a:cs typeface="Arial" panose="020B0604020202020204" pitchFamily="34" charset="0"/>
                        </a:rPr>
                        <a:t>0.54 </a:t>
                      </a:r>
                      <a:r>
                        <a:rPr lang="es-ES" sz="1200" kern="1200" dirty="0">
                          <a:effectLst/>
                          <a:latin typeface="Arial" panose="020B0604020202020204" pitchFamily="34" charset="0"/>
                          <a:cs typeface="Arial" panose="020B0604020202020204" pitchFamily="34" charset="0"/>
                        </a:rPr>
                        <a:t>x 100.000 habitantes </a:t>
                      </a:r>
                      <a:endParaRPr lang="es-CO" sz="1200" dirty="0">
                        <a:effectLst/>
                        <a:latin typeface="Arial" panose="020B0604020202020204" pitchFamily="34" charset="0"/>
                        <a:cs typeface="Arial" panose="020B0604020202020204" pitchFamily="34" charset="0"/>
                      </a:endParaRPr>
                    </a:p>
                  </a:txBody>
                  <a:tcPr marL="44008" marR="44008"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O" sz="1200" dirty="0">
                          <a:effectLst/>
                          <a:latin typeface="Arial" panose="020B0604020202020204" pitchFamily="34" charset="0"/>
                          <a:cs typeface="Arial" panose="020B0604020202020204" pitchFamily="34" charset="0"/>
                        </a:rPr>
                        <a:t>13</a:t>
                      </a:r>
                      <a:r>
                        <a:rPr lang="es-CO" sz="1200" baseline="0" dirty="0">
                          <a:effectLst/>
                          <a:latin typeface="Arial" panose="020B0604020202020204" pitchFamily="34" charset="0"/>
                          <a:cs typeface="Arial" panose="020B0604020202020204" pitchFamily="34" charset="0"/>
                        </a:rPr>
                        <a:t> x 100.000 habitantes</a:t>
                      </a:r>
                      <a:endParaRPr lang="es-CO" sz="1200" dirty="0">
                        <a:effectLst/>
                        <a:latin typeface="Arial" panose="020B0604020202020204" pitchFamily="34" charset="0"/>
                        <a:cs typeface="Arial" panose="020B0604020202020204" pitchFamily="34" charset="0"/>
                      </a:endParaRPr>
                    </a:p>
                  </a:txBody>
                  <a:tcPr marL="44008" marR="44008" marT="0" marB="0" anchor="ctr"/>
                </a:tc>
                <a:extLst>
                  <a:ext uri="{0D108BD9-81ED-4DB2-BD59-A6C34878D82A}">
                    <a16:rowId xmlns:a16="http://schemas.microsoft.com/office/drawing/2014/main" val="10004"/>
                  </a:ext>
                </a:extLst>
              </a:tr>
              <a:tr h="1211916">
                <a:tc>
                  <a:txBody>
                    <a:bodyPr/>
                    <a:lstStyle/>
                    <a:p>
                      <a:pPr algn="ctr">
                        <a:spcAft>
                          <a:spcPts val="0"/>
                        </a:spcAft>
                      </a:pPr>
                      <a:r>
                        <a:rPr lang="es-CO" sz="1400" dirty="0">
                          <a:effectLst/>
                          <a:latin typeface="Arial" panose="020B0604020202020204" pitchFamily="34" charset="0"/>
                          <a:ea typeface="Times New Roman" panose="02020603050405020304" pitchFamily="18" charset="0"/>
                          <a:cs typeface="Arial" panose="020B0604020202020204" pitchFamily="34" charset="0"/>
                        </a:rPr>
                        <a:t>Tasa de mortalidad por trastornos mentales y del comportamiento</a:t>
                      </a:r>
                    </a:p>
                  </a:txBody>
                  <a:tcPr marL="44008" marR="44008" marT="0" marB="0"/>
                </a:tc>
                <a:tc>
                  <a:txBody>
                    <a:bodyPr/>
                    <a:lstStyle/>
                    <a:p>
                      <a:pPr algn="ctr">
                        <a:spcAft>
                          <a:spcPts val="0"/>
                        </a:spcAft>
                      </a:pPr>
                      <a:r>
                        <a:rPr lang="es-CO" sz="1200" dirty="0">
                          <a:effectLst/>
                          <a:latin typeface="Arial" panose="020B0604020202020204" pitchFamily="34" charset="0"/>
                          <a:ea typeface="Times New Roman" panose="02020603050405020304" pitchFamily="18" charset="0"/>
                          <a:cs typeface="Arial" panose="020B0604020202020204" pitchFamily="34" charset="0"/>
                        </a:rPr>
                        <a:t>Tasa 1,38 X100,000 habitantes </a:t>
                      </a:r>
                    </a:p>
                  </a:txBody>
                  <a:tcPr marL="44008" marR="44008" marT="0" marB="0" anchor="ctr"/>
                </a:tc>
                <a:tc>
                  <a:txBody>
                    <a:bodyPr/>
                    <a:lstStyle/>
                    <a:p>
                      <a:pPr algn="ctr">
                        <a:spcAft>
                          <a:spcPts val="0"/>
                        </a:spcAft>
                      </a:pPr>
                      <a:r>
                        <a:rPr lang="es-CO" sz="1200" dirty="0">
                          <a:effectLst/>
                          <a:latin typeface="Arial" panose="020B0604020202020204" pitchFamily="34" charset="0"/>
                          <a:ea typeface="Times New Roman" panose="02020603050405020304" pitchFamily="18" charset="0"/>
                          <a:cs typeface="Arial" panose="020B0604020202020204" pitchFamily="34" charset="0"/>
                        </a:rPr>
                        <a:t>Sin dato (Fuente MSPS)</a:t>
                      </a:r>
                    </a:p>
                  </a:txBody>
                  <a:tcPr marL="44008" marR="44008" marT="0" marB="0" anchor="ctr"/>
                </a:tc>
                <a:tc>
                  <a:txBody>
                    <a:bodyPr/>
                    <a:lstStyle/>
                    <a:p>
                      <a:pPr algn="ctr">
                        <a:spcAft>
                          <a:spcPts val="0"/>
                        </a:spcAft>
                      </a:pPr>
                      <a:r>
                        <a:rPr lang="es-CO" sz="1200" dirty="0">
                          <a:effectLst/>
                          <a:latin typeface="Arial" panose="020B0604020202020204" pitchFamily="34" charset="0"/>
                          <a:ea typeface="Times New Roman" panose="02020603050405020304" pitchFamily="18" charset="0"/>
                          <a:cs typeface="Arial" panose="020B0604020202020204" pitchFamily="34" charset="0"/>
                        </a:rPr>
                        <a:t>Sin dato (Fuente MSPS)</a:t>
                      </a:r>
                    </a:p>
                  </a:txBody>
                  <a:tcPr marL="44008" marR="44008"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02475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ángulo 3"/>
          <p:cNvSpPr>
            <a:spLocks noChangeArrowheads="1"/>
          </p:cNvSpPr>
          <p:nvPr/>
        </p:nvSpPr>
        <p:spPr bwMode="auto">
          <a:xfrm>
            <a:off x="1112838" y="0"/>
            <a:ext cx="7796212"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defTabSz="914400" eaLnBrk="1" hangingPunct="1">
              <a:spcBef>
                <a:spcPct val="0"/>
              </a:spcBef>
              <a:buFontTx/>
              <a:buNone/>
            </a:pPr>
            <a:r>
              <a:rPr lang="es-ES" altLang="es-CO" sz="2800" b="1">
                <a:solidFill>
                  <a:srgbClr val="254061"/>
                </a:solidFill>
                <a:latin typeface="Arial" panose="020B0604020202020204" pitchFamily="34" charset="0"/>
              </a:rPr>
              <a:t>DIAGNÓSTICO</a:t>
            </a:r>
          </a:p>
          <a:p>
            <a:pPr algn="r" defTabSz="914400" eaLnBrk="1" hangingPunct="1">
              <a:spcBef>
                <a:spcPct val="0"/>
              </a:spcBef>
              <a:buFontTx/>
              <a:buNone/>
            </a:pPr>
            <a:r>
              <a:rPr lang="es-ES" altLang="es-CO" sz="2400">
                <a:solidFill>
                  <a:srgbClr val="254061"/>
                </a:solidFill>
                <a:latin typeface="Arial" panose="020B0604020202020204" pitchFamily="34" charset="0"/>
              </a:rPr>
              <a:t>Problema de política pública</a:t>
            </a:r>
            <a:endParaRPr lang="es-CO" altLang="es-CO" sz="2400">
              <a:solidFill>
                <a:srgbClr val="254061"/>
              </a:solidFill>
              <a:latin typeface="Arial" panose="020B0604020202020204" pitchFamily="34" charset="0"/>
            </a:endParaRPr>
          </a:p>
        </p:txBody>
      </p:sp>
      <p:pic>
        <p:nvPicPr>
          <p:cNvPr id="69635" name="Imagen 2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0200" y="715963"/>
            <a:ext cx="8267700" cy="573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192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3" name="Imagen 6"/>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r="26768"/>
          <a:stretch>
            <a:fillRect/>
          </a:stretch>
        </p:blipFill>
        <p:spPr>
          <a:xfrm>
            <a:off x="271463" y="1012825"/>
            <a:ext cx="2657475" cy="2819400"/>
          </a:xfrm>
          <a:noFill/>
        </p:spPr>
      </p:pic>
      <p:sp>
        <p:nvSpPr>
          <p:cNvPr id="4" name="Rectángulo 4"/>
          <p:cNvSpPr>
            <a:spLocks noChangeArrowheads="1"/>
          </p:cNvSpPr>
          <p:nvPr/>
        </p:nvSpPr>
        <p:spPr bwMode="auto">
          <a:xfrm>
            <a:off x="3036888" y="1765300"/>
            <a:ext cx="5649912"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es-ES_tradnl" altLang="es-MX" sz="1800">
                <a:latin typeface="Arial" panose="020B0604020202020204" pitchFamily="34" charset="0"/>
              </a:rPr>
              <a:t>Orientar acciones sectoriales, intersectoriales y comunitarias, que permitan el goce efectivo del derecho a la salud metal en los diferentes entornos de vida cotidiana, en el departamento de Cundinamarca. </a:t>
            </a:r>
          </a:p>
        </p:txBody>
      </p:sp>
      <p:grpSp>
        <p:nvGrpSpPr>
          <p:cNvPr id="5" name="Grupo 5"/>
          <p:cNvGrpSpPr>
            <a:grpSpLocks/>
          </p:cNvGrpSpPr>
          <p:nvPr/>
        </p:nvGrpSpPr>
        <p:grpSpPr bwMode="auto">
          <a:xfrm>
            <a:off x="1725613" y="3997325"/>
            <a:ext cx="1620837" cy="1619250"/>
            <a:chOff x="831" y="928235"/>
            <a:chExt cx="1620522" cy="1620522"/>
          </a:xfrm>
        </p:grpSpPr>
        <p:sp>
          <p:nvSpPr>
            <p:cNvPr id="6" name="Elipse 5">
              <a:extLst/>
            </p:cNvPr>
            <p:cNvSpPr/>
            <p:nvPr/>
          </p:nvSpPr>
          <p:spPr>
            <a:xfrm>
              <a:off x="831" y="928235"/>
              <a:ext cx="1620522" cy="1620522"/>
            </a:xfrm>
            <a:prstGeom prst="ellipse">
              <a:avLst/>
            </a:prstGeom>
          </p:spPr>
          <p:style>
            <a:lnRef idx="0">
              <a:schemeClr val="lt1">
                <a:hueOff val="0"/>
                <a:satOff val="0"/>
                <a:lumOff val="0"/>
                <a:alphaOff val="0"/>
              </a:schemeClr>
            </a:lnRef>
            <a:fillRef idx="3">
              <a:schemeClr val="accent4">
                <a:alpha val="50000"/>
                <a:hueOff val="0"/>
                <a:satOff val="0"/>
                <a:lumOff val="0"/>
                <a:alphaOff val="0"/>
              </a:schemeClr>
            </a:fillRef>
            <a:effectRef idx="0">
              <a:schemeClr val="accent4">
                <a:alpha val="50000"/>
                <a:hueOff val="0"/>
                <a:satOff val="0"/>
                <a:lumOff val="0"/>
                <a:alphaOff val="0"/>
              </a:schemeClr>
            </a:effectRef>
            <a:fontRef idx="minor">
              <a:schemeClr val="tx1"/>
            </a:fontRef>
          </p:style>
        </p:sp>
        <p:sp>
          <p:nvSpPr>
            <p:cNvPr id="7" name="Elipse 4">
              <a:extLst/>
            </p:cNvPr>
            <p:cNvSpPr txBox="1"/>
            <p:nvPr/>
          </p:nvSpPr>
          <p:spPr>
            <a:xfrm>
              <a:off x="238910" y="1164959"/>
              <a:ext cx="1144365" cy="1147075"/>
            </a:xfrm>
            <a:prstGeom prst="rect">
              <a:avLst/>
            </a:prstGeom>
          </p:spPr>
          <p:style>
            <a:lnRef idx="0">
              <a:scrgbClr r="0" g="0" b="0"/>
            </a:lnRef>
            <a:fillRef idx="0">
              <a:scrgbClr r="0" g="0" b="0"/>
            </a:fillRef>
            <a:effectRef idx="0">
              <a:scrgbClr r="0" g="0" b="0"/>
            </a:effectRef>
            <a:fontRef idx="minor">
              <a:schemeClr val="tx1"/>
            </a:fontRef>
          </p:style>
          <p:txBody>
            <a:bodyPr lIns="89183" tIns="13970" rIns="89183" bIns="13970" spcCol="1270" anchor="ctr"/>
            <a:lstStyle/>
            <a:p>
              <a:pPr algn="ctr" defTabSz="488950">
                <a:lnSpc>
                  <a:spcPct val="90000"/>
                </a:lnSpc>
                <a:spcAft>
                  <a:spcPct val="35000"/>
                </a:spcAft>
                <a:defRPr/>
              </a:pPr>
              <a:r>
                <a:rPr lang="es-ES_tradnl" sz="1100" b="1" dirty="0"/>
                <a:t>Promoción de la Salud mental y convivencia social. </a:t>
              </a:r>
            </a:p>
          </p:txBody>
        </p:sp>
      </p:grpSp>
      <p:grpSp>
        <p:nvGrpSpPr>
          <p:cNvPr id="8" name="Grupo 8"/>
          <p:cNvGrpSpPr>
            <a:grpSpLocks/>
          </p:cNvGrpSpPr>
          <p:nvPr/>
        </p:nvGrpSpPr>
        <p:grpSpPr bwMode="auto">
          <a:xfrm>
            <a:off x="3346450" y="3997325"/>
            <a:ext cx="1619250" cy="1619250"/>
            <a:chOff x="1297248" y="928235"/>
            <a:chExt cx="1620522" cy="1620522"/>
          </a:xfrm>
        </p:grpSpPr>
        <p:sp>
          <p:nvSpPr>
            <p:cNvPr id="9" name="Elipse 8">
              <a:extLst/>
            </p:cNvPr>
            <p:cNvSpPr/>
            <p:nvPr/>
          </p:nvSpPr>
          <p:spPr>
            <a:xfrm>
              <a:off x="1297248" y="928235"/>
              <a:ext cx="1620522" cy="1620522"/>
            </a:xfrm>
            <a:prstGeom prst="ellipse">
              <a:avLst/>
            </a:prstGeom>
          </p:spPr>
          <p:style>
            <a:lnRef idx="0">
              <a:schemeClr val="lt1">
                <a:hueOff val="0"/>
                <a:satOff val="0"/>
                <a:lumOff val="0"/>
                <a:alphaOff val="0"/>
              </a:schemeClr>
            </a:lnRef>
            <a:fillRef idx="3">
              <a:schemeClr val="accent4">
                <a:alpha val="50000"/>
                <a:hueOff val="-1116192"/>
                <a:satOff val="6725"/>
                <a:lumOff val="539"/>
                <a:alphaOff val="0"/>
              </a:schemeClr>
            </a:fillRef>
            <a:effectRef idx="0">
              <a:schemeClr val="accent4">
                <a:alpha val="50000"/>
                <a:hueOff val="-1116192"/>
                <a:satOff val="6725"/>
                <a:lumOff val="539"/>
                <a:alphaOff val="0"/>
              </a:schemeClr>
            </a:effectRef>
            <a:fontRef idx="minor">
              <a:schemeClr val="tx1"/>
            </a:fontRef>
          </p:style>
        </p:sp>
        <p:sp>
          <p:nvSpPr>
            <p:cNvPr id="10" name="Elipse 4">
              <a:extLst/>
            </p:cNvPr>
            <p:cNvSpPr txBox="1"/>
            <p:nvPr/>
          </p:nvSpPr>
          <p:spPr>
            <a:xfrm>
              <a:off x="1533972" y="1187201"/>
              <a:ext cx="1147075" cy="1145486"/>
            </a:xfrm>
            <a:prstGeom prst="rect">
              <a:avLst/>
            </a:prstGeom>
          </p:spPr>
          <p:style>
            <a:lnRef idx="0">
              <a:scrgbClr r="0" g="0" b="0"/>
            </a:lnRef>
            <a:fillRef idx="0">
              <a:scrgbClr r="0" g="0" b="0"/>
            </a:fillRef>
            <a:effectRef idx="0">
              <a:scrgbClr r="0" g="0" b="0"/>
            </a:effectRef>
            <a:fontRef idx="minor">
              <a:schemeClr val="tx1"/>
            </a:fontRef>
          </p:style>
          <p:txBody>
            <a:bodyPr lIns="89183" tIns="13970" rIns="89183" bIns="13970" spcCol="1270" anchor="ctr"/>
            <a:lstStyle/>
            <a:p>
              <a:pPr algn="ctr" defTabSz="488950">
                <a:lnSpc>
                  <a:spcPct val="90000"/>
                </a:lnSpc>
                <a:spcAft>
                  <a:spcPct val="35000"/>
                </a:spcAft>
                <a:defRPr/>
              </a:pPr>
              <a:r>
                <a:rPr lang="es-ES_tradnl" sz="1100" b="1" dirty="0"/>
                <a:t>Prevención de Problemas/ trastornos mentales, epilepsia, consumo de sustancias psicoactivas y violencias.</a:t>
              </a:r>
            </a:p>
          </p:txBody>
        </p:sp>
      </p:grpSp>
      <p:grpSp>
        <p:nvGrpSpPr>
          <p:cNvPr id="11" name="Grupo 11"/>
          <p:cNvGrpSpPr>
            <a:grpSpLocks/>
          </p:cNvGrpSpPr>
          <p:nvPr/>
        </p:nvGrpSpPr>
        <p:grpSpPr bwMode="auto">
          <a:xfrm>
            <a:off x="4964113" y="3997325"/>
            <a:ext cx="1708150" cy="1619250"/>
            <a:chOff x="2593666" y="928235"/>
            <a:chExt cx="1620522" cy="1620522"/>
          </a:xfrm>
        </p:grpSpPr>
        <p:sp>
          <p:nvSpPr>
            <p:cNvPr id="12" name="Elipse 11">
              <a:extLst/>
            </p:cNvPr>
            <p:cNvSpPr/>
            <p:nvPr/>
          </p:nvSpPr>
          <p:spPr>
            <a:xfrm>
              <a:off x="2593666" y="928235"/>
              <a:ext cx="1620522" cy="1620522"/>
            </a:xfrm>
            <a:prstGeom prst="ellipse">
              <a:avLst/>
            </a:prstGeom>
          </p:spPr>
          <p:style>
            <a:lnRef idx="0">
              <a:schemeClr val="lt1">
                <a:hueOff val="0"/>
                <a:satOff val="0"/>
                <a:lumOff val="0"/>
                <a:alphaOff val="0"/>
              </a:schemeClr>
            </a:lnRef>
            <a:fillRef idx="3">
              <a:schemeClr val="accent4">
                <a:alpha val="50000"/>
                <a:hueOff val="-2232385"/>
                <a:satOff val="13449"/>
                <a:lumOff val="1078"/>
                <a:alphaOff val="0"/>
              </a:schemeClr>
            </a:fillRef>
            <a:effectRef idx="0">
              <a:schemeClr val="accent4">
                <a:alpha val="50000"/>
                <a:hueOff val="-2232385"/>
                <a:satOff val="13449"/>
                <a:lumOff val="1078"/>
                <a:alphaOff val="0"/>
              </a:schemeClr>
            </a:effectRef>
            <a:fontRef idx="minor">
              <a:schemeClr val="tx1"/>
            </a:fontRef>
          </p:style>
        </p:sp>
        <p:sp>
          <p:nvSpPr>
            <p:cNvPr id="13" name="Elipse 4">
              <a:extLst/>
            </p:cNvPr>
            <p:cNvSpPr txBox="1"/>
            <p:nvPr/>
          </p:nvSpPr>
          <p:spPr>
            <a:xfrm>
              <a:off x="2918975" y="1307946"/>
              <a:ext cx="1057255" cy="894464"/>
            </a:xfrm>
            <a:prstGeom prst="rect">
              <a:avLst/>
            </a:prstGeom>
          </p:spPr>
          <p:style>
            <a:lnRef idx="0">
              <a:scrgbClr r="0" g="0" b="0"/>
            </a:lnRef>
            <a:fillRef idx="0">
              <a:scrgbClr r="0" g="0" b="0"/>
            </a:fillRef>
            <a:effectRef idx="0">
              <a:scrgbClr r="0" g="0" b="0"/>
            </a:effectRef>
            <a:fontRef idx="minor">
              <a:schemeClr val="tx1"/>
            </a:fontRef>
          </p:style>
          <p:txBody>
            <a:bodyPr lIns="89183" tIns="13970" rIns="89183" bIns="13970" spcCol="1270" anchor="ctr"/>
            <a:lstStyle/>
            <a:p>
              <a:pPr algn="ctr" defTabSz="488950">
                <a:lnSpc>
                  <a:spcPct val="90000"/>
                </a:lnSpc>
                <a:spcAft>
                  <a:spcPct val="35000"/>
                </a:spcAft>
                <a:defRPr/>
              </a:pPr>
              <a:r>
                <a:rPr lang="es-ES_tradnl" sz="1000" b="1" dirty="0"/>
                <a:t>Gestión para la atención Integral de problemas/ trastornos mentales, epilepsia y consumo de sustancias psicoactivas, conducta suicida y  violencias</a:t>
              </a:r>
              <a:r>
                <a:rPr lang="es-ES_tradnl" sz="1100" b="1" dirty="0"/>
                <a:t>. </a:t>
              </a:r>
            </a:p>
          </p:txBody>
        </p:sp>
      </p:grpSp>
      <p:grpSp>
        <p:nvGrpSpPr>
          <p:cNvPr id="14" name="Grupo 14"/>
          <p:cNvGrpSpPr>
            <a:grpSpLocks/>
          </p:cNvGrpSpPr>
          <p:nvPr/>
        </p:nvGrpSpPr>
        <p:grpSpPr bwMode="auto">
          <a:xfrm>
            <a:off x="6670675" y="4002088"/>
            <a:ext cx="1620838" cy="1620837"/>
            <a:chOff x="2593666" y="928235"/>
            <a:chExt cx="1620522" cy="1620522"/>
          </a:xfrm>
        </p:grpSpPr>
        <p:sp>
          <p:nvSpPr>
            <p:cNvPr id="15" name="Elipse 14">
              <a:extLst/>
            </p:cNvPr>
            <p:cNvSpPr/>
            <p:nvPr/>
          </p:nvSpPr>
          <p:spPr>
            <a:xfrm>
              <a:off x="2593666" y="928235"/>
              <a:ext cx="1620522" cy="1620522"/>
            </a:xfrm>
            <a:prstGeom prst="ellipse">
              <a:avLst/>
            </a:prstGeom>
          </p:spPr>
          <p:style>
            <a:lnRef idx="0">
              <a:schemeClr val="lt1">
                <a:hueOff val="0"/>
                <a:satOff val="0"/>
                <a:lumOff val="0"/>
                <a:alphaOff val="0"/>
              </a:schemeClr>
            </a:lnRef>
            <a:fillRef idx="3">
              <a:schemeClr val="accent4">
                <a:alpha val="50000"/>
                <a:hueOff val="-2232385"/>
                <a:satOff val="13449"/>
                <a:lumOff val="1078"/>
                <a:alphaOff val="0"/>
              </a:schemeClr>
            </a:fillRef>
            <a:effectRef idx="0">
              <a:schemeClr val="accent4">
                <a:alpha val="50000"/>
                <a:hueOff val="-2232385"/>
                <a:satOff val="13449"/>
                <a:lumOff val="1078"/>
                <a:alphaOff val="0"/>
              </a:schemeClr>
            </a:effectRef>
            <a:fontRef idx="minor">
              <a:schemeClr val="tx1"/>
            </a:fontRef>
          </p:style>
        </p:sp>
        <p:sp>
          <p:nvSpPr>
            <p:cNvPr id="16" name="Elipse 4">
              <a:extLst/>
            </p:cNvPr>
            <p:cNvSpPr txBox="1"/>
            <p:nvPr/>
          </p:nvSpPr>
          <p:spPr>
            <a:xfrm>
              <a:off x="2831745" y="1166314"/>
              <a:ext cx="1144365" cy="1144365"/>
            </a:xfrm>
            <a:prstGeom prst="rect">
              <a:avLst/>
            </a:prstGeom>
          </p:spPr>
          <p:style>
            <a:lnRef idx="0">
              <a:scrgbClr r="0" g="0" b="0"/>
            </a:lnRef>
            <a:fillRef idx="0">
              <a:scrgbClr r="0" g="0" b="0"/>
            </a:fillRef>
            <a:effectRef idx="0">
              <a:scrgbClr r="0" g="0" b="0"/>
            </a:effectRef>
            <a:fontRef idx="minor">
              <a:schemeClr val="tx1"/>
            </a:fontRef>
          </p:style>
          <p:txBody>
            <a:bodyPr lIns="89183" tIns="13970" rIns="89183" bIns="13970" spcCol="1270" anchor="ctr"/>
            <a:lstStyle/>
            <a:p>
              <a:pPr algn="ctr" defTabSz="488950">
                <a:lnSpc>
                  <a:spcPct val="90000"/>
                </a:lnSpc>
                <a:spcAft>
                  <a:spcPct val="35000"/>
                </a:spcAft>
                <a:defRPr/>
              </a:pPr>
              <a:r>
                <a:rPr lang="es-ES_tradnl" sz="1100" b="1" dirty="0"/>
                <a:t>Gestión para el fortalecimiento transectorial y comunitario en salud mental. </a:t>
              </a:r>
            </a:p>
          </p:txBody>
        </p:sp>
      </p:grpSp>
      <p:sp>
        <p:nvSpPr>
          <p:cNvPr id="17" name="Título 1">
            <a:extLst/>
          </p:cNvPr>
          <p:cNvSpPr>
            <a:spLocks noGrp="1"/>
          </p:cNvSpPr>
          <p:nvPr>
            <p:ph type="title"/>
          </p:nvPr>
        </p:nvSpPr>
        <p:spPr>
          <a:xfrm>
            <a:off x="457200" y="274638"/>
            <a:ext cx="8229600" cy="1143000"/>
          </a:xfrm>
        </p:spPr>
        <p:txBody>
          <a:bodyPr/>
          <a:lstStyle/>
          <a:p>
            <a:pPr algn="r">
              <a:defRPr/>
            </a:pPr>
            <a:r>
              <a:rPr lang="es-ES" altLang="es-ES_tradnl" sz="2400" b="1" dirty="0">
                <a:solidFill>
                  <a:schemeClr val="tx2">
                    <a:lumMod val="75000"/>
                  </a:schemeClr>
                </a:solidFill>
                <a:latin typeface="Arial" charset="0"/>
              </a:rPr>
              <a:t>POLÍTICA PÚBLICA </a:t>
            </a:r>
            <a:br>
              <a:rPr lang="es-ES" altLang="es-ES_tradnl" sz="2400" b="1" dirty="0">
                <a:solidFill>
                  <a:schemeClr val="tx2">
                    <a:lumMod val="75000"/>
                  </a:schemeClr>
                </a:solidFill>
                <a:latin typeface="Arial" charset="0"/>
              </a:rPr>
            </a:br>
            <a:r>
              <a:rPr lang="es-ES" altLang="es-ES_tradnl" sz="2400" b="1" dirty="0">
                <a:solidFill>
                  <a:schemeClr val="tx2">
                    <a:lumMod val="75000"/>
                  </a:schemeClr>
                </a:solidFill>
                <a:latin typeface="Arial" charset="0"/>
              </a:rPr>
              <a:t>DE SALUD MENTAL </a:t>
            </a:r>
            <a:br>
              <a:rPr lang="es-ES" altLang="es-ES_tradnl" sz="2400" b="1" dirty="0">
                <a:solidFill>
                  <a:schemeClr val="tx2">
                    <a:lumMod val="75000"/>
                  </a:schemeClr>
                </a:solidFill>
                <a:latin typeface="Arial" charset="0"/>
              </a:rPr>
            </a:br>
            <a:r>
              <a:rPr lang="es-ES" altLang="es-ES_tradnl" sz="2400" b="1" dirty="0">
                <a:solidFill>
                  <a:schemeClr val="tx2">
                    <a:lumMod val="75000"/>
                  </a:schemeClr>
                </a:solidFill>
                <a:latin typeface="Arial" charset="0"/>
              </a:rPr>
              <a:t>2019-2029</a:t>
            </a:r>
            <a:endParaRPr lang="es-MX" sz="2400" dirty="0"/>
          </a:p>
        </p:txBody>
      </p:sp>
    </p:spTree>
    <p:extLst>
      <p:ext uri="{BB962C8B-B14F-4D97-AF65-F5344CB8AC3E}">
        <p14:creationId xmlns:p14="http://schemas.microsoft.com/office/powerpoint/2010/main" val="2399986621"/>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604" name="Rectángulo 3"/>
          <p:cNvSpPr>
            <a:spLocks noChangeArrowheads="1"/>
          </p:cNvSpPr>
          <p:nvPr/>
        </p:nvSpPr>
        <p:spPr bwMode="auto">
          <a:xfrm>
            <a:off x="1790700" y="215900"/>
            <a:ext cx="7116763"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defTabSz="914400" fontAlgn="base">
              <a:spcBef>
                <a:spcPct val="0"/>
              </a:spcBef>
              <a:spcAft>
                <a:spcPct val="0"/>
              </a:spcAft>
              <a:defRPr/>
            </a:pPr>
            <a:r>
              <a:rPr lang="es-ES" sz="2300" b="1" dirty="0">
                <a:solidFill>
                  <a:srgbClr val="4F81BD">
                    <a:lumMod val="50000"/>
                  </a:srgbClr>
                </a:solidFill>
              </a:rPr>
              <a:t>PLAN DE IMPLEMENTACIÓN </a:t>
            </a:r>
            <a:r>
              <a:rPr lang="es-ES" sz="2300" b="1" u="sng" dirty="0">
                <a:solidFill>
                  <a:srgbClr val="4F81BD">
                    <a:lumMod val="50000"/>
                  </a:srgbClr>
                </a:solidFill>
                <a:effectLst>
                  <a:outerShdw blurRad="38100" dist="38100" dir="2700000" algn="tl">
                    <a:srgbClr val="000000">
                      <a:alpha val="43137"/>
                    </a:srgbClr>
                  </a:outerShdw>
                </a:effectLst>
              </a:rPr>
              <a:t>MEDIANO PLAZO</a:t>
            </a:r>
            <a:endParaRPr lang="es-CO" sz="2300" b="1" u="sng" dirty="0">
              <a:solidFill>
                <a:srgbClr val="4F81BD">
                  <a:lumMod val="50000"/>
                </a:srgbClr>
              </a:solidFill>
              <a:effectLst>
                <a:outerShdw blurRad="38100" dist="38100" dir="2700000" algn="tl">
                  <a:srgbClr val="000000">
                    <a:alpha val="43137"/>
                  </a:srgbClr>
                </a:outerShdw>
              </a:effectLst>
            </a:endParaRPr>
          </a:p>
        </p:txBody>
      </p:sp>
      <p:graphicFrame>
        <p:nvGraphicFramePr>
          <p:cNvPr id="5" name="4 Tabla"/>
          <p:cNvGraphicFramePr>
            <a:graphicFrameLocks noGrp="1"/>
          </p:cNvGraphicFramePr>
          <p:nvPr>
            <p:extLst>
              <p:ext uri="{D42A27DB-BD31-4B8C-83A1-F6EECF244321}">
                <p14:modId xmlns:p14="http://schemas.microsoft.com/office/powerpoint/2010/main" val="122640963"/>
              </p:ext>
            </p:extLst>
          </p:nvPr>
        </p:nvGraphicFramePr>
        <p:xfrm>
          <a:off x="235132" y="747414"/>
          <a:ext cx="8431790" cy="4190347"/>
        </p:xfrm>
        <a:graphic>
          <a:graphicData uri="http://schemas.openxmlformats.org/drawingml/2006/table">
            <a:tbl>
              <a:tblPr/>
              <a:tblGrid>
                <a:gridCol w="2434601">
                  <a:extLst>
                    <a:ext uri="{9D8B030D-6E8A-4147-A177-3AD203B41FA5}">
                      <a16:colId xmlns:a16="http://schemas.microsoft.com/office/drawing/2014/main" val="20000"/>
                    </a:ext>
                  </a:extLst>
                </a:gridCol>
                <a:gridCol w="5997189">
                  <a:extLst>
                    <a:ext uri="{9D8B030D-6E8A-4147-A177-3AD203B41FA5}">
                      <a16:colId xmlns:a16="http://schemas.microsoft.com/office/drawing/2014/main" val="20001"/>
                    </a:ext>
                  </a:extLst>
                </a:gridCol>
              </a:tblGrid>
              <a:tr h="197073">
                <a:tc gridSpan="2">
                  <a:txBody>
                    <a:bodyPr/>
                    <a:lstStyle/>
                    <a:p>
                      <a:pPr algn="ctr" fontAlgn="ctr"/>
                      <a:r>
                        <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MEDIANO</a:t>
                      </a:r>
                      <a:r>
                        <a:rPr lang="es-CO" sz="900" b="1" i="0" u="none" strike="noStrike" baseline="0" dirty="0">
                          <a:solidFill>
                            <a:srgbClr val="000000"/>
                          </a:solidFill>
                          <a:effectLst/>
                          <a:latin typeface="Tahoma" panose="020B0604030504040204" pitchFamily="34" charset="0"/>
                          <a:ea typeface="Tahoma" panose="020B0604030504040204" pitchFamily="34" charset="0"/>
                          <a:cs typeface="Tahoma" panose="020B0604030504040204" pitchFamily="34" charset="0"/>
                        </a:rPr>
                        <a:t> PLAZO</a:t>
                      </a:r>
                      <a:endPar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75000"/>
                      </a:schemeClr>
                    </a:solidFill>
                  </a:tcPr>
                </a:tc>
                <a:tc hMerge="1">
                  <a:txBody>
                    <a:bodyPr/>
                    <a:lstStyle/>
                    <a:p>
                      <a:pPr algn="ctr" fontAlgn="ctr"/>
                      <a:endPar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10000"/>
                  </a:ext>
                </a:extLst>
              </a:tr>
              <a:tr h="227289">
                <a:tc>
                  <a:txBody>
                    <a:bodyPr/>
                    <a:lstStyle/>
                    <a:p>
                      <a:pPr algn="ctr" fontAlgn="ctr"/>
                      <a:r>
                        <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Sub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394146">
                <a:tc rowSpan="2">
                  <a:txBody>
                    <a:bodyPr/>
                    <a:lstStyle/>
                    <a:p>
                      <a:pPr algn="ctr"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PROMOCIÓN DE LA SALUD MENTAL Y LA CONVIVENCIA SOCIAL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Educación para la promoción y mantenimiento de la salud mental en los diferentes entornos de vida, dirigida a individuos, familias, instituciones y comunidades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394146">
                <a:tc vMerge="1">
                  <a:txBody>
                    <a:bodyPr/>
                    <a:lstStyle/>
                    <a:p>
                      <a:endParaRPr lang="es-CO"/>
                    </a:p>
                  </a:txBody>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Desarrollo de capacidades individuales, familiares, institucionales y comunitarias para la promoción de la Convivencia Social en los diferentes entornos de vida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394146">
                <a:tc rowSpan="2">
                  <a:txBody>
                    <a:bodyPr/>
                    <a:lstStyle/>
                    <a:p>
                      <a:pPr algn="ctr"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PREVENCIÓN DE PROBLEMAS/TRASTORNOS MENTALES, EPILEPSIA, CONSUMO DE SUSTANCIAS PSICOACTIVAS Y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Desarrollo de capacidades en individuos, familias, instituciones y comunidades para detectar problemas/trastornos mentales y epilepsia en los diferentes entornos de vida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591219">
                <a:tc vMerge="1">
                  <a:txBody>
                    <a:bodyPr/>
                    <a:lstStyle/>
                    <a:p>
                      <a:endParaRPr lang="es-CO"/>
                    </a:p>
                  </a:txBody>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Desarrollo de acciones </a:t>
                      </a:r>
                      <a:r>
                        <a:rPr lang="es-CO" sz="9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transectoriales</a:t>
                      </a: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institucionales, sociales y comunitarias para el fortalecimiento de factores protectores y la disminución de factores de riesgo de niños, niñas, adolescentes y jóvenes frente al consumo de sustancias psicoactivas.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440878">
                <a:tc rowSpan="3">
                  <a:txBody>
                    <a:bodyPr/>
                    <a:lstStyle/>
                    <a:p>
                      <a:pPr algn="ctr"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PARA LA ATENCIÓN INTEGRAL DE PROBLEMAS/TRASTORNOS MENTALES , EPILEPSIA Y CONSUMO DE SUSTANCIAS PSICOACTIVAS, </a:t>
                      </a:r>
                      <a:r>
                        <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CONDUCTA SUICIDA Y VIOLENCIAS</a:t>
                      </a:r>
                      <a:endPar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Fortalecimiento de la capacidad de respuesta del personal de salud, en torno a la atención no especializada y especializada de los problemas y trastornos mentales y consumo de sustancias psicoactivas.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495988">
                <a:tc vMerge="1">
                  <a:txBody>
                    <a:bodyPr/>
                    <a:lstStyle/>
                    <a:p>
                      <a:endParaRPr lang="es-CO"/>
                    </a:p>
                  </a:txBody>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para la implementación de la ruta integral de atención en salud mental en los servicios de salud del departamento con énfasis en Consumo de sustancias psicoactivas, conducta suicida y violencias.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394146">
                <a:tc vMerge="1">
                  <a:txBody>
                    <a:bodyPr/>
                    <a:lstStyle/>
                    <a:p>
                      <a:endParaRPr lang="es-CO"/>
                    </a:p>
                  </a:txBody>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para la reorganización e implementación de lineamientos técnicos y operativos en los servicios de salud 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220438">
                <a:tc rowSpan="2">
                  <a:txBody>
                    <a:bodyPr/>
                    <a:lstStyle/>
                    <a:p>
                      <a:pPr algn="ctr"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GESTIÓN PARA EL FORTALECIMIENTO TRANSECTORIAL Y COMUNITARIO EN SALUD MENTAL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Promoción de la cultura y la gestión del riesgo en entidades territoriales y la comunidad.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440878">
                <a:tc vMerge="1">
                  <a:txBody>
                    <a:bodyPr/>
                    <a:lstStyle/>
                    <a:p>
                      <a:endParaRPr lang="es-CO"/>
                    </a:p>
                  </a:txBody>
                  <a:tcPr/>
                </a:tc>
                <a:tc>
                  <a:txBody>
                    <a:bodyPr/>
                    <a:lstStyle/>
                    <a:p>
                      <a:pPr algn="l" fontAlgn="ct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 Gestión </a:t>
                      </a:r>
                      <a:r>
                        <a:rPr lang="es-CO" sz="900" b="0"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intra</a:t>
                      </a:r>
                      <a:r>
                        <a:rPr lang="es-CO" sz="9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e intersectorial para la implementación de la Rehabilitación Basada en la Comunidad (RBC) y dispositivos comunitarios  en todos los municipios del departamento.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110515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604" name="Rectángulo 3"/>
          <p:cNvSpPr>
            <a:spLocks noChangeArrowheads="1"/>
          </p:cNvSpPr>
          <p:nvPr/>
        </p:nvSpPr>
        <p:spPr bwMode="auto">
          <a:xfrm>
            <a:off x="1790700" y="215900"/>
            <a:ext cx="7116763"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defTabSz="914400" fontAlgn="base">
              <a:spcBef>
                <a:spcPct val="0"/>
              </a:spcBef>
              <a:spcAft>
                <a:spcPct val="0"/>
              </a:spcAft>
              <a:defRPr/>
            </a:pPr>
            <a:r>
              <a:rPr lang="es-ES" sz="2300" b="1" dirty="0">
                <a:solidFill>
                  <a:srgbClr val="4F81BD">
                    <a:lumMod val="50000"/>
                  </a:srgbClr>
                </a:solidFill>
              </a:rPr>
              <a:t>PLAN DE IMPLEMENTACIÓN </a:t>
            </a:r>
            <a:r>
              <a:rPr lang="es-ES" sz="2300" b="1" u="sng" dirty="0">
                <a:solidFill>
                  <a:srgbClr val="4F81BD">
                    <a:lumMod val="50000"/>
                  </a:srgbClr>
                </a:solidFill>
                <a:effectLst>
                  <a:outerShdw blurRad="38100" dist="38100" dir="2700000" algn="tl">
                    <a:srgbClr val="000000">
                      <a:alpha val="43137"/>
                    </a:srgbClr>
                  </a:outerShdw>
                </a:effectLst>
              </a:rPr>
              <a:t>CORTO PLAZO</a:t>
            </a:r>
            <a:endParaRPr lang="es-CO" sz="2300" b="1" u="sng" dirty="0">
              <a:solidFill>
                <a:srgbClr val="4F81BD">
                  <a:lumMod val="50000"/>
                </a:srgbClr>
              </a:solidFill>
              <a:effectLst>
                <a:outerShdw blurRad="38100" dist="38100" dir="2700000" algn="tl">
                  <a:srgbClr val="000000">
                    <a:alpha val="43137"/>
                  </a:srgbClr>
                </a:outerShdw>
              </a:effectLst>
            </a:endParaRPr>
          </a:p>
        </p:txBody>
      </p:sp>
      <p:graphicFrame>
        <p:nvGraphicFramePr>
          <p:cNvPr id="2" name="1 Tabla"/>
          <p:cNvGraphicFramePr>
            <a:graphicFrameLocks noGrp="1"/>
          </p:cNvGraphicFramePr>
          <p:nvPr>
            <p:extLst>
              <p:ext uri="{D42A27DB-BD31-4B8C-83A1-F6EECF244321}">
                <p14:modId xmlns:p14="http://schemas.microsoft.com/office/powerpoint/2010/main" val="2420631528"/>
              </p:ext>
            </p:extLst>
          </p:nvPr>
        </p:nvGraphicFramePr>
        <p:xfrm>
          <a:off x="200297" y="661986"/>
          <a:ext cx="8577943" cy="4876664"/>
        </p:xfrm>
        <a:graphic>
          <a:graphicData uri="http://schemas.openxmlformats.org/drawingml/2006/table">
            <a:tbl>
              <a:tblPr/>
              <a:tblGrid>
                <a:gridCol w="787934">
                  <a:extLst>
                    <a:ext uri="{9D8B030D-6E8A-4147-A177-3AD203B41FA5}">
                      <a16:colId xmlns:a16="http://schemas.microsoft.com/office/drawing/2014/main" val="20000"/>
                    </a:ext>
                  </a:extLst>
                </a:gridCol>
                <a:gridCol w="2105186">
                  <a:extLst>
                    <a:ext uri="{9D8B030D-6E8A-4147-A177-3AD203B41FA5}">
                      <a16:colId xmlns:a16="http://schemas.microsoft.com/office/drawing/2014/main" val="20001"/>
                    </a:ext>
                  </a:extLst>
                </a:gridCol>
                <a:gridCol w="5684823">
                  <a:extLst>
                    <a:ext uri="{9D8B030D-6E8A-4147-A177-3AD203B41FA5}">
                      <a16:colId xmlns:a16="http://schemas.microsoft.com/office/drawing/2014/main" val="20002"/>
                    </a:ext>
                  </a:extLst>
                </a:gridCol>
              </a:tblGrid>
              <a:tr h="187564">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Sub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s-CO" sz="10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Acciones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562692">
                <a:tc rowSpan="6">
                  <a:txBody>
                    <a:bodyPr/>
                    <a:lstStyle/>
                    <a:p>
                      <a:pPr algn="ctr" fontAlgn="ctr"/>
                      <a:r>
                        <a:rPr lang="es-CO" sz="9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 PROMOCIÓN DE LA SALUD MENTAL Y LA CONVIVENCIA SOCIAL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rowSpan="2">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 Información, comunicación y educación para el desarrollo de capacidades individuales, familiares, institucionales y comunitarias, en habilidades parentales y habilidades para la vida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Desarrollar  capacidades institucionales para promover en las familias, pautas de crianza positiva, el sano desarrollo , el fortalecimiento de habilidades psicosociales y la promoción de familias felices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750256">
                <a:tc vMerge="1">
                  <a:txBody>
                    <a:bodyPr/>
                    <a:lstStyle/>
                    <a:p>
                      <a:endParaRPr lang="es-CO"/>
                    </a:p>
                  </a:txBody>
                  <a:tcPr/>
                </a:tc>
                <a:tc vMerge="1">
                  <a:txBody>
                    <a:bodyPr/>
                    <a:lstStyle/>
                    <a:p>
                      <a:endParaRPr lang="es-CO"/>
                    </a:p>
                  </a:txBody>
                  <a:tcPr/>
                </a:tc>
                <a:tc>
                  <a:txBody>
                    <a:bodyPr/>
                    <a:lstStyle/>
                    <a:p>
                      <a:pPr algn="l" fontAlgn="ctr"/>
                      <a:r>
                        <a:rPr lang="es-CO" sz="1000" b="0"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Realizar estrategias de información, comunicación y educación para la promoción de habilidades para la vida, prácticas de autocuidado y hábitos saludables en los entornos (Educativo, Institucional, Hogar, Comunitario y Laboral), para prevenir factores de riesgo (acoso escolar, consumo de sustancias psicoactivas, conductas sexuales de riesgo entre otras)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937820">
                <a:tc vMerge="1">
                  <a:txBody>
                    <a:bodyPr/>
                    <a:lstStyle/>
                    <a:p>
                      <a:endParaRPr lang="es-CO"/>
                    </a:p>
                  </a:txBody>
                  <a:tcPr/>
                </a:tc>
                <a:tc>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 Educación para la promoción y mantenimiento de la salud mental en los diferentes entornos de vida, dirigida a individuos, familias, instituciones y comunidades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Desarrollar estrategias formativas dirigidas a entornos escolares, laborales y comunitarios, que contribuyan a fomentar la cultura del autocuidado y la corresponsabilidad social en torno a la salud mental de individuos, grupos, familias y comunidades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125384">
                <a:tc vMerge="1">
                  <a:txBody>
                    <a:bodyPr/>
                    <a:lstStyle/>
                    <a:p>
                      <a:endParaRPr lang="es-CO"/>
                    </a:p>
                  </a:txBody>
                  <a:tcPr/>
                </a:tc>
                <a:tc>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 Desarrollo de capacidades individuales, familiares, institucionales y comunitarias para la promoción de la Convivencia Social en los diferentes entornos de vida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Desarrollar estrategias  informativas, educativas y comunicativas en entornos escolares, laborales y comunitarios, que permitan transformar creencias, opiniones, actitudes, normas sociales y comportamientos que contribuyen a las construcciones de género y la promoción de la equidad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750256">
                <a:tc vMerge="1">
                  <a:txBody>
                    <a:bodyPr/>
                    <a:lstStyle/>
                    <a:p>
                      <a:endParaRPr lang="es-CO"/>
                    </a:p>
                  </a:txBody>
                  <a:tcPr/>
                </a:tc>
                <a:tc rowSpan="2">
                  <a:txBody>
                    <a:bodyPr/>
                    <a:lstStyle/>
                    <a:p>
                      <a:pPr algn="ctr"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4.  Promoción y divulgación de los programas,  proyectos y servicios de atención en salud mental y convivencia social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Fortalecer la implementación del modelo APS  a través de campañas de comunicación, educación e información; así como la  articulación  con los programas Municipales que realizan acciones de promoción,  prevención y el manejo de los riesgos</a:t>
                      </a:r>
                      <a:b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br>
                      <a:endPar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562692">
                <a:tc vMerge="1">
                  <a:txBody>
                    <a:bodyPr/>
                    <a:lstStyle/>
                    <a:p>
                      <a:endParaRPr lang="es-CO"/>
                    </a:p>
                  </a:txBody>
                  <a:tcPr/>
                </a:tc>
                <a:tc vMerge="1">
                  <a:txBody>
                    <a:bodyPr/>
                    <a:lstStyle/>
                    <a:p>
                      <a:endParaRPr lang="es-CO"/>
                    </a:p>
                  </a:txBody>
                  <a:tcPr/>
                </a:tc>
                <a:tc>
                  <a:txBody>
                    <a:bodyPr/>
                    <a:lstStyle/>
                    <a:p>
                      <a:pPr algn="l" fontAlgn="ctr"/>
                      <a:r>
                        <a:rPr lang="es-CO" sz="10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Fortalecer  la  atención integral a los hogares, mediante la  información de los servicios de salud existentes y la promoción de los programas, proyectos y servicios de salud, promoviendo su adecuada utilización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01210184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7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5980</TotalTime>
  <Words>3337</Words>
  <Application>Microsoft Office PowerPoint</Application>
  <PresentationFormat>Presentación en pantalla (4:3)</PresentationFormat>
  <Paragraphs>225</Paragraphs>
  <Slides>13</Slides>
  <Notes>12</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13</vt:i4>
      </vt:variant>
    </vt:vector>
  </HeadingPairs>
  <TitlesOfParts>
    <vt:vector size="20" baseType="lpstr">
      <vt:lpstr>Arial</vt:lpstr>
      <vt:lpstr>Calibri</vt:lpstr>
      <vt:lpstr>Tahoma</vt:lpstr>
      <vt:lpstr>Verdana</vt:lpstr>
      <vt:lpstr>Tema de Office</vt:lpstr>
      <vt:lpstr>1_Tema de Office</vt:lpstr>
      <vt:lpstr>7_Tema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POLÍTICA PÚBLICA  DE SALUD MENTAL  2019-2029</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 Carlos Hoyos Castro</dc:creator>
  <cp:lastModifiedBy>maria fernanda castillo ospina</cp:lastModifiedBy>
  <cp:revision>735</cp:revision>
  <cp:lastPrinted>2017-08-24T18:51:44Z</cp:lastPrinted>
  <dcterms:created xsi:type="dcterms:W3CDTF">2016-05-25T21:54:10Z</dcterms:created>
  <dcterms:modified xsi:type="dcterms:W3CDTF">2019-05-31T16:04:11Z</dcterms:modified>
</cp:coreProperties>
</file>