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6"/>
  </p:handoutMasterIdLst>
  <p:sldIdLst>
    <p:sldId id="257" r:id="rId2"/>
    <p:sldId id="391" r:id="rId3"/>
    <p:sldId id="278" r:id="rId4"/>
    <p:sldId id="302" r:id="rId5"/>
    <p:sldId id="416" r:id="rId6"/>
    <p:sldId id="300" r:id="rId7"/>
    <p:sldId id="417" r:id="rId8"/>
    <p:sldId id="421" r:id="rId9"/>
    <p:sldId id="415" r:id="rId10"/>
    <p:sldId id="422" r:id="rId11"/>
    <p:sldId id="414" r:id="rId12"/>
    <p:sldId id="427" r:id="rId13"/>
    <p:sldId id="428" r:id="rId14"/>
    <p:sldId id="431" r:id="rId15"/>
    <p:sldId id="423" r:id="rId16"/>
    <p:sldId id="430" r:id="rId17"/>
    <p:sldId id="301" r:id="rId18"/>
    <p:sldId id="433" r:id="rId19"/>
    <p:sldId id="364" r:id="rId20"/>
    <p:sldId id="288" r:id="rId21"/>
    <p:sldId id="272" r:id="rId22"/>
    <p:sldId id="284" r:id="rId23"/>
    <p:sldId id="412" r:id="rId24"/>
    <p:sldId id="413" r:id="rId25"/>
    <p:sldId id="321" r:id="rId26"/>
    <p:sldId id="285" r:id="rId27"/>
    <p:sldId id="286" r:id="rId28"/>
    <p:sldId id="362" r:id="rId29"/>
    <p:sldId id="290" r:id="rId30"/>
    <p:sldId id="273" r:id="rId31"/>
    <p:sldId id="357" r:id="rId32"/>
    <p:sldId id="289" r:id="rId33"/>
    <p:sldId id="295" r:id="rId34"/>
    <p:sldId id="282" r:id="rId35"/>
    <p:sldId id="275" r:id="rId36"/>
    <p:sldId id="317" r:id="rId37"/>
    <p:sldId id="388" r:id="rId38"/>
    <p:sldId id="387" r:id="rId39"/>
    <p:sldId id="390" r:id="rId40"/>
    <p:sldId id="389" r:id="rId41"/>
    <p:sldId id="365" r:id="rId42"/>
    <p:sldId id="271" r:id="rId43"/>
    <p:sldId id="280" r:id="rId44"/>
    <p:sldId id="283" r:id="rId45"/>
    <p:sldId id="270" r:id="rId46"/>
    <p:sldId id="292" r:id="rId47"/>
    <p:sldId id="291" r:id="rId48"/>
    <p:sldId id="276" r:id="rId49"/>
    <p:sldId id="361" r:id="rId50"/>
    <p:sldId id="293" r:id="rId51"/>
    <p:sldId id="274" r:id="rId52"/>
    <p:sldId id="318" r:id="rId53"/>
    <p:sldId id="303" r:id="rId54"/>
    <p:sldId id="299" r:id="rId55"/>
    <p:sldId id="281" r:id="rId56"/>
    <p:sldId id="298" r:id="rId57"/>
    <p:sldId id="392" r:id="rId58"/>
    <p:sldId id="319" r:id="rId59"/>
    <p:sldId id="296" r:id="rId60"/>
    <p:sldId id="393" r:id="rId61"/>
    <p:sldId id="394" r:id="rId62"/>
    <p:sldId id="266" r:id="rId63"/>
    <p:sldId id="304" r:id="rId64"/>
    <p:sldId id="294" r:id="rId65"/>
    <p:sldId id="305" r:id="rId66"/>
    <p:sldId id="258" r:id="rId67"/>
    <p:sldId id="408" r:id="rId68"/>
    <p:sldId id="409" r:id="rId69"/>
    <p:sldId id="410" r:id="rId70"/>
    <p:sldId id="263" r:id="rId71"/>
    <p:sldId id="418" r:id="rId72"/>
    <p:sldId id="419" r:id="rId73"/>
    <p:sldId id="420" r:id="rId74"/>
    <p:sldId id="411" r:id="rId75"/>
    <p:sldId id="279" r:id="rId76"/>
    <p:sldId id="310" r:id="rId77"/>
    <p:sldId id="267" r:id="rId78"/>
    <p:sldId id="330" r:id="rId79"/>
    <p:sldId id="320" r:id="rId80"/>
    <p:sldId id="333" r:id="rId81"/>
    <p:sldId id="334" r:id="rId82"/>
    <p:sldId id="261" r:id="rId83"/>
    <p:sldId id="398" r:id="rId84"/>
    <p:sldId id="399" r:id="rId85"/>
    <p:sldId id="262" r:id="rId86"/>
    <p:sldId id="400" r:id="rId87"/>
    <p:sldId id="401" r:id="rId88"/>
    <p:sldId id="402" r:id="rId89"/>
    <p:sldId id="316" r:id="rId90"/>
    <p:sldId id="341" r:id="rId91"/>
    <p:sldId id="359" r:id="rId92"/>
    <p:sldId id="354" r:id="rId93"/>
    <p:sldId id="322" r:id="rId94"/>
    <p:sldId id="345" r:id="rId95"/>
    <p:sldId id="268" r:id="rId96"/>
    <p:sldId id="327" r:id="rId97"/>
    <p:sldId id="328" r:id="rId98"/>
    <p:sldId id="329" r:id="rId99"/>
    <p:sldId id="269" r:id="rId100"/>
    <p:sldId id="324" r:id="rId101"/>
    <p:sldId id="325" r:id="rId102"/>
    <p:sldId id="326" r:id="rId103"/>
    <p:sldId id="265" r:id="rId104"/>
    <p:sldId id="366" r:id="rId105"/>
    <p:sldId id="367" r:id="rId106"/>
    <p:sldId id="368" r:id="rId107"/>
    <p:sldId id="260" r:id="rId108"/>
    <p:sldId id="403" r:id="rId109"/>
    <p:sldId id="313" r:id="rId110"/>
    <p:sldId id="372" r:id="rId111"/>
    <p:sldId id="373" r:id="rId112"/>
    <p:sldId id="264" r:id="rId113"/>
    <p:sldId id="404" r:id="rId114"/>
    <p:sldId id="405" r:id="rId115"/>
    <p:sldId id="406" r:id="rId116"/>
    <p:sldId id="314" r:id="rId117"/>
    <p:sldId id="382" r:id="rId118"/>
    <p:sldId id="381" r:id="rId119"/>
    <p:sldId id="407" r:id="rId120"/>
    <p:sldId id="358" r:id="rId121"/>
    <p:sldId id="378" r:id="rId122"/>
    <p:sldId id="323" r:id="rId123"/>
    <p:sldId id="383" r:id="rId124"/>
    <p:sldId id="432" r:id="rId1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snapToGrid="0" snapToObjects="1">
      <p:cViewPr>
        <p:scale>
          <a:sx n="64" d="100"/>
          <a:sy n="64" d="100"/>
        </p:scale>
        <p:origin x="-1554"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rcifuentes\Escritorio\INFORME%202012\Informe%20de%20Gesti&#243;n.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rcifuentes\Escritorio\INFORME%202012\INFORME%20CSANTIAS0412.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title>
      <c:layout>
        <c:manualLayout>
          <c:xMode val="edge"/>
          <c:yMode val="edge"/>
          <c:x val="0.48865623278571657"/>
          <c:y val="0"/>
        </c:manualLayout>
      </c:layout>
      <c:spPr>
        <a:noFill/>
        <a:ln w="25453">
          <a:noFill/>
        </a:ln>
      </c:spPr>
    </c:title>
    <c:view3D>
      <c:rotX val="30"/>
      <c:perspective val="30"/>
    </c:view3D>
    <c:plotArea>
      <c:layout>
        <c:manualLayout>
          <c:layoutTarget val="inner"/>
          <c:xMode val="edge"/>
          <c:yMode val="edge"/>
          <c:x val="3.5238210322259739E-2"/>
          <c:y val="8.9128119314324628E-2"/>
          <c:w val="0.65495271957186485"/>
          <c:h val="0.83387351356817696"/>
        </c:manualLayout>
      </c:layout>
      <c:pie3DChart>
        <c:varyColors val="1"/>
        <c:ser>
          <c:idx val="0"/>
          <c:order val="0"/>
          <c:tx>
            <c:strRef>
              <c:f>Hoja1!$B$1</c:f>
              <c:strCache>
                <c:ptCount val="1"/>
                <c:pt idx="0">
                  <c:v>Total Trámites</c:v>
                </c:pt>
              </c:strCache>
            </c:strRef>
          </c:tx>
          <c:dPt>
            <c:idx val="1"/>
            <c:explosion val="3"/>
          </c:dPt>
          <c:dLbls>
            <c:dLbl>
              <c:idx val="1"/>
              <c:layout>
                <c:manualLayout>
                  <c:x val="-5.4817537577153391E-3"/>
                  <c:y val="-4.2857892743032824E-2"/>
                </c:manualLayout>
              </c:layout>
              <c:spPr>
                <a:noFill/>
                <a:ln w="25453">
                  <a:noFill/>
                </a:ln>
              </c:spPr>
              <c:txPr>
                <a:bodyPr/>
                <a:lstStyle/>
                <a:p>
                  <a:pPr>
                    <a:defRPr/>
                  </a:pPr>
                  <a:endParaRPr lang="es-CO"/>
                </a:p>
              </c:txPr>
              <c:dLblPos val="bestFit"/>
              <c:showVal val="1"/>
            </c:dLbl>
            <c:dLbl>
              <c:idx val="2"/>
              <c:layout>
                <c:manualLayout>
                  <c:x val="-7.9754074889495637E-4"/>
                  <c:y val="1.6989259624718443E-2"/>
                </c:manualLayout>
              </c:layout>
              <c:spPr>
                <a:noFill/>
                <a:ln w="25453">
                  <a:noFill/>
                </a:ln>
              </c:spPr>
              <c:txPr>
                <a:bodyPr/>
                <a:lstStyle/>
                <a:p>
                  <a:pPr>
                    <a:defRPr/>
                  </a:pPr>
                  <a:endParaRPr lang="es-CO"/>
                </a:p>
              </c:txPr>
              <c:dLblPos val="bestFit"/>
              <c:showVal val="1"/>
            </c:dLbl>
            <c:dLbl>
              <c:idx val="3"/>
              <c:layout>
                <c:manualLayout>
                  <c:x val="1.0416666666666671E-2"/>
                  <c:y val="2.1307147456536172E-2"/>
                </c:manualLayout>
              </c:layout>
              <c:spPr>
                <a:noFill/>
                <a:ln w="25453">
                  <a:noFill/>
                </a:ln>
              </c:spPr>
              <c:txPr>
                <a:bodyPr/>
                <a:lstStyle/>
                <a:p>
                  <a:pPr>
                    <a:defRPr/>
                  </a:pPr>
                  <a:endParaRPr lang="es-CO"/>
                </a:p>
              </c:txPr>
              <c:dLblPos val="bestFit"/>
              <c:showVal val="1"/>
            </c:dLbl>
            <c:dLbl>
              <c:idx val="4"/>
              <c:layout>
                <c:manualLayout>
                  <c:x val="-4.7921733003977104E-3"/>
                  <c:y val="7.5165352096601537E-2"/>
                </c:manualLayout>
              </c:layout>
              <c:spPr>
                <a:noFill/>
                <a:ln w="25453">
                  <a:noFill/>
                </a:ln>
              </c:spPr>
              <c:txPr>
                <a:bodyPr/>
                <a:lstStyle/>
                <a:p>
                  <a:pPr>
                    <a:defRPr/>
                  </a:pPr>
                  <a:endParaRPr lang="es-CO"/>
                </a:p>
              </c:txPr>
              <c:dLblPos val="bestFit"/>
              <c:showVal val="1"/>
            </c:dLbl>
            <c:dLbl>
              <c:idx val="5"/>
              <c:layout>
                <c:manualLayout>
                  <c:x val="-9.9045558998643989E-3"/>
                  <c:y val="-4.1213652182774847E-3"/>
                </c:manualLayout>
              </c:layout>
              <c:spPr>
                <a:noFill/>
                <a:ln w="25453">
                  <a:noFill/>
                </a:ln>
              </c:spPr>
              <c:txPr>
                <a:bodyPr/>
                <a:lstStyle/>
                <a:p>
                  <a:pPr>
                    <a:defRPr/>
                  </a:pPr>
                  <a:endParaRPr lang="es-CO"/>
                </a:p>
              </c:txPr>
              <c:dLblPos val="bestFit"/>
              <c:showVal val="1"/>
            </c:dLbl>
            <c:spPr>
              <a:noFill/>
              <a:ln w="25453">
                <a:noFill/>
              </a:ln>
            </c:spPr>
            <c:showVal val="1"/>
            <c:showLeaderLines val="1"/>
          </c:dLbls>
          <c:cat>
            <c:strRef>
              <c:f>Hoja1!$A$2:$A$11</c:f>
              <c:strCache>
                <c:ptCount val="10"/>
                <c:pt idx="0">
                  <c:v>conceptos</c:v>
                </c:pt>
                <c:pt idx="1">
                  <c:v>peticiones</c:v>
                </c:pt>
                <c:pt idx="2">
                  <c:v>decretos</c:v>
                </c:pt>
                <c:pt idx="3">
                  <c:v>recursos</c:v>
                </c:pt>
                <c:pt idx="4">
                  <c:v>resoluciones</c:v>
                </c:pt>
                <c:pt idx="5">
                  <c:v>Proy.Ordenanza ordinarias </c:v>
                </c:pt>
                <c:pt idx="6">
                  <c:v>Proy.Ordenanza extraordinarias </c:v>
                </c:pt>
                <c:pt idx="7">
                  <c:v>Ordenanzas sancionadas</c:v>
                </c:pt>
                <c:pt idx="8">
                  <c:v>Pro. Disciplin.</c:v>
                </c:pt>
                <c:pt idx="9">
                  <c:v>Car. Naturaleza</c:v>
                </c:pt>
              </c:strCache>
            </c:strRef>
          </c:cat>
          <c:val>
            <c:numRef>
              <c:f>Hoja1!$B$2:$B$11</c:f>
              <c:numCache>
                <c:formatCode>General</c:formatCode>
                <c:ptCount val="10"/>
                <c:pt idx="0">
                  <c:v>24</c:v>
                </c:pt>
                <c:pt idx="1">
                  <c:v>65</c:v>
                </c:pt>
                <c:pt idx="2">
                  <c:v>99</c:v>
                </c:pt>
                <c:pt idx="3">
                  <c:v>8</c:v>
                </c:pt>
                <c:pt idx="4">
                  <c:v>45</c:v>
                </c:pt>
                <c:pt idx="5">
                  <c:v>13</c:v>
                </c:pt>
                <c:pt idx="6">
                  <c:v>7</c:v>
                </c:pt>
                <c:pt idx="7">
                  <c:v>5</c:v>
                </c:pt>
                <c:pt idx="8">
                  <c:v>15</c:v>
                </c:pt>
                <c:pt idx="9">
                  <c:v>20</c:v>
                </c:pt>
              </c:numCache>
            </c:numRef>
          </c:val>
        </c:ser>
      </c:pie3DChart>
      <c:spPr>
        <a:noFill/>
        <a:ln w="25388">
          <a:noFill/>
        </a:ln>
      </c:spPr>
    </c:plotArea>
    <c:legend>
      <c:legendPos val="r"/>
      <c:layout>
        <c:manualLayout>
          <c:xMode val="edge"/>
          <c:yMode val="edge"/>
          <c:x val="0.73106120994134949"/>
          <c:y val="3.8088524274779788E-2"/>
          <c:w val="0.25918460192476023"/>
          <c:h val="0.9371730497038655"/>
        </c:manualLayout>
      </c:layout>
      <c:txPr>
        <a:bodyPr/>
        <a:lstStyle/>
        <a:p>
          <a:pPr>
            <a:defRPr sz="1395"/>
          </a:pPr>
          <a:endParaRPr lang="es-CO"/>
        </a:p>
      </c:txPr>
    </c:legend>
    <c:plotVisOnly val="1"/>
    <c:dispBlanksAs val="zero"/>
  </c:chart>
  <c:txPr>
    <a:bodyPr/>
    <a:lstStyle/>
    <a:p>
      <a:pPr>
        <a:defRPr sz="1806">
          <a:solidFill>
            <a:schemeClr val="tx1"/>
          </a:solidFill>
        </a:defRPr>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'2012'!$A$19</c:f>
              <c:strCache>
                <c:ptCount val="1"/>
                <c:pt idx="0">
                  <c:v>Resoluciones 20% sobresueldo</c:v>
                </c:pt>
              </c:strCache>
            </c:strRef>
          </c:tx>
          <c:spPr>
            <a:solidFill>
              <a:srgbClr val="FFD215"/>
            </a:solidFill>
          </c:spPr>
          <c:dLbls>
            <c:txPr>
              <a:bodyPr/>
              <a:lstStyle/>
              <a:p>
                <a:pPr>
                  <a:defRPr lang="es-ES" sz="2000"/>
                </a:pPr>
                <a:endParaRPr lang="es-CO"/>
              </a:p>
            </c:txPr>
            <c:showVal val="1"/>
          </c:dLbls>
          <c:cat>
            <c:strLit>
              <c:ptCount val="1"/>
              <c:pt idx="0">
                <c:v>Enero, Febrero y Marzo</c:v>
              </c:pt>
            </c:strLit>
          </c:cat>
          <c:val>
            <c:numRef>
              <c:f>'2012'!$E$19</c:f>
              <c:numCache>
                <c:formatCode>General</c:formatCode>
                <c:ptCount val="1"/>
                <c:pt idx="0">
                  <c:v>16</c:v>
                </c:pt>
              </c:numCache>
            </c:numRef>
          </c:val>
        </c:ser>
        <c:ser>
          <c:idx val="1"/>
          <c:order val="1"/>
          <c:tx>
            <c:strRef>
              <c:f>'2012'!$A$20</c:f>
              <c:strCache>
                <c:ptCount val="1"/>
                <c:pt idx="0">
                  <c:v>Resoluciones Accidente de Trabajo          </c:v>
                </c:pt>
              </c:strCache>
            </c:strRef>
          </c:tx>
          <c:spPr>
            <a:solidFill>
              <a:srgbClr val="0996FF"/>
            </a:solidFill>
          </c:spPr>
          <c:dLbls>
            <c:txPr>
              <a:bodyPr/>
              <a:lstStyle/>
              <a:p>
                <a:pPr>
                  <a:defRPr lang="es-ES" sz="2000"/>
                </a:pPr>
                <a:endParaRPr lang="es-CO"/>
              </a:p>
            </c:txPr>
            <c:showVal val="1"/>
          </c:dLbls>
          <c:cat>
            <c:strLit>
              <c:ptCount val="1"/>
              <c:pt idx="0">
                <c:v>Enero, Febrero y Marzo</c:v>
              </c:pt>
            </c:strLit>
          </c:cat>
          <c:val>
            <c:numRef>
              <c:f>'2012'!$E$20</c:f>
              <c:numCache>
                <c:formatCode>General</c:formatCode>
                <c:ptCount val="1"/>
                <c:pt idx="0">
                  <c:v>2</c:v>
                </c:pt>
              </c:numCache>
            </c:numRef>
          </c:val>
        </c:ser>
        <c:ser>
          <c:idx val="2"/>
          <c:order val="2"/>
          <c:tx>
            <c:strRef>
              <c:f>'2012'!$A$21</c:f>
              <c:strCache>
                <c:ptCount val="1"/>
                <c:pt idx="0">
                  <c:v>Resoluciones aplazamiento vacaciones</c:v>
                </c:pt>
              </c:strCache>
            </c:strRef>
          </c:tx>
          <c:spPr>
            <a:solidFill>
              <a:schemeClr val="tx1"/>
            </a:solidFill>
          </c:spPr>
          <c:dLbls>
            <c:txPr>
              <a:bodyPr/>
              <a:lstStyle/>
              <a:p>
                <a:pPr>
                  <a:defRPr lang="es-ES" sz="2000"/>
                </a:pPr>
                <a:endParaRPr lang="es-CO"/>
              </a:p>
            </c:txPr>
            <c:showVal val="1"/>
          </c:dLbls>
          <c:cat>
            <c:strLit>
              <c:ptCount val="1"/>
              <c:pt idx="0">
                <c:v>Enero, Febrero y Marzo</c:v>
              </c:pt>
            </c:strLit>
          </c:cat>
          <c:val>
            <c:numRef>
              <c:f>'2012'!$E$21</c:f>
              <c:numCache>
                <c:formatCode>General</c:formatCode>
                <c:ptCount val="1"/>
                <c:pt idx="0">
                  <c:v>9</c:v>
                </c:pt>
              </c:numCache>
            </c:numRef>
          </c:val>
        </c:ser>
        <c:ser>
          <c:idx val="3"/>
          <c:order val="3"/>
          <c:tx>
            <c:strRef>
              <c:f>'2012'!$A$22</c:f>
              <c:strCache>
                <c:ptCount val="1"/>
                <c:pt idx="0">
                  <c:v>Resoluciones autorización días vacaciones</c:v>
                </c:pt>
              </c:strCache>
            </c:strRef>
          </c:tx>
          <c:spPr>
            <a:solidFill>
              <a:srgbClr val="FE1B0A"/>
            </a:solidFill>
          </c:spPr>
          <c:dLbls>
            <c:txPr>
              <a:bodyPr/>
              <a:lstStyle/>
              <a:p>
                <a:pPr>
                  <a:defRPr lang="es-ES" sz="2000"/>
                </a:pPr>
                <a:endParaRPr lang="es-CO"/>
              </a:p>
            </c:txPr>
            <c:showVal val="1"/>
          </c:dLbls>
          <c:cat>
            <c:strLit>
              <c:ptCount val="1"/>
              <c:pt idx="0">
                <c:v>Enero, Febrero y Marzo</c:v>
              </c:pt>
            </c:strLit>
          </c:cat>
          <c:val>
            <c:numRef>
              <c:f>'2012'!$E$22</c:f>
              <c:numCache>
                <c:formatCode>General</c:formatCode>
                <c:ptCount val="1"/>
                <c:pt idx="0">
                  <c:v>18</c:v>
                </c:pt>
              </c:numCache>
            </c:numRef>
          </c:val>
        </c:ser>
        <c:ser>
          <c:idx val="4"/>
          <c:order val="4"/>
          <c:tx>
            <c:strRef>
              <c:f>'2012'!$A$23</c:f>
              <c:strCache>
                <c:ptCount val="1"/>
                <c:pt idx="0">
                  <c:v>Resoluciones Horas extras, Dominicales Festivos y recargos                              </c:v>
                </c:pt>
              </c:strCache>
            </c:strRef>
          </c:tx>
          <c:spPr>
            <a:solidFill>
              <a:srgbClr val="FFFF00"/>
            </a:solidFill>
          </c:spPr>
          <c:dLbls>
            <c:txPr>
              <a:bodyPr/>
              <a:lstStyle/>
              <a:p>
                <a:pPr>
                  <a:defRPr lang="es-ES" sz="2000"/>
                </a:pPr>
                <a:endParaRPr lang="es-CO"/>
              </a:p>
            </c:txPr>
            <c:showVal val="1"/>
          </c:dLbls>
          <c:cat>
            <c:strLit>
              <c:ptCount val="1"/>
              <c:pt idx="0">
                <c:v>Enero, Febrero y Marzo</c:v>
              </c:pt>
            </c:strLit>
          </c:cat>
          <c:val>
            <c:numRef>
              <c:f>'2012'!$E$23</c:f>
              <c:numCache>
                <c:formatCode>General</c:formatCode>
                <c:ptCount val="1"/>
                <c:pt idx="0">
                  <c:v>6</c:v>
                </c:pt>
              </c:numCache>
            </c:numRef>
          </c:val>
        </c:ser>
        <c:ser>
          <c:idx val="5"/>
          <c:order val="5"/>
          <c:tx>
            <c:strRef>
              <c:f>'2012'!$A$24</c:f>
              <c:strCache>
                <c:ptCount val="1"/>
                <c:pt idx="0">
                  <c:v>Resoluciones Incapacidad General.</c:v>
                </c:pt>
              </c:strCache>
            </c:strRef>
          </c:tx>
          <c:spPr>
            <a:solidFill>
              <a:srgbClr val="EF11C5"/>
            </a:solidFill>
          </c:spPr>
          <c:dLbls>
            <c:txPr>
              <a:bodyPr/>
              <a:lstStyle/>
              <a:p>
                <a:pPr>
                  <a:defRPr lang="es-ES" sz="2000"/>
                </a:pPr>
                <a:endParaRPr lang="es-CO"/>
              </a:p>
            </c:txPr>
            <c:showVal val="1"/>
          </c:dLbls>
          <c:cat>
            <c:strLit>
              <c:ptCount val="1"/>
              <c:pt idx="0">
                <c:v>Enero, Febrero y Marzo</c:v>
              </c:pt>
            </c:strLit>
          </c:cat>
          <c:val>
            <c:numRef>
              <c:f>'2012'!$E$24</c:f>
              <c:numCache>
                <c:formatCode>General</c:formatCode>
                <c:ptCount val="1"/>
                <c:pt idx="0">
                  <c:v>316</c:v>
                </c:pt>
              </c:numCache>
            </c:numRef>
          </c:val>
        </c:ser>
        <c:ser>
          <c:idx val="6"/>
          <c:order val="6"/>
          <c:tx>
            <c:strRef>
              <c:f>'2012'!$A$25</c:f>
              <c:strCache>
                <c:ptCount val="1"/>
                <c:pt idx="0">
                  <c:v>Resoluciones interrupción vacaciones</c:v>
                </c:pt>
              </c:strCache>
            </c:strRef>
          </c:tx>
          <c:spPr>
            <a:solidFill>
              <a:srgbClr val="2D2D8A">
                <a:lumMod val="60000"/>
                <a:lumOff val="40000"/>
              </a:srgbClr>
            </a:solidFill>
          </c:spPr>
          <c:dLbls>
            <c:txPr>
              <a:bodyPr/>
              <a:lstStyle/>
              <a:p>
                <a:pPr>
                  <a:defRPr lang="es-ES" sz="2000"/>
                </a:pPr>
                <a:endParaRPr lang="es-CO"/>
              </a:p>
            </c:txPr>
            <c:showVal val="1"/>
          </c:dLbls>
          <c:cat>
            <c:strLit>
              <c:ptCount val="1"/>
              <c:pt idx="0">
                <c:v>Enero, Febrero y Marzo</c:v>
              </c:pt>
            </c:strLit>
          </c:cat>
          <c:val>
            <c:numRef>
              <c:f>'2012'!$E$25</c:f>
              <c:numCache>
                <c:formatCode>General</c:formatCode>
                <c:ptCount val="1"/>
                <c:pt idx="0">
                  <c:v>17</c:v>
                </c:pt>
              </c:numCache>
            </c:numRef>
          </c:val>
        </c:ser>
        <c:ser>
          <c:idx val="7"/>
          <c:order val="7"/>
          <c:tx>
            <c:strRef>
              <c:f>'2012'!$A$26</c:f>
              <c:strCache>
                <c:ptCount val="1"/>
                <c:pt idx="0">
                  <c:v>Resoluciones Licencia de Maternidad</c:v>
                </c:pt>
              </c:strCache>
            </c:strRef>
          </c:tx>
          <c:spPr>
            <a:solidFill>
              <a:srgbClr val="CB9F6F"/>
            </a:solidFill>
          </c:spPr>
          <c:dLbls>
            <c:txPr>
              <a:bodyPr/>
              <a:lstStyle/>
              <a:p>
                <a:pPr>
                  <a:defRPr lang="es-ES" sz="2000"/>
                </a:pPr>
                <a:endParaRPr lang="es-CO"/>
              </a:p>
            </c:txPr>
            <c:showVal val="1"/>
          </c:dLbls>
          <c:cat>
            <c:strLit>
              <c:ptCount val="1"/>
              <c:pt idx="0">
                <c:v>Enero, Febrero y Marzo</c:v>
              </c:pt>
            </c:strLit>
          </c:cat>
          <c:val>
            <c:numRef>
              <c:f>'2012'!$E$26</c:f>
              <c:numCache>
                <c:formatCode>General</c:formatCode>
                <c:ptCount val="1"/>
                <c:pt idx="0">
                  <c:v>14</c:v>
                </c:pt>
              </c:numCache>
            </c:numRef>
          </c:val>
        </c:ser>
        <c:ser>
          <c:idx val="8"/>
          <c:order val="8"/>
          <c:tx>
            <c:strRef>
              <c:f>'2012'!$A$27</c:f>
              <c:strCache>
                <c:ptCount val="1"/>
                <c:pt idx="0">
                  <c:v>Resoluciones Licencia de Paternidad</c:v>
                </c:pt>
              </c:strCache>
            </c:strRef>
          </c:tx>
          <c:spPr>
            <a:solidFill>
              <a:srgbClr val="3DEBFD"/>
            </a:solidFill>
          </c:spPr>
          <c:dLbls>
            <c:txPr>
              <a:bodyPr/>
              <a:lstStyle/>
              <a:p>
                <a:pPr>
                  <a:defRPr lang="es-ES" sz="2000"/>
                </a:pPr>
                <a:endParaRPr lang="es-CO"/>
              </a:p>
            </c:txPr>
            <c:showVal val="1"/>
          </c:dLbls>
          <c:cat>
            <c:strLit>
              <c:ptCount val="1"/>
              <c:pt idx="0">
                <c:v>Enero, Febrero y Marzo</c:v>
              </c:pt>
            </c:strLit>
          </c:cat>
          <c:val>
            <c:numRef>
              <c:f>'2012'!$E$27</c:f>
              <c:numCache>
                <c:formatCode>General</c:formatCode>
                <c:ptCount val="1"/>
                <c:pt idx="0">
                  <c:v>3</c:v>
                </c:pt>
              </c:numCache>
            </c:numRef>
          </c:val>
        </c:ser>
        <c:ser>
          <c:idx val="9"/>
          <c:order val="9"/>
          <c:tx>
            <c:strRef>
              <c:f>'2012'!$A$28</c:f>
              <c:strCache>
                <c:ptCount val="1"/>
                <c:pt idx="0">
                  <c:v>Resoluciones vacaciones                         </c:v>
                </c:pt>
              </c:strCache>
            </c:strRef>
          </c:tx>
          <c:spPr>
            <a:solidFill>
              <a:srgbClr val="4903F7"/>
            </a:solidFill>
          </c:spPr>
          <c:dLbls>
            <c:txPr>
              <a:bodyPr/>
              <a:lstStyle/>
              <a:p>
                <a:pPr>
                  <a:defRPr lang="es-ES" sz="2000"/>
                </a:pPr>
                <a:endParaRPr lang="es-CO"/>
              </a:p>
            </c:txPr>
            <c:showVal val="1"/>
          </c:dLbls>
          <c:cat>
            <c:strLit>
              <c:ptCount val="1"/>
              <c:pt idx="0">
                <c:v>Enero, Febrero y Marzo</c:v>
              </c:pt>
            </c:strLit>
          </c:cat>
          <c:val>
            <c:numRef>
              <c:f>'2012'!$E$28</c:f>
              <c:numCache>
                <c:formatCode>General</c:formatCode>
                <c:ptCount val="1"/>
                <c:pt idx="0">
                  <c:v>40</c:v>
                </c:pt>
              </c:numCache>
            </c:numRef>
          </c:val>
        </c:ser>
        <c:ser>
          <c:idx val="10"/>
          <c:order val="10"/>
          <c:tx>
            <c:strRef>
              <c:f>'2012'!$A$29</c:f>
              <c:strCache>
                <c:ptCount val="1"/>
                <c:pt idx="0">
                  <c:v>Resoluciones  Enfermedad Profesional     </c:v>
                </c:pt>
              </c:strCache>
            </c:strRef>
          </c:tx>
          <c:spPr>
            <a:solidFill>
              <a:srgbClr val="7DFD3D"/>
            </a:solidFill>
          </c:spPr>
          <c:dLbls>
            <c:txPr>
              <a:bodyPr/>
              <a:lstStyle/>
              <a:p>
                <a:pPr>
                  <a:defRPr lang="es-ES" sz="2000"/>
                </a:pPr>
                <a:endParaRPr lang="es-CO"/>
              </a:p>
            </c:txPr>
            <c:showVal val="1"/>
          </c:dLbls>
          <c:cat>
            <c:strLit>
              <c:ptCount val="1"/>
              <c:pt idx="0">
                <c:v>Enero, Febrero y Marzo</c:v>
              </c:pt>
            </c:strLit>
          </c:cat>
          <c:val>
            <c:numRef>
              <c:f>'2012'!$E$29</c:f>
              <c:numCache>
                <c:formatCode>General</c:formatCode>
                <c:ptCount val="1"/>
                <c:pt idx="0">
                  <c:v>0</c:v>
                </c:pt>
              </c:numCache>
            </c:numRef>
          </c:val>
        </c:ser>
        <c:shape val="box"/>
        <c:axId val="84470400"/>
        <c:axId val="104145280"/>
        <c:axId val="0"/>
      </c:bar3DChart>
      <c:catAx>
        <c:axId val="84470400"/>
        <c:scaling>
          <c:orientation val="minMax"/>
        </c:scaling>
        <c:axPos val="b"/>
        <c:tickLblPos val="nextTo"/>
        <c:txPr>
          <a:bodyPr/>
          <a:lstStyle/>
          <a:p>
            <a:pPr>
              <a:defRPr lang="es-ES"/>
            </a:pPr>
            <a:endParaRPr lang="es-CO"/>
          </a:p>
        </c:txPr>
        <c:crossAx val="104145280"/>
        <c:crosses val="autoZero"/>
        <c:auto val="1"/>
        <c:lblAlgn val="ctr"/>
        <c:lblOffset val="100"/>
      </c:catAx>
      <c:valAx>
        <c:axId val="104145280"/>
        <c:scaling>
          <c:orientation val="minMax"/>
        </c:scaling>
        <c:axPos val="l"/>
        <c:majorGridlines/>
        <c:numFmt formatCode="General" sourceLinked="1"/>
        <c:tickLblPos val="nextTo"/>
        <c:txPr>
          <a:bodyPr/>
          <a:lstStyle/>
          <a:p>
            <a:pPr>
              <a:defRPr lang="es-ES"/>
            </a:pPr>
            <a:endParaRPr lang="es-CO"/>
          </a:p>
        </c:txPr>
        <c:crossAx val="84470400"/>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O"/>
  <c:clrMapOvr bg1="lt1" tx1="dk1" bg2="lt2" tx2="dk2" accent1="accent1" accent2="accent2" accent3="accent3" accent4="accent4" accent5="accent5" accent6="accent6" hlink="hlink" folHlink="folHlink"/>
  <c:chart>
    <c:autoTitleDeleted val="1"/>
    <c:view3D>
      <c:rotX val="20"/>
      <c:hPercent val="51"/>
      <c:rotY val="60"/>
      <c:depthPercent val="100"/>
      <c:rAngAx val="1"/>
    </c:view3D>
    <c:floor>
      <c:spPr>
        <a:solidFill>
          <a:srgbClr val="C0C0C0"/>
        </a:solidFill>
        <a:ln w="3175">
          <a:solidFill>
            <a:srgbClr val="000000"/>
          </a:solidFill>
          <a:prstDash val="solid"/>
        </a:ln>
      </c:spPr>
    </c:floor>
    <c:sideWall>
      <c:spPr>
        <a:gradFill rotWithShape="0">
          <a:gsLst>
            <a:gs pos="0">
              <a:srgbClr val="C0C0C0">
                <a:gamma/>
                <a:tint val="0"/>
                <a:invGamma/>
              </a:srgbClr>
            </a:gs>
            <a:gs pos="100000">
              <a:srgbClr val="C0C0C0"/>
            </a:gs>
          </a:gsLst>
          <a:path path="rect">
            <a:fillToRect l="50000" t="50000" r="50000" b="50000"/>
          </a:path>
        </a:gradFill>
        <a:ln w="3175">
          <a:solidFill>
            <a:srgbClr val="000000"/>
          </a:solidFill>
          <a:prstDash val="solid"/>
        </a:ln>
      </c:spPr>
    </c:sideWall>
    <c:backWall>
      <c:spPr>
        <a:gradFill rotWithShape="0">
          <a:gsLst>
            <a:gs pos="0">
              <a:srgbClr val="C0C0C0">
                <a:gamma/>
                <a:tint val="0"/>
                <a:invGamma/>
              </a:srgbClr>
            </a:gs>
            <a:gs pos="100000">
              <a:srgbClr val="C0C0C0"/>
            </a:gs>
          </a:gsLst>
          <a:path path="rect">
            <a:fillToRect l="50000" t="50000" r="50000" b="50000"/>
          </a:path>
        </a:gradFill>
        <a:ln w="3175">
          <a:solidFill>
            <a:srgbClr val="000000"/>
          </a:solidFill>
          <a:prstDash val="solid"/>
        </a:ln>
      </c:spPr>
    </c:backWall>
    <c:plotArea>
      <c:layout>
        <c:manualLayout>
          <c:layoutTarget val="inner"/>
          <c:xMode val="edge"/>
          <c:yMode val="edge"/>
          <c:x val="6.3545150501671865E-2"/>
          <c:y val="0.10529187124931877"/>
          <c:w val="0.9364548494983278"/>
          <c:h val="0.63752416896313469"/>
        </c:manualLayout>
      </c:layout>
      <c:bar3DChart>
        <c:barDir val="col"/>
        <c:grouping val="clustered"/>
        <c:ser>
          <c:idx val="0"/>
          <c:order val="0"/>
          <c:tx>
            <c:strRef>
              <c:f>Cuadro1!$A$6</c:f>
              <c:strCache>
                <c:ptCount val="1"/>
                <c:pt idx="0">
                  <c:v>ESTUDIOS</c:v>
                </c:pt>
              </c:strCache>
            </c:strRef>
          </c:tx>
          <c:spPr>
            <a:solidFill>
              <a:srgbClr val="1CEC21"/>
            </a:solidFill>
            <a:ln w="0">
              <a:solidFill>
                <a:srgbClr val="000000"/>
              </a:solidFill>
              <a:prstDash val="solid"/>
            </a:ln>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Cuadro1!$B$6:$D$6</c:f>
              <c:numCache>
                <c:formatCode>General</c:formatCode>
                <c:ptCount val="3"/>
                <c:pt idx="0">
                  <c:v>5</c:v>
                </c:pt>
                <c:pt idx="1">
                  <c:v>39</c:v>
                </c:pt>
                <c:pt idx="2">
                  <c:v>23</c:v>
                </c:pt>
              </c:numCache>
            </c:numRef>
          </c:val>
        </c:ser>
        <c:ser>
          <c:idx val="1"/>
          <c:order val="1"/>
          <c:tx>
            <c:strRef>
              <c:f>Cuadro1!$A$7</c:f>
              <c:strCache>
                <c:ptCount val="1"/>
                <c:pt idx="0">
                  <c:v>HIPOTECA</c:v>
                </c:pt>
              </c:strCache>
            </c:strRef>
          </c:tx>
          <c:spPr>
            <a:solidFill>
              <a:schemeClr val="tx1"/>
            </a:solidFill>
            <a:ln w="12700">
              <a:solidFill>
                <a:srgbClr val="000000"/>
              </a:solidFill>
              <a:prstDash val="solid"/>
            </a:ln>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Cuadro1!$B$7:$D$7</c:f>
              <c:numCache>
                <c:formatCode>General</c:formatCode>
                <c:ptCount val="3"/>
                <c:pt idx="0">
                  <c:v>0</c:v>
                </c:pt>
                <c:pt idx="1">
                  <c:v>1</c:v>
                </c:pt>
                <c:pt idx="2">
                  <c:v>2</c:v>
                </c:pt>
              </c:numCache>
            </c:numRef>
          </c:val>
        </c:ser>
        <c:ser>
          <c:idx val="2"/>
          <c:order val="2"/>
          <c:tx>
            <c:strRef>
              <c:f>Cuadro1!$A$8</c:f>
              <c:strCache>
                <c:ptCount val="1"/>
                <c:pt idx="0">
                  <c:v>COMPRA</c:v>
                </c:pt>
              </c:strCache>
            </c:strRef>
          </c:tx>
          <c:spPr>
            <a:solidFill>
              <a:srgbClr val="FF0000"/>
            </a:solidFill>
            <a:ln w="12700">
              <a:solidFill>
                <a:srgbClr val="000000"/>
              </a:solidFill>
              <a:prstDash val="solid"/>
            </a:ln>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Cuadro1!$B$8:$D$8</c:f>
              <c:numCache>
                <c:formatCode>General</c:formatCode>
                <c:ptCount val="3"/>
                <c:pt idx="0">
                  <c:v>1</c:v>
                </c:pt>
                <c:pt idx="1">
                  <c:v>3</c:v>
                </c:pt>
                <c:pt idx="2">
                  <c:v>5</c:v>
                </c:pt>
              </c:numCache>
            </c:numRef>
          </c:val>
        </c:ser>
        <c:ser>
          <c:idx val="3"/>
          <c:order val="3"/>
          <c:tx>
            <c:strRef>
              <c:f>Cuadro1!$A$9</c:f>
              <c:strCache>
                <c:ptCount val="1"/>
                <c:pt idx="0">
                  <c:v>REPARACIONES</c:v>
                </c:pt>
              </c:strCache>
            </c:strRef>
          </c:tx>
          <c:spPr>
            <a:solidFill>
              <a:srgbClr val="FFFF00"/>
            </a:solidFill>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Cuadro1!$B$9:$D$9</c:f>
              <c:numCache>
                <c:formatCode>General</c:formatCode>
                <c:ptCount val="3"/>
                <c:pt idx="0">
                  <c:v>0</c:v>
                </c:pt>
                <c:pt idx="1">
                  <c:v>1</c:v>
                </c:pt>
                <c:pt idx="2">
                  <c:v>10</c:v>
                </c:pt>
              </c:numCache>
            </c:numRef>
          </c:val>
        </c:ser>
        <c:ser>
          <c:idx val="4"/>
          <c:order val="4"/>
          <c:tx>
            <c:strRef>
              <c:f>Cuadro1!$A$10</c:f>
              <c:strCache>
                <c:ptCount val="1"/>
                <c:pt idx="0">
                  <c:v>CESANTÍA DEFIN. </c:v>
                </c:pt>
              </c:strCache>
            </c:strRef>
          </c:tx>
          <c:spPr>
            <a:solidFill>
              <a:srgbClr val="3366FF"/>
            </a:solidFill>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Cuadro1!$B$10:$D$10</c:f>
              <c:numCache>
                <c:formatCode>General</c:formatCode>
                <c:ptCount val="3"/>
                <c:pt idx="0">
                  <c:v>4</c:v>
                </c:pt>
                <c:pt idx="1">
                  <c:v>60</c:v>
                </c:pt>
                <c:pt idx="2">
                  <c:v>21</c:v>
                </c:pt>
              </c:numCache>
            </c:numRef>
          </c:val>
        </c:ser>
        <c:ser>
          <c:idx val="5"/>
          <c:order val="5"/>
          <c:tx>
            <c:strRef>
              <c:f>Cuadro1!$A$11</c:f>
              <c:strCache>
                <c:ptCount val="1"/>
                <c:pt idx="0">
                  <c:v>RELIQUIDACION</c:v>
                </c:pt>
              </c:strCache>
            </c:strRef>
          </c:tx>
          <c:spPr>
            <a:solidFill>
              <a:srgbClr val="FFCC00"/>
            </a:solidFill>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Cuadro1!$B$11:$D$11</c:f>
              <c:numCache>
                <c:formatCode>General</c:formatCode>
                <c:ptCount val="3"/>
                <c:pt idx="0">
                  <c:v>0</c:v>
                </c:pt>
                <c:pt idx="1">
                  <c:v>85</c:v>
                </c:pt>
                <c:pt idx="2">
                  <c:v>32</c:v>
                </c:pt>
              </c:numCache>
            </c:numRef>
          </c:val>
        </c:ser>
        <c:ser>
          <c:idx val="6"/>
          <c:order val="6"/>
          <c:tx>
            <c:strRef>
              <c:f>Cuadro1!$A$12</c:f>
              <c:strCache>
                <c:ptCount val="1"/>
                <c:pt idx="0">
                  <c:v>MONTO</c:v>
                </c:pt>
              </c:strCache>
            </c:strRef>
          </c:tx>
          <c:spPr>
            <a:solidFill>
              <a:srgbClr val="FB82FE"/>
            </a:solidFill>
          </c:spPr>
          <c:dLbls>
            <c:txPr>
              <a:bodyPr/>
              <a:lstStyle/>
              <a:p>
                <a:pPr>
                  <a:defRPr lang="es-ES" sz="1600"/>
                </a:pPr>
                <a:endParaRPr lang="es-CO"/>
              </a:p>
            </c:txPr>
            <c:showVal val="1"/>
          </c:dLbls>
          <c:cat>
            <c:strRef>
              <c:f>Cuadro1!$B$4:$D$4</c:f>
              <c:strCache>
                <c:ptCount val="3"/>
                <c:pt idx="0">
                  <c:v>enero</c:v>
                </c:pt>
                <c:pt idx="1">
                  <c:v>febrero</c:v>
                </c:pt>
                <c:pt idx="2">
                  <c:v>marzo</c:v>
                </c:pt>
              </c:strCache>
            </c:strRef>
          </c:cat>
          <c:val>
            <c:numRef>
              <c:f>Cuadro1!$B$12:$D$12</c:f>
              <c:numCache>
                <c:formatCode>General</c:formatCode>
                <c:ptCount val="3"/>
                <c:pt idx="0">
                  <c:v>0</c:v>
                </c:pt>
                <c:pt idx="1">
                  <c:v>0</c:v>
                </c:pt>
                <c:pt idx="2">
                  <c:v>1</c:v>
                </c:pt>
              </c:numCache>
            </c:numRef>
          </c:val>
        </c:ser>
        <c:shape val="box"/>
        <c:axId val="104402944"/>
        <c:axId val="104404480"/>
        <c:axId val="0"/>
      </c:bar3DChart>
      <c:catAx>
        <c:axId val="104402944"/>
        <c:scaling>
          <c:orientation val="minMax"/>
        </c:scaling>
        <c:axPos val="b"/>
        <c:numFmt formatCode="General" sourceLinked="1"/>
        <c:tickLblPos val="low"/>
        <c:spPr>
          <a:ln w="3175">
            <a:solidFill>
              <a:srgbClr val="000000"/>
            </a:solidFill>
            <a:prstDash val="solid"/>
          </a:ln>
        </c:spPr>
        <c:txPr>
          <a:bodyPr rot="0" vert="horz"/>
          <a:lstStyle/>
          <a:p>
            <a:pPr>
              <a:defRPr lang="es-ES" sz="1400" b="0" i="0" u="none" strike="noStrike" baseline="0">
                <a:solidFill>
                  <a:srgbClr val="000000"/>
                </a:solidFill>
                <a:latin typeface="Arial"/>
                <a:ea typeface="Arial"/>
                <a:cs typeface="Arial"/>
              </a:defRPr>
            </a:pPr>
            <a:endParaRPr lang="es-CO"/>
          </a:p>
        </c:txPr>
        <c:crossAx val="104404480"/>
        <c:crosses val="autoZero"/>
        <c:auto val="1"/>
        <c:lblAlgn val="ctr"/>
        <c:lblOffset val="100"/>
        <c:tickLblSkip val="1"/>
        <c:tickMarkSkip val="1"/>
      </c:catAx>
      <c:valAx>
        <c:axId val="104404480"/>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lang="es-ES" sz="800" b="0" i="0" u="none" strike="noStrike" baseline="0">
                <a:solidFill>
                  <a:srgbClr val="000000"/>
                </a:solidFill>
                <a:latin typeface="Arial"/>
                <a:ea typeface="Arial"/>
                <a:cs typeface="Arial"/>
              </a:defRPr>
            </a:pPr>
            <a:endParaRPr lang="es-CO"/>
          </a:p>
        </c:txPr>
        <c:crossAx val="104402944"/>
        <c:crosses val="autoZero"/>
        <c:crossBetween val="between"/>
      </c:valAx>
      <c:spPr>
        <a:noFill/>
        <a:ln w="25400">
          <a:noFill/>
        </a:ln>
      </c:spPr>
    </c:plotArea>
    <c:legend>
      <c:legendPos val="b"/>
      <c:layout>
        <c:manualLayout>
          <c:xMode val="edge"/>
          <c:yMode val="edge"/>
          <c:x val="9.6246748420661513E-2"/>
          <c:y val="0.80792488078265556"/>
          <c:w val="0.77000043890835246"/>
          <c:h val="0.16677822611650842"/>
        </c:manualLayout>
      </c:layout>
      <c:spPr>
        <a:gradFill rotWithShape="0">
          <a:gsLst>
            <a:gs pos="0">
              <a:srgbClr val="C0C0C0">
                <a:gamma/>
                <a:tint val="0"/>
                <a:invGamma/>
              </a:srgbClr>
            </a:gs>
            <a:gs pos="100000">
              <a:srgbClr val="C0C0C0"/>
            </a:gs>
          </a:gsLst>
          <a:path path="rect">
            <a:fillToRect l="50000" t="50000" r="50000" b="50000"/>
          </a:path>
        </a:gradFill>
        <a:ln w="3175">
          <a:solidFill>
            <a:srgbClr val="000000"/>
          </a:solidFill>
          <a:prstDash val="solid"/>
        </a:ln>
        <a:effectLst>
          <a:outerShdw dist="35921" dir="2700000" algn="br">
            <a:srgbClr val="000000"/>
          </a:outerShdw>
        </a:effectLst>
      </c:spPr>
      <c:txPr>
        <a:bodyPr/>
        <a:lstStyle/>
        <a:p>
          <a:pPr>
            <a:defRPr lang="es-ES" sz="1400" b="0" i="0" u="none" strike="noStrike" baseline="0">
              <a:solidFill>
                <a:srgbClr val="000000"/>
              </a:solidFill>
              <a:latin typeface="Tahoma"/>
              <a:ea typeface="Tahoma"/>
              <a:cs typeface="Tahoma"/>
            </a:defRPr>
          </a:pPr>
          <a:endParaRPr lang="es-CO"/>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CO"/>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23FB8-B5B8-457B-B9D7-EE48668B5D5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126E01E2-F237-487C-AF58-3C2A659A2973}">
      <dgm:prSet phldrT="[Texto]" custT="1"/>
      <dgm:spPr/>
      <dgm:t>
        <a:bodyPr/>
        <a:lstStyle/>
        <a:p>
          <a:r>
            <a:rPr lang="es-CO" sz="2400" b="1" dirty="0" smtClean="0"/>
            <a:t> ORGANIZACIONES DE LA SOCIEDAD CIVIL</a:t>
          </a:r>
          <a:endParaRPr lang="es-CO" sz="2400" b="1" dirty="0"/>
        </a:p>
      </dgm:t>
    </dgm:pt>
    <dgm:pt modelId="{67743E28-7AC5-4576-86C8-7DA0D2897864}" type="parTrans" cxnId="{51800BF8-ACD8-473C-834A-E066FED3B268}">
      <dgm:prSet/>
      <dgm:spPr/>
      <dgm:t>
        <a:bodyPr/>
        <a:lstStyle/>
        <a:p>
          <a:endParaRPr lang="es-CO"/>
        </a:p>
      </dgm:t>
    </dgm:pt>
    <dgm:pt modelId="{03525752-0694-4E43-AC9C-C298D8E98317}" type="sibTrans" cxnId="{51800BF8-ACD8-473C-834A-E066FED3B268}">
      <dgm:prSet/>
      <dgm:spPr/>
      <dgm:t>
        <a:bodyPr/>
        <a:lstStyle/>
        <a:p>
          <a:endParaRPr lang="es-CO"/>
        </a:p>
      </dgm:t>
    </dgm:pt>
    <dgm:pt modelId="{DC7949F8-5AE8-4428-8BE3-0D43061BAAB7}" type="pres">
      <dgm:prSet presAssocID="{F2423FB8-B5B8-457B-B9D7-EE48668B5D57}" presName="Name0" presStyleCnt="0">
        <dgm:presLayoutVars>
          <dgm:dir/>
          <dgm:animLvl val="lvl"/>
          <dgm:resizeHandles/>
        </dgm:presLayoutVars>
      </dgm:prSet>
      <dgm:spPr/>
      <dgm:t>
        <a:bodyPr/>
        <a:lstStyle/>
        <a:p>
          <a:endParaRPr lang="es-CO"/>
        </a:p>
      </dgm:t>
    </dgm:pt>
    <dgm:pt modelId="{CA26FF83-CC8D-4E84-967F-3FEFD1FF61E8}" type="pres">
      <dgm:prSet presAssocID="{126E01E2-F237-487C-AF58-3C2A659A2973}" presName="linNode" presStyleCnt="0"/>
      <dgm:spPr/>
    </dgm:pt>
    <dgm:pt modelId="{5CD541F9-9428-49EF-8883-2297148F5C87}" type="pres">
      <dgm:prSet presAssocID="{126E01E2-F237-487C-AF58-3C2A659A2973}" presName="parentShp" presStyleLbl="node1" presStyleIdx="0" presStyleCnt="1" custScaleX="250000">
        <dgm:presLayoutVars>
          <dgm:bulletEnabled val="1"/>
        </dgm:presLayoutVars>
      </dgm:prSet>
      <dgm:spPr/>
      <dgm:t>
        <a:bodyPr/>
        <a:lstStyle/>
        <a:p>
          <a:endParaRPr lang="es-CO"/>
        </a:p>
      </dgm:t>
    </dgm:pt>
    <dgm:pt modelId="{4332CA2E-9D34-43BE-B90F-017ED44E8146}" type="pres">
      <dgm:prSet presAssocID="{126E01E2-F237-487C-AF58-3C2A659A2973}" presName="childShp" presStyleLbl="bgAccFollowNode1" presStyleIdx="0" presStyleCnt="1">
        <dgm:presLayoutVars>
          <dgm:bulletEnabled val="1"/>
        </dgm:presLayoutVars>
      </dgm:prSet>
      <dgm:spPr/>
    </dgm:pt>
  </dgm:ptLst>
  <dgm:cxnLst>
    <dgm:cxn modelId="{51800BF8-ACD8-473C-834A-E066FED3B268}" srcId="{F2423FB8-B5B8-457B-B9D7-EE48668B5D57}" destId="{126E01E2-F237-487C-AF58-3C2A659A2973}" srcOrd="0" destOrd="0" parTransId="{67743E28-7AC5-4576-86C8-7DA0D2897864}" sibTransId="{03525752-0694-4E43-AC9C-C298D8E98317}"/>
    <dgm:cxn modelId="{0357C2F3-EBC9-4A70-B577-6EDF241B0667}" type="presOf" srcId="{126E01E2-F237-487C-AF58-3C2A659A2973}" destId="{5CD541F9-9428-49EF-8883-2297148F5C87}" srcOrd="0" destOrd="0" presId="urn:microsoft.com/office/officeart/2005/8/layout/vList6"/>
    <dgm:cxn modelId="{5ACCF9F4-DABD-4C6D-B9A9-B4A443B41D32}" type="presOf" srcId="{F2423FB8-B5B8-457B-B9D7-EE48668B5D57}" destId="{DC7949F8-5AE8-4428-8BE3-0D43061BAAB7}" srcOrd="0" destOrd="0" presId="urn:microsoft.com/office/officeart/2005/8/layout/vList6"/>
    <dgm:cxn modelId="{F7B1CEC6-1479-4A18-85F7-C6A4C74D7ECB}" type="presParOf" srcId="{DC7949F8-5AE8-4428-8BE3-0D43061BAAB7}" destId="{CA26FF83-CC8D-4E84-967F-3FEFD1FF61E8}" srcOrd="0" destOrd="0" presId="urn:microsoft.com/office/officeart/2005/8/layout/vList6"/>
    <dgm:cxn modelId="{5BEBD228-A45C-41AF-AFA4-31A92FAB13A4}" type="presParOf" srcId="{CA26FF83-CC8D-4E84-967F-3FEFD1FF61E8}" destId="{5CD541F9-9428-49EF-8883-2297148F5C87}" srcOrd="0" destOrd="0" presId="urn:microsoft.com/office/officeart/2005/8/layout/vList6"/>
    <dgm:cxn modelId="{003F260C-87B9-4DF5-AF10-48C51143F07A}" type="presParOf" srcId="{CA26FF83-CC8D-4E84-967F-3FEFD1FF61E8}" destId="{4332CA2E-9D34-43BE-B90F-017ED44E8146}"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61E298-9C23-4206-A1FB-D48DB9910880}" type="datetimeFigureOut">
              <a:rPr lang="es-CO" smtClean="0"/>
              <a:pPr/>
              <a:t>02/05/2012</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468880-F326-4EA0-B651-F3F471461579}" type="slidenum">
              <a:rPr lang="es-CO" smtClean="0"/>
              <a:pPr/>
              <a:t>‹Nº›</a:t>
            </a:fld>
            <a:endParaRPr lang="es-CO"/>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4FD50F-8336-49F5-AFFE-831F669308CD}"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90901F-E4A0-49AC-AB9F-287AE48D9261}" type="slidenum">
              <a:rPr lang="en-US"/>
              <a:pPr>
                <a:defRPr/>
              </a:pPr>
              <a:t>‹Nº›</a:t>
            </a:fld>
            <a:endParaRPr lang="en-US"/>
          </a:p>
        </p:txBody>
      </p:sp>
      <p:cxnSp>
        <p:nvCxnSpPr>
          <p:cNvPr id="13" name="12 Conector recto"/>
          <p:cNvCxnSpPr/>
          <p:nvPr userDrawn="1"/>
        </p:nvCxnSpPr>
        <p:spPr>
          <a:xfrm>
            <a:off x="0" y="6786561"/>
            <a:ext cx="9144000" cy="1588"/>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13 Conector recto"/>
          <p:cNvCxnSpPr/>
          <p:nvPr userDrawn="1"/>
        </p:nvCxnSpPr>
        <p:spPr>
          <a:xfrm>
            <a:off x="0" y="6854824"/>
            <a:ext cx="9144000" cy="15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userDrawn="1"/>
        </p:nvCxnSpPr>
        <p:spPr>
          <a:xfrm>
            <a:off x="0" y="6692902"/>
            <a:ext cx="9144000" cy="158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16" name="15 Imagen" descr="LOGO CUNDINAMARCA 2012 FINAL DEFINITIVO 2.jpg"/>
          <p:cNvPicPr>
            <a:picLocks noChangeAspect="1"/>
          </p:cNvPicPr>
          <p:nvPr userDrawn="1"/>
        </p:nvPicPr>
        <p:blipFill>
          <a:blip r:embed="rId2"/>
          <a:stretch>
            <a:fillRect/>
          </a:stretch>
        </p:blipFill>
        <p:spPr>
          <a:xfrm>
            <a:off x="7772401" y="5611817"/>
            <a:ext cx="1181100" cy="9844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6C12CE-1BA1-458D-94A4-59A0F1A2A937}"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D7190-204C-4093-BEBE-9E412C4D0E2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E160-0852-4AE1-B54A-BF73AF68F516}"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752DAD-49F7-499C-BF4C-FAC8ACB89A8E}"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6 Rectángulo"/>
          <p:cNvSpPr/>
          <p:nvPr userDrawn="1"/>
        </p:nvSpPr>
        <p:spPr>
          <a:xfrm>
            <a:off x="0" y="0"/>
            <a:ext cx="9144000" cy="6858000"/>
          </a:xfrm>
          <a:prstGeom prst="rect">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23" name="22 Conector recto"/>
          <p:cNvCxnSpPr/>
          <p:nvPr userDrawn="1"/>
        </p:nvCxnSpPr>
        <p:spPr>
          <a:xfrm>
            <a:off x="0" y="6786561"/>
            <a:ext cx="9144000" cy="1588"/>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4" name="23 Conector recto"/>
          <p:cNvCxnSpPr/>
          <p:nvPr userDrawn="1"/>
        </p:nvCxnSpPr>
        <p:spPr>
          <a:xfrm>
            <a:off x="0" y="6854824"/>
            <a:ext cx="9144000" cy="15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26 Conector recto"/>
          <p:cNvCxnSpPr/>
          <p:nvPr userDrawn="1"/>
        </p:nvCxnSpPr>
        <p:spPr>
          <a:xfrm>
            <a:off x="0" y="6692902"/>
            <a:ext cx="9144000" cy="158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29" name="28 Imagen" descr="LOGO CUNDINAMARCA 2012 FINAL DEFINITIVO 2.jpg"/>
          <p:cNvPicPr>
            <a:picLocks noChangeAspect="1"/>
          </p:cNvPicPr>
          <p:nvPr userDrawn="1"/>
        </p:nvPicPr>
        <p:blipFill>
          <a:blip r:embed="rId2"/>
          <a:stretch>
            <a:fillRect/>
          </a:stretch>
        </p:blipFill>
        <p:spPr>
          <a:xfrm>
            <a:off x="7772401" y="5611817"/>
            <a:ext cx="1181100" cy="9844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73DD5B-F9E7-4A76-8EB2-0C29DD4374EE}" type="datetimeFigureOut">
              <a:rPr lang="en-US"/>
              <a:pPr>
                <a:defRPr/>
              </a:pPr>
              <a:t>5/2/2012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88A8E4-23B8-43B4-B374-1FDA302047C6}" type="slidenum">
              <a:rPr lang="en-US"/>
              <a:pPr>
                <a:defRPr/>
              </a:pPr>
              <a:t>‹Nº›</a:t>
            </a:fld>
            <a:endParaRPr lang="en-US"/>
          </a:p>
        </p:txBody>
      </p:sp>
      <p:sp>
        <p:nvSpPr>
          <p:cNvPr id="7" name="6 Rectángulo"/>
          <p:cNvSpPr/>
          <p:nvPr userDrawn="1"/>
        </p:nvSpPr>
        <p:spPr>
          <a:xfrm>
            <a:off x="0" y="0"/>
            <a:ext cx="9144000" cy="6858000"/>
          </a:xfrm>
          <a:prstGeom prst="rect">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8" name="7 Conector recto"/>
          <p:cNvCxnSpPr/>
          <p:nvPr userDrawn="1"/>
        </p:nvCxnSpPr>
        <p:spPr>
          <a:xfrm>
            <a:off x="0" y="6786561"/>
            <a:ext cx="9144000" cy="1588"/>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a:off x="0" y="6854824"/>
            <a:ext cx="9144000" cy="15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a:off x="0" y="6692902"/>
            <a:ext cx="9144000" cy="158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11" name="10 Imagen" descr="LOGO CUNDINAMARCA 2012 FINAL DEFINITIVO 2.jpg"/>
          <p:cNvPicPr>
            <a:picLocks noChangeAspect="1"/>
          </p:cNvPicPr>
          <p:nvPr userDrawn="1"/>
        </p:nvPicPr>
        <p:blipFill>
          <a:blip r:embed="rId2"/>
          <a:stretch>
            <a:fillRect/>
          </a:stretch>
        </p:blipFill>
        <p:spPr>
          <a:xfrm>
            <a:off x="7772401" y="5611817"/>
            <a:ext cx="1181100" cy="9844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791450-9F08-4AB6-8D5B-F4BC311AD08D}" type="datetimeFigureOut">
              <a:rPr lang="en-US"/>
              <a:pPr>
                <a:defRPr/>
              </a:pPr>
              <a:t>5/2/2012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84AB09-D4E7-487F-BAB5-A9DF7A1C1FEA}"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DD4BFE-6E73-474F-A270-36F30A89815C}" type="datetimeFigureOut">
              <a:rPr lang="en-US"/>
              <a:pPr>
                <a:defRPr/>
              </a:pPr>
              <a:t>5/2/2012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644D51-8D04-4109-A89C-623448D52406}"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147C85-DD6C-4122-B8DB-A76EAA309CBA}" type="datetimeFigureOut">
              <a:rPr lang="en-US"/>
              <a:pPr>
                <a:defRPr/>
              </a:pPr>
              <a:t>5/2/2012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F13FCB-B5F2-4874-B982-4DBE117EA498}"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A7DFAD-1465-4376-B2C9-50E643FD47BF}" type="datetimeFigureOut">
              <a:rPr lang="en-US"/>
              <a:pPr>
                <a:defRPr/>
              </a:pPr>
              <a:t>5/2/2012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494D10-0F10-484B-B1D7-4F0C828E0DC9}" type="slidenum">
              <a:rPr lang="en-US"/>
              <a:pPr>
                <a:defRPr/>
              </a:pPr>
              <a:t>‹Nº›</a:t>
            </a:fld>
            <a:endParaRPr lang="en-US"/>
          </a:p>
        </p:txBody>
      </p:sp>
      <p:sp>
        <p:nvSpPr>
          <p:cNvPr id="5" name="4 Rectángulo"/>
          <p:cNvSpPr/>
          <p:nvPr userDrawn="1"/>
        </p:nvSpPr>
        <p:spPr>
          <a:xfrm>
            <a:off x="0" y="0"/>
            <a:ext cx="9144000" cy="6858000"/>
          </a:xfrm>
          <a:prstGeom prst="rect">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6" name="5 Conector recto"/>
          <p:cNvCxnSpPr/>
          <p:nvPr userDrawn="1"/>
        </p:nvCxnSpPr>
        <p:spPr>
          <a:xfrm>
            <a:off x="0" y="6786561"/>
            <a:ext cx="9144000" cy="1588"/>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6 Conector recto"/>
          <p:cNvCxnSpPr/>
          <p:nvPr userDrawn="1"/>
        </p:nvCxnSpPr>
        <p:spPr>
          <a:xfrm>
            <a:off x="0" y="6854824"/>
            <a:ext cx="9144000" cy="15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7 Conector recto"/>
          <p:cNvCxnSpPr/>
          <p:nvPr userDrawn="1"/>
        </p:nvCxnSpPr>
        <p:spPr>
          <a:xfrm>
            <a:off x="0" y="6692902"/>
            <a:ext cx="9144000" cy="158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9" name="8 Imagen" descr="LOGO CUNDINAMARCA 2012 FINAL DEFINITIVO 2.jpg"/>
          <p:cNvPicPr>
            <a:picLocks noChangeAspect="1"/>
          </p:cNvPicPr>
          <p:nvPr userDrawn="1"/>
        </p:nvPicPr>
        <p:blipFill>
          <a:blip r:embed="rId2"/>
          <a:stretch>
            <a:fillRect/>
          </a:stretch>
        </p:blipFill>
        <p:spPr>
          <a:xfrm>
            <a:off x="7772401" y="5611817"/>
            <a:ext cx="1181100" cy="984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67CC3C-653A-4799-85DC-45B2B7D38FB2}" type="datetimeFigureOut">
              <a:rPr lang="en-US"/>
              <a:pPr>
                <a:defRPr/>
              </a:pPr>
              <a:t>5/2/2012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561C76-14C0-4066-B5B7-3C89D9FBEC89}"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CFB2B9-61CB-4D24-9FE3-1BF35FE7C6F6}" type="datetimeFigureOut">
              <a:rPr lang="en-US"/>
              <a:pPr>
                <a:defRPr/>
              </a:pPr>
              <a:t>5/2/2012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1FCC10-6D32-4C32-8D16-93D73A542A8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D6AF388E-C1CC-4051-A346-5072D968A4CF}" type="datetimeFigureOut">
              <a:rPr lang="en-US"/>
              <a:pPr>
                <a:defRPr/>
              </a:pPr>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832B8E7E-8EE1-427E-A3EC-BA101E405CD5}" type="slidenum">
              <a:rPr lang="en-US"/>
              <a:pPr>
                <a:defRPr/>
              </a:pPr>
              <a:t>‹Nº›</a:t>
            </a:fld>
            <a:endParaRPr lang="en-US"/>
          </a:p>
        </p:txBody>
      </p:sp>
      <p:sp>
        <p:nvSpPr>
          <p:cNvPr id="7" name="6 Rectángulo"/>
          <p:cNvSpPr/>
          <p:nvPr userDrawn="1"/>
        </p:nvSpPr>
        <p:spPr>
          <a:xfrm>
            <a:off x="0" y="0"/>
            <a:ext cx="9144000" cy="6858000"/>
          </a:xfrm>
          <a:prstGeom prst="rect">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8" name="7 Conector recto"/>
          <p:cNvCxnSpPr/>
          <p:nvPr userDrawn="1"/>
        </p:nvCxnSpPr>
        <p:spPr>
          <a:xfrm>
            <a:off x="0" y="6786561"/>
            <a:ext cx="9144000" cy="1588"/>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a:off x="0" y="6854824"/>
            <a:ext cx="9144000" cy="15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a:off x="0" y="6692902"/>
            <a:ext cx="9144000" cy="158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11" name="10 Imagen" descr="LOGO CUNDINAMARCA 2012 FINAL DEFINITIVO 2.jpg"/>
          <p:cNvPicPr>
            <a:picLocks noChangeAspect="1"/>
          </p:cNvPicPr>
          <p:nvPr userDrawn="1"/>
        </p:nvPicPr>
        <p:blipFill>
          <a:blip r:embed="rId13"/>
          <a:stretch>
            <a:fillRect/>
          </a:stretch>
        </p:blipFill>
        <p:spPr>
          <a:xfrm>
            <a:off x="7772401" y="5611817"/>
            <a:ext cx="1181100" cy="9844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 CUNDINAMARCA 2012 FINAL DEFINITIVO 2.jpg"/>
          <p:cNvPicPr>
            <a:picLocks noChangeAspect="1"/>
          </p:cNvPicPr>
          <p:nvPr/>
        </p:nvPicPr>
        <p:blipFill>
          <a:blip r:embed="rId2"/>
          <a:stretch>
            <a:fillRect/>
          </a:stretch>
        </p:blipFill>
        <p:spPr>
          <a:xfrm>
            <a:off x="2055876" y="1161726"/>
            <a:ext cx="5297424" cy="44153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6 Marcador de contenido"/>
          <p:cNvSpPr>
            <a:spLocks noGrp="1"/>
          </p:cNvSpPr>
          <p:nvPr>
            <p:ph idx="4294967295"/>
          </p:nvPr>
        </p:nvSpPr>
        <p:spPr>
          <a:xfrm>
            <a:off x="457200" y="1562100"/>
            <a:ext cx="7518400" cy="5310188"/>
          </a:xfrm>
        </p:spPr>
        <p:txBody>
          <a:bodyPr/>
          <a:lstStyle/>
          <a:p>
            <a:pPr algn="just">
              <a:buNone/>
            </a:pPr>
            <a:endParaRPr lang="es-CO" sz="1600" b="1" dirty="0" smtClean="0"/>
          </a:p>
          <a:p>
            <a:pPr algn="just"/>
            <a:endParaRPr lang="es-CO" sz="1600" dirty="0" smtClean="0"/>
          </a:p>
          <a:p>
            <a:pPr algn="just"/>
            <a:r>
              <a:rPr lang="es-CO" sz="1600" dirty="0" smtClean="0"/>
              <a:t>A través de la suscripción de convenios, se están ejecutando obras de infraestructura eléctrica en zonas rurales de 25 municipios, para el beneficio de 600 familias, con una inversión de $7.226.305.</a:t>
            </a:r>
          </a:p>
          <a:p>
            <a:pPr algn="just"/>
            <a:endParaRPr lang="es-CO" sz="1600" dirty="0" smtClean="0"/>
          </a:p>
          <a:p>
            <a:pPr algn="just"/>
            <a:r>
              <a:rPr lang="es-CO" sz="1600" dirty="0" smtClean="0"/>
              <a:t>El Departamento adelanta la cofinanciación para la conexión del servicio de gas natural domiciliario, mediante la suscripción de varios convenios con las empresas de gas domiciliario, en los municipios de Guaduas, La Vega, </a:t>
            </a:r>
            <a:r>
              <a:rPr lang="es-CO" sz="1600" dirty="0" err="1" smtClean="0"/>
              <a:t>Villeta</a:t>
            </a:r>
            <a:r>
              <a:rPr lang="es-CO" sz="1600" dirty="0" smtClean="0"/>
              <a:t>, El Rosal y La Calera, entre otros.</a:t>
            </a:r>
          </a:p>
          <a:p>
            <a:pPr algn="just"/>
            <a:endParaRPr lang="es-CO" sz="1600" dirty="0" smtClean="0"/>
          </a:p>
          <a:p>
            <a:pPr algn="just"/>
            <a:r>
              <a:rPr lang="es-CO" sz="1600" dirty="0" smtClean="0"/>
              <a:t>Se conectaron 1.779 viviendas al servicio de energía en el la zona urbana y rural.</a:t>
            </a:r>
          </a:p>
          <a:p>
            <a:pPr>
              <a:buNone/>
            </a:pPr>
            <a:endParaRPr lang="es-CO" sz="1600" dirty="0" smtClean="0"/>
          </a:p>
          <a:p>
            <a:r>
              <a:rPr lang="es-CO" sz="1600" dirty="0" smtClean="0"/>
              <a:t>Se entregaron y se sembraron 22.100 plantas de </a:t>
            </a:r>
            <a:r>
              <a:rPr lang="es-CO" sz="1600" i="1" dirty="0" err="1" smtClean="0"/>
              <a:t>Eucalyptus</a:t>
            </a:r>
            <a:r>
              <a:rPr lang="es-CO" sz="1600" i="1" dirty="0" smtClean="0"/>
              <a:t> </a:t>
            </a:r>
            <a:r>
              <a:rPr lang="es-CO" sz="1600" i="1" dirty="0" err="1" smtClean="0"/>
              <a:t>grandis</a:t>
            </a:r>
            <a:r>
              <a:rPr lang="es-CO" sz="1600" i="1" dirty="0" smtClean="0"/>
              <a:t> </a:t>
            </a:r>
            <a:r>
              <a:rPr lang="es-CO" sz="1600" dirty="0" smtClean="0"/>
              <a:t>y Pino </a:t>
            </a:r>
            <a:r>
              <a:rPr lang="es-CO" sz="1600" i="1" dirty="0" err="1" smtClean="0"/>
              <a:t>tecunumani</a:t>
            </a:r>
            <a:r>
              <a:rPr lang="es-CO" sz="1600" dirty="0" smtClean="0"/>
              <a:t> . En Vergara, 17.600 plantas y 4.500 en </a:t>
            </a:r>
            <a:r>
              <a:rPr lang="es-CO" sz="1600" dirty="0" err="1" smtClean="0"/>
              <a:t>Supatá</a:t>
            </a:r>
            <a:r>
              <a:rPr lang="es-CO" sz="1600" dirty="0" smtClean="0"/>
              <a:t>. </a:t>
            </a:r>
          </a:p>
          <a:p>
            <a:endParaRPr lang="es-CO" sz="1600" dirty="0" smtClean="0"/>
          </a:p>
          <a:p>
            <a:r>
              <a:rPr lang="es-CO" sz="1600" dirty="0" smtClean="0"/>
              <a:t>Diseño y puesta en funcionamiento de un vivero forestal</a:t>
            </a:r>
          </a:p>
        </p:txBody>
      </p:sp>
      <p:pic>
        <p:nvPicPr>
          <p:cNvPr id="4" name="3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5" name="4 Rectángulo"/>
          <p:cNvSpPr/>
          <p:nvPr/>
        </p:nvSpPr>
        <p:spPr>
          <a:xfrm>
            <a:off x="457200" y="309718"/>
            <a:ext cx="2806538"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SECTOR SOCIAL</a:t>
            </a:r>
            <a:endParaRPr lang="es-CO" sz="3200" b="1" dirty="0">
              <a:solidFill>
                <a:srgbClr val="FF0000"/>
              </a:solidFill>
              <a:effectLst>
                <a:outerShdw blurRad="38100" dist="38100" dir="2700000" algn="tl">
                  <a:srgbClr val="000000">
                    <a:alpha val="43137"/>
                  </a:srgbClr>
                </a:outerShdw>
              </a:effectLst>
            </a:endParaRPr>
          </a:p>
        </p:txBody>
      </p:sp>
      <p:cxnSp>
        <p:nvCxnSpPr>
          <p:cNvPr id="6" name="5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bwMode="auto">
          <a:xfrm>
            <a:off x="428626" y="4030875"/>
            <a:ext cx="7359391" cy="1031398"/>
          </a:xfrm>
          <a:prstGeom prst="roundRect">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4 Rectángulo redondeado"/>
          <p:cNvSpPr/>
          <p:nvPr/>
        </p:nvSpPr>
        <p:spPr bwMode="auto">
          <a:xfrm>
            <a:off x="428625" y="1371726"/>
            <a:ext cx="7306329" cy="1181820"/>
          </a:xfrm>
          <a:prstGeom prst="roundRect">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9572" name="6 CuadroTexto"/>
          <p:cNvSpPr txBox="1">
            <a:spLocks noChangeArrowheads="1"/>
          </p:cNvSpPr>
          <p:nvPr/>
        </p:nvSpPr>
        <p:spPr bwMode="auto">
          <a:xfrm rot="10800000" flipH="1" flipV="1">
            <a:off x="714375" y="2692045"/>
            <a:ext cx="7073642" cy="1200329"/>
          </a:xfrm>
          <a:prstGeom prst="rect">
            <a:avLst/>
          </a:prstGeom>
          <a:noFill/>
          <a:ln w="9525">
            <a:noFill/>
            <a:miter lim="800000"/>
            <a:headEnd/>
            <a:tailEnd/>
          </a:ln>
        </p:spPr>
        <p:txBody>
          <a:bodyPr wrap="square">
            <a:spAutoFit/>
          </a:bodyPr>
          <a:lstStyle/>
          <a:p>
            <a:pPr marL="179388" indent="-179388" algn="just">
              <a:buFont typeface="Arial" pitchFamily="34" charset="0"/>
              <a:buChar char="•"/>
            </a:pPr>
            <a:r>
              <a:rPr lang="es-CO" dirty="0" smtClean="0">
                <a:latin typeface="Arial" pitchFamily="34" charset="0"/>
              </a:rPr>
              <a:t>  Dotación con muebles y equipos a 36 juntas de acción comunal: mesas, sillas plásticas, banderas de acción comunal, impresoras, fax, telones de proyección, reguladores de voltaje, bases para televisor y </a:t>
            </a:r>
            <a:r>
              <a:rPr lang="es-CO" dirty="0" err="1" smtClean="0">
                <a:latin typeface="Arial" pitchFamily="34" charset="0"/>
              </a:rPr>
              <a:t>multitomas</a:t>
            </a:r>
            <a:r>
              <a:rPr lang="es-CO" dirty="0" smtClean="0">
                <a:latin typeface="Arial" pitchFamily="34" charset="0"/>
              </a:rPr>
              <a:t>.</a:t>
            </a:r>
            <a:endParaRPr lang="es-CO" dirty="0">
              <a:latin typeface="Arial" pitchFamily="34" charset="0"/>
            </a:endParaRPr>
          </a:p>
        </p:txBody>
      </p:sp>
      <p:sp>
        <p:nvSpPr>
          <p:cNvPr id="109574" name="10 Rectángulo"/>
          <p:cNvSpPr>
            <a:spLocks noChangeArrowheads="1"/>
          </p:cNvSpPr>
          <p:nvPr/>
        </p:nvSpPr>
        <p:spPr bwMode="auto">
          <a:xfrm>
            <a:off x="661987" y="5240073"/>
            <a:ext cx="7126030" cy="978729"/>
          </a:xfrm>
          <a:prstGeom prst="rect">
            <a:avLst/>
          </a:prstGeom>
          <a:noFill/>
          <a:ln w="9525">
            <a:noFill/>
            <a:miter lim="800000"/>
            <a:headEnd/>
            <a:tailEnd/>
          </a:ln>
        </p:spPr>
        <p:txBody>
          <a:bodyPr wrap="square">
            <a:spAutoFit/>
          </a:bodyPr>
          <a:lstStyle/>
          <a:p>
            <a:pPr marL="179388" indent="-179388">
              <a:lnSpc>
                <a:spcPct val="80000"/>
              </a:lnSpc>
              <a:buFont typeface="Arial" pitchFamily="34" charset="0"/>
              <a:buChar char="•"/>
            </a:pPr>
            <a:r>
              <a:rPr lang="es-ES" dirty="0">
                <a:latin typeface="Arial" pitchFamily="34" charset="0"/>
              </a:rPr>
              <a:t>Se han capacitado 3.495  organizaciones  comunales de los 116 municipios del Departamento, en desarrollo del “Plan de Choque”, para el desarrollo d de las elecciones comunales del pasado 29 de </a:t>
            </a:r>
            <a:r>
              <a:rPr lang="es-ES" dirty="0" smtClean="0">
                <a:latin typeface="Arial" pitchFamily="34" charset="0"/>
              </a:rPr>
              <a:t>abril</a:t>
            </a:r>
            <a:r>
              <a:rPr lang="es-ES" dirty="0">
                <a:latin typeface="Arial" pitchFamily="34" charset="0"/>
              </a:rPr>
              <a:t>.</a:t>
            </a:r>
          </a:p>
        </p:txBody>
      </p:sp>
      <p:cxnSp>
        <p:nvCxnSpPr>
          <p:cNvPr id="11" name="10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11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13" name="12 Rectángulo"/>
          <p:cNvSpPr/>
          <p:nvPr/>
        </p:nvSpPr>
        <p:spPr>
          <a:xfrm>
            <a:off x="77280" y="177790"/>
            <a:ext cx="765767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INSTITUTO DEPARTAMENTAL DE ACCIÓN COMUNAL, IDACO</a:t>
            </a:r>
            <a:endParaRPr lang="es-CO" sz="2400" dirty="0"/>
          </a:p>
        </p:txBody>
      </p:sp>
      <p:sp>
        <p:nvSpPr>
          <p:cNvPr id="14" name="13 Rectángulo"/>
          <p:cNvSpPr/>
          <p:nvPr/>
        </p:nvSpPr>
        <p:spPr>
          <a:xfrm>
            <a:off x="661987" y="1371726"/>
            <a:ext cx="7126029" cy="923330"/>
          </a:xfrm>
          <a:prstGeom prst="rect">
            <a:avLst/>
          </a:prstGeom>
        </p:spPr>
        <p:txBody>
          <a:bodyPr wrap="square">
            <a:spAutoFit/>
          </a:bodyPr>
          <a:lstStyle/>
          <a:p>
            <a:r>
              <a:rPr lang="es-ES" b="1" dirty="0" smtClean="0">
                <a:solidFill>
                  <a:schemeClr val="bg1"/>
                </a:solidFill>
              </a:rPr>
              <a:t>META  No. 389 – PLAN DE ACCION 2012: “</a:t>
            </a:r>
            <a:r>
              <a:rPr lang="es-CO" b="1" dirty="0" smtClean="0">
                <a:solidFill>
                  <a:schemeClr val="bg1"/>
                </a:solidFill>
              </a:rPr>
              <a:t>HABILITAR 20 SALONES COMUNALES COMO CENTROS DE DESARROLLO HUMANO COMUNITARIO”</a:t>
            </a:r>
            <a:endParaRPr lang="es-CO" dirty="0">
              <a:solidFill>
                <a:schemeClr val="bg1"/>
              </a:solidFill>
            </a:endParaRPr>
          </a:p>
        </p:txBody>
      </p:sp>
      <p:sp>
        <p:nvSpPr>
          <p:cNvPr id="16" name="15 Rectángulo"/>
          <p:cNvSpPr/>
          <p:nvPr/>
        </p:nvSpPr>
        <p:spPr>
          <a:xfrm>
            <a:off x="714373" y="4222043"/>
            <a:ext cx="6630807" cy="840230"/>
          </a:xfrm>
          <a:prstGeom prst="rect">
            <a:avLst/>
          </a:prstGeom>
        </p:spPr>
        <p:txBody>
          <a:bodyPr wrap="square">
            <a:spAutoFit/>
          </a:bodyPr>
          <a:lstStyle/>
          <a:p>
            <a:pPr algn="ctr" defTabSz="889000">
              <a:lnSpc>
                <a:spcPct val="90000"/>
              </a:lnSpc>
              <a:spcAft>
                <a:spcPct val="35000"/>
              </a:spcAft>
              <a:defRPr/>
            </a:pPr>
            <a:r>
              <a:rPr lang="es-ES" b="1" dirty="0" smtClean="0">
                <a:solidFill>
                  <a:schemeClr val="bg1"/>
                </a:solidFill>
              </a:rPr>
              <a:t>META  No. 390 PLAN DE ACCION 2012</a:t>
            </a:r>
            <a:br>
              <a:rPr lang="es-ES" b="1" dirty="0" smtClean="0">
                <a:solidFill>
                  <a:schemeClr val="bg1"/>
                </a:solidFill>
              </a:rPr>
            </a:br>
            <a:r>
              <a:rPr lang="es-ES" b="1" dirty="0" smtClean="0">
                <a:solidFill>
                  <a:schemeClr val="bg1"/>
                </a:solidFill>
              </a:rPr>
              <a:t>“</a:t>
            </a:r>
            <a:r>
              <a:rPr lang="es-CO" b="1" dirty="0" smtClean="0">
                <a:solidFill>
                  <a:schemeClr val="bg1"/>
                </a:solidFill>
              </a:rPr>
              <a:t>FORTALECER Y GENERAR CAPACIDADES DE GESTION A 4056 ORGANIZACIONES COMUNALES Y CIVILES”</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2 CuadroTexto"/>
          <p:cNvSpPr txBox="1">
            <a:spLocks noChangeArrowheads="1"/>
          </p:cNvSpPr>
          <p:nvPr/>
        </p:nvSpPr>
        <p:spPr bwMode="auto">
          <a:xfrm>
            <a:off x="714375" y="2758190"/>
            <a:ext cx="7786688" cy="3139321"/>
          </a:xfrm>
          <a:prstGeom prst="rect">
            <a:avLst/>
          </a:prstGeom>
          <a:noFill/>
          <a:ln w="9525">
            <a:noFill/>
            <a:miter lim="800000"/>
            <a:headEnd/>
            <a:tailEnd/>
          </a:ln>
        </p:spPr>
        <p:txBody>
          <a:bodyPr>
            <a:spAutoFit/>
          </a:bodyPr>
          <a:lstStyle/>
          <a:p>
            <a:endParaRPr lang="es-CO" dirty="0"/>
          </a:p>
          <a:p>
            <a:r>
              <a:rPr lang="es-CO" sz="2000" dirty="0"/>
              <a:t>A  10 de </a:t>
            </a:r>
            <a:r>
              <a:rPr lang="es-CO" sz="2000" dirty="0" smtClean="0"/>
              <a:t>abril </a:t>
            </a:r>
            <a:r>
              <a:rPr lang="es-CO" sz="2000" dirty="0"/>
              <a:t>de </a:t>
            </a:r>
            <a:r>
              <a:rPr lang="es-CO" sz="2000" dirty="0" smtClean="0"/>
              <a:t>2012, </a:t>
            </a:r>
            <a:r>
              <a:rPr lang="es-CO" sz="2000" dirty="0"/>
              <a:t>se han conformado 5 organismos comunales de primer grado , los cuales fueron reconocidos por parte del Instituto mediante expedición de  Personería Jurídica.</a:t>
            </a:r>
          </a:p>
          <a:p>
            <a:endParaRPr lang="es-CO" sz="2000" dirty="0"/>
          </a:p>
          <a:p>
            <a:pPr>
              <a:buFont typeface="Wingdings" pitchFamily="2" charset="2"/>
              <a:buChar char="Ø"/>
            </a:pPr>
            <a:r>
              <a:rPr lang="es-CO" sz="2000" dirty="0"/>
              <a:t>Junta de Acción comunal La Esperanza de Puerto Salgar</a:t>
            </a:r>
          </a:p>
          <a:p>
            <a:pPr>
              <a:buFont typeface="Wingdings" pitchFamily="2" charset="2"/>
              <a:buChar char="Ø"/>
            </a:pPr>
            <a:r>
              <a:rPr lang="es-CO" sz="2000" dirty="0"/>
              <a:t> Junta de Acción comunal Mariano Ospina de Guasca</a:t>
            </a:r>
          </a:p>
          <a:p>
            <a:pPr>
              <a:buFont typeface="Wingdings" pitchFamily="2" charset="2"/>
              <a:buChar char="Ø"/>
            </a:pPr>
            <a:r>
              <a:rPr lang="es-CO" sz="2000" dirty="0"/>
              <a:t>Junta de Vivienda Comunitaria Villas de Santa Rosa de Pacho</a:t>
            </a:r>
          </a:p>
          <a:p>
            <a:pPr>
              <a:buFont typeface="Wingdings" pitchFamily="2" charset="2"/>
              <a:buChar char="Ø"/>
            </a:pPr>
            <a:r>
              <a:rPr lang="es-CO" sz="2000" dirty="0"/>
              <a:t>Junta de Acción comunal El Progreso de </a:t>
            </a:r>
            <a:r>
              <a:rPr lang="es-CO" sz="2000" dirty="0" err="1"/>
              <a:t>Paratebueno</a:t>
            </a:r>
            <a:endParaRPr lang="es-CO" sz="2000" dirty="0"/>
          </a:p>
          <a:p>
            <a:pPr>
              <a:buFont typeface="Wingdings" pitchFamily="2" charset="2"/>
              <a:buChar char="Ø"/>
            </a:pPr>
            <a:r>
              <a:rPr lang="es-CO" sz="2000" dirty="0"/>
              <a:t>Junta de Acción comunal </a:t>
            </a:r>
            <a:r>
              <a:rPr lang="es-CO" sz="2000" dirty="0" err="1"/>
              <a:t>Chicó</a:t>
            </a:r>
            <a:r>
              <a:rPr lang="es-CO" sz="2000" dirty="0"/>
              <a:t> Norte de </a:t>
            </a:r>
            <a:r>
              <a:rPr lang="es-CO" sz="2000" dirty="0" err="1" smtClean="0"/>
              <a:t>Tocancipá</a:t>
            </a:r>
            <a:r>
              <a:rPr lang="es-CO" dirty="0" smtClean="0"/>
              <a:t>  </a:t>
            </a:r>
            <a:endParaRPr lang="es-CO" dirty="0"/>
          </a:p>
        </p:txBody>
      </p:sp>
      <p:graphicFrame>
        <p:nvGraphicFramePr>
          <p:cNvPr id="4" name="3 Diagrama"/>
          <p:cNvGraphicFramePr/>
          <p:nvPr/>
        </p:nvGraphicFramePr>
        <p:xfrm>
          <a:off x="714375" y="1391133"/>
          <a:ext cx="7215238"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6"/>
          <a:stretch>
            <a:fillRect/>
          </a:stretch>
        </p:blipFill>
        <p:spPr>
          <a:xfrm>
            <a:off x="7788017" y="177790"/>
            <a:ext cx="1077182" cy="1077182"/>
          </a:xfrm>
          <a:prstGeom prst="rect">
            <a:avLst/>
          </a:prstGeom>
        </p:spPr>
      </p:pic>
      <p:sp>
        <p:nvSpPr>
          <p:cNvPr id="7" name="6 Rectángulo"/>
          <p:cNvSpPr/>
          <p:nvPr/>
        </p:nvSpPr>
        <p:spPr>
          <a:xfrm>
            <a:off x="77280" y="177790"/>
            <a:ext cx="765767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INSTITUTO DEPARTAMENTAL DE ACCIÓN COMUNAL, IDACO</a:t>
            </a:r>
            <a:endParaRPr lang="es-CO"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3 Marcador de contenido"/>
          <p:cNvSpPr>
            <a:spLocks noGrp="1"/>
          </p:cNvSpPr>
          <p:nvPr>
            <p:ph idx="4294967295"/>
          </p:nvPr>
        </p:nvSpPr>
        <p:spPr>
          <a:xfrm>
            <a:off x="457200" y="1600200"/>
            <a:ext cx="7823200" cy="4525963"/>
          </a:xfrm>
        </p:spPr>
        <p:txBody>
          <a:bodyPr>
            <a:spAutoFit/>
          </a:bodyPr>
          <a:lstStyle/>
          <a:p>
            <a:pPr>
              <a:lnSpc>
                <a:spcPct val="80000"/>
              </a:lnSpc>
            </a:pPr>
            <a:r>
              <a:rPr lang="es-ES" sz="2000" dirty="0" smtClean="0"/>
              <a:t>Durante el primer trimestre del año 2012, no se radicaron  en el Instituto proyectos de inversión por parte de las organizaciones civiles o comunales del Departamento.</a:t>
            </a:r>
          </a:p>
          <a:p>
            <a:pPr>
              <a:lnSpc>
                <a:spcPct val="80000"/>
              </a:lnSpc>
            </a:pPr>
            <a:endParaRPr lang="es-ES" sz="2000" dirty="0" smtClean="0"/>
          </a:p>
          <a:p>
            <a:pPr>
              <a:lnSpc>
                <a:spcPct val="80000"/>
              </a:lnSpc>
            </a:pPr>
            <a:r>
              <a:rPr lang="es-ES" sz="2000" dirty="0" smtClean="0"/>
              <a:t>Se tiene planeado realizar actividades de motivación para incentivar la innovación de ideas de proyectos productivos, brindar asesoría y acompañamiento para la puesta en marcha de los mismos.</a:t>
            </a:r>
          </a:p>
          <a:p>
            <a:pPr>
              <a:lnSpc>
                <a:spcPct val="80000"/>
              </a:lnSpc>
            </a:pPr>
            <a:endParaRPr lang="es-ES" sz="2000" dirty="0" smtClean="0"/>
          </a:p>
          <a:p>
            <a:pPr>
              <a:lnSpc>
                <a:spcPct val="80000"/>
              </a:lnSpc>
            </a:pPr>
            <a:r>
              <a:rPr lang="es-ES" sz="2000" dirty="0" smtClean="0"/>
              <a:t>Se ha diseñado un Programa de Participación ciudadana que enfoca el trabajo comunal como agentes gestores en el desarrollo de proyectos de beneficio para la comunidad, para esto se vienen adelantando gestiones con el SENA, para hacer presencia en las quince provincias del Departamento, a través de el desarrollo de cursos de formación de 30 horas certificadas para lideres comunales.</a:t>
            </a:r>
            <a:r>
              <a:rPr lang="es-ES" dirty="0" smtClean="0"/>
              <a:t>  </a:t>
            </a:r>
          </a:p>
          <a:p>
            <a:pPr>
              <a:lnSpc>
                <a:spcPct val="80000"/>
              </a:lnSpc>
            </a:pPr>
            <a:endParaRPr lang="es-ES" dirty="0" smtClean="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77280" y="177790"/>
            <a:ext cx="765767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INSTITUTO DEPARTAMENTAL DE ACCIÓN COMUNAL, IDACO</a:t>
            </a:r>
            <a:endParaRPr lang="es-CO" sz="2400" dirty="0"/>
          </a:p>
        </p:txBody>
      </p:sp>
      <p:sp>
        <p:nvSpPr>
          <p:cNvPr id="8" name="7 Rectángulo"/>
          <p:cNvSpPr/>
          <p:nvPr/>
        </p:nvSpPr>
        <p:spPr>
          <a:xfrm>
            <a:off x="612494" y="1024139"/>
            <a:ext cx="287982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Gestión de proyectos</a:t>
            </a:r>
            <a:endParaRPr lang="es-CO"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460639"/>
            <a:ext cx="6304675"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INSTITUTO DEPARTAMENTAL DE</a:t>
            </a:r>
          </a:p>
          <a:p>
            <a:r>
              <a:rPr lang="es-CO" sz="3600" b="1" dirty="0" smtClean="0">
                <a:solidFill>
                  <a:schemeClr val="accent1">
                    <a:lumMod val="75000"/>
                  </a:schemeClr>
                </a:solidFill>
                <a:effectLst>
                  <a:outerShdw blurRad="38100" dist="38100" dir="2700000" algn="tl">
                    <a:srgbClr val="000000">
                      <a:alpha val="43137"/>
                    </a:srgbClr>
                  </a:outerShdw>
                </a:effectLst>
              </a:rPr>
              <a:t>CULTURA Y TURISMO, IDECUT</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428596" y="1213892"/>
            <a:ext cx="7167740" cy="307777"/>
          </a:xfrm>
          <a:prstGeom prst="rect">
            <a:avLst/>
          </a:prstGeom>
          <a:solidFill>
            <a:srgbClr val="1396B5"/>
          </a:solidFill>
          <a:ln>
            <a:headEnd/>
            <a:tailEnd/>
          </a:ln>
          <a:effectLst>
            <a:outerShdw blurRad="50800" dist="127000" dir="8100000" algn="t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spAutoFit/>
          </a:bodyPr>
          <a:lstStyle/>
          <a:p>
            <a:pPr>
              <a:defRPr/>
            </a:pPr>
            <a:r>
              <a:rPr lang="es-CO" sz="1400" b="1" dirty="0"/>
              <a:t>Fortalecimiento de las Bandas Musicales Municipales de Cundinamarca </a:t>
            </a:r>
            <a:endParaRPr lang="es-CO" sz="1400" dirty="0"/>
          </a:p>
        </p:txBody>
      </p:sp>
      <p:sp>
        <p:nvSpPr>
          <p:cNvPr id="4" name="3 CuadroTexto"/>
          <p:cNvSpPr txBox="1"/>
          <p:nvPr/>
        </p:nvSpPr>
        <p:spPr>
          <a:xfrm>
            <a:off x="331788" y="1654175"/>
            <a:ext cx="8358187" cy="738188"/>
          </a:xfrm>
          <a:prstGeom prst="rect">
            <a:avLst/>
          </a:prstGeom>
          <a:noFill/>
        </p:spPr>
        <p:txBody>
          <a:bodyPr>
            <a:spAutoFit/>
          </a:bodyPr>
          <a:lstStyle/>
          <a:p>
            <a:pPr algn="just">
              <a:buFont typeface="Arial" pitchFamily="34" charset="0"/>
              <a:buChar char="•"/>
              <a:defRPr/>
            </a:pPr>
            <a:r>
              <a:rPr lang="es-CO" sz="1400" cap="all" dirty="0">
                <a:latin typeface="Arial Narrow" pitchFamily="34" charset="0"/>
              </a:rPr>
              <a:t> DOTACION DE INSTRUMENTOS MUSICALES A 21 MUNICIPIOS A TRAVÉS DE CONVENIO INTERADMINISTRATIVO CELEBRDO ENTRE EL MINISTERIO DE CULTURA Y LA FUNDACION NACIONAL BATUTA Y EL INSTITUTO DEPARTAMENTAL DE CULTURA Y TURISMO DE CUNDINAMARCA..</a:t>
            </a:r>
          </a:p>
        </p:txBody>
      </p:sp>
      <p:sp>
        <p:nvSpPr>
          <p:cNvPr id="5" name="7 CuadroTexto"/>
          <p:cNvSpPr txBox="1">
            <a:spLocks noChangeArrowheads="1"/>
          </p:cNvSpPr>
          <p:nvPr/>
        </p:nvSpPr>
        <p:spPr bwMode="auto">
          <a:xfrm>
            <a:off x="5072066" y="2492372"/>
            <a:ext cx="3927380" cy="307777"/>
          </a:xfrm>
          <a:prstGeom prst="rect">
            <a:avLst/>
          </a:prstGeom>
          <a:solidFill>
            <a:srgbClr val="1396B5"/>
          </a:solidFill>
          <a:ln>
            <a:headEnd/>
            <a:tailEnd/>
          </a:ln>
          <a:effectLst>
            <a:outerShdw blurRad="50800" dist="127000" dir="8100000" algn="t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spAutoFit/>
          </a:bodyPr>
          <a:lstStyle/>
          <a:p>
            <a:pPr>
              <a:defRPr/>
            </a:pPr>
            <a:r>
              <a:rPr lang="es-CO" sz="1400" b="1" dirty="0"/>
              <a:t>Patrimonio Cultural de Cundinamarca  </a:t>
            </a:r>
            <a:endParaRPr lang="es-CO" sz="1400" dirty="0"/>
          </a:p>
        </p:txBody>
      </p:sp>
      <p:sp>
        <p:nvSpPr>
          <p:cNvPr id="113674" name="5 CuadroTexto"/>
          <p:cNvSpPr txBox="1">
            <a:spLocks noChangeArrowheads="1"/>
          </p:cNvSpPr>
          <p:nvPr/>
        </p:nvSpPr>
        <p:spPr bwMode="auto">
          <a:xfrm>
            <a:off x="500063" y="2952750"/>
            <a:ext cx="8358187" cy="523875"/>
          </a:xfrm>
          <a:prstGeom prst="rect">
            <a:avLst/>
          </a:prstGeom>
          <a:noFill/>
          <a:ln w="9525">
            <a:noFill/>
            <a:miter lim="800000"/>
            <a:headEnd/>
            <a:tailEnd/>
          </a:ln>
        </p:spPr>
        <p:txBody>
          <a:bodyPr>
            <a:spAutoFit/>
          </a:bodyPr>
          <a:lstStyle/>
          <a:p>
            <a:pPr algn="just">
              <a:buFont typeface="Arial" pitchFamily="34" charset="0"/>
              <a:buChar char="•"/>
            </a:pPr>
            <a:r>
              <a:rPr lang="es-CO" sz="1400">
                <a:latin typeface="Arial Narrow" pitchFamily="34" charset="0"/>
              </a:rPr>
              <a:t>INVENTARIO PILOTO DE VALORACION DE FIESTAS PATRONALES EN 15 MUNICIPIOS; PARA CONTRIBUIR A LA VALORACION Y DIFUSION DEL PATRIMONIO CULTURAL Y TURISTICO</a:t>
            </a:r>
          </a:p>
        </p:txBody>
      </p:sp>
      <p:sp>
        <p:nvSpPr>
          <p:cNvPr id="7" name="6 CuadroTexto"/>
          <p:cNvSpPr txBox="1">
            <a:spLocks noChangeArrowheads="1"/>
          </p:cNvSpPr>
          <p:nvPr/>
        </p:nvSpPr>
        <p:spPr bwMode="auto">
          <a:xfrm>
            <a:off x="571472" y="3552832"/>
            <a:ext cx="5222954" cy="307777"/>
          </a:xfrm>
          <a:prstGeom prst="rect">
            <a:avLst/>
          </a:prstGeom>
          <a:solidFill>
            <a:srgbClr val="1396B5"/>
          </a:solidFill>
          <a:ln>
            <a:headEnd/>
            <a:tailEnd/>
          </a:ln>
          <a:effectLst>
            <a:outerShdw blurRad="50800" dist="127000" dir="8100000" algn="t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spAutoFit/>
          </a:bodyPr>
          <a:lstStyle/>
          <a:p>
            <a:pPr>
              <a:defRPr/>
            </a:pPr>
            <a:r>
              <a:rPr lang="es-CO" sz="1400" b="1" dirty="0"/>
              <a:t>Escuelas de Formación Artística y Cultural - EFAC- </a:t>
            </a:r>
            <a:endParaRPr lang="es-CO" sz="1400" dirty="0"/>
          </a:p>
        </p:txBody>
      </p:sp>
      <p:sp>
        <p:nvSpPr>
          <p:cNvPr id="8" name="7 CuadroTexto"/>
          <p:cNvSpPr txBox="1"/>
          <p:nvPr/>
        </p:nvSpPr>
        <p:spPr>
          <a:xfrm>
            <a:off x="500063" y="4052888"/>
            <a:ext cx="8358187" cy="738187"/>
          </a:xfrm>
          <a:prstGeom prst="rect">
            <a:avLst/>
          </a:prstGeom>
          <a:noFill/>
        </p:spPr>
        <p:txBody>
          <a:bodyPr>
            <a:spAutoFit/>
          </a:bodyPr>
          <a:lstStyle/>
          <a:p>
            <a:pPr algn="just">
              <a:buFont typeface="Arial" pitchFamily="34" charset="0"/>
              <a:buChar char="•"/>
              <a:defRPr/>
            </a:pPr>
            <a:r>
              <a:rPr lang="es-MX" sz="1400" dirty="0">
                <a:latin typeface="Arial Narrow" pitchFamily="34" charset="0"/>
              </a:rPr>
              <a:t> </a:t>
            </a:r>
            <a:r>
              <a:rPr lang="es-MX" sz="1400" cap="all" dirty="0">
                <a:latin typeface="Arial Narrow" pitchFamily="34" charset="0"/>
              </a:rPr>
              <a:t>inició la realización de un diagnóstico y caracterización de las Escuelas de Formación Artística y Cultural, con el fin de definir políticas, metodologías y procedimientos de funcionamiento</a:t>
            </a:r>
            <a:endParaRPr lang="es-CO" sz="1400" cap="all" dirty="0">
              <a:latin typeface="Arial Narrow" pitchFamily="34" charset="0"/>
            </a:endParaRPr>
          </a:p>
        </p:txBody>
      </p:sp>
      <p:sp>
        <p:nvSpPr>
          <p:cNvPr id="9" name="8 CuadroTexto"/>
          <p:cNvSpPr txBox="1"/>
          <p:nvPr/>
        </p:nvSpPr>
        <p:spPr>
          <a:xfrm>
            <a:off x="500063" y="4768850"/>
            <a:ext cx="8358187" cy="1384995"/>
          </a:xfrm>
          <a:prstGeom prst="rect">
            <a:avLst/>
          </a:prstGeom>
          <a:noFill/>
        </p:spPr>
        <p:txBody>
          <a:bodyPr>
            <a:spAutoFit/>
          </a:bodyPr>
          <a:lstStyle/>
          <a:p>
            <a:pPr algn="just">
              <a:buFont typeface="Arial" pitchFamily="34" charset="0"/>
              <a:buChar char="•"/>
              <a:defRPr/>
            </a:pPr>
            <a:r>
              <a:rPr lang="es-CO" sz="1400" dirty="0">
                <a:latin typeface="Arial Narrow" pitchFamily="34" charset="0"/>
              </a:rPr>
              <a:t> </a:t>
            </a:r>
            <a:r>
              <a:rPr lang="es-CO" sz="1400" dirty="0" smtClean="0">
                <a:latin typeface="Arial Narrow" pitchFamily="34" charset="0"/>
              </a:rPr>
              <a:t> SE APOYARON </a:t>
            </a:r>
            <a:r>
              <a:rPr lang="es-CO" sz="1400" cap="all" dirty="0" smtClean="0">
                <a:latin typeface="Arial Narrow" pitchFamily="34" charset="0"/>
              </a:rPr>
              <a:t>tres  </a:t>
            </a:r>
            <a:r>
              <a:rPr lang="es-CO" sz="1400" cap="all" dirty="0">
                <a:latin typeface="Arial Narrow" pitchFamily="34" charset="0"/>
              </a:rPr>
              <a:t>actividades de tradición y trayectoria</a:t>
            </a:r>
            <a:r>
              <a:rPr lang="es-CO" sz="1400" cap="all" dirty="0" smtClean="0">
                <a:latin typeface="Arial Narrow" pitchFamily="34" charset="0"/>
              </a:rPr>
              <a:t>:</a:t>
            </a:r>
          </a:p>
          <a:p>
            <a:pPr algn="just">
              <a:defRPr/>
            </a:pPr>
            <a:endParaRPr lang="es-CO" sz="1400" cap="all" dirty="0">
              <a:latin typeface="Arial Narrow" pitchFamily="34" charset="0"/>
            </a:endParaRPr>
          </a:p>
          <a:p>
            <a:pPr marL="285750" indent="-285750" algn="just">
              <a:buFont typeface="Arial" pitchFamily="34" charset="0"/>
              <a:buChar char="•"/>
              <a:defRPr/>
            </a:pPr>
            <a:r>
              <a:rPr lang="es-CO" sz="1400" cap="all" dirty="0">
                <a:latin typeface="Arial Narrow" pitchFamily="34" charset="0"/>
              </a:rPr>
              <a:t>“IX semana cultural y artística “Roca de las aves”, 475 años del municipio de </a:t>
            </a:r>
            <a:r>
              <a:rPr lang="es-CO" sz="1400" cap="all" dirty="0" err="1">
                <a:latin typeface="Arial Narrow" pitchFamily="34" charset="0"/>
              </a:rPr>
              <a:t>Suesca</a:t>
            </a:r>
            <a:r>
              <a:rPr lang="es-CO" sz="1400" cap="all" dirty="0">
                <a:latin typeface="Arial Narrow" pitchFamily="34" charset="0"/>
              </a:rPr>
              <a:t>.</a:t>
            </a:r>
          </a:p>
          <a:p>
            <a:pPr marL="285750" indent="-285750" algn="just">
              <a:buFont typeface="Arial" pitchFamily="34" charset="0"/>
              <a:buChar char="•"/>
              <a:defRPr/>
            </a:pPr>
            <a:r>
              <a:rPr lang="es-CO" sz="1400" cap="all" dirty="0">
                <a:latin typeface="Arial Narrow" pitchFamily="34" charset="0"/>
              </a:rPr>
              <a:t>“IX encuentro nacional de danzas folclóricas danzando con el sol”, municipio de </a:t>
            </a:r>
            <a:r>
              <a:rPr lang="es-CO" sz="1400" cap="all" dirty="0" err="1">
                <a:latin typeface="Arial Narrow" pitchFamily="34" charset="0"/>
              </a:rPr>
              <a:t>Anapoima</a:t>
            </a:r>
            <a:r>
              <a:rPr lang="es-CO" sz="1400" cap="all" dirty="0">
                <a:latin typeface="Arial Narrow" pitchFamily="34" charset="0"/>
              </a:rPr>
              <a:t>.</a:t>
            </a:r>
          </a:p>
          <a:p>
            <a:pPr marL="285750" indent="-285750" algn="just">
              <a:buFont typeface="Arial" pitchFamily="34" charset="0"/>
              <a:buChar char="•"/>
              <a:defRPr/>
            </a:pPr>
            <a:r>
              <a:rPr lang="es-CO" sz="1400" cap="all" dirty="0">
                <a:latin typeface="Arial Narrow" pitchFamily="34" charset="0"/>
              </a:rPr>
              <a:t>“I Festival de la cultura cafetera”, municipio de </a:t>
            </a:r>
            <a:r>
              <a:rPr lang="es-CO" sz="1400" cap="all" dirty="0" err="1">
                <a:latin typeface="Arial Narrow" pitchFamily="34" charset="0"/>
              </a:rPr>
              <a:t>Viotá</a:t>
            </a:r>
            <a:endParaRPr lang="es-CO" sz="1400" cap="all" dirty="0">
              <a:latin typeface="Arial Narrow" pitchFamily="34" charset="0"/>
            </a:endParaRPr>
          </a:p>
          <a:p>
            <a:pPr algn="just">
              <a:defRPr/>
            </a:pPr>
            <a:endParaRPr lang="es-CO" sz="1400" cap="all" dirty="0">
              <a:latin typeface="Arial Narrow" pitchFamily="34" charset="0"/>
            </a:endParaRPr>
          </a:p>
        </p:txBody>
      </p:sp>
      <p:cxnSp>
        <p:nvCxnSpPr>
          <p:cNvPr id="10" name="9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11" name="10 Rectángulo"/>
          <p:cNvSpPr/>
          <p:nvPr/>
        </p:nvSpPr>
        <p:spPr>
          <a:xfrm>
            <a:off x="77280" y="177790"/>
            <a:ext cx="7358040" cy="430887"/>
          </a:xfrm>
          <a:prstGeom prst="rect">
            <a:avLst/>
          </a:prstGeom>
        </p:spPr>
        <p:txBody>
          <a:bodyPr wrap="none">
            <a:spAutoFit/>
          </a:bodyPr>
          <a:lstStyle/>
          <a:p>
            <a:r>
              <a:rPr lang="es-CO" sz="2200" b="1" dirty="0" smtClean="0">
                <a:solidFill>
                  <a:schemeClr val="accent1">
                    <a:lumMod val="75000"/>
                  </a:schemeClr>
                </a:solidFill>
                <a:effectLst>
                  <a:outerShdw blurRad="38100" dist="38100" dir="2700000" algn="tl">
                    <a:srgbClr val="000000">
                      <a:alpha val="43137"/>
                    </a:srgbClr>
                  </a:outerShdw>
                </a:effectLst>
              </a:rPr>
              <a:t>INSTITUTO DEPARTAMENTAL DE CULTURA Y TURISMO, IDACO</a:t>
            </a:r>
            <a:endParaRPr lang="es-CO" sz="2200" dirty="0"/>
          </a:p>
        </p:txBody>
      </p:sp>
      <p:pic>
        <p:nvPicPr>
          <p:cNvPr id="12" name="11 Imagen" descr="cien días (1).jpg"/>
          <p:cNvPicPr>
            <a:picLocks noChangeAspect="1"/>
          </p:cNvPicPr>
          <p:nvPr/>
        </p:nvPicPr>
        <p:blipFill>
          <a:blip r:embed="rId2"/>
          <a:stretch>
            <a:fillRect/>
          </a:stretch>
        </p:blipFill>
        <p:spPr>
          <a:xfrm>
            <a:off x="7922264" y="177790"/>
            <a:ext cx="1077182" cy="1077182"/>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0063" y="2000250"/>
            <a:ext cx="8358187" cy="1600438"/>
          </a:xfrm>
          <a:prstGeom prst="rect">
            <a:avLst/>
          </a:prstGeom>
          <a:noFill/>
        </p:spPr>
        <p:txBody>
          <a:bodyPr>
            <a:spAutoFit/>
          </a:bodyPr>
          <a:lstStyle/>
          <a:p>
            <a:pPr marL="179388" indent="-179388" algn="just">
              <a:buFont typeface="Arial" pitchFamily="34" charset="0"/>
              <a:buChar char="•"/>
              <a:defRPr/>
            </a:pPr>
            <a:r>
              <a:rPr lang="es-CO" sz="1400" cap="all" dirty="0" smtClean="0">
                <a:latin typeface="Arial Narrow" pitchFamily="34" charset="0"/>
              </a:rPr>
              <a:t>Concertó </a:t>
            </a:r>
            <a:r>
              <a:rPr lang="es-CO" sz="1400" cap="all" dirty="0">
                <a:latin typeface="Arial Narrow" pitchFamily="34" charset="0"/>
              </a:rPr>
              <a:t>con la Corporación Colombiana de Documentalistas – Alados, para beneficiar a cuatro (4) municipios en la reparación de las víctimas a través de la </a:t>
            </a:r>
            <a:r>
              <a:rPr lang="es-CO" sz="1400" cap="all" dirty="0" err="1">
                <a:latin typeface="Arial Narrow" pitchFamily="34" charset="0"/>
              </a:rPr>
              <a:t>Ritualización</a:t>
            </a:r>
            <a:r>
              <a:rPr lang="es-CO" sz="1400" cap="all" dirty="0">
                <a:latin typeface="Arial Narrow" pitchFamily="34" charset="0"/>
              </a:rPr>
              <a:t> y unos talleres de reflexión y reconocimiento de la historia del Departamento.</a:t>
            </a:r>
          </a:p>
          <a:p>
            <a:pPr marL="179388" indent="-179388" algn="just">
              <a:defRPr/>
            </a:pPr>
            <a:endParaRPr lang="es-CO" sz="1400" cap="all" dirty="0">
              <a:latin typeface="Arial Narrow" pitchFamily="34" charset="0"/>
            </a:endParaRPr>
          </a:p>
          <a:p>
            <a:pPr marL="179388" indent="-179388" algn="just">
              <a:buFont typeface="Arial" pitchFamily="34" charset="0"/>
              <a:buChar char="•"/>
              <a:defRPr/>
            </a:pPr>
            <a:r>
              <a:rPr lang="es-MX" sz="1400" cap="all" dirty="0">
                <a:latin typeface="Arial Narrow" pitchFamily="34" charset="0"/>
              </a:rPr>
              <a:t> Se publicó el libro “Cuarta Visión de Autores de Cundinamarca”, resultado del Primer Concurso Departamental de Cuento Corto, con la amplia participación de 75 escritores del departamento.</a:t>
            </a:r>
            <a:endParaRPr lang="es-CO" sz="1400" cap="all" dirty="0">
              <a:latin typeface="Arial Narrow" pitchFamily="34" charset="0"/>
            </a:endParaRPr>
          </a:p>
        </p:txBody>
      </p:sp>
      <p:sp>
        <p:nvSpPr>
          <p:cNvPr id="4" name="3 CuadroTexto"/>
          <p:cNvSpPr txBox="1"/>
          <p:nvPr/>
        </p:nvSpPr>
        <p:spPr>
          <a:xfrm>
            <a:off x="500062" y="3656013"/>
            <a:ext cx="8358188" cy="1816100"/>
          </a:xfrm>
          <a:prstGeom prst="rect">
            <a:avLst/>
          </a:prstGeom>
          <a:noFill/>
        </p:spPr>
        <p:txBody>
          <a:bodyPr>
            <a:spAutoFit/>
          </a:bodyPr>
          <a:lstStyle/>
          <a:p>
            <a:pPr marL="285750" indent="-285750" algn="just">
              <a:buFont typeface="Arial" pitchFamily="34" charset="0"/>
              <a:buChar char="•"/>
              <a:defRPr/>
            </a:pPr>
            <a:r>
              <a:rPr lang="es-CO" sz="1600" cap="all" dirty="0">
                <a:latin typeface="Arial Narrow" pitchFamily="34" charset="0"/>
              </a:rPr>
              <a:t>Vitrina Turística Internacional ANATO 2012 en </a:t>
            </a:r>
            <a:r>
              <a:rPr lang="es-CO" sz="1600" cap="all" dirty="0" err="1">
                <a:latin typeface="Arial Narrow" pitchFamily="34" charset="0"/>
              </a:rPr>
              <a:t>Corferias</a:t>
            </a:r>
            <a:r>
              <a:rPr lang="es-CO" sz="1600" cap="all" dirty="0">
                <a:latin typeface="Arial Narrow" pitchFamily="34" charset="0"/>
              </a:rPr>
              <a:t>.  Participación con  60 Prestadores de Servicios  y Autoridades Turísticas Municipales de las Provincias de </a:t>
            </a:r>
            <a:r>
              <a:rPr lang="es-CO" sz="1600" cap="all" dirty="0" err="1">
                <a:latin typeface="Arial Narrow" pitchFamily="34" charset="0"/>
              </a:rPr>
              <a:t>Gualivá</a:t>
            </a:r>
            <a:r>
              <a:rPr lang="es-CO" sz="1600" cap="all" dirty="0">
                <a:latin typeface="Arial Narrow" pitchFamily="34" charset="0"/>
              </a:rPr>
              <a:t>, Valle de Ubaté, </a:t>
            </a:r>
            <a:r>
              <a:rPr lang="es-CO" sz="1600" cap="all" dirty="0" err="1">
                <a:latin typeface="Arial Narrow" pitchFamily="34" charset="0"/>
              </a:rPr>
              <a:t>Sumapaz</a:t>
            </a:r>
            <a:r>
              <a:rPr lang="es-CO" sz="1600" cap="all" dirty="0">
                <a:latin typeface="Arial Narrow" pitchFamily="34" charset="0"/>
              </a:rPr>
              <a:t>, Sabana Centro, Sabana Occidente, Tequendama, </a:t>
            </a:r>
            <a:r>
              <a:rPr lang="es-CO" sz="1600" cap="all" dirty="0" err="1">
                <a:latin typeface="Arial Narrow" pitchFamily="34" charset="0"/>
              </a:rPr>
              <a:t>Guavio</a:t>
            </a:r>
            <a:r>
              <a:rPr lang="es-CO" sz="1600" cap="all" dirty="0">
                <a:latin typeface="Arial Narrow" pitchFamily="34" charset="0"/>
              </a:rPr>
              <a:t>, </a:t>
            </a:r>
            <a:r>
              <a:rPr lang="es-CO" sz="1600" cap="all" dirty="0" err="1">
                <a:latin typeface="Arial Narrow" pitchFamily="34" charset="0"/>
              </a:rPr>
              <a:t>Almeidas</a:t>
            </a:r>
            <a:r>
              <a:rPr lang="es-CO" sz="1600" cap="all" dirty="0">
                <a:latin typeface="Arial Narrow" pitchFamily="34" charset="0"/>
              </a:rPr>
              <a:t>, Alto Magdalena, Oriente, </a:t>
            </a:r>
            <a:r>
              <a:rPr lang="es-CO" sz="1600" cap="all" dirty="0" err="1">
                <a:latin typeface="Arial Narrow" pitchFamily="34" charset="0"/>
              </a:rPr>
              <a:t>Rionegro</a:t>
            </a:r>
            <a:r>
              <a:rPr lang="es-CO" sz="1600" cap="all" dirty="0">
                <a:latin typeface="Arial Narrow" pitchFamily="34" charset="0"/>
              </a:rPr>
              <a:t>. </a:t>
            </a:r>
          </a:p>
          <a:p>
            <a:pPr marL="285750" indent="-285750" algn="just">
              <a:buFont typeface="Arial" pitchFamily="34" charset="0"/>
              <a:buChar char="•"/>
              <a:defRPr/>
            </a:pPr>
            <a:r>
              <a:rPr lang="es-CO" sz="1600" cap="all" dirty="0">
                <a:latin typeface="Arial Narrow" pitchFamily="34" charset="0"/>
              </a:rPr>
              <a:t>Material promocional impreso. Diseño, artes e impresión de 5000 ejemplares del Portafolio de Servicios de 26 Fincas Turísticas de 7 Provincias, con Atractivos </a:t>
            </a:r>
            <a:r>
              <a:rPr lang="es-CO" sz="1600" cap="all" dirty="0" err="1">
                <a:latin typeface="Arial Narrow" pitchFamily="34" charset="0"/>
              </a:rPr>
              <a:t>Agroturísticos</a:t>
            </a:r>
            <a:r>
              <a:rPr lang="es-CO" sz="1600" cap="all" dirty="0">
                <a:latin typeface="Arial Narrow" pitchFamily="34" charset="0"/>
              </a:rPr>
              <a:t>.</a:t>
            </a: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77280" y="177790"/>
            <a:ext cx="765767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INSTITUTO DEPARTAMENTAL DE ACCIÓN COMUNAL, IDACO</a:t>
            </a:r>
            <a:endParaRPr lang="es-CO" sz="2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8600" y="963613"/>
            <a:ext cx="7848600" cy="2462212"/>
          </a:xfrm>
          <a:prstGeom prst="rect">
            <a:avLst/>
          </a:prstGeom>
          <a:noFill/>
        </p:spPr>
        <p:txBody>
          <a:bodyPr>
            <a:spAutoFit/>
          </a:bodyPr>
          <a:lstStyle/>
          <a:p>
            <a:pPr marL="285750" indent="-285750" algn="just">
              <a:buFont typeface="Arial" pitchFamily="34" charset="0"/>
              <a:buChar char="•"/>
              <a:defRPr/>
            </a:pPr>
            <a:r>
              <a:rPr lang="es-MX" sz="1400" cap="all" dirty="0"/>
              <a:t>Ajustes a los diseños del Parque Ecoturístico Laguna del Tabacal, en la Provincia de </a:t>
            </a:r>
            <a:r>
              <a:rPr lang="es-MX" sz="1400" cap="all" dirty="0" err="1"/>
              <a:t>Gualivá</a:t>
            </a:r>
            <a:r>
              <a:rPr lang="es-MX" sz="1400" cap="all" dirty="0"/>
              <a:t>, Municipio de La Vega, aprobado por el Fondo de Promoción Turística FPT. En asocio con el Centro Interactivo MALOKA</a:t>
            </a:r>
          </a:p>
          <a:p>
            <a:pPr marL="285750" indent="-285750" algn="just">
              <a:defRPr/>
            </a:pPr>
            <a:r>
              <a:rPr lang="es-MX" sz="1400" cap="all" dirty="0"/>
              <a:t>.</a:t>
            </a:r>
            <a:endParaRPr lang="es-CO" sz="1400" cap="all" dirty="0"/>
          </a:p>
          <a:p>
            <a:pPr marL="285750" indent="-285750" algn="just">
              <a:buFont typeface="Arial" pitchFamily="34" charset="0"/>
              <a:buChar char="•"/>
              <a:defRPr/>
            </a:pPr>
            <a:r>
              <a:rPr lang="es-MX" sz="1400" cap="all" dirty="0"/>
              <a:t>Ajustes a los diseños del Desembarcadero de </a:t>
            </a:r>
            <a:r>
              <a:rPr lang="es-MX" sz="1400" cap="all" dirty="0" err="1"/>
              <a:t>Tobia</a:t>
            </a:r>
            <a:r>
              <a:rPr lang="es-MX" sz="1400" cap="all" dirty="0"/>
              <a:t>, Municipio de </a:t>
            </a:r>
            <a:r>
              <a:rPr lang="es-MX" sz="1400" cap="all" dirty="0" err="1"/>
              <a:t>Nimaima</a:t>
            </a:r>
            <a:r>
              <a:rPr lang="es-MX" sz="1400" cap="all" dirty="0"/>
              <a:t>, aprobado y financiado por el Viceministerio de Turismo y el FPT.  Avances en trámites para la obtención Licencia de ocupación de cauce del Rio Negro, por parte de la CAR</a:t>
            </a:r>
          </a:p>
          <a:p>
            <a:pPr marL="285750" indent="-285750" algn="just">
              <a:buFont typeface="Arial" pitchFamily="34" charset="0"/>
              <a:buChar char="•"/>
              <a:defRPr/>
            </a:pPr>
            <a:endParaRPr lang="es-CO" sz="1400" cap="all" dirty="0"/>
          </a:p>
          <a:p>
            <a:pPr marL="285750" indent="-285750" algn="just">
              <a:buFont typeface="Arial" pitchFamily="34" charset="0"/>
              <a:buChar char="•"/>
              <a:defRPr/>
            </a:pPr>
            <a:r>
              <a:rPr lang="es-MX" sz="1400" cap="all" dirty="0"/>
              <a:t>Señalización Turística Peatonal. Cofinanciada IDECUT – FPT. Cobertura catorce (14) Municipios: </a:t>
            </a:r>
            <a:r>
              <a:rPr lang="es-MX" sz="1400" cap="all" dirty="0" err="1"/>
              <a:t>Anapoima</a:t>
            </a:r>
            <a:r>
              <a:rPr lang="es-MX" sz="1400" cap="all" dirty="0"/>
              <a:t>, </a:t>
            </a:r>
            <a:r>
              <a:rPr lang="es-MX" sz="1400" cap="all" dirty="0" err="1"/>
              <a:t>Cajicá</a:t>
            </a:r>
            <a:r>
              <a:rPr lang="es-MX" sz="1400" cap="all" dirty="0"/>
              <a:t>, Chía, </a:t>
            </a:r>
            <a:r>
              <a:rPr lang="es-MX" sz="1400" cap="all" dirty="0" err="1"/>
              <a:t>Cogua</a:t>
            </a:r>
            <a:r>
              <a:rPr lang="es-MX" sz="1400" cap="all" dirty="0"/>
              <a:t>, Cota, Guasca, </a:t>
            </a:r>
            <a:r>
              <a:rPr lang="es-MX" sz="1400" cap="all" dirty="0" err="1"/>
              <a:t>Guatavita</a:t>
            </a:r>
            <a:r>
              <a:rPr lang="es-MX" sz="1400" cap="all" dirty="0"/>
              <a:t>, La Vega, Mosquera, </a:t>
            </a:r>
            <a:r>
              <a:rPr lang="es-MX" sz="1400" cap="all" dirty="0" err="1"/>
              <a:t>Nemocón</a:t>
            </a:r>
            <a:r>
              <a:rPr lang="es-MX" sz="1400" cap="all" dirty="0"/>
              <a:t>, </a:t>
            </a:r>
            <a:r>
              <a:rPr lang="es-MX" sz="1400" cap="all" dirty="0" err="1"/>
              <a:t>Sasaima</a:t>
            </a:r>
            <a:r>
              <a:rPr lang="es-MX" sz="1400" cap="all" dirty="0"/>
              <a:t>, </a:t>
            </a:r>
            <a:r>
              <a:rPr lang="es-MX" sz="1400" cap="all" dirty="0" err="1"/>
              <a:t>Tenjo</a:t>
            </a:r>
            <a:r>
              <a:rPr lang="es-MX" sz="1400" cap="all" dirty="0"/>
              <a:t>, Ubaté y </a:t>
            </a:r>
            <a:r>
              <a:rPr lang="es-MX" sz="1400" cap="all" dirty="0" err="1"/>
              <a:t>Villeta</a:t>
            </a:r>
            <a:r>
              <a:rPr lang="es-MX" sz="1400" cap="all" dirty="0"/>
              <a:t>.</a:t>
            </a:r>
            <a:endParaRPr lang="es-CO" sz="1400" cap="all" dirty="0">
              <a:latin typeface="Arial Narrow" pitchFamily="34" charset="0"/>
            </a:endParaRPr>
          </a:p>
        </p:txBody>
      </p:sp>
      <p:sp>
        <p:nvSpPr>
          <p:cNvPr id="4" name="3 CuadroTexto"/>
          <p:cNvSpPr txBox="1"/>
          <p:nvPr/>
        </p:nvSpPr>
        <p:spPr>
          <a:xfrm>
            <a:off x="212725" y="3378200"/>
            <a:ext cx="7997825" cy="1816100"/>
          </a:xfrm>
          <a:prstGeom prst="rect">
            <a:avLst/>
          </a:prstGeom>
          <a:noFill/>
        </p:spPr>
        <p:txBody>
          <a:bodyPr>
            <a:spAutoFit/>
          </a:bodyPr>
          <a:lstStyle/>
          <a:p>
            <a:pPr marL="285750" indent="-285750" algn="just">
              <a:buFont typeface="Arial" pitchFamily="34" charset="0"/>
              <a:buChar char="•"/>
              <a:defRPr/>
            </a:pPr>
            <a:r>
              <a:rPr lang="es-CO" sz="1400" cap="all" dirty="0">
                <a:latin typeface="Arial Narrow" pitchFamily="34" charset="0"/>
              </a:rPr>
              <a:t>Conformación del Comité Interinstitucional de Seguridad Turística integrado por Ministerio de Comercio Industria y Turismo, PROEXPORT, IDECUT, IDT, Policía de Turismo, Cámara de Comercio de Bogotá. Estrategias Plan de Acción de Seguridad Turística. </a:t>
            </a:r>
          </a:p>
          <a:p>
            <a:pPr marL="285750" indent="-285750" algn="just">
              <a:buFont typeface="Arial" pitchFamily="34" charset="0"/>
              <a:buChar char="•"/>
              <a:defRPr/>
            </a:pPr>
            <a:endParaRPr lang="es-CO" sz="1400" cap="all" dirty="0">
              <a:latin typeface="Arial Narrow" pitchFamily="34" charset="0"/>
            </a:endParaRPr>
          </a:p>
          <a:p>
            <a:pPr marL="285750" indent="-285750" algn="just">
              <a:buFont typeface="Arial" pitchFamily="34" charset="0"/>
              <a:buChar char="•"/>
              <a:defRPr/>
            </a:pPr>
            <a:r>
              <a:rPr lang="es-CO" sz="1400" cap="all" dirty="0">
                <a:latin typeface="Arial Narrow" pitchFamily="34" charset="0"/>
              </a:rPr>
              <a:t>Definición conjunta IDECUT- Cámara de Comercio de Bogotá para ejecutar Programa de Formación en Seguridad Turística en las Provincias de Cundinamarca, acorde con Plan piloto de la Provincia de </a:t>
            </a:r>
            <a:r>
              <a:rPr lang="es-CO" sz="1400" cap="all" dirty="0" err="1">
                <a:latin typeface="Arial Narrow" pitchFamily="34" charset="0"/>
              </a:rPr>
              <a:t>Sumapaz</a:t>
            </a:r>
            <a:r>
              <a:rPr lang="es-CO" sz="1400" cap="all" dirty="0">
                <a:latin typeface="Arial Narrow" pitchFamily="34" charset="0"/>
              </a:rPr>
              <a:t>. </a:t>
            </a: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77280" y="177790"/>
            <a:ext cx="765767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INSTITUTO DEPARTAMENTAL DE ACCIÓN COMUNAL, IDACO</a:t>
            </a:r>
            <a:endParaRPr lang="es-CO" sz="24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Box 1"/>
          <p:cNvSpPr txBox="1">
            <a:spLocks noChangeArrowheads="1"/>
          </p:cNvSpPr>
          <p:nvPr/>
        </p:nvSpPr>
        <p:spPr bwMode="auto">
          <a:xfrm>
            <a:off x="2916238" y="5122863"/>
            <a:ext cx="5345112" cy="600075"/>
          </a:xfrm>
          <a:prstGeom prst="rect">
            <a:avLst/>
          </a:prstGeom>
          <a:noFill/>
          <a:ln w="9525">
            <a:noFill/>
            <a:miter lim="800000"/>
            <a:headEnd/>
            <a:tailEnd/>
          </a:ln>
        </p:spPr>
        <p:txBody>
          <a:bodyPr>
            <a:spAutoFit/>
          </a:bodyPr>
          <a:lstStyle/>
          <a:p>
            <a:pPr algn="ctr"/>
            <a:r>
              <a:rPr lang="es-CO">
                <a:solidFill>
                  <a:srgbClr val="FFFFFF"/>
                </a:solidFill>
              </a:rPr>
              <a:t>OSCAR HERNAN SANCHEZ </a:t>
            </a:r>
            <a:endParaRPr lang="es-ES_tradnl">
              <a:solidFill>
                <a:srgbClr val="FFFFFF"/>
              </a:solidFill>
            </a:endParaRPr>
          </a:p>
          <a:p>
            <a:pPr algn="ctr"/>
            <a:r>
              <a:rPr lang="es-CO" sz="1500">
                <a:solidFill>
                  <a:srgbClr val="FFFFFF"/>
                </a:solidFill>
              </a:rPr>
              <a:t>BENEFICENCIA DE CUNDINAMARCA</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858754"/>
            <a:ext cx="6990825"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BENEFICENCIA DE CUNDINAMARCA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8625" y="969963"/>
            <a:ext cx="8286750" cy="5293757"/>
          </a:xfrm>
          <a:prstGeom prst="rect">
            <a:avLst/>
          </a:prstGeom>
          <a:noFill/>
          <a:ln w="9525">
            <a:noFill/>
            <a:miter lim="800000"/>
            <a:headEnd/>
            <a:tailEnd/>
          </a:ln>
        </p:spPr>
        <p:txBody>
          <a:bodyPr anchor="ctr">
            <a:spAutoFit/>
          </a:bodyPr>
          <a:lstStyle/>
          <a:p>
            <a:pPr algn="ctr">
              <a:defRPr/>
            </a:pPr>
            <a:r>
              <a:rPr lang="es-ES" b="1" cap="all" dirty="0">
                <a:latin typeface="+mj-lt"/>
                <a:cs typeface="Times New Roman" pitchFamily="18" charset="0"/>
              </a:rPr>
              <a:t>Contratos con Instituciones y cooperación pública y privada</a:t>
            </a:r>
            <a:r>
              <a:rPr lang="es-ES" b="1" dirty="0">
                <a:cs typeface="Times New Roman" pitchFamily="18" charset="0"/>
              </a:rPr>
              <a:t>  </a:t>
            </a:r>
          </a:p>
          <a:p>
            <a:pPr algn="ctr">
              <a:defRPr/>
            </a:pPr>
            <a:endParaRPr lang="es-CO" dirty="0"/>
          </a:p>
          <a:p>
            <a:pPr marL="269875" indent="-269875" algn="just" eaLnBrk="0" hangingPunct="0">
              <a:buFont typeface="Arial" pitchFamily="34" charset="0"/>
              <a:buChar char="•"/>
              <a:defRPr/>
            </a:pPr>
            <a:r>
              <a:rPr lang="es-ES" sz="1600" dirty="0" smtClean="0">
                <a:latin typeface="+mn-lt"/>
                <a:cs typeface="Times New Roman" pitchFamily="18" charset="0"/>
              </a:rPr>
              <a:t>Contrato </a:t>
            </a:r>
            <a:r>
              <a:rPr lang="es-ES" sz="1600" dirty="0">
                <a:latin typeface="+mn-lt"/>
                <a:cs typeface="Times New Roman" pitchFamily="18" charset="0"/>
              </a:rPr>
              <a:t>con la Secretaría de Integración Social para atención de 408 usuarios.</a:t>
            </a:r>
            <a:endParaRPr lang="es-CO" sz="1600" dirty="0">
              <a:latin typeface="+mn-lt"/>
            </a:endParaRPr>
          </a:p>
          <a:p>
            <a:pPr marL="269875" indent="-269875" algn="just" eaLnBrk="0" hangingPunct="0">
              <a:buFontTx/>
              <a:buChar char="•"/>
              <a:defRPr/>
            </a:pPr>
            <a:endParaRPr lang="es-ES" sz="1600" dirty="0">
              <a:latin typeface="+mn-lt"/>
              <a:cs typeface="Times New Roman" pitchFamily="18" charset="0"/>
            </a:endParaRPr>
          </a:p>
          <a:p>
            <a:pPr marL="269875" indent="-269875" algn="just" eaLnBrk="0" hangingPunct="0">
              <a:buFont typeface="Arial" pitchFamily="34" charset="0"/>
              <a:buChar char="•"/>
              <a:defRPr/>
            </a:pPr>
            <a:r>
              <a:rPr lang="es-ES" sz="1600" dirty="0">
                <a:latin typeface="+mn-lt"/>
                <a:cs typeface="Times New Roman" pitchFamily="18" charset="0"/>
              </a:rPr>
              <a:t>Contratos con las Alcaldías Locales de Santafé y Antonio Nariño para atención de 76 adultos mayores.</a:t>
            </a:r>
            <a:endParaRPr lang="es-CO" sz="1600" dirty="0">
              <a:latin typeface="+mn-lt"/>
            </a:endParaRPr>
          </a:p>
          <a:p>
            <a:pPr marL="269875" indent="-269875" algn="just" eaLnBrk="0" hangingPunct="0">
              <a:buFontTx/>
              <a:buChar char="•"/>
              <a:defRPr/>
            </a:pPr>
            <a:endParaRPr lang="es-ES" sz="1600" dirty="0">
              <a:latin typeface="+mn-lt"/>
              <a:cs typeface="Times New Roman" pitchFamily="18" charset="0"/>
            </a:endParaRPr>
          </a:p>
          <a:p>
            <a:pPr marL="269875" indent="-269875" algn="just" eaLnBrk="0" hangingPunct="0">
              <a:buFont typeface="Arial" pitchFamily="34" charset="0"/>
              <a:buChar char="•"/>
              <a:defRPr/>
            </a:pPr>
            <a:r>
              <a:rPr lang="es-ES" sz="1600" dirty="0">
                <a:latin typeface="+mn-lt"/>
                <a:cs typeface="Times New Roman" pitchFamily="18" charset="0"/>
              </a:rPr>
              <a:t>Contrato de Cooperación suscrito con la Secretaría de Educación de Cundinamarca y Secretaría de Educación de </a:t>
            </a:r>
            <a:r>
              <a:rPr lang="es-ES" sz="1600" dirty="0" err="1">
                <a:latin typeface="+mn-lt"/>
                <a:cs typeface="Times New Roman" pitchFamily="18" charset="0"/>
              </a:rPr>
              <a:t>Fusagasugá</a:t>
            </a:r>
            <a:r>
              <a:rPr lang="es-ES" sz="1600" dirty="0">
                <a:latin typeface="+mn-lt"/>
                <a:cs typeface="Times New Roman" pitchFamily="18" charset="0"/>
              </a:rPr>
              <a:t>.</a:t>
            </a:r>
          </a:p>
          <a:p>
            <a:pPr marL="269875" indent="-269875" algn="just" eaLnBrk="0" hangingPunct="0">
              <a:defRPr/>
            </a:pPr>
            <a:endParaRPr lang="es-ES" sz="1600" dirty="0">
              <a:latin typeface="+mn-lt"/>
              <a:cs typeface="Times New Roman" pitchFamily="18" charset="0"/>
            </a:endParaRPr>
          </a:p>
          <a:p>
            <a:pPr marL="269875" indent="-269875" algn="just" eaLnBrk="0" hangingPunct="0">
              <a:buFont typeface="Arial" pitchFamily="34" charset="0"/>
              <a:buChar char="•"/>
              <a:defRPr/>
            </a:pPr>
            <a:r>
              <a:rPr lang="es-ES" sz="1600" dirty="0">
                <a:latin typeface="+mn-lt"/>
                <a:cs typeface="Times New Roman" pitchFamily="18" charset="0"/>
              </a:rPr>
              <a:t>97 contratos interadministrativos vigentes con alcaldías de Cundinamarca para la prestación de servicios a personas con discapacidad mental, adultos mayores, niños, niñas y adolescentes. </a:t>
            </a:r>
          </a:p>
          <a:p>
            <a:pPr marL="269875" indent="-269875" algn="just" eaLnBrk="0" hangingPunct="0">
              <a:defRPr/>
            </a:pPr>
            <a:endParaRPr lang="es-ES" sz="1600" dirty="0">
              <a:latin typeface="+mn-lt"/>
              <a:cs typeface="Times New Roman" pitchFamily="18" charset="0"/>
            </a:endParaRPr>
          </a:p>
          <a:p>
            <a:pPr marL="269875" indent="-269875" algn="just" eaLnBrk="0" hangingPunct="0">
              <a:buFont typeface="Arial" pitchFamily="34" charset="0"/>
              <a:buChar char="•"/>
              <a:defRPr/>
            </a:pPr>
            <a:r>
              <a:rPr lang="es-ES" sz="1600" dirty="0">
                <a:latin typeface="+mn-lt"/>
                <a:cs typeface="Times New Roman" pitchFamily="18" charset="0"/>
              </a:rPr>
              <a:t>En 2012 se han suscrito 15 contratos interadministrativos con los municipios de Ricaurte, </a:t>
            </a:r>
            <a:r>
              <a:rPr lang="es-ES" sz="1600" dirty="0" err="1">
                <a:latin typeface="+mn-lt"/>
                <a:cs typeface="Times New Roman" pitchFamily="18" charset="0"/>
              </a:rPr>
              <a:t>Anapoima</a:t>
            </a:r>
            <a:r>
              <a:rPr lang="es-ES" sz="1600" dirty="0">
                <a:latin typeface="+mn-lt"/>
                <a:cs typeface="Times New Roman" pitchFamily="18" charset="0"/>
              </a:rPr>
              <a:t>, </a:t>
            </a:r>
            <a:r>
              <a:rPr lang="es-ES" sz="1600" dirty="0" err="1">
                <a:latin typeface="+mn-lt"/>
                <a:cs typeface="Times New Roman" pitchFamily="18" charset="0"/>
              </a:rPr>
              <a:t>Sibaté</a:t>
            </a:r>
            <a:r>
              <a:rPr lang="es-ES" sz="1600" dirty="0">
                <a:latin typeface="+mn-lt"/>
                <a:cs typeface="Times New Roman" pitchFamily="18" charset="0"/>
              </a:rPr>
              <a:t>, </a:t>
            </a:r>
            <a:r>
              <a:rPr lang="es-ES" sz="1600" dirty="0" err="1">
                <a:latin typeface="+mn-lt"/>
                <a:cs typeface="Times New Roman" pitchFamily="18" charset="0"/>
              </a:rPr>
              <a:t>Arbelaez</a:t>
            </a:r>
            <a:r>
              <a:rPr lang="es-ES" sz="1600" dirty="0">
                <a:latin typeface="+mn-lt"/>
                <a:cs typeface="Times New Roman" pitchFamily="18" charset="0"/>
              </a:rPr>
              <a:t>, </a:t>
            </a:r>
            <a:r>
              <a:rPr lang="es-ES" sz="1600" dirty="0" err="1">
                <a:latin typeface="+mn-lt"/>
                <a:cs typeface="Times New Roman" pitchFamily="18" charset="0"/>
              </a:rPr>
              <a:t>Facatativá</a:t>
            </a:r>
            <a:r>
              <a:rPr lang="es-ES" sz="1600" dirty="0">
                <a:latin typeface="+mn-lt"/>
                <a:cs typeface="Times New Roman" pitchFamily="18" charset="0"/>
              </a:rPr>
              <a:t>, </a:t>
            </a:r>
            <a:r>
              <a:rPr lang="es-ES" sz="1600" dirty="0" err="1">
                <a:latin typeface="+mn-lt"/>
                <a:cs typeface="Times New Roman" pitchFamily="18" charset="0"/>
              </a:rPr>
              <a:t>Tenjo</a:t>
            </a:r>
            <a:r>
              <a:rPr lang="es-ES" sz="1600" dirty="0">
                <a:latin typeface="+mn-lt"/>
                <a:cs typeface="Times New Roman" pitchFamily="18" charset="0"/>
              </a:rPr>
              <a:t>, </a:t>
            </a:r>
            <a:r>
              <a:rPr lang="es-ES" sz="1600" dirty="0" err="1">
                <a:latin typeface="+mn-lt"/>
                <a:cs typeface="Times New Roman" pitchFamily="18" charset="0"/>
              </a:rPr>
              <a:t>Villeta</a:t>
            </a:r>
            <a:r>
              <a:rPr lang="es-ES" sz="1600" dirty="0">
                <a:latin typeface="+mn-lt"/>
                <a:cs typeface="Times New Roman" pitchFamily="18" charset="0"/>
              </a:rPr>
              <a:t>, La Mesa, </a:t>
            </a:r>
            <a:r>
              <a:rPr lang="es-ES" sz="1600" dirty="0" err="1">
                <a:latin typeface="+mn-lt"/>
                <a:cs typeface="Times New Roman" pitchFamily="18" charset="0"/>
              </a:rPr>
              <a:t>Tabio</a:t>
            </a:r>
            <a:r>
              <a:rPr lang="es-ES" sz="1600" dirty="0">
                <a:latin typeface="+mn-lt"/>
                <a:cs typeface="Times New Roman" pitchFamily="18" charset="0"/>
              </a:rPr>
              <a:t>, Subachoque, </a:t>
            </a:r>
            <a:r>
              <a:rPr lang="es-ES" sz="1600" dirty="0" err="1">
                <a:latin typeface="+mn-lt"/>
                <a:cs typeface="Times New Roman" pitchFamily="18" charset="0"/>
              </a:rPr>
              <a:t>Ubaté</a:t>
            </a:r>
            <a:r>
              <a:rPr lang="es-ES" sz="1600" dirty="0">
                <a:latin typeface="+mn-lt"/>
                <a:cs typeface="Times New Roman" pitchFamily="18" charset="0"/>
              </a:rPr>
              <a:t>, </a:t>
            </a:r>
            <a:r>
              <a:rPr lang="es-ES" sz="1600" dirty="0" err="1">
                <a:latin typeface="+mn-lt"/>
                <a:cs typeface="Times New Roman" pitchFamily="18" charset="0"/>
              </a:rPr>
              <a:t>Tibacuy</a:t>
            </a:r>
            <a:r>
              <a:rPr lang="es-ES" sz="1600" dirty="0">
                <a:latin typeface="+mn-lt"/>
                <a:cs typeface="Times New Roman" pitchFamily="18" charset="0"/>
              </a:rPr>
              <a:t>, </a:t>
            </a:r>
            <a:r>
              <a:rPr lang="es-ES" sz="1600" dirty="0" err="1">
                <a:latin typeface="+mn-lt"/>
                <a:cs typeface="Times New Roman" pitchFamily="18" charset="0"/>
              </a:rPr>
              <a:t>Tausa</a:t>
            </a:r>
            <a:r>
              <a:rPr lang="es-ES" sz="1600" dirty="0">
                <a:latin typeface="+mn-lt"/>
                <a:cs typeface="Times New Roman" pitchFamily="18" charset="0"/>
              </a:rPr>
              <a:t> y </a:t>
            </a:r>
            <a:r>
              <a:rPr lang="es-ES" sz="1600" dirty="0" err="1">
                <a:latin typeface="+mn-lt"/>
                <a:cs typeface="Times New Roman" pitchFamily="18" charset="0"/>
              </a:rPr>
              <a:t>Nocaima</a:t>
            </a:r>
            <a:r>
              <a:rPr lang="es-ES" sz="1600" dirty="0">
                <a:latin typeface="+mn-lt"/>
                <a:cs typeface="Times New Roman" pitchFamily="18" charset="0"/>
              </a:rPr>
              <a:t> para la atención de 48 personas. </a:t>
            </a:r>
          </a:p>
          <a:p>
            <a:pPr marL="269875" indent="-269875" algn="just" eaLnBrk="0" hangingPunct="0">
              <a:defRPr/>
            </a:pPr>
            <a:endParaRPr lang="es-ES" sz="1600" dirty="0">
              <a:latin typeface="+mn-lt"/>
              <a:cs typeface="Times New Roman" pitchFamily="18" charset="0"/>
            </a:endParaRPr>
          </a:p>
          <a:p>
            <a:pPr marL="269875" indent="-269875" algn="just" eaLnBrk="0" hangingPunct="0">
              <a:buFont typeface="Arial" pitchFamily="34" charset="0"/>
              <a:buChar char="•"/>
              <a:defRPr/>
            </a:pPr>
            <a:r>
              <a:rPr lang="es-CO" sz="1600" dirty="0">
                <a:latin typeface="+mn-lt"/>
              </a:rPr>
              <a:t>Se logró una brigada médica con Roche para promoción, prevención y atención médica de 220 adultos mayores que viven en el Centro de Bienestar del Adulto Mayor San Pedro </a:t>
            </a:r>
            <a:r>
              <a:rPr lang="es-CO" sz="1600" dirty="0" err="1">
                <a:latin typeface="+mn-lt"/>
              </a:rPr>
              <a:t>Claver</a:t>
            </a:r>
            <a:r>
              <a:rPr lang="es-CO" sz="1600" dirty="0">
                <a:latin typeface="+mn-lt"/>
              </a:rPr>
              <a:t>, ubicado en la </a:t>
            </a:r>
            <a:r>
              <a:rPr lang="es-CO" sz="1600" dirty="0" smtClean="0">
                <a:latin typeface="+mn-lt"/>
              </a:rPr>
              <a:t>Ada. </a:t>
            </a:r>
            <a:r>
              <a:rPr lang="es-CO" sz="1600" dirty="0">
                <a:latin typeface="+mn-lt"/>
              </a:rPr>
              <a:t>Caracas con Calle </a:t>
            </a:r>
            <a:r>
              <a:rPr lang="es-CO" sz="1600" dirty="0" smtClean="0">
                <a:latin typeface="+mn-lt"/>
              </a:rPr>
              <a:t>1ª y </a:t>
            </a:r>
            <a:r>
              <a:rPr lang="es-CO" sz="1600" dirty="0">
                <a:latin typeface="+mn-lt"/>
              </a:rPr>
              <a:t>propiedad de la Beneficencia</a:t>
            </a:r>
            <a:r>
              <a:rPr lang="es-CO" sz="1600" dirty="0" smtClean="0">
                <a:latin typeface="+mn-lt"/>
              </a:rPr>
              <a:t>.</a:t>
            </a:r>
            <a:endParaRPr lang="es-ES" sz="1600" dirty="0">
              <a:latin typeface="+mn-lt"/>
              <a:cs typeface="Times New Roman" pitchFamily="18" charset="0"/>
            </a:endParaRPr>
          </a:p>
          <a:p>
            <a:pPr algn="just" eaLnBrk="0" hangingPunct="0">
              <a:defRPr/>
            </a:pPr>
            <a:endParaRPr lang="es-CO" sz="1400" dirty="0">
              <a:latin typeface="+mn-lt"/>
            </a:endParaRPr>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5" name="4 Rectángulo"/>
          <p:cNvSpPr/>
          <p:nvPr/>
        </p:nvSpPr>
        <p:spPr>
          <a:xfrm>
            <a:off x="77280" y="177790"/>
            <a:ext cx="6109621"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BENEFICENCIA DE CUNDINAMARCA, BENECUN</a:t>
            </a:r>
            <a:endParaRPr lang="es-CO" sz="2400" dirty="0"/>
          </a:p>
        </p:txBody>
      </p: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858754"/>
            <a:ext cx="7199215"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INMOBILIARIA CUNDINAMARQUESA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3 Subtítulo"/>
          <p:cNvSpPr>
            <a:spLocks noGrp="1"/>
          </p:cNvSpPr>
          <p:nvPr>
            <p:ph type="subTitle" idx="1"/>
          </p:nvPr>
        </p:nvSpPr>
        <p:spPr>
          <a:xfrm>
            <a:off x="457200" y="1238249"/>
            <a:ext cx="7329488" cy="4352925"/>
          </a:xfrm>
        </p:spPr>
        <p:txBody>
          <a:bodyPr/>
          <a:lstStyle/>
          <a:p>
            <a:pPr algn="just"/>
            <a:r>
              <a:rPr lang="es-CO" sz="1600" b="1" dirty="0" smtClean="0">
                <a:solidFill>
                  <a:schemeClr val="tx1"/>
                </a:solidFill>
              </a:rPr>
              <a:t>PLANEACIÓN</a:t>
            </a:r>
          </a:p>
          <a:p>
            <a:pPr marL="180975" indent="-180975" algn="just">
              <a:buFont typeface="Arial" pitchFamily="34" charset="0"/>
              <a:buChar char="•"/>
            </a:pPr>
            <a:r>
              <a:rPr lang="es-CO" sz="1600" dirty="0" smtClean="0">
                <a:solidFill>
                  <a:schemeClr val="tx1"/>
                </a:solidFill>
              </a:rPr>
              <a:t>Se estructuró la Guía Metodológica para la capacitación y asistencia técnica municipal, en especial la formulación de los planes de desarrollo, asesoría financiera y elaboración y estructuración de proyectos de inversión.</a:t>
            </a:r>
          </a:p>
          <a:p>
            <a:pPr marL="180975" lvl="2" indent="-180975" algn="just">
              <a:buFont typeface="Arial" pitchFamily="34" charset="0"/>
              <a:buChar char="•"/>
            </a:pPr>
            <a:r>
              <a:rPr lang="es-ES" sz="1600" dirty="0" smtClean="0">
                <a:solidFill>
                  <a:schemeClr val="tx1"/>
                </a:solidFill>
              </a:rPr>
              <a:t>“Red Planeando Estratégicamente a Cundinamarca – RED PEC”, como mecanismo de comunicación entre la Secretaría de Planeación y los entes territoriales.</a:t>
            </a:r>
          </a:p>
          <a:p>
            <a:pPr marL="180975" lvl="2" indent="-180975" algn="just">
              <a:buFont typeface="Arial" pitchFamily="34" charset="0"/>
              <a:buChar char="•"/>
            </a:pPr>
            <a:r>
              <a:rPr lang="es-ES" sz="1600" dirty="0" smtClean="0">
                <a:solidFill>
                  <a:schemeClr val="tx1"/>
                </a:solidFill>
              </a:rPr>
              <a:t>Actualización catastral para cuatro municipios.</a:t>
            </a:r>
          </a:p>
          <a:p>
            <a:pPr marL="180975" lvl="2" indent="-180975" algn="just">
              <a:buFont typeface="Arial" pitchFamily="34" charset="0"/>
              <a:buChar char="•"/>
            </a:pPr>
            <a:r>
              <a:rPr lang="es-ES" sz="1600" dirty="0" smtClean="0">
                <a:solidFill>
                  <a:schemeClr val="tx1"/>
                </a:solidFill>
              </a:rPr>
              <a:t>Estructuración de la Secretaría de Ciencia y Tecnología.</a:t>
            </a:r>
          </a:p>
          <a:p>
            <a:pPr marL="0" lvl="2" algn="just"/>
            <a:endParaRPr lang="es-ES" sz="1600" dirty="0" smtClean="0">
              <a:solidFill>
                <a:schemeClr val="tx1"/>
              </a:solidFill>
            </a:endParaRPr>
          </a:p>
          <a:p>
            <a:pPr marL="0" lvl="2" algn="just"/>
            <a:r>
              <a:rPr lang="es-ES" sz="1600" b="1" dirty="0" smtClean="0">
                <a:solidFill>
                  <a:schemeClr val="tx1"/>
                </a:solidFill>
              </a:rPr>
              <a:t>REGIÓN CAPITAL Y COOPERACIÓN</a:t>
            </a:r>
          </a:p>
          <a:p>
            <a:pPr marL="180975" indent="-180975" algn="just">
              <a:buFont typeface="Arial" pitchFamily="34" charset="0"/>
              <a:buChar char="•"/>
            </a:pPr>
            <a:r>
              <a:rPr lang="es-CO" sz="1600" dirty="0" smtClean="0">
                <a:solidFill>
                  <a:schemeClr val="tx1"/>
                </a:solidFill>
              </a:rPr>
              <a:t> Articulación de los Planes de Desarrollo de Bogotá – Cundinamarca</a:t>
            </a:r>
          </a:p>
          <a:p>
            <a:pPr marL="180975" indent="-180975" algn="just"/>
            <a:endParaRPr lang="es-CO" sz="1600" dirty="0" smtClean="0">
              <a:solidFill>
                <a:schemeClr val="tx1"/>
              </a:solidFill>
            </a:endParaRPr>
          </a:p>
          <a:p>
            <a:pPr marL="180975" indent="-180975" algn="just">
              <a:buFont typeface="Arial" pitchFamily="34" charset="0"/>
              <a:buChar char="•"/>
            </a:pPr>
            <a:r>
              <a:rPr lang="es-ES_tradnl" sz="1400" dirty="0" smtClean="0">
                <a:solidFill>
                  <a:srgbClr val="000000"/>
                </a:solidFill>
                <a:cs typeface="Arial" pitchFamily="34" charset="0"/>
              </a:rPr>
              <a:t> M</a:t>
            </a:r>
            <a:r>
              <a:rPr lang="es-ES_tradnl" sz="1600" dirty="0" smtClean="0">
                <a:solidFill>
                  <a:srgbClr val="000000"/>
                </a:solidFill>
                <a:cs typeface="Arial" pitchFamily="34" charset="0"/>
              </a:rPr>
              <a:t>aterialización de un acuerdo de voluntades, enfocado por una parte en la gestión de recursos para los temas prioritarios de la Región Capital y por otra parte, en el lanzamiento conjunto de buenas prácticas como Región Capital. </a:t>
            </a:r>
            <a:endParaRPr lang="es-CO" sz="1600" dirty="0" smtClean="0">
              <a:solidFill>
                <a:schemeClr val="tx1"/>
              </a:solidFill>
            </a:endParaRPr>
          </a:p>
        </p:txBody>
      </p:sp>
      <p:pic>
        <p:nvPicPr>
          <p:cNvPr id="6" name="5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7" name="6 Rectángulo"/>
          <p:cNvSpPr/>
          <p:nvPr/>
        </p:nvSpPr>
        <p:spPr>
          <a:xfrm>
            <a:off x="457200" y="309718"/>
            <a:ext cx="4726679"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DESARROLLO TERRITORIAL</a:t>
            </a:r>
            <a:endParaRPr lang="es-CO" sz="3200" b="1" dirty="0">
              <a:solidFill>
                <a:srgbClr val="FF0000"/>
              </a:solidFill>
              <a:effectLst>
                <a:outerShdw blurRad="38100" dist="38100" dir="2700000" algn="tl">
                  <a:srgbClr val="000000">
                    <a:alpha val="43137"/>
                  </a:srgbClr>
                </a:outerShdw>
              </a:effectLst>
            </a:endParaRPr>
          </a:p>
        </p:txBody>
      </p:sp>
      <p:cxnSp>
        <p:nvCxnSpPr>
          <p:cNvPr id="8" name="7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4"/>
          <p:cNvSpPr>
            <a:spLocks noChangeArrowheads="1"/>
          </p:cNvSpPr>
          <p:nvPr/>
        </p:nvSpPr>
        <p:spPr bwMode="auto">
          <a:xfrm>
            <a:off x="1547813" y="1268413"/>
            <a:ext cx="4929187" cy="615950"/>
          </a:xfrm>
          <a:prstGeom prst="rect">
            <a:avLst/>
          </a:prstGeom>
          <a:noFill/>
          <a:ln w="9525">
            <a:noFill/>
            <a:miter lim="800000"/>
            <a:headEnd/>
            <a:tailEnd/>
          </a:ln>
        </p:spPr>
        <p:txBody>
          <a:bodyPr lIns="0" tIns="0" rIns="0" bIns="0">
            <a:spAutoFit/>
          </a:bodyPr>
          <a:lstStyle/>
          <a:p>
            <a:pPr>
              <a:defRPr/>
            </a:pPr>
            <a:r>
              <a:rPr lang="es-CO" sz="4000" b="1" dirty="0">
                <a:solidFill>
                  <a:srgbClr val="000076"/>
                </a:solidFill>
                <a:effectLst>
                  <a:outerShdw blurRad="38100" dist="38100" dir="2700000" algn="tl">
                    <a:srgbClr val="C0C0C0"/>
                  </a:outerShdw>
                </a:effectLst>
              </a:rPr>
              <a:t>ARRIENDOS </a:t>
            </a:r>
            <a:r>
              <a:rPr lang="es-CO" sz="2000" b="1" dirty="0">
                <a:solidFill>
                  <a:srgbClr val="000076"/>
                </a:solidFill>
                <a:effectLst>
                  <a:outerShdw blurRad="38100" dist="38100" dir="2700000" algn="tl">
                    <a:srgbClr val="C0C0C0"/>
                  </a:outerShdw>
                </a:effectLst>
              </a:rPr>
              <a:t>(Clientes)</a:t>
            </a:r>
            <a:endParaRPr lang="en-US" sz="4000" b="1" u="sng" dirty="0">
              <a:ea typeface="Arial Unicode MS" pitchFamily="34" charset="-128"/>
              <a:cs typeface="Arial Unicode MS" pitchFamily="34" charset="-128"/>
            </a:endParaRPr>
          </a:p>
        </p:txBody>
      </p:sp>
      <p:graphicFrame>
        <p:nvGraphicFramePr>
          <p:cNvPr id="4" name="3 Tabla"/>
          <p:cNvGraphicFramePr>
            <a:graphicFrameLocks noGrp="1"/>
          </p:cNvGraphicFramePr>
          <p:nvPr/>
        </p:nvGraphicFramePr>
        <p:xfrm>
          <a:off x="357158" y="1934220"/>
          <a:ext cx="8267977" cy="3573380"/>
        </p:xfrm>
        <a:graphic>
          <a:graphicData uri="http://schemas.openxmlformats.org/drawingml/2006/table">
            <a:tbl>
              <a:tblPr>
                <a:tableStyleId>{5C22544A-7EE6-4342-B048-85BDC9FD1C3A}</a:tableStyleId>
              </a:tblPr>
              <a:tblGrid>
                <a:gridCol w="2195452"/>
                <a:gridCol w="822127"/>
                <a:gridCol w="822127"/>
                <a:gridCol w="840811"/>
                <a:gridCol w="840811"/>
                <a:gridCol w="840811"/>
                <a:gridCol w="952919"/>
                <a:gridCol w="952919"/>
              </a:tblGrid>
              <a:tr h="239365">
                <a:tc rowSpan="2">
                  <a:txBody>
                    <a:bodyPr/>
                    <a:lstStyle/>
                    <a:p>
                      <a:pPr algn="ctr" fontAlgn="ctr"/>
                      <a:r>
                        <a:rPr lang="es-ES" sz="1000" u="none" strike="noStrike" dirty="0">
                          <a:ln>
                            <a:solidFill>
                              <a:schemeClr val="tx1"/>
                            </a:solidFill>
                          </a:ln>
                          <a:solidFill>
                            <a:schemeClr val="tx1"/>
                          </a:solidFill>
                          <a:effectLst/>
                        </a:rPr>
                        <a:t>PROPIETARIO</a:t>
                      </a:r>
                      <a:endParaRPr lang="es-ES" sz="10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fontAlgn="t"/>
                      <a:r>
                        <a:rPr lang="es-ES" sz="900" b="1" u="none" strike="noStrike" dirty="0">
                          <a:ln>
                            <a:solidFill>
                              <a:schemeClr val="tx1"/>
                            </a:solidFill>
                          </a:ln>
                          <a:effectLst/>
                        </a:rPr>
                        <a:t>ENERO  </a:t>
                      </a:r>
                      <a:endParaRPr lang="es-ES" sz="900" b="1" i="0" u="none" strike="noStrike" dirty="0">
                        <a:ln>
                          <a:solidFill>
                            <a:schemeClr val="tx1"/>
                          </a:solidFill>
                        </a:ln>
                        <a:effectLst/>
                        <a:latin typeface="Arial"/>
                      </a:endParaRPr>
                    </a:p>
                  </a:txBody>
                  <a:tcPr marL="8549" marR="8549" marT="854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s-ES"/>
                    </a:p>
                  </a:txBody>
                  <a:tcPr/>
                </a:tc>
                <a:tc gridSpan="2">
                  <a:txBody>
                    <a:bodyPr/>
                    <a:lstStyle/>
                    <a:p>
                      <a:pPr algn="ctr" fontAlgn="t"/>
                      <a:r>
                        <a:rPr lang="es-ES" sz="900" b="1" u="none" strike="noStrike" dirty="0">
                          <a:ln>
                            <a:solidFill>
                              <a:schemeClr val="tx1"/>
                            </a:solidFill>
                          </a:ln>
                          <a:effectLst/>
                        </a:rPr>
                        <a:t>FEBRERO</a:t>
                      </a:r>
                      <a:endParaRPr lang="es-ES" sz="900" b="1" i="0" u="none" strike="noStrike" dirty="0">
                        <a:ln>
                          <a:solidFill>
                            <a:schemeClr val="tx1"/>
                          </a:solidFill>
                        </a:ln>
                        <a:effectLst/>
                        <a:latin typeface="Arial"/>
                      </a:endParaRPr>
                    </a:p>
                  </a:txBody>
                  <a:tcPr marL="8549" marR="8549" marT="854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s-ES"/>
                    </a:p>
                  </a:txBody>
                  <a:tcPr/>
                </a:tc>
                <a:tc gridSpan="2">
                  <a:txBody>
                    <a:bodyPr/>
                    <a:lstStyle/>
                    <a:p>
                      <a:pPr algn="ctr" fontAlgn="t"/>
                      <a:r>
                        <a:rPr lang="es-ES" sz="900" b="1" u="none" strike="noStrike" dirty="0">
                          <a:ln>
                            <a:solidFill>
                              <a:schemeClr val="tx1"/>
                            </a:solidFill>
                          </a:ln>
                          <a:effectLst/>
                        </a:rPr>
                        <a:t>MARZO</a:t>
                      </a:r>
                      <a:endParaRPr lang="es-ES" sz="900" b="1" i="0" u="none" strike="noStrike" dirty="0">
                        <a:ln>
                          <a:solidFill>
                            <a:schemeClr val="tx1"/>
                          </a:solidFill>
                        </a:ln>
                        <a:effectLst/>
                        <a:latin typeface="Arial"/>
                      </a:endParaRPr>
                    </a:p>
                  </a:txBody>
                  <a:tcPr marL="8549" marR="8549" marT="854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lang="es-ES"/>
                    </a:p>
                  </a:txBody>
                  <a:tcPr/>
                </a:tc>
                <a:tc rowSpan="2">
                  <a:txBody>
                    <a:bodyPr/>
                    <a:lstStyle/>
                    <a:p>
                      <a:pPr algn="ctr" fontAlgn="t"/>
                      <a:endParaRPr lang="es-ES" sz="900" b="1" u="none" strike="noStrike" dirty="0" smtClean="0">
                        <a:ln>
                          <a:solidFill>
                            <a:schemeClr val="tx1"/>
                          </a:solidFill>
                        </a:ln>
                        <a:solidFill>
                          <a:schemeClr val="tx1"/>
                        </a:solidFill>
                        <a:effectLst/>
                      </a:endParaRPr>
                    </a:p>
                    <a:p>
                      <a:pPr algn="ctr" fontAlgn="t"/>
                      <a:r>
                        <a:rPr lang="es-ES" sz="900" b="1" u="none" strike="noStrike" dirty="0" smtClean="0">
                          <a:ln>
                            <a:solidFill>
                              <a:schemeClr val="tx1"/>
                            </a:solidFill>
                          </a:ln>
                          <a:solidFill>
                            <a:schemeClr val="tx1"/>
                          </a:solidFill>
                          <a:effectLst/>
                        </a:rPr>
                        <a:t>TOTAL RECAUDO </a:t>
                      </a:r>
                      <a:endParaRPr lang="es-ES" sz="900" b="1" i="0" u="none" strike="noStrike" dirty="0">
                        <a:ln>
                          <a:solidFill>
                            <a:schemeClr val="tx1"/>
                          </a:solidFill>
                        </a:ln>
                        <a:solidFill>
                          <a:schemeClr val="tx1"/>
                        </a:solidFill>
                        <a:effectLst/>
                        <a:latin typeface="Arial"/>
                      </a:endParaRPr>
                    </a:p>
                    <a:p>
                      <a:pPr algn="ctr" fontAlgn="ctr"/>
                      <a:r>
                        <a:rPr lang="es-ES" sz="900" u="none" strike="noStrike" dirty="0">
                          <a:ln>
                            <a:solidFill>
                              <a:schemeClr val="tx1"/>
                            </a:solidFill>
                          </a:ln>
                          <a:solidFill>
                            <a:schemeClr val="tx1"/>
                          </a:solidFill>
                          <a:effectLst/>
                        </a:rPr>
                        <a:t> </a:t>
                      </a:r>
                      <a:endParaRPr lang="es-ES" sz="900" b="1" i="0" u="none" strike="noStrike" dirty="0">
                        <a:ln>
                          <a:solidFill>
                            <a:schemeClr val="tx1"/>
                          </a:solidFill>
                        </a:ln>
                        <a:solidFill>
                          <a:schemeClr val="tx1"/>
                        </a:solidFill>
                        <a:effectLst/>
                        <a:latin typeface="Arial"/>
                      </a:endParaRPr>
                    </a:p>
                  </a:txBody>
                  <a:tcPr marL="8549" marR="8549" marT="854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16304">
                <a:tc vMerge="1">
                  <a:txBody>
                    <a:bodyPr/>
                    <a:lstStyle/>
                    <a:p>
                      <a:endParaRPr lang="es-ES"/>
                    </a:p>
                  </a:txBody>
                  <a:tcPr/>
                </a:tc>
                <a:tc>
                  <a:txBody>
                    <a:bodyPr/>
                    <a:lstStyle/>
                    <a:p>
                      <a:pPr algn="ctr" fontAlgn="ctr"/>
                      <a:r>
                        <a:rPr lang="es-ES" sz="900" u="none" strike="noStrike" dirty="0" err="1">
                          <a:ln>
                            <a:solidFill>
                              <a:schemeClr val="tx1"/>
                            </a:solidFill>
                          </a:ln>
                          <a:solidFill>
                            <a:schemeClr val="tx1"/>
                          </a:solidFill>
                          <a:effectLst/>
                        </a:rPr>
                        <a:t>CANT</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VALOR</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err="1">
                          <a:ln>
                            <a:solidFill>
                              <a:schemeClr val="tx1"/>
                            </a:solidFill>
                          </a:ln>
                          <a:solidFill>
                            <a:schemeClr val="tx1"/>
                          </a:solidFill>
                          <a:effectLst/>
                        </a:rPr>
                        <a:t>CANT</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VALOR</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err="1">
                          <a:ln>
                            <a:solidFill>
                              <a:schemeClr val="tx1"/>
                            </a:solidFill>
                          </a:ln>
                          <a:solidFill>
                            <a:schemeClr val="tx1"/>
                          </a:solidFill>
                          <a:effectLst/>
                        </a:rPr>
                        <a:t>CANT</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VALOR</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vMerge="1">
                  <a:txBody>
                    <a:bodyPr/>
                    <a:lstStyle/>
                    <a:p>
                      <a:pPr algn="ctr" fontAlgn="ctr"/>
                      <a:endParaRPr lang="es-ES" sz="900" b="1" i="0" u="none" strike="noStrike" dirty="0">
                        <a:effectLst/>
                        <a:latin typeface="Arial"/>
                      </a:endParaRPr>
                    </a:p>
                  </a:txBody>
                  <a:tcPr marL="8549" marR="8549" marT="8549" marB="0" anchor="ctr">
                    <a:solidFill>
                      <a:srgbClr val="FFFF00"/>
                    </a:solidFill>
                  </a:tcPr>
                </a:tc>
              </a:tr>
              <a:tr h="316304">
                <a:tc>
                  <a:txBody>
                    <a:bodyPr/>
                    <a:lstStyle/>
                    <a:p>
                      <a:pPr algn="l" fontAlgn="ctr"/>
                      <a:r>
                        <a:rPr lang="es-ES" sz="1000" b="0" u="none" strike="noStrike" dirty="0">
                          <a:ln>
                            <a:solidFill>
                              <a:schemeClr val="tx1"/>
                            </a:solidFill>
                          </a:ln>
                          <a:solidFill>
                            <a:schemeClr val="tx1"/>
                          </a:solidFill>
                          <a:effectLst/>
                          <a:latin typeface="Arial" pitchFamily="34" charset="0"/>
                          <a:cs typeface="Arial" pitchFamily="34" charset="0"/>
                        </a:rPr>
                        <a:t>BENEFICENCIA DE CUNDINAMARCA</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143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$ 382.230.732</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142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$ 381.170.359</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143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$ 398.257.850</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$ 1.161.658.941</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24853">
                <a:tc>
                  <a:txBody>
                    <a:bodyPr/>
                    <a:lstStyle/>
                    <a:p>
                      <a:pPr algn="l" fontAlgn="ctr"/>
                      <a:r>
                        <a:rPr lang="es-ES" sz="1000" b="0" u="none" strike="noStrike" dirty="0">
                          <a:ln>
                            <a:solidFill>
                              <a:schemeClr val="tx1"/>
                            </a:solidFill>
                          </a:ln>
                          <a:solidFill>
                            <a:schemeClr val="tx1"/>
                          </a:solidFill>
                          <a:effectLst/>
                          <a:latin typeface="Arial" pitchFamily="34" charset="0"/>
                          <a:cs typeface="Arial" pitchFamily="34" charset="0"/>
                        </a:rPr>
                        <a:t>DPTO</a:t>
                      </a:r>
                      <a:r>
                        <a:rPr lang="es-ES" sz="1000" b="0" u="none" strike="noStrike" dirty="0" smtClean="0">
                          <a:ln>
                            <a:solidFill>
                              <a:schemeClr val="tx1"/>
                            </a:solidFill>
                          </a:ln>
                          <a:solidFill>
                            <a:schemeClr val="tx1"/>
                          </a:solidFill>
                          <a:effectLst/>
                          <a:latin typeface="Arial" pitchFamily="34" charset="0"/>
                          <a:cs typeface="Arial" pitchFamily="34" charset="0"/>
                        </a:rPr>
                        <a:t>. CUNDINAMARCA </a:t>
                      </a:r>
                      <a:r>
                        <a:rPr lang="es-ES" sz="1000" b="0" u="none" strike="noStrike" dirty="0">
                          <a:ln>
                            <a:solidFill>
                              <a:schemeClr val="tx1"/>
                            </a:solidFill>
                          </a:ln>
                          <a:solidFill>
                            <a:schemeClr val="tx1"/>
                          </a:solidFill>
                          <a:effectLst/>
                          <a:latin typeface="Arial" pitchFamily="34" charset="0"/>
                          <a:cs typeface="Arial" pitchFamily="34" charset="0"/>
                        </a:rPr>
                        <a:t>FONDO DE </a:t>
                      </a:r>
                      <a:r>
                        <a:rPr lang="es-ES" sz="1000" b="0" u="none" strike="noStrike" dirty="0" smtClean="0">
                          <a:ln>
                            <a:solidFill>
                              <a:schemeClr val="tx1"/>
                            </a:solidFill>
                          </a:ln>
                          <a:solidFill>
                            <a:schemeClr val="tx1"/>
                          </a:solidFill>
                          <a:effectLst/>
                          <a:latin typeface="Arial" pitchFamily="34" charset="0"/>
                          <a:cs typeface="Arial" pitchFamily="34" charset="0"/>
                        </a:rPr>
                        <a:t>PENSIONES</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24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$ 324.678.122</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24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$ 325.717.060</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24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$ 328.297.854</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$ 978.693.036</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50499">
                <a:tc>
                  <a:txBody>
                    <a:bodyPr/>
                    <a:lstStyle/>
                    <a:p>
                      <a:pPr algn="l" fontAlgn="ctr"/>
                      <a:r>
                        <a:rPr lang="es-ES" sz="1000" b="0" u="none" strike="noStrike" dirty="0" smtClean="0">
                          <a:ln>
                            <a:solidFill>
                              <a:schemeClr val="tx1"/>
                            </a:solidFill>
                          </a:ln>
                          <a:solidFill>
                            <a:schemeClr val="tx1"/>
                          </a:solidFill>
                          <a:effectLst/>
                          <a:latin typeface="Arial" pitchFamily="34" charset="0"/>
                          <a:cs typeface="Arial" pitchFamily="34" charset="0"/>
                        </a:rPr>
                        <a:t>DIRECCIÓN </a:t>
                      </a:r>
                      <a:r>
                        <a:rPr lang="es-ES" sz="1000" b="0" u="none" strike="noStrike" dirty="0">
                          <a:ln>
                            <a:solidFill>
                              <a:schemeClr val="tx1"/>
                            </a:solidFill>
                          </a:ln>
                          <a:solidFill>
                            <a:schemeClr val="tx1"/>
                          </a:solidFill>
                          <a:effectLst/>
                          <a:latin typeface="Arial" pitchFamily="34" charset="0"/>
                          <a:cs typeface="Arial" pitchFamily="34" charset="0"/>
                        </a:rPr>
                        <a:t>NACIONAL DE ESTUPEFACIENTES</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$ 4.310.036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$ 4.310.036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$ 4.310.036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$ 12.930.108</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16304">
                <a:tc>
                  <a:txBody>
                    <a:bodyPr/>
                    <a:lstStyle/>
                    <a:p>
                      <a:pPr algn="l" fontAlgn="ctr"/>
                      <a:r>
                        <a:rPr lang="es-ES" sz="1000" b="0" u="none" strike="noStrike" dirty="0" err="1">
                          <a:ln>
                            <a:solidFill>
                              <a:schemeClr val="tx1"/>
                            </a:solidFill>
                          </a:ln>
                          <a:solidFill>
                            <a:schemeClr val="tx1"/>
                          </a:solidFill>
                          <a:effectLst/>
                          <a:latin typeface="Arial" pitchFamily="34" charset="0"/>
                          <a:cs typeface="Arial" pitchFamily="34" charset="0"/>
                        </a:rPr>
                        <a:t>E.P.S´S</a:t>
                      </a:r>
                      <a:r>
                        <a:rPr lang="es-ES" sz="1000" b="0" u="none" strike="noStrike" dirty="0">
                          <a:ln>
                            <a:solidFill>
                              <a:schemeClr val="tx1"/>
                            </a:solidFill>
                          </a:ln>
                          <a:solidFill>
                            <a:schemeClr val="tx1"/>
                          </a:solidFill>
                          <a:effectLst/>
                          <a:latin typeface="Arial" pitchFamily="34" charset="0"/>
                          <a:cs typeface="Arial" pitchFamily="34" charset="0"/>
                        </a:rPr>
                        <a:t>  CONVIDA</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$ 76.665.692</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$ 76.185.098</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3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$ 76.185.098</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$ 229.035.888</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33401">
                <a:tc>
                  <a:txBody>
                    <a:bodyPr/>
                    <a:lstStyle/>
                    <a:p>
                      <a:pPr algn="l" fontAlgn="ctr"/>
                      <a:r>
                        <a:rPr lang="es-ES" sz="1000" b="0" u="none" strike="noStrike" dirty="0">
                          <a:ln>
                            <a:solidFill>
                              <a:schemeClr val="tx1"/>
                            </a:solidFill>
                          </a:ln>
                          <a:solidFill>
                            <a:schemeClr val="tx1"/>
                          </a:solidFill>
                          <a:effectLst/>
                          <a:latin typeface="Arial" pitchFamily="34" charset="0"/>
                          <a:cs typeface="Arial" pitchFamily="34" charset="0"/>
                        </a:rPr>
                        <a:t>COPROPIEDAD SEDE </a:t>
                      </a:r>
                      <a:r>
                        <a:rPr lang="es-ES" sz="1000" b="0" u="none" strike="noStrike" dirty="0" smtClean="0">
                          <a:ln>
                            <a:solidFill>
                              <a:schemeClr val="tx1"/>
                            </a:solidFill>
                          </a:ln>
                          <a:solidFill>
                            <a:schemeClr val="tx1"/>
                          </a:solidFill>
                          <a:effectLst/>
                          <a:latin typeface="Arial" pitchFamily="34" charset="0"/>
                          <a:cs typeface="Arial" pitchFamily="34" charset="0"/>
                        </a:rPr>
                        <a:t>GOBERNACIÓN  </a:t>
                      </a:r>
                      <a:r>
                        <a:rPr lang="es-ES" sz="1000" b="0" u="none" strike="noStrike" dirty="0">
                          <a:ln>
                            <a:solidFill>
                              <a:schemeClr val="tx1"/>
                            </a:solidFill>
                          </a:ln>
                          <a:solidFill>
                            <a:schemeClr val="tx1"/>
                          </a:solidFill>
                          <a:effectLst/>
                          <a:latin typeface="Arial" pitchFamily="34" charset="0"/>
                          <a:cs typeface="Arial" pitchFamily="34" charset="0"/>
                        </a:rPr>
                        <a:t>C/MARCA</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6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$ 27.902.540</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5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$ 29.958.653</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6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$ 31.795.424</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$ 89.656.617</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59048">
                <a:tc>
                  <a:txBody>
                    <a:bodyPr/>
                    <a:lstStyle/>
                    <a:p>
                      <a:pPr algn="l" fontAlgn="ctr"/>
                      <a:r>
                        <a:rPr lang="es-ES" sz="1000" b="0" u="none" strike="noStrike" dirty="0">
                          <a:ln>
                            <a:solidFill>
                              <a:schemeClr val="tx1"/>
                            </a:solidFill>
                          </a:ln>
                          <a:solidFill>
                            <a:schemeClr val="tx1"/>
                          </a:solidFill>
                          <a:effectLst/>
                          <a:latin typeface="Arial" pitchFamily="34" charset="0"/>
                          <a:cs typeface="Arial" pitchFamily="34" charset="0"/>
                        </a:rPr>
                        <a:t>PARTICULARES</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50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$ 35.722.705</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48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$ 35.109.992</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47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$ 34.626.169</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$ 105.458.866</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24853">
                <a:tc>
                  <a:txBody>
                    <a:bodyPr/>
                    <a:lstStyle/>
                    <a:p>
                      <a:pPr algn="l" fontAlgn="ctr"/>
                      <a:r>
                        <a:rPr lang="es-ES" sz="1000" b="0" u="none" strike="noStrike" dirty="0">
                          <a:ln>
                            <a:solidFill>
                              <a:schemeClr val="tx1"/>
                            </a:solidFill>
                          </a:ln>
                          <a:solidFill>
                            <a:schemeClr val="tx1"/>
                          </a:solidFill>
                          <a:effectLst/>
                          <a:latin typeface="Arial" pitchFamily="34" charset="0"/>
                          <a:cs typeface="Arial" pitchFamily="34" charset="0"/>
                        </a:rPr>
                        <a:t>DEPARTAMENTO DE CUNDINAMARCA</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5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$ 16.532.896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5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$ 16.704.679</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5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$ 16.668.945</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$ 49.906.520</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33401">
                <a:tc>
                  <a:txBody>
                    <a:bodyPr/>
                    <a:lstStyle/>
                    <a:p>
                      <a:pPr algn="l" fontAlgn="ctr"/>
                      <a:r>
                        <a:rPr lang="es-ES" sz="1000" b="0" u="none" strike="noStrike" dirty="0" smtClean="0">
                          <a:ln>
                            <a:solidFill>
                              <a:schemeClr val="tx1"/>
                            </a:solidFill>
                          </a:ln>
                          <a:solidFill>
                            <a:schemeClr val="tx1"/>
                          </a:solidFill>
                          <a:effectLst/>
                          <a:latin typeface="Arial" pitchFamily="34" charset="0"/>
                          <a:cs typeface="Arial" pitchFamily="34" charset="0"/>
                        </a:rPr>
                        <a:t>GOBERNACIÓN </a:t>
                      </a:r>
                      <a:r>
                        <a:rPr lang="es-ES" sz="1000" b="0" u="none" strike="noStrike" dirty="0">
                          <a:ln>
                            <a:solidFill>
                              <a:schemeClr val="tx1"/>
                            </a:solidFill>
                          </a:ln>
                          <a:solidFill>
                            <a:schemeClr val="tx1"/>
                          </a:solidFill>
                          <a:effectLst/>
                          <a:latin typeface="Arial" pitchFamily="34" charset="0"/>
                          <a:cs typeface="Arial" pitchFamily="34" charset="0"/>
                        </a:rPr>
                        <a:t>DE ARAUCA</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2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$ 4.112.526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2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$ 4.112.526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2  </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$ 4.112.526</a:t>
                      </a:r>
                      <a:endParaRPr lang="es-ES" sz="900" b="0"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r" fontAlgn="b"/>
                      <a:r>
                        <a:rPr lang="es-ES" sz="900" u="none" strike="noStrike" dirty="0">
                          <a:ln>
                            <a:solidFill>
                              <a:schemeClr val="tx1"/>
                            </a:solidFill>
                          </a:ln>
                          <a:solidFill>
                            <a:schemeClr val="tx1"/>
                          </a:solidFill>
                          <a:effectLst/>
                        </a:rPr>
                        <a:t>$ 12.337.578</a:t>
                      </a:r>
                      <a:endParaRPr lang="es-ES" sz="900" b="0" i="0" u="none" strike="noStrike" dirty="0">
                        <a:ln>
                          <a:solidFill>
                            <a:schemeClr val="tx1"/>
                          </a:solidFill>
                        </a:ln>
                        <a:solidFill>
                          <a:schemeClr val="tx1"/>
                        </a:solidFill>
                        <a:effectLst/>
                        <a:latin typeface="Arial"/>
                      </a:endParaRPr>
                    </a:p>
                  </a:txBody>
                  <a:tcPr marL="8549" marR="8549" marT="8549"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359048">
                <a:tc>
                  <a:txBody>
                    <a:bodyPr/>
                    <a:lstStyle/>
                    <a:p>
                      <a:pPr algn="l" fontAlgn="ctr"/>
                      <a:r>
                        <a:rPr lang="es-ES" sz="1000" b="0" u="none" strike="noStrike" dirty="0">
                          <a:ln>
                            <a:solidFill>
                              <a:schemeClr val="tx1"/>
                            </a:solidFill>
                          </a:ln>
                          <a:solidFill>
                            <a:schemeClr val="tx1"/>
                          </a:solidFill>
                          <a:effectLst/>
                          <a:latin typeface="Arial" pitchFamily="34" charset="0"/>
                          <a:cs typeface="Arial" pitchFamily="34" charset="0"/>
                        </a:rPr>
                        <a:t>TOTALES</a:t>
                      </a:r>
                      <a:endParaRPr lang="es-ES" sz="1000" b="0" i="0" u="none" strike="noStrike" dirty="0">
                        <a:ln>
                          <a:solidFill>
                            <a:schemeClr val="tx1"/>
                          </a:solidFill>
                        </a:ln>
                        <a:solidFill>
                          <a:schemeClr val="tx1"/>
                        </a:solidFill>
                        <a:effectLst/>
                        <a:latin typeface="Arial" pitchFamily="34" charset="0"/>
                        <a:cs typeface="Arial" pitchFamily="34" charset="0"/>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s-ES" sz="900" u="none" strike="noStrike" dirty="0">
                          <a:ln>
                            <a:solidFill>
                              <a:schemeClr val="tx1"/>
                            </a:solidFill>
                          </a:ln>
                          <a:solidFill>
                            <a:schemeClr val="tx1"/>
                          </a:solidFill>
                          <a:effectLst/>
                        </a:rPr>
                        <a:t>236  </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$ 872.155.249</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232  </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$ 873.268.403</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233  </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$ 894.253.902</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fontAlgn="ctr"/>
                      <a:r>
                        <a:rPr lang="es-ES" sz="900" u="none" strike="noStrike" dirty="0">
                          <a:ln>
                            <a:solidFill>
                              <a:schemeClr val="tx1"/>
                            </a:solidFill>
                          </a:ln>
                          <a:solidFill>
                            <a:schemeClr val="tx1"/>
                          </a:solidFill>
                          <a:effectLst/>
                        </a:rPr>
                        <a:t>$ 2.639.677.554</a:t>
                      </a:r>
                      <a:endParaRPr lang="es-ES" sz="900" b="1" i="0" u="none" strike="noStrike" dirty="0">
                        <a:ln>
                          <a:solidFill>
                            <a:schemeClr val="tx1"/>
                          </a:solidFill>
                        </a:ln>
                        <a:solidFill>
                          <a:schemeClr val="tx1"/>
                        </a:solidFill>
                        <a:effectLst/>
                        <a:latin typeface="Arial"/>
                      </a:endParaRPr>
                    </a:p>
                  </a:txBody>
                  <a:tcPr marL="8549" marR="8549" marT="854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bl>
          </a:graphicData>
        </a:graphic>
      </p:graphicFrame>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77280" y="177790"/>
            <a:ext cx="4850815"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INMOBILIARIA CUNDINAMARQUESA</a:t>
            </a:r>
            <a:endParaRPr lang="es-CO" sz="2400" dirty="0"/>
          </a:p>
        </p:txBody>
      </p: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4"/>
          <p:cNvSpPr>
            <a:spLocks noChangeArrowheads="1"/>
          </p:cNvSpPr>
          <p:nvPr/>
        </p:nvSpPr>
        <p:spPr bwMode="auto">
          <a:xfrm>
            <a:off x="274536" y="989351"/>
            <a:ext cx="7715221" cy="5632311"/>
          </a:xfrm>
          <a:prstGeom prst="rect">
            <a:avLst/>
          </a:prstGeom>
          <a:noFill/>
          <a:ln w="9525">
            <a:noFill/>
            <a:miter lim="800000"/>
            <a:headEnd/>
            <a:tailEnd/>
          </a:ln>
        </p:spPr>
        <p:txBody>
          <a:bodyPr wrap="square" lIns="0" tIns="0" rIns="0" bIns="0">
            <a:spAutoFit/>
          </a:bodyPr>
          <a:lstStyle/>
          <a:p>
            <a:pPr marL="285750" indent="-285750" algn="just">
              <a:buFont typeface="Arial" pitchFamily="34" charset="0"/>
              <a:buChar char="•"/>
              <a:defRPr/>
            </a:pPr>
            <a:r>
              <a:rPr lang="es-ES" sz="1600" dirty="0" smtClean="0">
                <a:latin typeface="Verdana" pitchFamily="34" charset="0"/>
                <a:ea typeface="Verdana" pitchFamily="34" charset="0"/>
                <a:cs typeface="Verdana" pitchFamily="34" charset="0"/>
              </a:rPr>
              <a:t>DURANTE EL PRIMER TRIMESTRE SE HAN REALIZADO ACTUALIZACIONES DE CÁNONES DE ARRENDAMIENTO.</a:t>
            </a:r>
          </a:p>
          <a:p>
            <a:pPr algn="just">
              <a:buFont typeface="Arial" pitchFamily="34" charset="0"/>
              <a:buChar char="•"/>
              <a:defRPr/>
            </a:pPr>
            <a:endParaRPr lang="es-ES" sz="1600" dirty="0" smtClean="0">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smtClean="0">
                <a:latin typeface="Verdana" pitchFamily="34" charset="0"/>
                <a:ea typeface="Verdana" pitchFamily="34" charset="0"/>
                <a:cs typeface="Verdana" pitchFamily="34" charset="0"/>
              </a:rPr>
              <a:t>SE ESTA DISEÑADO UNA ESTRATEGIA PARA CAPTAR MAS INMUEBLES. </a:t>
            </a:r>
          </a:p>
          <a:p>
            <a:pPr marL="285750" indent="-285750" algn="just">
              <a:buFont typeface="Arial" pitchFamily="34" charset="0"/>
              <a:buChar char="•"/>
              <a:defRPr/>
            </a:pPr>
            <a:endParaRPr lang="es-ES" sz="1600" dirty="0" smtClean="0">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smtClean="0">
                <a:latin typeface="Verdana" pitchFamily="34" charset="0"/>
                <a:ea typeface="Verdana" pitchFamily="34" charset="0"/>
                <a:cs typeface="Verdana" pitchFamily="34" charset="0"/>
              </a:rPr>
              <a:t>REMODELACIÓN </a:t>
            </a:r>
            <a:r>
              <a:rPr lang="es-ES" sz="1600" dirty="0">
                <a:latin typeface="Verdana" pitchFamily="34" charset="0"/>
                <a:ea typeface="Verdana" pitchFamily="34" charset="0"/>
                <a:cs typeface="Verdana" pitchFamily="34" charset="0"/>
              </a:rPr>
              <a:t>Y CAMBIO DE PISOS DE LAS OFICINAS UBICADAS EN EL PISO NOVENO DE LA TORRE CENTRAL </a:t>
            </a:r>
            <a:r>
              <a:rPr lang="es-ES" sz="1600" dirty="0" smtClean="0">
                <a:latin typeface="Verdana" pitchFamily="34" charset="0"/>
                <a:ea typeface="Verdana" pitchFamily="34" charset="0"/>
                <a:cs typeface="Verdana" pitchFamily="34" charset="0"/>
              </a:rPr>
              <a:t>.</a:t>
            </a: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endParaRPr lang="es-ES" sz="1600" dirty="0">
              <a:solidFill>
                <a:srgbClr val="000076"/>
              </a:solidFill>
              <a:effectLst>
                <a:outerShdw blurRad="38100" dist="38100" dir="2700000" algn="tl">
                  <a:srgbClr val="C0C0C0"/>
                </a:outerShdw>
              </a:effectLst>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a:latin typeface="Verdana" pitchFamily="34" charset="0"/>
                <a:ea typeface="Verdana" pitchFamily="34" charset="0"/>
                <a:cs typeface="Verdana" pitchFamily="34" charset="0"/>
              </a:rPr>
              <a:t>REMODELACIÓN Y CAMBIO DE PISOS DE LAS OFICINAS UBICADAS ASAMBLEA </a:t>
            </a:r>
            <a:r>
              <a:rPr lang="es-ES" sz="1600" dirty="0" smtClean="0">
                <a:latin typeface="Verdana" pitchFamily="34" charset="0"/>
                <a:ea typeface="Verdana" pitchFamily="34" charset="0"/>
                <a:cs typeface="Verdana" pitchFamily="34" charset="0"/>
              </a:rPr>
              <a:t>DEPARTAMENTAL.</a:t>
            </a: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a:latin typeface="Verdana" pitchFamily="34" charset="0"/>
                <a:ea typeface="Verdana" pitchFamily="34" charset="0"/>
                <a:cs typeface="Verdana" pitchFamily="34" charset="0"/>
              </a:rPr>
              <a:t>SISTEMATIZACIÓN Y ADECUACIÓN DE LAS INSTALACIONES DE LA UNIDAD ADMINISTRATIVA ESPECIAL DE RENTAS Y GESTIÓN TRIBUTARIA DE CUNDINAMARCA RENCUN </a:t>
            </a:r>
            <a:r>
              <a:rPr lang="es-ES" sz="1600" dirty="0" smtClean="0">
                <a:latin typeface="Verdana" pitchFamily="34" charset="0"/>
                <a:ea typeface="Verdana" pitchFamily="34" charset="0"/>
                <a:cs typeface="Verdana" pitchFamily="34" charset="0"/>
              </a:rPr>
              <a:t>.</a:t>
            </a: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a:latin typeface="Verdana" pitchFamily="34" charset="0"/>
                <a:ea typeface="Verdana" pitchFamily="34" charset="0"/>
                <a:cs typeface="Verdana" pitchFamily="34" charset="0"/>
              </a:rPr>
              <a:t>CAMBIO DE ILUMINACIÓN DE LA SEDE ADMINISTRATIVA</a:t>
            </a:r>
          </a:p>
          <a:p>
            <a:pPr algn="just">
              <a:buFont typeface="Arial" pitchFamily="34" charset="0"/>
              <a:buChar char="•"/>
              <a:defRPr/>
            </a:pP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a:latin typeface="Verdana" pitchFamily="34" charset="0"/>
                <a:ea typeface="Verdana" pitchFamily="34" charset="0"/>
                <a:cs typeface="Verdana" pitchFamily="34" charset="0"/>
              </a:rPr>
              <a:t>SUMINISTRO E INSTALACIÓN DE LAS CINTAS DE IMPERMEABILIZACIÓN DE LA PIRÁMIDE EDIFICIO </a:t>
            </a:r>
            <a:r>
              <a:rPr lang="es-ES" sz="1600" dirty="0" smtClean="0">
                <a:latin typeface="Verdana" pitchFamily="34" charset="0"/>
                <a:ea typeface="Verdana" pitchFamily="34" charset="0"/>
                <a:cs typeface="Verdana" pitchFamily="34" charset="0"/>
              </a:rPr>
              <a:t>ASAMBLEA.</a:t>
            </a: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endParaRPr lang="es-ES" sz="1600" dirty="0">
              <a:latin typeface="Verdana" pitchFamily="34" charset="0"/>
              <a:ea typeface="Verdana" pitchFamily="34" charset="0"/>
              <a:cs typeface="Verdana" pitchFamily="34" charset="0"/>
            </a:endParaRPr>
          </a:p>
          <a:p>
            <a:pPr marL="285750" indent="-285750" algn="just">
              <a:buFont typeface="Arial" pitchFamily="34" charset="0"/>
              <a:buChar char="•"/>
              <a:defRPr/>
            </a:pPr>
            <a:r>
              <a:rPr lang="es-ES" sz="1600" dirty="0">
                <a:latin typeface="Verdana" pitchFamily="34" charset="0"/>
                <a:ea typeface="Verdana" pitchFamily="34" charset="0"/>
                <a:cs typeface="Verdana" pitchFamily="34" charset="0"/>
              </a:rPr>
              <a:t>ESTUDIOS GEOLÓGICOS Y GEOTÉCNICOS VULNERABILIDAD Y RIESGOS EN EL MUNICIPIO DE </a:t>
            </a:r>
            <a:r>
              <a:rPr lang="es-ES" sz="1600" dirty="0" smtClean="0">
                <a:latin typeface="Verdana" pitchFamily="34" charset="0"/>
                <a:ea typeface="Verdana" pitchFamily="34" charset="0"/>
                <a:cs typeface="Verdana" pitchFamily="34" charset="0"/>
              </a:rPr>
              <a:t>SOACHA, </a:t>
            </a:r>
            <a:r>
              <a:rPr lang="es-ES" sz="1600" dirty="0">
                <a:latin typeface="Verdana" pitchFamily="34" charset="0"/>
                <a:ea typeface="Verdana" pitchFamily="34" charset="0"/>
                <a:cs typeface="Verdana" pitchFamily="34" charset="0"/>
              </a:rPr>
              <a:t>COMUNA </a:t>
            </a:r>
            <a:r>
              <a:rPr lang="es-ES" sz="1600" dirty="0" smtClean="0">
                <a:latin typeface="Verdana" pitchFamily="34" charset="0"/>
                <a:ea typeface="Verdana" pitchFamily="34" charset="0"/>
                <a:cs typeface="Verdana" pitchFamily="34" charset="0"/>
              </a:rPr>
              <a:t>VI.</a:t>
            </a:r>
            <a:endParaRPr lang="es-ES" sz="1600" dirty="0">
              <a:latin typeface="Verdana" pitchFamily="34" charset="0"/>
              <a:ea typeface="Verdana" pitchFamily="34" charset="0"/>
              <a:cs typeface="Verdana" pitchFamily="34" charset="0"/>
            </a:endParaRPr>
          </a:p>
          <a:p>
            <a:pPr algn="just">
              <a:defRPr/>
            </a:pPr>
            <a:endParaRPr lang="es-CO" sz="1400" b="1" dirty="0">
              <a:solidFill>
                <a:srgbClr val="000076"/>
              </a:solidFill>
              <a:effectLst>
                <a:outerShdw blurRad="38100" dist="38100" dir="2700000" algn="tl">
                  <a:srgbClr val="C0C0C0"/>
                </a:outerShdw>
              </a:effectLst>
            </a:endParaRP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77280" y="177790"/>
            <a:ext cx="4850815"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INMOBILIARIA CUNDINAMARQUESA</a:t>
            </a:r>
            <a:endParaRPr lang="es-CO" sz="2400" dirty="0"/>
          </a:p>
        </p:txBody>
      </p:sp>
      <p:pic>
        <p:nvPicPr>
          <p:cNvPr id="7" name="6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Box 1"/>
          <p:cNvSpPr txBox="1">
            <a:spLocks noChangeArrowheads="1"/>
          </p:cNvSpPr>
          <p:nvPr/>
        </p:nvSpPr>
        <p:spPr bwMode="auto">
          <a:xfrm>
            <a:off x="3055938" y="5164138"/>
            <a:ext cx="5121275" cy="600075"/>
          </a:xfrm>
          <a:prstGeom prst="rect">
            <a:avLst/>
          </a:prstGeom>
          <a:noFill/>
          <a:ln w="9525">
            <a:noFill/>
            <a:miter lim="800000"/>
            <a:headEnd/>
            <a:tailEnd/>
          </a:ln>
        </p:spPr>
        <p:txBody>
          <a:bodyPr>
            <a:spAutoFit/>
          </a:bodyPr>
          <a:lstStyle/>
          <a:p>
            <a:pPr algn="ctr"/>
            <a:r>
              <a:rPr lang="es-CO">
                <a:solidFill>
                  <a:srgbClr val="FFFFFF"/>
                </a:solidFill>
              </a:rPr>
              <a:t> YESID ORLANDO DIAZ GARZON</a:t>
            </a:r>
            <a:endParaRPr lang="es-ES_tradnl">
              <a:solidFill>
                <a:srgbClr val="FFFFFF"/>
              </a:solidFill>
            </a:endParaRPr>
          </a:p>
          <a:p>
            <a:pPr algn="ctr"/>
            <a:r>
              <a:rPr lang="es-CO" sz="1500">
                <a:solidFill>
                  <a:srgbClr val="FFFFFF"/>
                </a:solidFill>
              </a:rPr>
              <a:t>CORPORACIÓN SOCIAL DE CUNDINAMARCA</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448876"/>
            <a:ext cx="4656275"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CORPORACIÓN SOCIAL </a:t>
            </a:r>
          </a:p>
          <a:p>
            <a:r>
              <a:rPr lang="es-CO" sz="3600" b="1" dirty="0" smtClean="0">
                <a:solidFill>
                  <a:schemeClr val="accent1">
                    <a:lumMod val="75000"/>
                  </a:schemeClr>
                </a:solidFill>
                <a:effectLst>
                  <a:outerShdw blurRad="38100" dist="38100" dir="2700000" algn="tl">
                    <a:srgbClr val="000000">
                      <a:alpha val="43137"/>
                    </a:srgbClr>
                  </a:outerShdw>
                </a:effectLst>
              </a:rPr>
              <a:t>DE CUNDINAMARCA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201738" y="1447800"/>
          <a:ext cx="6628515" cy="1924050"/>
        </p:xfrm>
        <a:graphic>
          <a:graphicData uri="http://schemas.openxmlformats.org/drawingml/2006/table">
            <a:tbl>
              <a:tblPr/>
              <a:tblGrid>
                <a:gridCol w="1654066"/>
                <a:gridCol w="946493"/>
                <a:gridCol w="946493"/>
                <a:gridCol w="946493"/>
                <a:gridCol w="946493"/>
                <a:gridCol w="1188477"/>
              </a:tblGrid>
              <a:tr h="342900">
                <a:tc gridSpan="6">
                  <a:txBody>
                    <a:bodyPr/>
                    <a:lstStyle/>
                    <a:p>
                      <a:pPr algn="ctr" fontAlgn="ctr"/>
                      <a:r>
                        <a:rPr lang="es-CO" sz="1400" b="1" i="0" u="none" strike="noStrike" dirty="0">
                          <a:effectLst/>
                          <a:latin typeface="Arial"/>
                        </a:rPr>
                        <a:t>DISTRIBUCION DE INGRESOS 2012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09550">
                <a:tc>
                  <a:txBody>
                    <a:bodyPr/>
                    <a:lstStyle/>
                    <a:p>
                      <a:pPr algn="ctr" fontAlgn="ctr"/>
                      <a:r>
                        <a:rPr lang="es-CO" sz="1200" b="1" i="0" u="none" strike="noStrike">
                          <a:effectLst/>
                          <a:latin typeface="Arial"/>
                        </a:rPr>
                        <a:t>CONCEPTO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es-CO" sz="1200" b="1" i="0" u="none" strike="noStrike">
                          <a:effectLst/>
                          <a:latin typeface="Arial"/>
                        </a:rPr>
                        <a:t>ENERO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es-CO" sz="1200" b="1" i="0" u="none" strike="noStrike">
                          <a:effectLst/>
                          <a:latin typeface="Arial"/>
                        </a:rPr>
                        <a:t>FEBRERO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es-CO" sz="1200" b="1" i="0" u="none" strike="noStrike">
                          <a:effectLst/>
                          <a:latin typeface="Arial"/>
                        </a:rPr>
                        <a:t>MARZO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es-CO" sz="1200" b="1" i="0" u="none" strike="noStrike">
                          <a:effectLst/>
                          <a:latin typeface="Arial"/>
                        </a:rPr>
                        <a:t>ABRIL 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es-CO" sz="1200" b="1" i="0" u="none" strike="noStrike">
                          <a:effectLst/>
                          <a:latin typeface="Arial"/>
                        </a:rPr>
                        <a:t>ACUMULADO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r>
              <a:tr h="342900">
                <a:tc>
                  <a:txBody>
                    <a:bodyPr/>
                    <a:lstStyle/>
                    <a:p>
                      <a:pPr algn="l" fontAlgn="ctr"/>
                      <a:r>
                        <a:rPr lang="es-CO" sz="1000" b="1" i="0" u="none" strike="noStrike" dirty="0">
                          <a:effectLst/>
                          <a:latin typeface="Arial"/>
                        </a:rPr>
                        <a:t>AHORROS, ESTUDIOS DE CREDITO, OTROS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1.484.502.363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1.316.889.521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1.297.263.840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867.682.452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$ 4.966.338.176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algn="l" fontAlgn="ctr"/>
                      <a:r>
                        <a:rPr lang="es-CO" sz="1000" b="1" i="0" u="none" strike="noStrike">
                          <a:effectLst/>
                          <a:latin typeface="Arial"/>
                        </a:rPr>
                        <a:t>RENDIMIENTOS FINANCIEROS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1.346.909.827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1.319.209.547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1.313.293.183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$ 3.979.412.557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algn="l" fontAlgn="ctr"/>
                      <a:r>
                        <a:rPr lang="es-CO" sz="1000" b="1" i="0" u="none" strike="noStrike">
                          <a:effectLst/>
                          <a:latin typeface="Arial"/>
                        </a:rPr>
                        <a:t>RECUPERACION CARTERA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3.509.608.669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5.198.894.574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effectLst/>
                          <a:latin typeface="Arial"/>
                        </a:rPr>
                        <a:t>5.249.910.640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$ 13.958.413.883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2900">
                <a:tc>
                  <a:txBody>
                    <a:bodyPr/>
                    <a:lstStyle/>
                    <a:p>
                      <a:pPr algn="ctr" fontAlgn="ctr"/>
                      <a:r>
                        <a:rPr lang="es-CO" sz="1100" b="1" i="0" u="none" strike="noStrike">
                          <a:effectLst/>
                          <a:latin typeface="Arial"/>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6.341.020.859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7.834.993.642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7.860.467.663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a:effectLst/>
                          <a:latin typeface="Arial"/>
                        </a:rPr>
                        <a:t>867.682.452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effectLst/>
                          <a:latin typeface="Arial"/>
                        </a:rPr>
                        <a:t>$ 22.904.164.616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050" name="1 Gráfico"/>
          <p:cNvGraphicFramePr>
            <a:graphicFrameLocks/>
          </p:cNvGraphicFramePr>
          <p:nvPr/>
        </p:nvGraphicFramePr>
        <p:xfrm>
          <a:off x="1625600" y="3771900"/>
          <a:ext cx="5832475" cy="2232025"/>
        </p:xfrm>
        <a:graphic>
          <a:graphicData uri="http://schemas.openxmlformats.org/presentationml/2006/ole">
            <p:oleObj spid="_x0000_s2050" r:id="rId3" imgW="5828281" imgH="2231329" progId="Excel.Sheet.8">
              <p:embed/>
            </p:oleObj>
          </a:graphicData>
        </a:graphic>
      </p:graphicFrame>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77280" y="177790"/>
            <a:ext cx="578228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CORPORACIÓN SOCIAL DE CUNDINAMARCA</a:t>
            </a:r>
            <a:endParaRPr lang="es-CO" sz="2400" dirty="0"/>
          </a:p>
        </p:txBody>
      </p:sp>
      <p:pic>
        <p:nvPicPr>
          <p:cNvPr id="7" name="6 Imagen" descr="cien días (1).jpg"/>
          <p:cNvPicPr>
            <a:picLocks noChangeAspect="1"/>
          </p:cNvPicPr>
          <p:nvPr/>
        </p:nvPicPr>
        <p:blipFill>
          <a:blip r:embed="rId4"/>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901700" y="1151700"/>
          <a:ext cx="6768752" cy="1629425"/>
        </p:xfrm>
        <a:graphic>
          <a:graphicData uri="http://schemas.openxmlformats.org/drawingml/2006/table">
            <a:tbl>
              <a:tblPr/>
              <a:tblGrid>
                <a:gridCol w="2289950"/>
                <a:gridCol w="2236549"/>
                <a:gridCol w="2242253"/>
              </a:tblGrid>
              <a:tr h="219420">
                <a:tc gridSpan="3">
                  <a:txBody>
                    <a:bodyPr/>
                    <a:lstStyle/>
                    <a:p>
                      <a:pPr algn="ctr" fontAlgn="ctr"/>
                      <a:r>
                        <a:rPr lang="es-CO" sz="1400" b="1" i="0" u="none" strike="noStrike" dirty="0">
                          <a:effectLst/>
                          <a:latin typeface="Arial"/>
                        </a:rPr>
                        <a:t>CREDITOS APROBADOS 2012</a:t>
                      </a:r>
                    </a:p>
                  </a:txBody>
                  <a:tcPr marL="9525" marR="9525" marT="9525" marB="0" anchor="ctr">
                    <a:lnL>
                      <a:noFill/>
                    </a:lnL>
                    <a:lnR>
                      <a:noFill/>
                    </a:lnR>
                    <a:lnT>
                      <a:noFill/>
                    </a:lnT>
                    <a:lnB>
                      <a:noFill/>
                    </a:lnB>
                  </a:tcPr>
                </a:tc>
                <a:tc hMerge="1">
                  <a:txBody>
                    <a:bodyPr/>
                    <a:lstStyle/>
                    <a:p>
                      <a:endParaRPr lang="es-CO"/>
                    </a:p>
                  </a:txBody>
                  <a:tcPr/>
                </a:tc>
                <a:tc hMerge="1">
                  <a:txBody>
                    <a:bodyPr/>
                    <a:lstStyle/>
                    <a:p>
                      <a:endParaRPr lang="es-CO"/>
                    </a:p>
                  </a:txBody>
                  <a:tcPr/>
                </a:tc>
              </a:tr>
              <a:tr h="176429">
                <a:tc gridSpan="3">
                  <a:txBody>
                    <a:bodyPr/>
                    <a:lstStyle/>
                    <a:p>
                      <a:pPr algn="ctr" fontAlgn="ctr"/>
                      <a:r>
                        <a:rPr lang="es-CO" sz="1200" b="1" i="0" u="none" strike="noStrike" dirty="0">
                          <a:effectLst/>
                          <a:latin typeface="Arial"/>
                        </a:rPr>
                        <a:t>VALORES EN MILES DE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43800">
                <a:tc rowSpan="2">
                  <a:txBody>
                    <a:bodyPr/>
                    <a:lstStyle/>
                    <a:p>
                      <a:pPr algn="ctr" fontAlgn="ctr"/>
                      <a:r>
                        <a:rPr lang="es-CO" sz="1200" b="1" i="0" u="none" strike="noStrike" dirty="0">
                          <a:effectLst/>
                          <a:latin typeface="Arial"/>
                        </a:rPr>
                        <a:t>CONCEPTO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gridSpan="2">
                  <a:txBody>
                    <a:bodyPr/>
                    <a:lstStyle/>
                    <a:p>
                      <a:pPr algn="ctr" fontAlgn="ctr"/>
                      <a:r>
                        <a:rPr lang="es-CO" sz="1200" b="1" i="0" u="none" strike="noStrike" dirty="0">
                          <a:effectLst/>
                          <a:latin typeface="Arial"/>
                        </a:rPr>
                        <a:t>ENERO A ABRIL 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hMerge="1">
                  <a:txBody>
                    <a:bodyPr/>
                    <a:lstStyle/>
                    <a:p>
                      <a:endParaRPr lang="es-CO"/>
                    </a:p>
                  </a:txBody>
                  <a:tcPr/>
                </a:tc>
              </a:tr>
              <a:tr h="243800">
                <a:tc vMerge="1">
                  <a:txBody>
                    <a:bodyPr/>
                    <a:lstStyle/>
                    <a:p>
                      <a:endParaRPr lang="es-CO"/>
                    </a:p>
                  </a:txBody>
                  <a:tcPr/>
                </a:tc>
                <a:tc>
                  <a:txBody>
                    <a:bodyPr/>
                    <a:lstStyle/>
                    <a:p>
                      <a:pPr algn="ctr" fontAlgn="ctr"/>
                      <a:r>
                        <a:rPr lang="es-CO" sz="1200" b="1" i="0" u="none" strike="noStrike" dirty="0" smtClean="0">
                          <a:effectLst/>
                          <a:latin typeface="Arial"/>
                        </a:rPr>
                        <a:t>Nº</a:t>
                      </a:r>
                      <a:r>
                        <a:rPr lang="es-CO" sz="1200" b="1" i="0" u="none" strike="noStrike" baseline="0" dirty="0" smtClean="0">
                          <a:effectLst/>
                          <a:latin typeface="Arial"/>
                        </a:rPr>
                        <a:t> créditos</a:t>
                      </a:r>
                      <a:endParaRPr lang="es-CO" sz="1200" b="1" i="0" u="none" strike="noStrike" dirty="0">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es-CO" sz="1200" b="1" i="0" u="none" strike="noStrike">
                          <a:effectLst/>
                          <a:latin typeface="Arial"/>
                        </a:rPr>
                        <a:t>VALOR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CC"/>
                      </a:bgClr>
                    </a:pattFill>
                  </a:tcPr>
                </a:tc>
              </a:tr>
              <a:tr h="170660">
                <a:tc>
                  <a:txBody>
                    <a:bodyPr/>
                    <a:lstStyle/>
                    <a:p>
                      <a:pPr algn="l" fontAlgn="ctr"/>
                      <a:r>
                        <a:rPr lang="es-CO" sz="1100" b="0" i="0" u="none" strike="noStrike" dirty="0">
                          <a:effectLst/>
                          <a:latin typeface="Arial"/>
                        </a:rPr>
                        <a:t>VIVIENDA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smtClean="0">
                          <a:effectLst/>
                          <a:latin typeface="Arial"/>
                        </a:rPr>
                        <a:t>161</a:t>
                      </a:r>
                      <a:endParaRPr lang="es-CO" sz="1100" b="0" i="0" u="none" strike="noStrike" dirty="0">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smtClean="0">
                          <a:effectLst/>
                          <a:latin typeface="Arial"/>
                        </a:rPr>
                        <a:t>8.782.542.332</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60">
                <a:tc>
                  <a:txBody>
                    <a:bodyPr/>
                    <a:lstStyle/>
                    <a:p>
                      <a:pPr algn="l" fontAlgn="ctr"/>
                      <a:r>
                        <a:rPr lang="es-CO" sz="1100" b="0" i="0" u="none" strike="noStrike" dirty="0">
                          <a:effectLst/>
                          <a:latin typeface="Arial"/>
                        </a:rPr>
                        <a:t>LIBRE INVERSION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smtClean="0">
                          <a:effectLst/>
                          <a:latin typeface="Arial"/>
                        </a:rPr>
                        <a:t>832</a:t>
                      </a:r>
                      <a:endParaRPr lang="es-CO" sz="1100" b="0" i="0" u="none" strike="noStrike" dirty="0">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smtClean="0">
                          <a:effectLst/>
                          <a:latin typeface="Arial"/>
                        </a:rPr>
                        <a:t>8.004.782.445</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60">
                <a:tc>
                  <a:txBody>
                    <a:bodyPr/>
                    <a:lstStyle/>
                    <a:p>
                      <a:pPr algn="l" fontAlgn="ctr"/>
                      <a:r>
                        <a:rPr lang="es-CO" sz="1100" b="0" i="0" u="none" strike="noStrike" dirty="0">
                          <a:effectLst/>
                          <a:latin typeface="Arial"/>
                        </a:rPr>
                        <a:t>EDUCATIVO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smtClean="0">
                          <a:effectLst/>
                          <a:latin typeface="Arial"/>
                        </a:rPr>
                        <a:t>76</a:t>
                      </a:r>
                      <a:endParaRPr lang="es-CO" sz="1100" b="0" i="0" u="none" strike="noStrike" dirty="0">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smtClean="0">
                          <a:effectLst/>
                          <a:latin typeface="Arial"/>
                        </a:rPr>
                        <a:t>368.168.341</a:t>
                      </a:r>
                      <a:endParaRPr lang="es-CO" sz="11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040">
                <a:tc>
                  <a:txBody>
                    <a:bodyPr/>
                    <a:lstStyle/>
                    <a:p>
                      <a:pPr algn="ctr" fontAlgn="ctr"/>
                      <a:r>
                        <a:rPr lang="es-CO" sz="1100" b="1" i="0" u="none" strike="noStrike" dirty="0">
                          <a:effectLst/>
                          <a:latin typeface="Arial"/>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smtClean="0">
                          <a:effectLst/>
                          <a:latin typeface="Arial"/>
                        </a:rPr>
                        <a:t>1069</a:t>
                      </a:r>
                      <a:endParaRPr lang="es-CO" sz="1100" b="1" i="0" u="none" strike="noStrike" dirty="0">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smtClean="0">
                          <a:effectLst/>
                          <a:latin typeface="Arial"/>
                        </a:rPr>
                        <a:t>17.155.493.118</a:t>
                      </a:r>
                      <a:endParaRPr lang="es-CO" sz="1100" b="1"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511253" y="2906574"/>
            <a:ext cx="7478504" cy="1754326"/>
          </a:xfrm>
          <a:prstGeom prst="rect">
            <a:avLst/>
          </a:prstGeom>
          <a:ln w="12700">
            <a:solidFill>
              <a:schemeClr val="bg1"/>
            </a:solidFill>
          </a:ln>
        </p:spPr>
        <p:txBody>
          <a:bodyPr wrap="square">
            <a:spAutoFit/>
          </a:bodyPr>
          <a:lstStyle/>
          <a:p>
            <a:pPr marL="285750" indent="-285750" algn="ctr">
              <a:buFont typeface="Arial" charset="0"/>
              <a:buChar char="•"/>
              <a:defRPr/>
            </a:pPr>
            <a:r>
              <a:rPr lang="es-CO" b="1" dirty="0"/>
              <a:t>REGLAMENTO DE CREDITOS </a:t>
            </a:r>
          </a:p>
          <a:p>
            <a:pPr algn="ctr">
              <a:defRPr/>
            </a:pPr>
            <a:r>
              <a:rPr lang="es-CO" b="1" dirty="0"/>
              <a:t>Se amplió la cuantía máxima para el otorgamiento del crédito de vivienda, quedando en trescientos sesenta salarios mínimos legales mensuales vigentes (360 SMLMV) que corresponde para el presente año a la suma de $204.012.000.oo (doscientos cuatro millones doce mil pesos), además  el bien a adquirir podrá estar ubicado en el territorio Colombiano.</a:t>
            </a:r>
          </a:p>
        </p:txBody>
      </p:sp>
      <p:sp>
        <p:nvSpPr>
          <p:cNvPr id="5" name="4 Rectángulo"/>
          <p:cNvSpPr/>
          <p:nvPr/>
        </p:nvSpPr>
        <p:spPr>
          <a:xfrm>
            <a:off x="801047" y="4937827"/>
            <a:ext cx="6754812" cy="1754326"/>
          </a:xfrm>
          <a:prstGeom prst="rect">
            <a:avLst/>
          </a:prstGeom>
          <a:ln w="12700">
            <a:solidFill>
              <a:schemeClr val="bg1"/>
            </a:solidFill>
          </a:ln>
        </p:spPr>
        <p:txBody>
          <a:bodyPr wrap="square">
            <a:spAutoFit/>
          </a:bodyPr>
          <a:lstStyle/>
          <a:p>
            <a:pPr marL="285750" indent="-285750" algn="ctr">
              <a:spcAft>
                <a:spcPts val="0"/>
              </a:spcAft>
              <a:buFont typeface="Arial" pitchFamily="34" charset="0"/>
              <a:buChar char="•"/>
              <a:tabLst>
                <a:tab pos="457200" algn="l"/>
              </a:tabLst>
              <a:defRPr/>
            </a:pPr>
            <a:r>
              <a:rPr lang="es-ES" b="1" dirty="0">
                <a:ea typeface="Times New Roman"/>
              </a:rPr>
              <a:t>AFILIACIONES</a:t>
            </a:r>
            <a:endParaRPr lang="es-CO" b="1" dirty="0">
              <a:ea typeface="Times New Roman"/>
            </a:endParaRPr>
          </a:p>
          <a:p>
            <a:pPr algn="ctr">
              <a:spcAft>
                <a:spcPts val="0"/>
              </a:spcAft>
              <a:defRPr/>
            </a:pPr>
            <a:r>
              <a:rPr lang="es-ES" b="1" dirty="0">
                <a:ea typeface="Times New Roman"/>
              </a:rPr>
              <a:t>Durante los primeros cien días de gestión del 2012 se afiliaron 1110 funcionarios de los diferentes entes departamentales, hospitales y municipios.  Se visitaron poblaciones como Zipaquirá, Facatativá, Soacha, Mosquera, Cajicá, Fusagasugá, Sibaté, Sopó y Chía. </a:t>
            </a:r>
            <a:endParaRPr lang="es-CO" b="1" dirty="0">
              <a:ea typeface="Times New Roman"/>
            </a:endParaRPr>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7" name="6 Rectángulo"/>
          <p:cNvSpPr/>
          <p:nvPr/>
        </p:nvSpPr>
        <p:spPr>
          <a:xfrm>
            <a:off x="77280" y="177790"/>
            <a:ext cx="578228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CORPORACIÓN SOCIAL DE CUNDINAMARCA</a:t>
            </a:r>
            <a:endParaRPr lang="es-CO" sz="2400" dirty="0"/>
          </a:p>
        </p:txBody>
      </p:sp>
      <p:pic>
        <p:nvPicPr>
          <p:cNvPr id="8" name="7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5682" y="1499016"/>
            <a:ext cx="7204075" cy="4062651"/>
          </a:xfrm>
          <a:prstGeom prst="rect">
            <a:avLst/>
          </a:prstGeom>
          <a:solidFill>
            <a:schemeClr val="tx2">
              <a:lumMod val="20000"/>
              <a:lumOff val="80000"/>
            </a:schemeClr>
          </a:solidFill>
          <a:ln w="12700">
            <a:solidFill>
              <a:srgbClr val="0070C0"/>
            </a:solidFill>
          </a:ln>
        </p:spPr>
        <p:txBody>
          <a:bodyPr>
            <a:spAutoFit/>
          </a:bodyPr>
          <a:lstStyle/>
          <a:p>
            <a:pPr algn="ctr">
              <a:defRPr/>
            </a:pPr>
            <a:r>
              <a:rPr lang="es-CO" sz="2400" b="1" dirty="0">
                <a:effectLst>
                  <a:outerShdw blurRad="38100" dist="38100" dir="2700000" algn="tl">
                    <a:srgbClr val="000000">
                      <a:alpha val="43137"/>
                    </a:srgbClr>
                  </a:outerShdw>
                </a:effectLst>
                <a:latin typeface="+mj-lt"/>
              </a:rPr>
              <a:t>ACTIVIDADES DE BIENESTAR SOCIAL</a:t>
            </a:r>
            <a:r>
              <a:rPr lang="es-CO" sz="3200" b="1" dirty="0">
                <a:effectLst>
                  <a:outerShdw blurRad="38100" dist="38100" dir="2700000" algn="tl">
                    <a:srgbClr val="000000">
                      <a:alpha val="43137"/>
                    </a:srgbClr>
                  </a:outerShdw>
                </a:effectLst>
                <a:latin typeface="+mn-lt"/>
              </a:rPr>
              <a:t> </a:t>
            </a:r>
          </a:p>
          <a:p>
            <a:pPr algn="ctr">
              <a:defRPr/>
            </a:pPr>
            <a:endParaRPr lang="es-CO" sz="1000" dirty="0">
              <a:latin typeface="+mn-lt"/>
            </a:endParaRPr>
          </a:p>
          <a:p>
            <a:pPr algn="ctr">
              <a:defRPr/>
            </a:pPr>
            <a:r>
              <a:rPr lang="es-CO" sz="1600" dirty="0" smtClean="0">
                <a:latin typeface="+mn-lt"/>
              </a:rPr>
              <a:t>No. </a:t>
            </a:r>
            <a:r>
              <a:rPr lang="es-CO" sz="1600" dirty="0">
                <a:latin typeface="+mn-lt"/>
              </a:rPr>
              <a:t>personas</a:t>
            </a:r>
          </a:p>
          <a:p>
            <a:pPr marL="342900" indent="-342900" algn="just">
              <a:spcAft>
                <a:spcPts val="0"/>
              </a:spcAft>
              <a:buFont typeface="Wingdings"/>
              <a:buChar char=""/>
              <a:defRPr/>
            </a:pPr>
            <a:r>
              <a:rPr lang="es-ES" i="1" dirty="0" smtClean="0">
                <a:latin typeface="+mn-lt"/>
                <a:ea typeface="Times New Roman"/>
              </a:rPr>
              <a:t>CAPACITACIÓN </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Curso de </a:t>
            </a:r>
            <a:r>
              <a:rPr lang="es-ES" i="1" dirty="0" smtClean="0">
                <a:latin typeface="+mn-lt"/>
                <a:ea typeface="Times New Roman"/>
              </a:rPr>
              <a:t>inglés:</a:t>
            </a:r>
            <a:r>
              <a:rPr lang="es-ES" i="1" dirty="0">
                <a:latin typeface="+mn-lt"/>
                <a:ea typeface="Times New Roman"/>
              </a:rPr>
              <a:t>			  59</a:t>
            </a:r>
            <a:endParaRPr lang="es-CO" sz="1400" dirty="0">
              <a:latin typeface="+mn-lt"/>
              <a:ea typeface="Times New Roman"/>
            </a:endParaRPr>
          </a:p>
          <a:p>
            <a:pPr marL="228600" algn="just">
              <a:spcAft>
                <a:spcPts val="0"/>
              </a:spcAft>
              <a:defRPr/>
            </a:pPr>
            <a:r>
              <a:rPr lang="es-ES" i="1" dirty="0">
                <a:latin typeface="+mn-lt"/>
                <a:ea typeface="Times New Roman"/>
              </a:rPr>
              <a:t> </a:t>
            </a:r>
            <a:endParaRPr lang="es-CO" sz="1400" dirty="0">
              <a:latin typeface="+mn-lt"/>
              <a:ea typeface="Times New Roman"/>
            </a:endParaRPr>
          </a:p>
          <a:p>
            <a:pPr marL="342900" indent="-342900" algn="just">
              <a:spcAft>
                <a:spcPts val="0"/>
              </a:spcAft>
              <a:buFont typeface="Wingdings"/>
              <a:buChar char=""/>
              <a:defRPr/>
            </a:pPr>
            <a:r>
              <a:rPr lang="es-ES" i="1" dirty="0">
                <a:latin typeface="+mn-lt"/>
                <a:ea typeface="Times New Roman"/>
              </a:rPr>
              <a:t>RECREACION </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Curso de </a:t>
            </a:r>
            <a:r>
              <a:rPr lang="es-ES" i="1" dirty="0" smtClean="0">
                <a:latin typeface="+mn-lt"/>
                <a:ea typeface="Times New Roman"/>
              </a:rPr>
              <a:t>tenis:</a:t>
            </a:r>
            <a:r>
              <a:rPr lang="es-ES" i="1" dirty="0">
                <a:latin typeface="+mn-lt"/>
                <a:ea typeface="Times New Roman"/>
              </a:rPr>
              <a:t>			  44</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Curso de </a:t>
            </a:r>
            <a:r>
              <a:rPr lang="es-ES" i="1" dirty="0" smtClean="0">
                <a:latin typeface="+mn-lt"/>
                <a:ea typeface="Times New Roman"/>
              </a:rPr>
              <a:t>natación:</a:t>
            </a:r>
            <a:r>
              <a:rPr lang="es-ES" i="1" dirty="0">
                <a:latin typeface="+mn-lt"/>
                <a:ea typeface="Times New Roman"/>
              </a:rPr>
              <a:t>		101</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Curso de </a:t>
            </a:r>
            <a:r>
              <a:rPr lang="es-ES" i="1" dirty="0" smtClean="0">
                <a:latin typeface="+mn-lt"/>
                <a:ea typeface="Times New Roman"/>
              </a:rPr>
              <a:t>taekwondo:</a:t>
            </a:r>
            <a:r>
              <a:rPr lang="es-ES" i="1" dirty="0">
                <a:latin typeface="+mn-lt"/>
                <a:ea typeface="Times New Roman"/>
              </a:rPr>
              <a:t>		  14 </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Curso de </a:t>
            </a:r>
            <a:r>
              <a:rPr lang="es-ES" i="1" dirty="0" smtClean="0">
                <a:latin typeface="+mn-lt"/>
                <a:ea typeface="Times New Roman"/>
              </a:rPr>
              <a:t>patinaje:</a:t>
            </a:r>
            <a:r>
              <a:rPr lang="es-ES" i="1" dirty="0">
                <a:latin typeface="+mn-lt"/>
                <a:ea typeface="Times New Roman"/>
              </a:rPr>
              <a:t>		  12</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Curso de </a:t>
            </a:r>
            <a:r>
              <a:rPr lang="es-ES" i="1" dirty="0" smtClean="0">
                <a:latin typeface="+mn-lt"/>
                <a:ea typeface="Times New Roman"/>
              </a:rPr>
              <a:t>fútbol:	</a:t>
            </a:r>
            <a:r>
              <a:rPr lang="es-ES" i="1" dirty="0">
                <a:latin typeface="+mn-lt"/>
                <a:ea typeface="Times New Roman"/>
              </a:rPr>
              <a:t>		  27</a:t>
            </a:r>
            <a:endParaRPr lang="es-CO" sz="1400" dirty="0">
              <a:latin typeface="+mn-lt"/>
              <a:ea typeface="Times New Roman"/>
            </a:endParaRPr>
          </a:p>
          <a:p>
            <a:pPr marL="742950" lvl="1" indent="-285750" algn="just">
              <a:spcAft>
                <a:spcPts val="0"/>
              </a:spcAft>
              <a:buFont typeface="Wingdings"/>
              <a:buChar char=""/>
              <a:defRPr/>
            </a:pPr>
            <a:r>
              <a:rPr lang="es-ES" i="1" dirty="0">
                <a:latin typeface="+mn-lt"/>
                <a:ea typeface="Times New Roman"/>
              </a:rPr>
              <a:t>Gimnasio </a:t>
            </a:r>
            <a:r>
              <a:rPr lang="es-ES" i="1" dirty="0" err="1" smtClean="0">
                <a:latin typeface="+mn-lt"/>
                <a:ea typeface="Times New Roman"/>
              </a:rPr>
              <a:t>Bodytech</a:t>
            </a:r>
            <a:r>
              <a:rPr lang="es-ES" i="1" dirty="0" smtClean="0">
                <a:latin typeface="+mn-lt"/>
                <a:ea typeface="Times New Roman"/>
              </a:rPr>
              <a:t>:</a:t>
            </a:r>
            <a:r>
              <a:rPr lang="es-ES" i="1" dirty="0">
                <a:latin typeface="+mn-lt"/>
                <a:ea typeface="Times New Roman"/>
              </a:rPr>
              <a:t>		400</a:t>
            </a:r>
            <a:endParaRPr lang="es-CO" sz="1400" dirty="0">
              <a:latin typeface="+mn-lt"/>
              <a:ea typeface="Times New Roman"/>
            </a:endParaRPr>
          </a:p>
          <a:p>
            <a:pPr marL="457200" algn="just">
              <a:spcAft>
                <a:spcPts val="0"/>
              </a:spcAft>
              <a:defRPr/>
            </a:pPr>
            <a:r>
              <a:rPr lang="es-ES" i="1" dirty="0">
                <a:latin typeface="+mn-lt"/>
                <a:ea typeface="Times New Roman"/>
              </a:rPr>
              <a:t> 		</a:t>
            </a:r>
            <a:r>
              <a:rPr lang="es-ES" sz="1600" dirty="0">
                <a:latin typeface="+mn-lt"/>
                <a:ea typeface="Times New Roman"/>
              </a:rPr>
              <a:t>TOTAL	</a:t>
            </a:r>
            <a:r>
              <a:rPr lang="es-ES" i="1" dirty="0">
                <a:latin typeface="+mn-lt"/>
                <a:ea typeface="Times New Roman"/>
              </a:rPr>
              <a:t>		</a:t>
            </a:r>
            <a:r>
              <a:rPr lang="es-ES" dirty="0">
                <a:latin typeface="+mn-lt"/>
                <a:ea typeface="Times New Roman"/>
              </a:rPr>
              <a:t>657</a:t>
            </a:r>
            <a:endParaRPr lang="es-CO" dirty="0">
              <a:latin typeface="+mn-lt"/>
            </a:endParaRPr>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5" name="4 Rectángulo"/>
          <p:cNvSpPr/>
          <p:nvPr/>
        </p:nvSpPr>
        <p:spPr>
          <a:xfrm>
            <a:off x="77280" y="177790"/>
            <a:ext cx="578228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CORPORACIÓN SOCIAL DE CUNDINAMARCA</a:t>
            </a:r>
            <a:endParaRPr lang="es-CO" sz="2400" dirty="0"/>
          </a:p>
        </p:txBody>
      </p:sp>
      <p:pic>
        <p:nvPicPr>
          <p:cNvPr id="6" name="5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448876"/>
            <a:ext cx="5006307"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EMPRESA DE LICORES</a:t>
            </a:r>
          </a:p>
          <a:p>
            <a:r>
              <a:rPr lang="es-CO" sz="3600" b="1" dirty="0" smtClean="0">
                <a:solidFill>
                  <a:schemeClr val="accent1">
                    <a:lumMod val="75000"/>
                  </a:schemeClr>
                </a:solidFill>
                <a:effectLst>
                  <a:outerShdw blurRad="38100" dist="38100" dir="2700000" algn="tl">
                    <a:srgbClr val="000000">
                      <a:alpha val="43137"/>
                    </a:srgbClr>
                  </a:outerShdw>
                </a:effectLst>
              </a:rPr>
              <a:t>DE CUNDINAMARCA, ELC</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2 CuadroTexto"/>
          <p:cNvSpPr txBox="1">
            <a:spLocks noChangeArrowheads="1"/>
          </p:cNvSpPr>
          <p:nvPr/>
        </p:nvSpPr>
        <p:spPr bwMode="auto">
          <a:xfrm>
            <a:off x="2017817" y="1075805"/>
            <a:ext cx="3735831" cy="400110"/>
          </a:xfrm>
          <a:prstGeom prst="rect">
            <a:avLst/>
          </a:prstGeom>
          <a:noFill/>
          <a:ln w="9525">
            <a:noFill/>
            <a:miter lim="800000"/>
            <a:headEnd/>
            <a:tailEnd/>
          </a:ln>
        </p:spPr>
        <p:txBody>
          <a:bodyPr wrap="none">
            <a:spAutoFit/>
          </a:bodyPr>
          <a:lstStyle/>
          <a:p>
            <a:pPr algn="ctr"/>
            <a:r>
              <a:rPr lang="es-ES" sz="2000" b="1" dirty="0" smtClean="0">
                <a:solidFill>
                  <a:srgbClr val="FF0000"/>
                </a:solidFill>
              </a:rPr>
              <a:t>PRIMEROS </a:t>
            </a:r>
            <a:r>
              <a:rPr lang="es-ES" sz="2000" b="1" dirty="0">
                <a:solidFill>
                  <a:srgbClr val="FF0000"/>
                </a:solidFill>
              </a:rPr>
              <a:t>100  DÍAS DE GESTIÓN</a:t>
            </a:r>
          </a:p>
        </p:txBody>
      </p:sp>
      <p:graphicFrame>
        <p:nvGraphicFramePr>
          <p:cNvPr id="4" name="3 Tabla"/>
          <p:cNvGraphicFramePr>
            <a:graphicFrameLocks noGrp="1"/>
          </p:cNvGraphicFramePr>
          <p:nvPr/>
        </p:nvGraphicFramePr>
        <p:xfrm>
          <a:off x="714375" y="2000250"/>
          <a:ext cx="7286676" cy="3576158"/>
        </p:xfrm>
        <a:graphic>
          <a:graphicData uri="http://schemas.openxmlformats.org/drawingml/2006/table">
            <a:tbl>
              <a:tblPr/>
              <a:tblGrid>
                <a:gridCol w="2285845"/>
                <a:gridCol w="1401284"/>
                <a:gridCol w="1167737"/>
                <a:gridCol w="1284509"/>
                <a:gridCol w="1147301"/>
              </a:tblGrid>
              <a:tr h="285752">
                <a:tc gridSpan="5">
                  <a:txBody>
                    <a:bodyPr/>
                    <a:lstStyle/>
                    <a:p>
                      <a:pPr algn="ctr" fontAlgn="ctr"/>
                      <a:r>
                        <a:rPr lang="es-ES" sz="1200" b="1" i="0" u="none" strike="noStrike" dirty="0">
                          <a:solidFill>
                            <a:srgbClr val="000000"/>
                          </a:solidFill>
                          <a:latin typeface="Arial"/>
                        </a:rPr>
                        <a:t>INGRESOS POR VENTA DE LICORES, ALCOHOLES Y OTROS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9546">
                <a:tc gridSpan="5">
                  <a:txBody>
                    <a:bodyPr/>
                    <a:lstStyle/>
                    <a:p>
                      <a:pPr algn="ctr" fontAlgn="ctr"/>
                      <a:r>
                        <a:rPr lang="es-ES" sz="1200" b="1" i="0" u="none" strike="noStrike">
                          <a:solidFill>
                            <a:srgbClr val="000000"/>
                          </a:solidFill>
                          <a:latin typeface="Arial"/>
                        </a:rPr>
                        <a:t>10 DE ABRIL DE 2012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7767">
                <a:tc gridSpan="5">
                  <a:txBody>
                    <a:bodyPr/>
                    <a:lstStyle/>
                    <a:p>
                      <a:pPr algn="ctr" fontAlgn="ctr"/>
                      <a:r>
                        <a:rPr lang="es-ES" sz="1200" b="1" i="0" u="none" strike="noStrike">
                          <a:solidFill>
                            <a:srgbClr val="000000"/>
                          </a:solidFill>
                          <a:latin typeface="Arial"/>
                        </a:rPr>
                        <a:t>Valores en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79727">
                <a:tc>
                  <a:txBody>
                    <a:bodyPr/>
                    <a:lstStyle/>
                    <a:p>
                      <a:pPr algn="ctr" fontAlgn="ctr"/>
                      <a:r>
                        <a:rPr lang="es-ES" sz="1200" b="1" i="0" u="none" strike="noStrike">
                          <a:solidFill>
                            <a:srgbClr val="000000"/>
                          </a:solidFill>
                          <a:latin typeface="Arial"/>
                        </a:rPr>
                        <a:t>DESTINO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a:solidFill>
                            <a:srgbClr val="000000"/>
                          </a:solidFill>
                          <a:latin typeface="Arial"/>
                        </a:rPr>
                        <a:t>PRECIO DE FÁBRICA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a:solidFill>
                            <a:srgbClr val="000000"/>
                          </a:solidFill>
                          <a:latin typeface="Arial"/>
                        </a:rPr>
                        <a:t>IVA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a:solidFill>
                            <a:srgbClr val="000000"/>
                          </a:solidFill>
                          <a:latin typeface="Arial"/>
                        </a:rPr>
                        <a:t>IMPUESTO UNIFICADO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a:solidFill>
                            <a:srgbClr val="000000"/>
                          </a:solidFill>
                          <a:latin typeface="Arial"/>
                        </a:rPr>
                        <a:t>TOTAL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31958">
                <a:tc>
                  <a:txBody>
                    <a:bodyPr/>
                    <a:lstStyle/>
                    <a:p>
                      <a:pPr algn="l" fontAlgn="ctr"/>
                      <a:r>
                        <a:rPr lang="es-ES" sz="1200" b="1" i="0" u="none" strike="noStrike">
                          <a:solidFill>
                            <a:srgbClr val="000000"/>
                          </a:solidFill>
                          <a:latin typeface="Arial"/>
                        </a:rPr>
                        <a:t>CUNDINAMARCA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smtClean="0">
                          <a:solidFill>
                            <a:srgbClr val="000000"/>
                          </a:solidFill>
                          <a:latin typeface="Arial"/>
                        </a:rPr>
                        <a:t>        </a:t>
                      </a:r>
                      <a:r>
                        <a:rPr lang="es-ES" sz="1200" b="1" i="0" u="none" strike="noStrike" dirty="0">
                          <a:solidFill>
                            <a:srgbClr val="000000"/>
                          </a:solidFill>
                          <a:latin typeface="Arial"/>
                        </a:rPr>
                        <a:t>11,798,524,512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smtClean="0">
                          <a:solidFill>
                            <a:srgbClr val="000000"/>
                          </a:solidFill>
                          <a:latin typeface="Arial"/>
                        </a:rPr>
                        <a:t>  -   </a:t>
                      </a:r>
                      <a:endParaRPr lang="es-ES" sz="12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a:solidFill>
                            <a:srgbClr val="000000"/>
                          </a:solidFill>
                          <a:latin typeface="Arial"/>
                        </a:rPr>
                        <a:t>  </a:t>
                      </a:r>
                      <a:r>
                        <a:rPr lang="es-ES" sz="1200" b="1" i="0" u="none" strike="noStrike" dirty="0" smtClean="0">
                          <a:solidFill>
                            <a:srgbClr val="000000"/>
                          </a:solidFill>
                          <a:latin typeface="Arial"/>
                        </a:rPr>
                        <a:t>   </a:t>
                      </a:r>
                      <a:r>
                        <a:rPr lang="es-ES" sz="1200" b="1" i="0" u="none" strike="noStrike" dirty="0">
                          <a:solidFill>
                            <a:srgbClr val="000000"/>
                          </a:solidFill>
                          <a:latin typeface="Arial"/>
                        </a:rPr>
                        <a:t>16,120,762,344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a:solidFill>
                            <a:srgbClr val="000000"/>
                          </a:solidFill>
                          <a:latin typeface="Arial"/>
                        </a:rPr>
                        <a:t>  27,919,286,856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1958">
                <a:tc>
                  <a:txBody>
                    <a:bodyPr/>
                    <a:lstStyle/>
                    <a:p>
                      <a:pPr algn="l" fontAlgn="ctr"/>
                      <a:r>
                        <a:rPr lang="es-ES" sz="1200" b="0" i="0" u="none" strike="noStrike">
                          <a:solidFill>
                            <a:srgbClr val="000000"/>
                          </a:solidFill>
                          <a:latin typeface="Calibri"/>
                        </a:rPr>
                        <a:t>OTROS DEPARTAMENTOS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795,094,041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smtClean="0">
                          <a:solidFill>
                            <a:srgbClr val="000000"/>
                          </a:solidFill>
                          <a:latin typeface="Calibri"/>
                        </a:rPr>
                        <a:t> </a:t>
                      </a:r>
                      <a:r>
                        <a:rPr lang="es-ES" sz="12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latin typeface="Arial"/>
                        </a:rPr>
                        <a:t> </a:t>
                      </a:r>
                      <a:r>
                        <a:rPr lang="es-ES" sz="1200" b="0" i="0" u="none" strike="noStrike" dirty="0" smtClean="0">
                          <a:solidFill>
                            <a:srgbClr val="000000"/>
                          </a:solidFill>
                          <a:latin typeface="Arial"/>
                        </a:rPr>
                        <a:t>      </a:t>
                      </a:r>
                      <a:r>
                        <a:rPr lang="es-ES" sz="1200" b="0" i="0" u="none" strike="noStrike" dirty="0">
                          <a:solidFill>
                            <a:srgbClr val="000000"/>
                          </a:solidFill>
                          <a:latin typeface="Arial"/>
                        </a:rPr>
                        <a:t>1,033,678,980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Arial"/>
                        </a:rPr>
                        <a:t>    1,828,773,021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1958">
                <a:tc>
                  <a:txBody>
                    <a:bodyPr/>
                    <a:lstStyle/>
                    <a:p>
                      <a:pPr algn="ctr" fontAlgn="ctr"/>
                      <a:r>
                        <a:rPr lang="es-ES" sz="1200" b="1" i="0" u="none" strike="noStrike">
                          <a:solidFill>
                            <a:srgbClr val="000000"/>
                          </a:solidFill>
                          <a:latin typeface="Arial"/>
                        </a:rPr>
                        <a:t> TOTAL LICORES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smtClean="0">
                          <a:solidFill>
                            <a:srgbClr val="000000"/>
                          </a:solidFill>
                          <a:latin typeface="Arial"/>
                        </a:rPr>
                        <a:t>        </a:t>
                      </a:r>
                      <a:r>
                        <a:rPr lang="es-ES" sz="1200" b="1" i="0" u="none" strike="noStrike" dirty="0">
                          <a:solidFill>
                            <a:srgbClr val="000000"/>
                          </a:solidFill>
                          <a:latin typeface="Arial"/>
                        </a:rPr>
                        <a:t>12,593,618,553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a:solidFill>
                            <a:srgbClr val="000000"/>
                          </a:solidFill>
                          <a:latin typeface="Arial"/>
                        </a:rPr>
                        <a:t>  </a:t>
                      </a:r>
                      <a:r>
                        <a:rPr lang="es-ES" sz="1200" b="1" i="0" u="none" strike="noStrike" dirty="0" smtClean="0">
                          <a:solidFill>
                            <a:srgbClr val="000000"/>
                          </a:solidFill>
                          <a:latin typeface="Arial"/>
                        </a:rPr>
                        <a:t>-   </a:t>
                      </a:r>
                      <a:endParaRPr lang="es-ES" sz="12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dirty="0" smtClean="0">
                          <a:solidFill>
                            <a:srgbClr val="000000"/>
                          </a:solidFill>
                          <a:latin typeface="Arial"/>
                        </a:rPr>
                        <a:t>     </a:t>
                      </a:r>
                      <a:r>
                        <a:rPr lang="es-ES" sz="1200" b="1" i="0" u="none" strike="noStrike" dirty="0">
                          <a:solidFill>
                            <a:srgbClr val="000000"/>
                          </a:solidFill>
                          <a:latin typeface="Arial"/>
                        </a:rPr>
                        <a:t>17,154,441,324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1" i="0" u="none" strike="noStrike">
                          <a:solidFill>
                            <a:srgbClr val="000000"/>
                          </a:solidFill>
                          <a:latin typeface="Arial"/>
                        </a:rPr>
                        <a:t>  29,748,059,877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1958">
                <a:tc>
                  <a:txBody>
                    <a:bodyPr/>
                    <a:lstStyle/>
                    <a:p>
                      <a:pPr algn="l" fontAlgn="ctr"/>
                      <a:r>
                        <a:rPr lang="es-ES" sz="1200" b="0" i="0" u="none" strike="noStrike" dirty="0">
                          <a:solidFill>
                            <a:srgbClr val="000000"/>
                          </a:solidFill>
                          <a:latin typeface="Calibri"/>
                        </a:rPr>
                        <a:t>ALCOHOLES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545,141,530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45,756,702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590,898,232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7767">
                <a:tc>
                  <a:txBody>
                    <a:bodyPr/>
                    <a:lstStyle/>
                    <a:p>
                      <a:pPr algn="l" fontAlgn="ctr"/>
                      <a:r>
                        <a:rPr lang="es-ES" sz="1200" b="0" i="0" u="none" strike="noStrike">
                          <a:solidFill>
                            <a:srgbClr val="000000"/>
                          </a:solidFill>
                          <a:latin typeface="Calibri"/>
                        </a:rPr>
                        <a:t>OTROS INGRESOS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316,380,546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203,068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          316,583,614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7767">
                <a:tc>
                  <a:txBody>
                    <a:bodyPr/>
                    <a:lstStyle/>
                    <a:p>
                      <a:pPr algn="ctr" fontAlgn="ctr"/>
                      <a:r>
                        <a:rPr lang="es-ES" sz="1200" b="1" i="0" u="none" strike="noStrike">
                          <a:solidFill>
                            <a:srgbClr val="000000"/>
                          </a:solidFill>
                          <a:latin typeface="Arial"/>
                        </a:rPr>
                        <a:t> TOTAL INGRESOS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dirty="0">
                          <a:solidFill>
                            <a:srgbClr val="000000"/>
                          </a:solidFill>
                          <a:latin typeface="Arial"/>
                        </a:rPr>
                        <a:t> </a:t>
                      </a:r>
                      <a:r>
                        <a:rPr lang="es-ES" sz="1200" b="1" i="0" u="none" strike="noStrike" dirty="0" smtClean="0">
                          <a:solidFill>
                            <a:srgbClr val="000000"/>
                          </a:solidFill>
                          <a:latin typeface="Arial"/>
                        </a:rPr>
                        <a:t>       </a:t>
                      </a:r>
                      <a:r>
                        <a:rPr lang="es-ES" sz="1200" b="1" i="0" u="none" strike="noStrike" dirty="0">
                          <a:solidFill>
                            <a:srgbClr val="000000"/>
                          </a:solidFill>
                          <a:latin typeface="Arial"/>
                        </a:rPr>
                        <a:t>13,455,140,629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dirty="0" smtClean="0">
                          <a:solidFill>
                            <a:srgbClr val="000000"/>
                          </a:solidFill>
                          <a:latin typeface="Arial"/>
                        </a:rPr>
                        <a:t>         </a:t>
                      </a:r>
                      <a:r>
                        <a:rPr lang="es-ES" sz="1200" b="1" i="0" u="none" strike="noStrike" dirty="0">
                          <a:solidFill>
                            <a:srgbClr val="000000"/>
                          </a:solidFill>
                          <a:latin typeface="Arial"/>
                        </a:rPr>
                        <a:t>45,959,770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dirty="0">
                          <a:solidFill>
                            <a:srgbClr val="000000"/>
                          </a:solidFill>
                          <a:latin typeface="Arial"/>
                        </a:rPr>
                        <a:t>   </a:t>
                      </a:r>
                      <a:r>
                        <a:rPr lang="es-ES" sz="1200" b="1" i="0" u="none" strike="noStrike" dirty="0" smtClean="0">
                          <a:solidFill>
                            <a:srgbClr val="000000"/>
                          </a:solidFill>
                          <a:latin typeface="Arial"/>
                        </a:rPr>
                        <a:t>  </a:t>
                      </a:r>
                      <a:r>
                        <a:rPr lang="es-ES" sz="1200" b="1" i="0" u="none" strike="noStrike" dirty="0">
                          <a:solidFill>
                            <a:srgbClr val="000000"/>
                          </a:solidFill>
                          <a:latin typeface="Arial"/>
                        </a:rPr>
                        <a:t>17,154,441,324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s-ES" sz="1200" b="1" i="0" u="none" strike="noStrike" dirty="0">
                          <a:solidFill>
                            <a:srgbClr val="000000"/>
                          </a:solidFill>
                          <a:latin typeface="Arial"/>
                        </a:rPr>
                        <a:t>  30,655,541,723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77280" y="177790"/>
            <a:ext cx="563500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EMPRESA DE LICORES DE CUNDINAMARCA</a:t>
            </a:r>
            <a:endParaRPr lang="es-CO" sz="2400" dirty="0"/>
          </a:p>
        </p:txBody>
      </p:sp>
      <p:pic>
        <p:nvPicPr>
          <p:cNvPr id="7" name="6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71500" y="1181100"/>
            <a:ext cx="7772400" cy="1470025"/>
          </a:xfrm>
          <a:prstGeom prst="rect">
            <a:avLst/>
          </a:prstGeom>
        </p:spPr>
        <p:txBody>
          <a:bodyPr>
            <a:normAutofit/>
          </a:bodyPr>
          <a:lstStyle/>
          <a:p>
            <a:pPr algn="ctr" defTabSz="914400" fontAlgn="auto">
              <a:spcAft>
                <a:spcPts val="0"/>
              </a:spcAft>
              <a:defRPr/>
            </a:pPr>
            <a:r>
              <a:rPr lang="es-MX" sz="2200" b="1" dirty="0">
                <a:latin typeface="+mj-lt"/>
                <a:ea typeface="+mj-ea"/>
                <a:cs typeface="+mj-cs"/>
              </a:rPr>
              <a:t>APOYO AL CONTROL DE MONOPOLIO</a:t>
            </a:r>
            <a:br>
              <a:rPr lang="es-MX" sz="2200" b="1" dirty="0">
                <a:latin typeface="+mj-lt"/>
                <a:ea typeface="+mj-ea"/>
                <a:cs typeface="+mj-cs"/>
              </a:rPr>
            </a:br>
            <a:r>
              <a:rPr lang="es-MX" sz="2200" b="1" dirty="0">
                <a:latin typeface="+mj-lt"/>
                <a:ea typeface="+mj-ea"/>
                <a:cs typeface="+mj-cs"/>
              </a:rPr>
              <a:t>CONTRABANDO Y ADULTERACIÓN DE LICORES</a:t>
            </a:r>
            <a:r>
              <a:rPr lang="es-MX" sz="4400" b="1" dirty="0">
                <a:latin typeface="+mj-lt"/>
                <a:ea typeface="+mj-ea"/>
                <a:cs typeface="+mj-cs"/>
              </a:rPr>
              <a:t/>
            </a:r>
            <a:br>
              <a:rPr lang="es-MX" sz="4400" b="1" dirty="0">
                <a:latin typeface="+mj-lt"/>
                <a:ea typeface="+mj-ea"/>
                <a:cs typeface="+mj-cs"/>
              </a:rPr>
            </a:br>
            <a:endParaRPr lang="es-CO" sz="4400" b="1" dirty="0">
              <a:latin typeface="+mj-lt"/>
              <a:ea typeface="+mj-ea"/>
              <a:cs typeface="+mj-cs"/>
            </a:endParaRPr>
          </a:p>
        </p:txBody>
      </p:sp>
      <p:sp>
        <p:nvSpPr>
          <p:cNvPr id="4" name="2 Subtítulo"/>
          <p:cNvSpPr txBox="1">
            <a:spLocks/>
          </p:cNvSpPr>
          <p:nvPr/>
        </p:nvSpPr>
        <p:spPr>
          <a:xfrm>
            <a:off x="1357313" y="2133600"/>
            <a:ext cx="6486525" cy="2714625"/>
          </a:xfrm>
          <a:prstGeom prst="rect">
            <a:avLst/>
          </a:prstGeom>
        </p:spPr>
        <p:txBody>
          <a:bodyPr>
            <a:normAutofit fontScale="55000" lnSpcReduction="20000"/>
          </a:bodyPr>
          <a:lstStyle/>
          <a:p>
            <a:pPr marL="342900" indent="-342900" defTabSz="914400" fontAlgn="auto">
              <a:spcBef>
                <a:spcPct val="20000"/>
              </a:spcBef>
              <a:spcAft>
                <a:spcPts val="0"/>
              </a:spcAft>
              <a:buFont typeface="Wingdings" pitchFamily="2" charset="2"/>
              <a:buChar char="§"/>
              <a:defRPr/>
            </a:pPr>
            <a:endParaRPr lang="es-MX" sz="3200" dirty="0">
              <a:latin typeface="+mn-lt"/>
              <a:ea typeface="+mn-ea"/>
            </a:endParaRPr>
          </a:p>
          <a:p>
            <a:pPr marL="342900" indent="-342900" defTabSz="914400" fontAlgn="auto">
              <a:spcBef>
                <a:spcPct val="20000"/>
              </a:spcBef>
              <a:spcAft>
                <a:spcPts val="0"/>
              </a:spcAft>
              <a:buFont typeface="Wingdings" pitchFamily="2" charset="2"/>
              <a:buChar char="§"/>
              <a:defRPr/>
            </a:pPr>
            <a:r>
              <a:rPr lang="es-MX" sz="3200" dirty="0" smtClean="0">
                <a:latin typeface="+mn-lt"/>
                <a:ea typeface="+mn-ea"/>
              </a:rPr>
              <a:t>Número </a:t>
            </a:r>
            <a:r>
              <a:rPr lang="es-MX" sz="3200" dirty="0">
                <a:latin typeface="+mn-lt"/>
                <a:ea typeface="+mn-ea"/>
              </a:rPr>
              <a:t>de  operativos			30</a:t>
            </a:r>
          </a:p>
          <a:p>
            <a:pPr marL="342900" indent="-342900" defTabSz="914400" fontAlgn="auto">
              <a:spcBef>
                <a:spcPct val="20000"/>
              </a:spcBef>
              <a:spcAft>
                <a:spcPts val="0"/>
              </a:spcAft>
              <a:buFont typeface="Wingdings" pitchFamily="2" charset="2"/>
              <a:buChar char="§"/>
              <a:defRPr/>
            </a:pPr>
            <a:r>
              <a:rPr lang="es-MX" sz="3200" dirty="0">
                <a:latin typeface="+mn-lt"/>
                <a:ea typeface="+mn-ea"/>
              </a:rPr>
              <a:t>Licor adulterado			17.161 Unidades 					de 750 ml</a:t>
            </a:r>
          </a:p>
          <a:p>
            <a:pPr marL="342900" indent="-342900" defTabSz="914400" fontAlgn="auto">
              <a:spcBef>
                <a:spcPct val="20000"/>
              </a:spcBef>
              <a:spcAft>
                <a:spcPts val="0"/>
              </a:spcAft>
              <a:buFont typeface="Wingdings" pitchFamily="2" charset="2"/>
              <a:buChar char="§"/>
              <a:defRPr/>
            </a:pPr>
            <a:r>
              <a:rPr lang="es-MX" sz="3200" dirty="0">
                <a:latin typeface="+mn-lt"/>
                <a:ea typeface="+mn-ea"/>
              </a:rPr>
              <a:t>Licor de Contrabando			470</a:t>
            </a:r>
          </a:p>
          <a:p>
            <a:pPr marL="342900" indent="-342900" defTabSz="914400" fontAlgn="auto">
              <a:spcBef>
                <a:spcPct val="20000"/>
              </a:spcBef>
              <a:spcAft>
                <a:spcPts val="0"/>
              </a:spcAft>
              <a:buFont typeface="Wingdings" pitchFamily="2" charset="2"/>
              <a:buChar char="§"/>
              <a:defRPr/>
            </a:pPr>
            <a:r>
              <a:rPr lang="es-MX" sz="3200" dirty="0">
                <a:latin typeface="+mn-lt"/>
                <a:ea typeface="+mn-ea"/>
              </a:rPr>
              <a:t>Estampillas				4.800</a:t>
            </a:r>
          </a:p>
          <a:p>
            <a:pPr marL="342900" indent="-342900" defTabSz="914400" fontAlgn="auto">
              <a:spcBef>
                <a:spcPct val="20000"/>
              </a:spcBef>
              <a:spcAft>
                <a:spcPts val="0"/>
              </a:spcAft>
              <a:buFont typeface="Wingdings" pitchFamily="2" charset="2"/>
              <a:buChar char="§"/>
              <a:defRPr/>
            </a:pPr>
            <a:r>
              <a:rPr lang="es-MX" sz="3200" dirty="0">
                <a:latin typeface="+mn-lt"/>
                <a:ea typeface="+mn-ea"/>
              </a:rPr>
              <a:t>Tapas y sobre tapas			59.000</a:t>
            </a:r>
          </a:p>
          <a:p>
            <a:pPr marL="342900" indent="-342900" defTabSz="914400" fontAlgn="auto">
              <a:spcBef>
                <a:spcPct val="20000"/>
              </a:spcBef>
              <a:spcAft>
                <a:spcPts val="0"/>
              </a:spcAft>
              <a:buFont typeface="Wingdings" pitchFamily="2" charset="2"/>
              <a:buChar char="§"/>
              <a:defRPr/>
            </a:pPr>
            <a:r>
              <a:rPr lang="es-MX" sz="3200" dirty="0">
                <a:latin typeface="+mn-lt"/>
                <a:ea typeface="+mn-ea"/>
              </a:rPr>
              <a:t>Etiquetas				114.500</a:t>
            </a:r>
          </a:p>
          <a:p>
            <a:pPr marL="342900" indent="-342900" defTabSz="914400" fontAlgn="auto">
              <a:spcBef>
                <a:spcPct val="20000"/>
              </a:spcBef>
              <a:spcAft>
                <a:spcPts val="0"/>
              </a:spcAft>
              <a:buFont typeface="Wingdings" pitchFamily="2" charset="2"/>
              <a:buChar char="§"/>
              <a:defRPr/>
            </a:pPr>
            <a:r>
              <a:rPr lang="es-MX" sz="3200" dirty="0">
                <a:latin typeface="+mn-lt"/>
                <a:ea typeface="+mn-ea"/>
              </a:rPr>
              <a:t> Judicializados				35 Personas		</a:t>
            </a:r>
          </a:p>
          <a:p>
            <a:pPr marL="342900" indent="-342900" defTabSz="914400" fontAlgn="auto">
              <a:spcBef>
                <a:spcPct val="20000"/>
              </a:spcBef>
              <a:spcAft>
                <a:spcPts val="0"/>
              </a:spcAft>
              <a:buFont typeface="Arial" pitchFamily="34" charset="0"/>
              <a:buChar char="•"/>
              <a:defRPr/>
            </a:pPr>
            <a:endParaRPr lang="es-CO" sz="3200" dirty="0">
              <a:latin typeface="+mn-lt"/>
              <a:ea typeface="+mn-ea"/>
            </a:endParaRP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77280" y="177790"/>
            <a:ext cx="563500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EMPRESA DE LICORES DE CUNDINAMARCA</a:t>
            </a:r>
            <a:endParaRPr lang="es-CO" sz="2400" dirty="0"/>
          </a:p>
        </p:txBody>
      </p:sp>
      <p:pic>
        <p:nvPicPr>
          <p:cNvPr id="7" name="6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214438" y="1752600"/>
          <a:ext cx="7000924" cy="3618564"/>
        </p:xfrm>
        <a:graphic>
          <a:graphicData uri="http://schemas.openxmlformats.org/drawingml/2006/table">
            <a:tbl>
              <a:tblPr/>
              <a:tblGrid>
                <a:gridCol w="1979019"/>
                <a:gridCol w="1830306"/>
                <a:gridCol w="1521443"/>
                <a:gridCol w="1670156"/>
              </a:tblGrid>
              <a:tr h="371044">
                <a:tc gridSpan="4">
                  <a:txBody>
                    <a:bodyPr/>
                    <a:lstStyle/>
                    <a:p>
                      <a:pPr algn="ctr" fontAlgn="ctr"/>
                      <a:r>
                        <a:rPr lang="es-ES" sz="1400" b="1" i="0" u="none" strike="noStrike" dirty="0">
                          <a:solidFill>
                            <a:srgbClr val="000000"/>
                          </a:solidFill>
                          <a:latin typeface="Arial"/>
                        </a:rPr>
                        <a:t>TRANSFERENCIAS POR VENTA DE LICORES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71044">
                <a:tc gridSpan="4">
                  <a:txBody>
                    <a:bodyPr/>
                    <a:lstStyle/>
                    <a:p>
                      <a:pPr algn="ctr" fontAlgn="ctr"/>
                      <a:r>
                        <a:rPr lang="es-ES" sz="1400" b="1" i="0" u="none" strike="noStrike">
                          <a:solidFill>
                            <a:srgbClr val="000000"/>
                          </a:solidFill>
                          <a:latin typeface="Arial"/>
                        </a:rPr>
                        <a:t>10 DE ABRIL DE 2012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88713">
                <a:tc gridSpan="4">
                  <a:txBody>
                    <a:bodyPr/>
                    <a:lstStyle/>
                    <a:p>
                      <a:pPr algn="ctr" fontAlgn="ctr"/>
                      <a:r>
                        <a:rPr lang="es-ES" sz="1400" b="1" i="0" u="none" strike="noStrike">
                          <a:solidFill>
                            <a:srgbClr val="000000"/>
                          </a:solidFill>
                          <a:latin typeface="Calibri"/>
                        </a:rPr>
                        <a:t>Valores en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88713">
                <a:tc>
                  <a:txBody>
                    <a:bodyPr/>
                    <a:lstStyle/>
                    <a:p>
                      <a:pPr algn="ctr" fontAlgn="ctr"/>
                      <a:r>
                        <a:rPr lang="es-ES" sz="1400" b="1" i="0" u="none" strike="noStrike" dirty="0">
                          <a:solidFill>
                            <a:srgbClr val="000000"/>
                          </a:solidFill>
                          <a:latin typeface="Arial"/>
                        </a:rPr>
                        <a:t>DESTINO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400" b="1" i="0" u="none" strike="noStrike" dirty="0" smtClean="0">
                          <a:solidFill>
                            <a:srgbClr val="000000"/>
                          </a:solidFill>
                          <a:latin typeface="Arial"/>
                        </a:rPr>
                        <a:t>IMPOCONSUMO</a:t>
                      </a:r>
                      <a:endParaRPr lang="es-ES" sz="1400" b="1" i="0" u="none" strike="noStrike" dirty="0">
                        <a:solidFill>
                          <a:srgbClr val="00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400" b="1" i="0" u="none" strike="noStrike" dirty="0">
                          <a:solidFill>
                            <a:srgbClr val="000000"/>
                          </a:solidFill>
                          <a:latin typeface="Arial"/>
                        </a:rPr>
                        <a:t>IVA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400" b="1" i="0" u="none" strike="noStrike" dirty="0">
                          <a:solidFill>
                            <a:srgbClr val="000000"/>
                          </a:solidFill>
                          <a:latin typeface="Arial"/>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71044">
                <a:tc>
                  <a:txBody>
                    <a:bodyPr/>
                    <a:lstStyle/>
                    <a:p>
                      <a:pPr algn="l" fontAlgn="ctr"/>
                      <a:r>
                        <a:rPr lang="es-ES" sz="1400" b="1" i="0" u="none" strike="noStrike">
                          <a:solidFill>
                            <a:srgbClr val="000000"/>
                          </a:solidFill>
                          <a:latin typeface="Arial"/>
                        </a:rPr>
                        <a:t>CUNDINAMARCA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400" b="0" i="0" u="none" strike="noStrike" dirty="0">
                          <a:solidFill>
                            <a:srgbClr val="000000"/>
                          </a:solidFill>
                          <a:latin typeface="Arial"/>
                        </a:rPr>
                        <a:t>$ 10,492,494,350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400" b="0" i="0" u="none" strike="noStrike" dirty="0">
                          <a:solidFill>
                            <a:srgbClr val="000000"/>
                          </a:solidFill>
                          <a:latin typeface="Arial"/>
                        </a:rPr>
                        <a:t>$ 3,954,863,255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400" b="0" i="0" u="none" strike="noStrike">
                          <a:solidFill>
                            <a:srgbClr val="000000"/>
                          </a:solidFill>
                          <a:latin typeface="Arial"/>
                        </a:rPr>
                        <a:t>$ 14,447,357,605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71044">
                <a:tc>
                  <a:txBody>
                    <a:bodyPr/>
                    <a:lstStyle/>
                    <a:p>
                      <a:pPr algn="l" fontAlgn="ctr"/>
                      <a:r>
                        <a:rPr lang="es-ES" sz="1400" b="1" i="0" u="none" strike="noStrike">
                          <a:solidFill>
                            <a:srgbClr val="000000"/>
                          </a:solidFill>
                          <a:latin typeface="Arial"/>
                        </a:rPr>
                        <a:t>BOGOTA D.C.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4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400" b="0" i="0" u="none" strike="noStrike">
                          <a:solidFill>
                            <a:srgbClr val="000000"/>
                          </a:solidFill>
                          <a:latin typeface="Arial"/>
                        </a:rPr>
                        <a:t>$ 1,694,941,395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1400" b="0" i="0" u="none" strike="noStrike">
                          <a:solidFill>
                            <a:srgbClr val="000000"/>
                          </a:solidFill>
                          <a:latin typeface="Arial"/>
                        </a:rPr>
                        <a:t>$ 1,694,941,395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678481">
                <a:tc>
                  <a:txBody>
                    <a:bodyPr/>
                    <a:lstStyle/>
                    <a:p>
                      <a:pPr algn="l" fontAlgn="ctr"/>
                      <a:r>
                        <a:rPr lang="es-ES" sz="1400" b="1" i="0" u="none" strike="noStrike">
                          <a:solidFill>
                            <a:srgbClr val="000000"/>
                          </a:solidFill>
                          <a:latin typeface="Arial"/>
                        </a:rPr>
                        <a:t>OTROS DEPARTAMENTOS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Arial"/>
                        </a:rPr>
                        <a:t>$ 630,225,700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Arial"/>
                        </a:rPr>
                        <a:t>$ 339,352,300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Arial"/>
                        </a:rPr>
                        <a:t>$ 969,578,000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678481">
                <a:tc>
                  <a:txBody>
                    <a:bodyPr/>
                    <a:lstStyle/>
                    <a:p>
                      <a:pPr algn="ctr" fontAlgn="ctr"/>
                      <a:r>
                        <a:rPr lang="es-ES" sz="1400" b="1" i="0" u="none" strike="noStrike" dirty="0">
                          <a:solidFill>
                            <a:srgbClr val="000000"/>
                          </a:solidFill>
                          <a:latin typeface="Arial"/>
                        </a:rPr>
                        <a:t>TOTAL TRANSFERENCIAS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400" b="1" i="0" u="none" strike="noStrike" dirty="0">
                          <a:solidFill>
                            <a:srgbClr val="000000"/>
                          </a:solidFill>
                          <a:latin typeface="Arial"/>
                        </a:rPr>
                        <a:t>$ 11,122,720,050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400" b="1" i="0" u="none" strike="noStrike" dirty="0">
                          <a:solidFill>
                            <a:srgbClr val="000000"/>
                          </a:solidFill>
                          <a:latin typeface="Arial"/>
                        </a:rPr>
                        <a:t>$ 5,989,156,950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400" b="1" i="0" u="none" strike="noStrike" dirty="0">
                          <a:solidFill>
                            <a:srgbClr val="000000"/>
                          </a:solidFill>
                          <a:latin typeface="Arial"/>
                        </a:rPr>
                        <a:t>$ 17,111,877,000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5" name="4 Rectángulo"/>
          <p:cNvSpPr/>
          <p:nvPr/>
        </p:nvSpPr>
        <p:spPr>
          <a:xfrm>
            <a:off x="77280" y="177790"/>
            <a:ext cx="563500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EMPRESA DE LICORES DE CUNDINAMARCA</a:t>
            </a:r>
            <a:endParaRPr lang="es-CO" sz="2400" dirty="0"/>
          </a:p>
        </p:txBody>
      </p:sp>
      <p:pic>
        <p:nvPicPr>
          <p:cNvPr id="6" name="5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5 Marcador de contenido"/>
          <p:cNvSpPr>
            <a:spLocks noGrp="1"/>
          </p:cNvSpPr>
          <p:nvPr>
            <p:ph idx="4294967295"/>
          </p:nvPr>
        </p:nvSpPr>
        <p:spPr>
          <a:xfrm>
            <a:off x="457200" y="1066800"/>
            <a:ext cx="7648575" cy="2752725"/>
          </a:xfrm>
        </p:spPr>
        <p:txBody>
          <a:bodyPr/>
          <a:lstStyle/>
          <a:p>
            <a:pPr>
              <a:buFont typeface="Arial" pitchFamily="34" charset="0"/>
              <a:buNone/>
            </a:pPr>
            <a:r>
              <a:rPr lang="es-CO" sz="2000" b="1" dirty="0" smtClean="0"/>
              <a:t>COMPETITIVIDAD</a:t>
            </a:r>
          </a:p>
          <a:p>
            <a:pPr algn="just"/>
            <a:r>
              <a:rPr lang="es-ES" sz="2000" dirty="0" smtClean="0"/>
              <a:t>Se gestionaron 194 créditos a través de entidades financieras de recursos </a:t>
            </a:r>
            <a:r>
              <a:rPr lang="es-ES" sz="2000" dirty="0" err="1" smtClean="0"/>
              <a:t>Bancoldex</a:t>
            </a:r>
            <a:r>
              <a:rPr lang="es-ES" sz="2000" dirty="0" smtClean="0"/>
              <a:t>, banca de oportunidades, microcréditos y/o fondo de garantías.</a:t>
            </a:r>
          </a:p>
          <a:p>
            <a:pPr algn="just">
              <a:buNone/>
            </a:pPr>
            <a:endParaRPr lang="es-ES" sz="2000" dirty="0" smtClean="0"/>
          </a:p>
          <a:p>
            <a:pPr algn="just"/>
            <a:r>
              <a:rPr lang="es-ES" sz="2000" dirty="0" smtClean="0"/>
              <a:t>Se aprobaron 25 proyectos de promoción y fortalecimiento de centros de emprendimiento regional, correspondiente a 16 municipios.</a:t>
            </a:r>
          </a:p>
          <a:p>
            <a:pPr>
              <a:buFont typeface="Arial" pitchFamily="34" charset="0"/>
              <a:buNone/>
            </a:pPr>
            <a:endParaRPr lang="es-CO" sz="2000" b="1" dirty="0" smtClean="0"/>
          </a:p>
        </p:txBody>
      </p:sp>
      <p:pic>
        <p:nvPicPr>
          <p:cNvPr id="6" name="5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7" name="6 Rectángulo"/>
          <p:cNvSpPr/>
          <p:nvPr/>
        </p:nvSpPr>
        <p:spPr>
          <a:xfrm>
            <a:off x="457200" y="309718"/>
            <a:ext cx="4726679"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DESARROLLO TERRITORIAL</a:t>
            </a:r>
            <a:endParaRPr lang="es-CO" sz="3200" b="1" dirty="0">
              <a:solidFill>
                <a:srgbClr val="FF0000"/>
              </a:solidFill>
              <a:effectLst>
                <a:outerShdw blurRad="38100" dist="38100" dir="2700000" algn="tl">
                  <a:srgbClr val="000000">
                    <a:alpha val="43137"/>
                  </a:srgbClr>
                </a:outerShdw>
              </a:effectLst>
            </a:endParaRPr>
          </a:p>
        </p:txBody>
      </p:sp>
      <p:cxnSp>
        <p:nvCxnSpPr>
          <p:cNvPr id="8" name="7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extBox 2"/>
          <p:cNvSpPr txBox="1">
            <a:spLocks noChangeArrowheads="1"/>
          </p:cNvSpPr>
          <p:nvPr/>
        </p:nvSpPr>
        <p:spPr bwMode="auto">
          <a:xfrm>
            <a:off x="2901950" y="5149850"/>
            <a:ext cx="5414963" cy="877888"/>
          </a:xfrm>
          <a:prstGeom prst="rect">
            <a:avLst/>
          </a:prstGeom>
          <a:noFill/>
          <a:ln w="9525">
            <a:noFill/>
            <a:miter lim="800000"/>
            <a:headEnd/>
            <a:tailEnd/>
          </a:ln>
        </p:spPr>
        <p:txBody>
          <a:bodyPr>
            <a:spAutoFit/>
          </a:bodyPr>
          <a:lstStyle/>
          <a:p>
            <a:pPr algn="ctr"/>
            <a:r>
              <a:rPr lang="es-CO" dirty="0">
                <a:solidFill>
                  <a:srgbClr val="FFFFFF"/>
                </a:solidFill>
              </a:rPr>
              <a:t>ALBERTO DIMATE CARDENAS</a:t>
            </a:r>
          </a:p>
          <a:p>
            <a:pPr algn="ctr"/>
            <a:r>
              <a:rPr lang="es-CO" sz="1500" dirty="0">
                <a:solidFill>
                  <a:srgbClr val="FFFFFF"/>
                </a:solidFill>
              </a:rPr>
              <a:t>EMPRESA LOTERIA DE CUNDINAMARCA </a:t>
            </a:r>
            <a:endParaRPr lang="es-ES_tradnl" dirty="0">
              <a:solidFill>
                <a:srgbClr val="FFFFFF"/>
              </a:solidFill>
            </a:endParaRPr>
          </a:p>
          <a:p>
            <a:pPr algn="ctr"/>
            <a:endParaRPr lang="en-US" dirty="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846991"/>
            <a:ext cx="5831212"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LOTERÍA DE CUNDINAMARCA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57250" y="914400"/>
            <a:ext cx="7772400" cy="857250"/>
          </a:xfrm>
          <a:prstGeom prst="rect">
            <a:avLst/>
          </a:prstGeom>
          <a:noFill/>
          <a:ln w="9525">
            <a:noFill/>
            <a:miter lim="800000"/>
            <a:headEnd/>
            <a:tailEnd/>
          </a:ln>
        </p:spPr>
        <p:txBody>
          <a:bodyPr anchor="ctr">
            <a:normAutofit/>
          </a:bodyPr>
          <a:lstStyle/>
          <a:p>
            <a:pPr algn="ctr" eaLnBrk="0" hangingPunct="0">
              <a:defRPr/>
            </a:pPr>
            <a:r>
              <a:rPr lang="es-CO" b="1" dirty="0" smtClean="0">
                <a:latin typeface="+mj-lt"/>
                <a:cs typeface="ＭＳ Ｐゴシック" charset="0"/>
              </a:rPr>
              <a:t>APOSTÁNDOLE </a:t>
            </a:r>
            <a:r>
              <a:rPr lang="es-CO" b="1" dirty="0">
                <a:latin typeface="+mj-lt"/>
                <a:cs typeface="ＭＳ Ｐゴシック" charset="0"/>
              </a:rPr>
              <a:t>A LA SALUD</a:t>
            </a:r>
          </a:p>
        </p:txBody>
      </p:sp>
      <p:sp>
        <p:nvSpPr>
          <p:cNvPr id="4" name="2 Subtítulo"/>
          <p:cNvSpPr txBox="1">
            <a:spLocks/>
          </p:cNvSpPr>
          <p:nvPr/>
        </p:nvSpPr>
        <p:spPr bwMode="auto">
          <a:xfrm>
            <a:off x="857250" y="1500188"/>
            <a:ext cx="6915150" cy="4500562"/>
          </a:xfrm>
          <a:prstGeom prst="rect">
            <a:avLst/>
          </a:prstGeom>
          <a:noFill/>
          <a:ln w="9525">
            <a:noFill/>
            <a:miter lim="800000"/>
            <a:headEnd/>
            <a:tailEnd/>
          </a:ln>
        </p:spPr>
        <p:txBody>
          <a:bodyPr>
            <a:normAutofit fontScale="92500" lnSpcReduction="10000"/>
          </a:bodyPr>
          <a:lstStyle/>
          <a:p>
            <a:pPr marL="342900" indent="-342900" algn="just" eaLnBrk="0" hangingPunct="0">
              <a:spcBef>
                <a:spcPct val="20000"/>
              </a:spcBef>
              <a:buFont typeface="Arial" pitchFamily="34" charset="0"/>
              <a:buChar char="•"/>
              <a:defRPr/>
            </a:pPr>
            <a:r>
              <a:rPr lang="es-ES" b="1" dirty="0">
                <a:latin typeface="+mn-lt"/>
                <a:cs typeface="ＭＳ Ｐゴシック" charset="0"/>
              </a:rPr>
              <a:t> </a:t>
            </a:r>
            <a:r>
              <a:rPr lang="es-ES" dirty="0">
                <a:latin typeface="+mn-lt"/>
                <a:cs typeface="ＭＳ Ｐゴシック" charset="0"/>
              </a:rPr>
              <a:t>A 31 de </a:t>
            </a:r>
            <a:r>
              <a:rPr lang="es-ES" dirty="0" smtClean="0">
                <a:latin typeface="+mn-lt"/>
                <a:cs typeface="ＭＳ Ｐゴシック" charset="0"/>
              </a:rPr>
              <a:t>marzo </a:t>
            </a:r>
            <a:r>
              <a:rPr lang="es-ES" dirty="0">
                <a:latin typeface="+mn-lt"/>
                <a:cs typeface="ＭＳ Ｐゴシック" charset="0"/>
              </a:rPr>
              <a:t>de 2012, la Lotería de Cundinamarca ha transferido a la Secretaría de Salud del </a:t>
            </a:r>
            <a:r>
              <a:rPr lang="es-ES" dirty="0" smtClean="0">
                <a:latin typeface="+mn-lt"/>
                <a:cs typeface="ＭＳ Ｐゴシック" charset="0"/>
              </a:rPr>
              <a:t>Departamento, </a:t>
            </a:r>
            <a:r>
              <a:rPr lang="es-ES" dirty="0">
                <a:latin typeface="+mn-lt"/>
                <a:cs typeface="ＭＳ Ｐゴシック" charset="0"/>
              </a:rPr>
              <a:t>más de $2.320 millones de pesos y a otras Secretarías de Salud de otros </a:t>
            </a:r>
            <a:r>
              <a:rPr lang="es-ES" dirty="0" smtClean="0">
                <a:latin typeface="+mn-lt"/>
                <a:cs typeface="ＭＳ Ｐゴシック" charset="0"/>
              </a:rPr>
              <a:t>departamentos, </a:t>
            </a:r>
            <a:r>
              <a:rPr lang="es-ES" dirty="0">
                <a:latin typeface="+mn-lt"/>
                <a:cs typeface="ＭＳ Ｐゴシック" charset="0"/>
              </a:rPr>
              <a:t>más de $435 </a:t>
            </a:r>
            <a:r>
              <a:rPr lang="es-ES" dirty="0" smtClean="0">
                <a:latin typeface="+mn-lt"/>
                <a:cs typeface="ＭＳ Ｐゴシック" charset="0"/>
              </a:rPr>
              <a:t>millones.</a:t>
            </a:r>
            <a:endParaRPr lang="es-ES" dirty="0">
              <a:latin typeface="+mn-lt"/>
              <a:cs typeface="ＭＳ Ｐゴシック" charset="0"/>
            </a:endParaRPr>
          </a:p>
          <a:p>
            <a:pPr marL="342900" indent="-342900" algn="just" eaLnBrk="0" hangingPunct="0">
              <a:spcBef>
                <a:spcPct val="20000"/>
              </a:spcBef>
              <a:buFont typeface="Arial" pitchFamily="34" charset="0"/>
              <a:buChar char="•"/>
              <a:defRPr/>
            </a:pPr>
            <a:endParaRPr lang="es-ES"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Las Ventas Brutas del Producto “Lotería de Cundinamarca” a 31 de </a:t>
            </a:r>
            <a:r>
              <a:rPr lang="es-CO" dirty="0" smtClean="0">
                <a:latin typeface="+mn-lt"/>
                <a:cs typeface="ＭＳ Ｐゴシック" charset="0"/>
              </a:rPr>
              <a:t>marzo </a:t>
            </a:r>
            <a:r>
              <a:rPr lang="es-CO" dirty="0">
                <a:latin typeface="+mn-lt"/>
                <a:cs typeface="ＭＳ Ｐゴシック" charset="0"/>
              </a:rPr>
              <a:t>de 2012 ascienden a más de $19.339 </a:t>
            </a:r>
            <a:r>
              <a:rPr lang="es-CO" dirty="0" smtClean="0">
                <a:latin typeface="+mn-lt"/>
                <a:cs typeface="ＭＳ Ｐゴシック" charset="0"/>
              </a:rPr>
              <a:t>millones. </a:t>
            </a:r>
            <a:r>
              <a:rPr lang="es-CO" dirty="0">
                <a:latin typeface="+mn-lt"/>
                <a:cs typeface="ＭＳ Ｐゴシック" charset="0"/>
              </a:rPr>
              <a:t>Lo que significa, que la Lotería está creciendo en ventas y en posicionamiento a nivel Departamental y Nacional.</a:t>
            </a:r>
          </a:p>
          <a:p>
            <a:pPr marL="342900" indent="-342900" algn="just" eaLnBrk="0" hangingPunct="0">
              <a:spcBef>
                <a:spcPct val="20000"/>
              </a:spcBef>
              <a:buFont typeface="Arial" charset="0"/>
              <a:buChar char="•"/>
              <a:defRPr/>
            </a:pPr>
            <a:endParaRPr lang="es-CO"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H</a:t>
            </a:r>
            <a:r>
              <a:rPr lang="es-CO" dirty="0" smtClean="0">
                <a:latin typeface="+mn-lt"/>
                <a:cs typeface="ＭＳ Ｐゴシック" charset="0"/>
              </a:rPr>
              <a:t>a </a:t>
            </a:r>
            <a:r>
              <a:rPr lang="es-CO" dirty="0">
                <a:latin typeface="+mn-lt"/>
                <a:cs typeface="ＭＳ Ｐゴシック" charset="0"/>
              </a:rPr>
              <a:t>pagado a 31 de </a:t>
            </a:r>
            <a:r>
              <a:rPr lang="es-CO" dirty="0" smtClean="0">
                <a:latin typeface="+mn-lt"/>
                <a:cs typeface="ＭＳ Ｐゴシック" charset="0"/>
              </a:rPr>
              <a:t>marzo </a:t>
            </a:r>
            <a:r>
              <a:rPr lang="es-CO" dirty="0">
                <a:latin typeface="+mn-lt"/>
                <a:cs typeface="ＭＳ Ｐゴシック" charset="0"/>
              </a:rPr>
              <a:t>de 2012 más de $1.847 </a:t>
            </a:r>
            <a:r>
              <a:rPr lang="es-CO" dirty="0" smtClean="0">
                <a:latin typeface="+mn-lt"/>
                <a:cs typeface="ＭＳ Ｐゴシック" charset="0"/>
              </a:rPr>
              <a:t>millones </a:t>
            </a:r>
            <a:r>
              <a:rPr lang="es-CO" dirty="0">
                <a:latin typeface="+mn-lt"/>
                <a:cs typeface="ＭＳ Ｐゴシック" charset="0"/>
              </a:rPr>
              <a:t>en Premios y </a:t>
            </a:r>
            <a:r>
              <a:rPr lang="es-CO" dirty="0" smtClean="0">
                <a:latin typeface="+mn-lt"/>
                <a:cs typeface="ＭＳ Ｐゴシック" charset="0"/>
              </a:rPr>
              <a:t>aproximaciones</a:t>
            </a:r>
            <a:r>
              <a:rPr lang="es-CO" dirty="0">
                <a:latin typeface="+mn-lt"/>
                <a:cs typeface="ＭＳ Ｐゴシック" charset="0"/>
              </a:rPr>
              <a:t>.</a:t>
            </a:r>
          </a:p>
          <a:p>
            <a:pPr marL="342900" indent="-342900" algn="just" eaLnBrk="0" hangingPunct="0">
              <a:spcBef>
                <a:spcPct val="20000"/>
              </a:spcBef>
              <a:buFont typeface="Arial" pitchFamily="34" charset="0"/>
              <a:buChar char="•"/>
              <a:defRPr/>
            </a:pPr>
            <a:endParaRPr lang="es-CO"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Apertura de nuevos mercados</a:t>
            </a:r>
          </a:p>
          <a:p>
            <a:pPr marL="342900" indent="-342900" algn="just" eaLnBrk="0" hangingPunct="0">
              <a:spcBef>
                <a:spcPct val="20000"/>
              </a:spcBef>
              <a:buFont typeface="Arial" pitchFamily="34" charset="0"/>
              <a:buChar char="•"/>
              <a:defRPr/>
            </a:pPr>
            <a:endParaRPr lang="es-CO"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 Apoyo a las actividades culturales y artísticas de los municipios del </a:t>
            </a:r>
            <a:r>
              <a:rPr lang="es-CO" dirty="0" smtClean="0">
                <a:latin typeface="+mn-lt"/>
                <a:cs typeface="ＭＳ Ｐゴシック" charset="0"/>
              </a:rPr>
              <a:t>Departamento.</a:t>
            </a:r>
            <a:endParaRPr lang="es-CO" dirty="0">
              <a:latin typeface="+mn-lt"/>
              <a:cs typeface="ＭＳ Ｐゴシック" charset="0"/>
            </a:endParaRPr>
          </a:p>
          <a:p>
            <a:pPr marL="342900" indent="-342900" algn="just" eaLnBrk="0" hangingPunct="0">
              <a:spcBef>
                <a:spcPct val="20000"/>
              </a:spcBef>
              <a:buFont typeface="Arial" pitchFamily="34" charset="0"/>
              <a:buChar char="•"/>
              <a:defRPr/>
            </a:pPr>
            <a:endParaRPr lang="es-CO" sz="1400" dirty="0">
              <a:latin typeface="+mn-lt"/>
              <a:cs typeface="ＭＳ Ｐゴシック" charset="0"/>
            </a:endParaRPr>
          </a:p>
          <a:p>
            <a:pPr marL="342900" indent="-342900" algn="just" eaLnBrk="0" hangingPunct="0">
              <a:spcBef>
                <a:spcPct val="20000"/>
              </a:spcBef>
              <a:buFont typeface="Arial" pitchFamily="34" charset="0"/>
              <a:buChar char="•"/>
              <a:defRPr/>
            </a:pPr>
            <a:endParaRPr lang="es-CO" sz="1400" dirty="0">
              <a:latin typeface="+mn-lt"/>
              <a:cs typeface="ＭＳ Ｐゴシック" charset="0"/>
            </a:endParaRP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77280" y="177790"/>
            <a:ext cx="394216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LOTERÍA DE CUNDINAMARCA</a:t>
            </a:r>
            <a:endParaRPr lang="es-CO" sz="2400" dirty="0"/>
          </a:p>
        </p:txBody>
      </p:sp>
      <p:pic>
        <p:nvPicPr>
          <p:cNvPr id="7" name="6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Box 1"/>
          <p:cNvSpPr txBox="1">
            <a:spLocks noChangeArrowheads="1"/>
          </p:cNvSpPr>
          <p:nvPr/>
        </p:nvSpPr>
        <p:spPr bwMode="auto">
          <a:xfrm>
            <a:off x="2860675" y="5135563"/>
            <a:ext cx="5400675" cy="877887"/>
          </a:xfrm>
          <a:prstGeom prst="rect">
            <a:avLst/>
          </a:prstGeom>
          <a:noFill/>
          <a:ln w="9525">
            <a:noFill/>
            <a:miter lim="800000"/>
            <a:headEnd/>
            <a:tailEnd/>
          </a:ln>
        </p:spPr>
        <p:txBody>
          <a:bodyPr>
            <a:spAutoFit/>
          </a:bodyPr>
          <a:lstStyle/>
          <a:p>
            <a:pPr algn="ctr"/>
            <a:r>
              <a:rPr lang="es-CO">
                <a:solidFill>
                  <a:srgbClr val="FFFFFF"/>
                </a:solidFill>
              </a:rPr>
              <a:t>JHONY DAVID VALDERRAMA</a:t>
            </a:r>
            <a:endParaRPr lang="es-ES_tradnl">
              <a:solidFill>
                <a:srgbClr val="FFFFFF"/>
              </a:solidFill>
            </a:endParaRPr>
          </a:p>
          <a:p>
            <a:pPr algn="ctr"/>
            <a:r>
              <a:rPr lang="es-CO" sz="1500">
                <a:solidFill>
                  <a:srgbClr val="FFFFFF"/>
                </a:solidFill>
              </a:rPr>
              <a:t>UNIDAD ADMINISTRATIVA DE VIVIENDA </a:t>
            </a:r>
          </a:p>
          <a:p>
            <a:pPr algn="ct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460639"/>
            <a:ext cx="6013569"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UNIDAD ADMINISTRATIVA</a:t>
            </a:r>
          </a:p>
          <a:p>
            <a:r>
              <a:rPr lang="es-CO" sz="3600" b="1" dirty="0" smtClean="0">
                <a:solidFill>
                  <a:schemeClr val="accent1">
                    <a:lumMod val="75000"/>
                  </a:schemeClr>
                </a:solidFill>
                <a:effectLst>
                  <a:outerShdw blurRad="38100" dist="38100" dir="2700000" algn="tl">
                    <a:srgbClr val="000000">
                      <a:alpha val="43137"/>
                    </a:srgbClr>
                  </a:outerShdw>
                </a:effectLst>
              </a:rPr>
              <a:t>ESPECIAL DE VIVIENDA SOCIAL</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8 Título"/>
          <p:cNvSpPr txBox="1">
            <a:spLocks/>
          </p:cNvSpPr>
          <p:nvPr/>
        </p:nvSpPr>
        <p:spPr bwMode="auto">
          <a:xfrm>
            <a:off x="539750" y="863781"/>
            <a:ext cx="7407275" cy="706438"/>
          </a:xfrm>
          <a:prstGeom prst="rect">
            <a:avLst/>
          </a:prstGeom>
          <a:noFill/>
          <a:ln w="9525">
            <a:noFill/>
            <a:miter lim="800000"/>
            <a:headEnd/>
            <a:tailEnd/>
          </a:ln>
        </p:spPr>
        <p:txBody>
          <a:bodyPr anchor="ctr"/>
          <a:lstStyle/>
          <a:p>
            <a:pPr algn="ctr" eaLnBrk="0" hangingPunct="0"/>
            <a:endParaRPr lang="es-CO" sz="3200" b="1" dirty="0">
              <a:cs typeface="Calibri" pitchFamily="34" charset="0"/>
            </a:endParaRPr>
          </a:p>
        </p:txBody>
      </p:sp>
      <p:sp>
        <p:nvSpPr>
          <p:cNvPr id="5" name="4 Subtítulo"/>
          <p:cNvSpPr txBox="1">
            <a:spLocks/>
          </p:cNvSpPr>
          <p:nvPr/>
        </p:nvSpPr>
        <p:spPr bwMode="auto">
          <a:xfrm>
            <a:off x="539750" y="1570218"/>
            <a:ext cx="7884722" cy="4605729"/>
          </a:xfrm>
          <a:prstGeom prst="rect">
            <a:avLst/>
          </a:prstGeom>
          <a:noFill/>
          <a:ln w="9525">
            <a:noFill/>
            <a:miter lim="800000"/>
            <a:headEnd/>
            <a:tailEnd/>
          </a:ln>
        </p:spPr>
        <p:txBody>
          <a:bodyPr>
            <a:normAutofit fontScale="25000" lnSpcReduction="20000"/>
          </a:bodyPr>
          <a:lstStyle/>
          <a:p>
            <a:pPr marL="342900" indent="-342900" algn="just" eaLnBrk="0" hangingPunct="0">
              <a:lnSpc>
                <a:spcPct val="110000"/>
              </a:lnSpc>
              <a:spcBef>
                <a:spcPct val="20000"/>
              </a:spcBef>
              <a:buFont typeface="Arial" pitchFamily="34" charset="0"/>
              <a:buChar char="•"/>
              <a:defRPr/>
            </a:pPr>
            <a:r>
              <a:rPr lang="es-CO" sz="7200" dirty="0" smtClean="0">
                <a:latin typeface="+mn-lt"/>
                <a:cs typeface="ＭＳ Ｐゴシック" charset="0"/>
              </a:rPr>
              <a:t>Puerto Salgar: Construcción de 468 viviendas en la urbanización La Esperanza. Se inició la </a:t>
            </a:r>
            <a:r>
              <a:rPr lang="es-CO" sz="7200" dirty="0">
                <a:latin typeface="+mn-lt"/>
                <a:cs typeface="ＭＳ Ｐゴシック" charset="0"/>
              </a:rPr>
              <a:t>segunda etapa de </a:t>
            </a:r>
            <a:r>
              <a:rPr lang="es-CO" sz="7200" dirty="0" smtClean="0">
                <a:latin typeface="+mn-lt"/>
                <a:cs typeface="ＭＳ Ｐゴシック" charset="0"/>
              </a:rPr>
              <a:t>esta urbanización</a:t>
            </a:r>
            <a:r>
              <a:rPr lang="es-CO" sz="7200" dirty="0">
                <a:latin typeface="+mn-lt"/>
                <a:cs typeface="ＭＳ Ｐゴシック" charset="0"/>
              </a:rPr>
              <a:t>. Lote transferido por la Dirección Nacional de Estupefacientes. Valor proyecto: $17.500 millones. Cuenta con recursos de </a:t>
            </a:r>
            <a:r>
              <a:rPr lang="es-CO" sz="7200" dirty="0" err="1">
                <a:latin typeface="+mn-lt"/>
                <a:cs typeface="ＭＳ Ｐゴシック" charset="0"/>
              </a:rPr>
              <a:t>Fonvivienda</a:t>
            </a:r>
            <a:r>
              <a:rPr lang="es-CO" sz="7200" dirty="0">
                <a:latin typeface="+mn-lt"/>
                <a:cs typeface="ＭＳ Ｐゴシック" charset="0"/>
              </a:rPr>
              <a:t> (ola invernal), Municipio, Departamento, Fondo de Calamidades, EPC, EEC, Caja de Compensación CAFAM</a:t>
            </a:r>
            <a:r>
              <a:rPr lang="es-CO" sz="7200" dirty="0" smtClean="0">
                <a:latin typeface="+mn-lt"/>
                <a:cs typeface="ＭＳ Ｐゴシック" charset="0"/>
              </a:rPr>
              <a:t>.</a:t>
            </a:r>
          </a:p>
          <a:p>
            <a:pPr marL="342900" indent="-342900" algn="just" eaLnBrk="0" hangingPunct="0">
              <a:lnSpc>
                <a:spcPct val="110000"/>
              </a:lnSpc>
              <a:spcBef>
                <a:spcPct val="20000"/>
              </a:spcBef>
              <a:buFont typeface="Arial" pitchFamily="34" charset="0"/>
              <a:buChar char="•"/>
              <a:defRPr/>
            </a:pPr>
            <a:r>
              <a:rPr lang="es-CO" sz="7200" dirty="0" smtClean="0">
                <a:latin typeface="+mn-lt"/>
                <a:cs typeface="ＭＳ Ｐゴシック" charset="0"/>
              </a:rPr>
              <a:t>Con los $13.440 millones asignados por Colombia Humanitaria, se espera reparar 5.322 viviendas, con tres operadores (Comité de Cafeteros, Compensar y </a:t>
            </a:r>
            <a:r>
              <a:rPr lang="es-CO" sz="7200" dirty="0" err="1" smtClean="0">
                <a:latin typeface="+mn-lt"/>
                <a:cs typeface="ＭＳ Ｐゴシック" charset="0"/>
              </a:rPr>
              <a:t>Cafam</a:t>
            </a:r>
            <a:r>
              <a:rPr lang="es-CO" sz="7200" dirty="0" smtClean="0">
                <a:latin typeface="+mn-lt"/>
                <a:cs typeface="ＭＳ Ｐゴシック" charset="0"/>
              </a:rPr>
              <a:t>), de acuerdo con los diagnósticos adelantados en 108 municipios del Departamento.</a:t>
            </a:r>
          </a:p>
          <a:p>
            <a:pPr marL="342900" indent="-342900" algn="just" eaLnBrk="0" hangingPunct="0">
              <a:lnSpc>
                <a:spcPct val="110000"/>
              </a:lnSpc>
              <a:spcBef>
                <a:spcPct val="20000"/>
              </a:spcBef>
              <a:buFont typeface="Arial" pitchFamily="34" charset="0"/>
              <a:buChar char="•"/>
              <a:defRPr/>
            </a:pPr>
            <a:r>
              <a:rPr lang="es-CO" sz="7200" dirty="0" smtClean="0">
                <a:latin typeface="+mn-lt"/>
                <a:cs typeface="ＭＳ Ｐゴシック" charset="0"/>
              </a:rPr>
              <a:t>Se brindó capacitación a las administraciones municipales, para formulación de proyectos de vivienda:</a:t>
            </a:r>
          </a:p>
          <a:p>
            <a:pPr marL="342900" lvl="1" indent="17463" algn="just" eaLnBrk="0" hangingPunct="0">
              <a:lnSpc>
                <a:spcPct val="110000"/>
              </a:lnSpc>
              <a:spcBef>
                <a:spcPct val="20000"/>
              </a:spcBef>
              <a:defRPr/>
            </a:pPr>
            <a:r>
              <a:rPr lang="es-CO" sz="7200" dirty="0" smtClean="0">
                <a:latin typeface="+mn-lt"/>
                <a:cs typeface="ＭＳ Ｐゴシック" charset="0"/>
              </a:rPr>
              <a:t>- Nueva Urbana bajo modalidad de ola invernal. (MVCT, </a:t>
            </a:r>
            <a:r>
              <a:rPr lang="es-CO" sz="7200" dirty="0" err="1" smtClean="0">
                <a:latin typeface="+mn-lt"/>
                <a:cs typeface="ＭＳ Ｐゴシック" charset="0"/>
              </a:rPr>
              <a:t>Findeter</a:t>
            </a:r>
            <a:r>
              <a:rPr lang="es-CO" sz="7200" dirty="0" smtClean="0">
                <a:latin typeface="+mn-lt"/>
                <a:cs typeface="ＭＳ Ｐゴシック" charset="0"/>
              </a:rPr>
              <a:t>, </a:t>
            </a:r>
            <a:r>
              <a:rPr lang="es-CO" sz="7200" dirty="0" err="1" smtClean="0">
                <a:latin typeface="+mn-lt"/>
                <a:cs typeface="ＭＳ Ｐゴシック" charset="0"/>
              </a:rPr>
              <a:t>Fonade</a:t>
            </a:r>
            <a:r>
              <a:rPr lang="es-CO" sz="7200" dirty="0" smtClean="0">
                <a:latin typeface="+mn-lt"/>
                <a:cs typeface="ＭＳ Ｐゴシック" charset="0"/>
              </a:rPr>
              <a:t>)</a:t>
            </a:r>
          </a:p>
          <a:p>
            <a:pPr marL="342900" lvl="1" indent="17463" algn="just" eaLnBrk="0" hangingPunct="0">
              <a:lnSpc>
                <a:spcPct val="110000"/>
              </a:lnSpc>
              <a:spcBef>
                <a:spcPct val="20000"/>
              </a:spcBef>
              <a:defRPr/>
            </a:pPr>
            <a:r>
              <a:rPr lang="es-CO" sz="7200" dirty="0" smtClean="0">
                <a:latin typeface="+mn-lt"/>
                <a:cs typeface="ＭＳ Ｐゴシック" charset="0"/>
              </a:rPr>
              <a:t>- Nueva Rural (Banco Agrario)</a:t>
            </a:r>
          </a:p>
          <a:p>
            <a:pPr marL="342900" lvl="1" indent="17463" algn="just" eaLnBrk="0" hangingPunct="0">
              <a:lnSpc>
                <a:spcPct val="110000"/>
              </a:lnSpc>
              <a:spcBef>
                <a:spcPct val="20000"/>
              </a:spcBef>
              <a:defRPr/>
            </a:pPr>
            <a:r>
              <a:rPr lang="es-CO" sz="7200" dirty="0" smtClean="0">
                <a:latin typeface="+mn-lt"/>
                <a:cs typeface="ＭＳ Ｐゴシック" charset="0"/>
              </a:rPr>
              <a:t>- Seguimiento de proyectos (Banco Agrario – </a:t>
            </a:r>
            <a:r>
              <a:rPr lang="es-CO" sz="7200" dirty="0" err="1" smtClean="0">
                <a:latin typeface="+mn-lt"/>
                <a:cs typeface="ＭＳ Ｐゴシック" charset="0"/>
              </a:rPr>
              <a:t>Fedepanela</a:t>
            </a:r>
            <a:r>
              <a:rPr lang="es-CO" sz="7200" dirty="0" smtClean="0">
                <a:latin typeface="+mn-lt"/>
                <a:cs typeface="ＭＳ Ｐゴシック" charset="0"/>
              </a:rPr>
              <a:t>)</a:t>
            </a:r>
          </a:p>
          <a:p>
            <a:pPr marL="342900" lvl="1" indent="-342900" algn="just" eaLnBrk="0" hangingPunct="0">
              <a:lnSpc>
                <a:spcPct val="110000"/>
              </a:lnSpc>
              <a:spcBef>
                <a:spcPct val="20000"/>
              </a:spcBef>
              <a:buFont typeface="Arial" pitchFamily="34" charset="0"/>
              <a:buChar char="•"/>
              <a:defRPr/>
            </a:pPr>
            <a:r>
              <a:rPr lang="es-CO" sz="7200" dirty="0" smtClean="0">
                <a:latin typeface="+mn-lt"/>
                <a:cs typeface="ＭＳ Ｐゴシック" charset="0"/>
              </a:rPr>
              <a:t>Capacitación supervisores y operadores de proyectos reparaciones menores (Colombia Humanitaria)</a:t>
            </a:r>
          </a:p>
          <a:p>
            <a:pPr marL="342900" indent="-342900" algn="just" eaLnBrk="0" hangingPunct="0">
              <a:spcBef>
                <a:spcPct val="20000"/>
              </a:spcBef>
              <a:buFont typeface="Arial" charset="0"/>
              <a:buChar char="•"/>
              <a:defRPr/>
            </a:pPr>
            <a:endParaRPr lang="es-CO" sz="2400" dirty="0" smtClean="0">
              <a:solidFill>
                <a:schemeClr val="tx2">
                  <a:shade val="30000"/>
                  <a:satMod val="150000"/>
                </a:schemeClr>
              </a:solidFill>
              <a:cs typeface="Calibri" pitchFamily="34" charset="0"/>
            </a:endParaRPr>
          </a:p>
          <a:p>
            <a:pPr marL="342900" indent="-342900" algn="just" eaLnBrk="0" hangingPunct="0">
              <a:spcBef>
                <a:spcPct val="20000"/>
              </a:spcBef>
              <a:buFont typeface="Arial" charset="0"/>
              <a:buChar char="•"/>
              <a:defRPr/>
            </a:pPr>
            <a:endParaRPr lang="es-CO" sz="2400" dirty="0">
              <a:latin typeface="+mn-lt"/>
              <a:cs typeface="ＭＳ Ｐゴシック" charset="0"/>
            </a:endParaRPr>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sp>
        <p:nvSpPr>
          <p:cNvPr id="8" name="7 Rectángulo"/>
          <p:cNvSpPr/>
          <p:nvPr/>
        </p:nvSpPr>
        <p:spPr>
          <a:xfrm>
            <a:off x="77280" y="177790"/>
            <a:ext cx="7489871"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UNIDAD ADMINISTRATIVA ESPECIAL DE VIVIENDA SOCIAL</a:t>
            </a:r>
            <a:endParaRPr lang="es-CO" sz="2400" dirty="0"/>
          </a:p>
        </p:txBody>
      </p:sp>
      <p:pic>
        <p:nvPicPr>
          <p:cNvPr id="9" name="8 Imagen" descr="cien días (1).jpg"/>
          <p:cNvPicPr>
            <a:picLocks noChangeAspect="1"/>
          </p:cNvPicPr>
          <p:nvPr/>
        </p:nvPicPr>
        <p:blipFill>
          <a:blip r:embed="rId2"/>
          <a:stretch>
            <a:fillRect/>
          </a:stretch>
        </p:blipFill>
        <p:spPr>
          <a:xfrm>
            <a:off x="7989757" y="179448"/>
            <a:ext cx="1077182" cy="1077182"/>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3515" y="3191789"/>
            <a:ext cx="4826136" cy="1200329"/>
          </a:xfrm>
          <a:prstGeom prst="rect">
            <a:avLst/>
          </a:prstGeom>
        </p:spPr>
        <p:txBody>
          <a:bodyPr wrap="square">
            <a:spAutoFit/>
          </a:bodyPr>
          <a:lstStyle/>
          <a:p>
            <a:pPr algn="ctr"/>
            <a:r>
              <a:rPr lang="es-CO" sz="7200" b="1" dirty="0" smtClean="0">
                <a:solidFill>
                  <a:schemeClr val="accent1">
                    <a:lumMod val="75000"/>
                  </a:schemeClr>
                </a:solidFill>
                <a:effectLst>
                  <a:outerShdw blurRad="38100" dist="38100" dir="2700000" algn="tl">
                    <a:srgbClr val="000000">
                      <a:alpha val="43137"/>
                    </a:srgbClr>
                  </a:outerShdw>
                </a:effectLst>
              </a:rPr>
              <a:t>GRACIAS</a:t>
            </a:r>
            <a:endParaRPr lang="es-CO" sz="7200" b="1" dirty="0">
              <a:solidFill>
                <a:schemeClr val="accent1">
                  <a:lumMod val="75000"/>
                </a:schemeClr>
              </a:solidFill>
              <a:effectLst>
                <a:outerShdw blurRad="38100" dist="38100" dir="2700000" algn="tl">
                  <a:srgbClr val="000000">
                    <a:alpha val="43137"/>
                  </a:srgbClr>
                </a:outerShdw>
              </a:effectLst>
            </a:endParaRPr>
          </a:p>
        </p:txBody>
      </p:sp>
      <p:pic>
        <p:nvPicPr>
          <p:cNvPr id="3" name="2 Imagen" descr="cien días (1).jpg"/>
          <p:cNvPicPr>
            <a:picLocks noChangeAspect="1"/>
          </p:cNvPicPr>
          <p:nvPr/>
        </p:nvPicPr>
        <p:blipFill>
          <a:blip r:embed="rId2"/>
          <a:stretch>
            <a:fillRect/>
          </a:stretch>
        </p:blipFill>
        <p:spPr>
          <a:xfrm>
            <a:off x="3717561" y="1366773"/>
            <a:ext cx="1586847" cy="15868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Rectángulo"/>
          <p:cNvSpPr>
            <a:spLocks noChangeArrowheads="1"/>
          </p:cNvSpPr>
          <p:nvPr/>
        </p:nvSpPr>
        <p:spPr bwMode="auto">
          <a:xfrm>
            <a:off x="457199" y="1409700"/>
            <a:ext cx="7237413" cy="2474524"/>
          </a:xfrm>
          <a:prstGeom prst="rect">
            <a:avLst/>
          </a:prstGeom>
          <a:noFill/>
          <a:ln w="9525">
            <a:noFill/>
            <a:miter lim="800000"/>
            <a:headEnd/>
            <a:tailEnd/>
          </a:ln>
        </p:spPr>
        <p:txBody>
          <a:bodyPr wrap="square">
            <a:spAutoFit/>
          </a:bodyPr>
          <a:lstStyle/>
          <a:p>
            <a:pPr lvl="0" algn="just" eaLnBrk="0" hangingPunct="0">
              <a:spcBef>
                <a:spcPct val="20000"/>
              </a:spcBef>
              <a:defRPr/>
            </a:pPr>
            <a:r>
              <a:rPr lang="es-CO" b="1" dirty="0" smtClean="0">
                <a:cs typeface="ＭＳ Ｐゴシック" charset="0"/>
              </a:rPr>
              <a:t>HACIENDA</a:t>
            </a:r>
          </a:p>
          <a:p>
            <a:pPr marL="180975" lvl="0" indent="-180975" algn="just" eaLnBrk="0" hangingPunct="0">
              <a:spcBef>
                <a:spcPct val="20000"/>
              </a:spcBef>
              <a:buFont typeface="Arial" pitchFamily="34" charset="0"/>
              <a:buChar char="•"/>
              <a:defRPr/>
            </a:pPr>
            <a:r>
              <a:rPr lang="es-CO" dirty="0" smtClean="0">
                <a:cs typeface="ＭＳ Ｐゴシック" charset="0"/>
              </a:rPr>
              <a:t>Interrumpe la prescripción de $23.000 millones por concepto de impuesto sobre vehículos.</a:t>
            </a:r>
          </a:p>
          <a:p>
            <a:pPr marL="180975" lvl="0" indent="-180975" algn="just" eaLnBrk="0" hangingPunct="0">
              <a:spcBef>
                <a:spcPct val="20000"/>
              </a:spcBef>
              <a:buFont typeface="Arial" pitchFamily="34" charset="0"/>
              <a:buChar char="•"/>
              <a:defRPr/>
            </a:pPr>
            <a:r>
              <a:rPr lang="es-CO" dirty="0" smtClean="0">
                <a:cs typeface="ＭＳ Ｐゴシック" charset="0"/>
              </a:rPr>
              <a:t>En lo corrido del año se han incautado 26.857 unidades de licor, que representan un 62% del total incautado en el 2011.</a:t>
            </a:r>
          </a:p>
          <a:p>
            <a:pPr marL="180975" lvl="0" indent="-180975" algn="just" eaLnBrk="0" hangingPunct="0">
              <a:spcBef>
                <a:spcPct val="20000"/>
              </a:spcBef>
              <a:buFont typeface="Arial" pitchFamily="34" charset="0"/>
              <a:buChar char="•"/>
              <a:defRPr/>
            </a:pPr>
            <a:r>
              <a:rPr lang="es-CO" dirty="0" smtClean="0">
                <a:cs typeface="ＭＳ Ｐゴシック" charset="0"/>
              </a:rPr>
              <a:t>El recaudo efectivo a marzo de 2012, se incrementó en un 35%, con respecto al mismo periodo del año anterior.</a:t>
            </a:r>
          </a:p>
          <a:p>
            <a:pPr algn="just">
              <a:buFont typeface="Arial" pitchFamily="34" charset="0"/>
              <a:buChar char="•"/>
            </a:pPr>
            <a:endParaRPr lang="es-CO" dirty="0"/>
          </a:p>
        </p:txBody>
      </p:sp>
      <p:pic>
        <p:nvPicPr>
          <p:cNvPr id="9" name="8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10" name="9 Rectángulo"/>
          <p:cNvSpPr/>
          <p:nvPr/>
        </p:nvSpPr>
        <p:spPr>
          <a:xfrm>
            <a:off x="457200" y="309718"/>
            <a:ext cx="3660361"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FINANZAS PÚBLICAS</a:t>
            </a:r>
            <a:endParaRPr lang="es-CO" sz="3200" b="1" dirty="0">
              <a:solidFill>
                <a:srgbClr val="FF0000"/>
              </a:solidFill>
              <a:effectLst>
                <a:outerShdw blurRad="38100" dist="38100" dir="2700000" algn="tl">
                  <a:srgbClr val="000000">
                    <a:alpha val="43137"/>
                  </a:srgbClr>
                </a:outerShdw>
              </a:effectLst>
            </a:endParaRPr>
          </a:p>
        </p:txBody>
      </p:sp>
      <p:cxnSp>
        <p:nvCxnSpPr>
          <p:cNvPr id="11" name="10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457200" y="1390650"/>
            <a:ext cx="7610475" cy="1865126"/>
          </a:xfrm>
          <a:prstGeom prst="rect">
            <a:avLst/>
          </a:prstGeom>
          <a:noFill/>
          <a:ln w="9525">
            <a:noFill/>
            <a:miter lim="800000"/>
            <a:headEnd/>
            <a:tailEnd/>
          </a:ln>
        </p:spPr>
        <p:txBody>
          <a:bodyPr>
            <a:spAutoFit/>
          </a:bodyPr>
          <a:lstStyle/>
          <a:p>
            <a:pPr marL="342900" indent="-342900" algn="just" eaLnBrk="0" hangingPunct="0">
              <a:spcBef>
                <a:spcPct val="20000"/>
              </a:spcBef>
              <a:buFont typeface="Arial" pitchFamily="34" charset="0"/>
              <a:buChar char="•"/>
            </a:pPr>
            <a:r>
              <a:rPr lang="es-ES" dirty="0" smtClean="0"/>
              <a:t>La Lotería de Cundinamarca, a </a:t>
            </a:r>
            <a:r>
              <a:rPr lang="es-ES" dirty="0"/>
              <a:t>31 de </a:t>
            </a:r>
            <a:r>
              <a:rPr lang="es-ES" dirty="0" smtClean="0"/>
              <a:t>marzo </a:t>
            </a:r>
            <a:r>
              <a:rPr lang="es-ES" dirty="0"/>
              <a:t>de 2012, </a:t>
            </a:r>
            <a:r>
              <a:rPr lang="es-ES" dirty="0" smtClean="0"/>
              <a:t>ha </a:t>
            </a:r>
            <a:r>
              <a:rPr lang="es-ES" dirty="0"/>
              <a:t>transferido a la Secretaría de Salud del Departamento más de $2.320 </a:t>
            </a:r>
            <a:r>
              <a:rPr lang="es-ES" dirty="0" smtClean="0"/>
              <a:t>millones.</a:t>
            </a:r>
            <a:endParaRPr lang="es-ES" dirty="0"/>
          </a:p>
          <a:p>
            <a:pPr marL="342900" indent="-342900" algn="just" eaLnBrk="0" hangingPunct="0">
              <a:spcBef>
                <a:spcPct val="20000"/>
              </a:spcBef>
              <a:buFont typeface="Arial" pitchFamily="34" charset="0"/>
              <a:buChar char="•"/>
            </a:pPr>
            <a:r>
              <a:rPr lang="es-CO" dirty="0"/>
              <a:t>Las </a:t>
            </a:r>
            <a:r>
              <a:rPr lang="es-CO" dirty="0" smtClean="0"/>
              <a:t>ventas </a:t>
            </a:r>
            <a:r>
              <a:rPr lang="es-CO" dirty="0"/>
              <a:t>b</a:t>
            </a:r>
            <a:r>
              <a:rPr lang="es-CO" dirty="0" smtClean="0"/>
              <a:t>rutas </a:t>
            </a:r>
            <a:r>
              <a:rPr lang="es-CO" dirty="0"/>
              <a:t>de </a:t>
            </a:r>
            <a:r>
              <a:rPr lang="es-CO" dirty="0" smtClean="0"/>
              <a:t>la Lotería de Cundinamarca, </a:t>
            </a:r>
            <a:r>
              <a:rPr lang="es-CO" dirty="0"/>
              <a:t>31 de </a:t>
            </a:r>
            <a:r>
              <a:rPr lang="es-CO" dirty="0" smtClean="0"/>
              <a:t>marzo </a:t>
            </a:r>
            <a:r>
              <a:rPr lang="es-CO" dirty="0"/>
              <a:t>de 2012 ascienden a más de $19.339 </a:t>
            </a:r>
            <a:r>
              <a:rPr lang="es-CO" dirty="0" smtClean="0"/>
              <a:t>millones, lo </a:t>
            </a:r>
            <a:r>
              <a:rPr lang="es-CO" dirty="0"/>
              <a:t>que significa, que la </a:t>
            </a:r>
            <a:r>
              <a:rPr lang="es-CO" dirty="0" smtClean="0"/>
              <a:t>entidad </a:t>
            </a:r>
            <a:r>
              <a:rPr lang="es-CO" dirty="0"/>
              <a:t>está creciendo en ventas y en posicionamiento a nivel Departamental y Nacional.</a:t>
            </a:r>
          </a:p>
          <a:p>
            <a:pPr marL="342900" indent="-342900" algn="just" eaLnBrk="0" hangingPunct="0">
              <a:spcBef>
                <a:spcPct val="20000"/>
              </a:spcBef>
              <a:buFont typeface="Arial" pitchFamily="34" charset="0"/>
              <a:buChar char="•"/>
            </a:pPr>
            <a:endParaRPr lang="es-CO" dirty="0"/>
          </a:p>
        </p:txBody>
      </p:sp>
      <p:pic>
        <p:nvPicPr>
          <p:cNvPr id="7" name="6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8" name="7 Rectángulo"/>
          <p:cNvSpPr/>
          <p:nvPr/>
        </p:nvSpPr>
        <p:spPr>
          <a:xfrm>
            <a:off x="457200" y="309718"/>
            <a:ext cx="4532138"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EMPRESAS COMERCIALES</a:t>
            </a:r>
            <a:endParaRPr lang="es-CO" sz="3200" b="1" dirty="0">
              <a:solidFill>
                <a:srgbClr val="FF0000"/>
              </a:solidFill>
              <a:effectLst>
                <a:outerShdw blurRad="38100" dist="38100" dir="2700000" algn="tl">
                  <a:srgbClr val="000000">
                    <a:alpha val="43137"/>
                  </a:srgbClr>
                </a:outerShdw>
              </a:effectLst>
            </a:endParaRPr>
          </a:p>
        </p:txBody>
      </p:sp>
      <p:cxnSp>
        <p:nvCxnSpPr>
          <p:cNvPr id="9" name="8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9 Rectángulo"/>
          <p:cNvSpPr/>
          <p:nvPr/>
        </p:nvSpPr>
        <p:spPr>
          <a:xfrm>
            <a:off x="571500" y="2962275"/>
            <a:ext cx="7467600" cy="2031325"/>
          </a:xfrm>
          <a:prstGeom prst="rect">
            <a:avLst/>
          </a:prstGeom>
        </p:spPr>
        <p:txBody>
          <a:bodyPr wrap="square">
            <a:spAutoFit/>
          </a:bodyPr>
          <a:lstStyle/>
          <a:p>
            <a:pPr marL="266700" indent="-266700" algn="just">
              <a:buFont typeface="Arial" pitchFamily="34" charset="0"/>
              <a:buChar char="•"/>
            </a:pPr>
            <a:r>
              <a:rPr lang="es-CO" dirty="0" smtClean="0"/>
              <a:t>Se han recibido $14.000 millones por transferencias de la venta de licor, por parte de la Empresa de Licores de Cundinamarca.</a:t>
            </a:r>
          </a:p>
          <a:p>
            <a:pPr marL="266700" indent="-266700" algn="just"/>
            <a:endParaRPr lang="es-CO" dirty="0" smtClean="0"/>
          </a:p>
          <a:p>
            <a:pPr marL="266700" indent="-266700" algn="just">
              <a:buFont typeface="Arial" pitchFamily="34" charset="0"/>
              <a:buChar char="•"/>
            </a:pPr>
            <a:r>
              <a:rPr lang="es-CO" dirty="0" smtClean="0"/>
              <a:t>La Inmobiliaria Cundinamarquesa, realizó actualización de los cánones de arrendamiento de los inmuebles que administra. Así mismo, adelantó reparaciones locativas en la sede de la Asamblea Departamental y otras dependencias del Sector Central.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5 Rectángulo"/>
          <p:cNvSpPr>
            <a:spLocks noChangeArrowheads="1"/>
          </p:cNvSpPr>
          <p:nvPr/>
        </p:nvSpPr>
        <p:spPr bwMode="auto">
          <a:xfrm>
            <a:off x="457200" y="1095375"/>
            <a:ext cx="7118350" cy="3847207"/>
          </a:xfrm>
          <a:prstGeom prst="rect">
            <a:avLst/>
          </a:prstGeom>
          <a:noFill/>
          <a:ln w="9525">
            <a:noFill/>
            <a:miter lim="800000"/>
            <a:headEnd/>
            <a:tailEnd/>
          </a:ln>
        </p:spPr>
        <p:txBody>
          <a:bodyPr>
            <a:spAutoFit/>
          </a:bodyPr>
          <a:lstStyle/>
          <a:p>
            <a:pPr marL="180975" indent="-180975" algn="just">
              <a:buFont typeface="Arial" pitchFamily="34" charset="0"/>
              <a:buChar char="•"/>
            </a:pPr>
            <a:r>
              <a:rPr lang="es-CO" dirty="0"/>
              <a:t>Se han pagado $</a:t>
            </a:r>
            <a:r>
              <a:rPr lang="es-CO" dirty="0" smtClean="0"/>
              <a:t>423.657.875, </a:t>
            </a:r>
            <a:r>
              <a:rPr lang="es-CO" dirty="0"/>
              <a:t>correspondientes a 74 </a:t>
            </a:r>
            <a:r>
              <a:rPr lang="es-CO" dirty="0" smtClean="0"/>
              <a:t>municipios, en los cuales </a:t>
            </a:r>
            <a:r>
              <a:rPr lang="es-CO" dirty="0"/>
              <a:t>la </a:t>
            </a:r>
            <a:r>
              <a:rPr lang="es-CO" dirty="0" smtClean="0"/>
              <a:t>Gobernación de Cundinamarca </a:t>
            </a:r>
            <a:r>
              <a:rPr lang="es-CO" dirty="0"/>
              <a:t>tiene bienes inmuebles </a:t>
            </a:r>
            <a:r>
              <a:rPr lang="es-CO" dirty="0" smtClean="0"/>
              <a:t>certificados. El pronto </a:t>
            </a:r>
            <a:r>
              <a:rPr lang="es-CO" dirty="0"/>
              <a:t>pago generó un descuento de $66.565.126.</a:t>
            </a:r>
          </a:p>
          <a:p>
            <a:pPr marL="180975" indent="-180975" algn="just">
              <a:buFont typeface="Arial" pitchFamily="34" charset="0"/>
              <a:buChar char="•"/>
            </a:pPr>
            <a:endParaRPr lang="es-CO" dirty="0" smtClean="0"/>
          </a:p>
          <a:p>
            <a:pPr marL="180975" indent="-180975" algn="just">
              <a:buFont typeface="Arial" pitchFamily="34" charset="0"/>
              <a:buChar char="•"/>
            </a:pPr>
            <a:r>
              <a:rPr lang="es-ES" dirty="0" smtClean="0"/>
              <a:t>El mantenimiento del parque  automotor, durante los primeros 100 días de 2012, presentó un ahorro del 18.16%, comparado con el mismo periodo de 2011; Y de 7.8% por concepto de combustible</a:t>
            </a:r>
          </a:p>
          <a:p>
            <a:pPr marL="180975" indent="-180975" algn="just"/>
            <a:endParaRPr lang="es-ES" dirty="0"/>
          </a:p>
          <a:p>
            <a:pPr marL="180975" indent="-180975" algn="just">
              <a:buFont typeface="Arial" pitchFamily="34" charset="0"/>
              <a:buChar char="•"/>
            </a:pPr>
            <a:r>
              <a:rPr lang="es-ES" dirty="0"/>
              <a:t>Prevención del daño antijurídico y implementación de un adecuado sistema de defensa judicial del </a:t>
            </a:r>
            <a:r>
              <a:rPr lang="es-ES" dirty="0" smtClean="0"/>
              <a:t>Departamento.</a:t>
            </a:r>
            <a:endParaRPr lang="es-ES" dirty="0"/>
          </a:p>
          <a:p>
            <a:pPr algn="just">
              <a:buFont typeface="Arial" pitchFamily="34" charset="0"/>
              <a:buChar char="•"/>
            </a:pPr>
            <a:endParaRPr lang="es-CO" sz="1600" dirty="0"/>
          </a:p>
          <a:p>
            <a:pPr algn="just">
              <a:buFont typeface="Arial" pitchFamily="34" charset="0"/>
              <a:buChar char="•"/>
            </a:pPr>
            <a:endParaRPr lang="es-CO" sz="1600" dirty="0"/>
          </a:p>
          <a:p>
            <a:pPr algn="just"/>
            <a:endParaRPr lang="es-CO" sz="1600" dirty="0"/>
          </a:p>
          <a:p>
            <a:pPr algn="just"/>
            <a:endParaRPr lang="es-CO" sz="1600" dirty="0"/>
          </a:p>
        </p:txBody>
      </p:sp>
      <p:pic>
        <p:nvPicPr>
          <p:cNvPr id="5" name="4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6" name="5 Rectángulo"/>
          <p:cNvSpPr/>
          <p:nvPr/>
        </p:nvSpPr>
        <p:spPr>
          <a:xfrm>
            <a:off x="457200" y="309718"/>
            <a:ext cx="4436536"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GESTIÓN INSTITUCIONAL</a:t>
            </a:r>
            <a:endParaRPr lang="es-CO" sz="3200" b="1" dirty="0">
              <a:solidFill>
                <a:srgbClr val="FF0000"/>
              </a:solidFill>
              <a:effectLst>
                <a:outerShdw blurRad="38100" dist="38100" dir="2700000" algn="tl">
                  <a:srgbClr val="000000">
                    <a:alpha val="43137"/>
                  </a:srgbClr>
                </a:outerShdw>
              </a:effectLst>
            </a:endParaRPr>
          </a:p>
        </p:txBody>
      </p:sp>
      <p:cxnSp>
        <p:nvCxnSpPr>
          <p:cNvPr id="7" name="6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4" name="Group 35"/>
          <p:cNvGrpSpPr>
            <a:grpSpLocks/>
          </p:cNvGrpSpPr>
          <p:nvPr/>
        </p:nvGrpSpPr>
        <p:grpSpPr bwMode="auto">
          <a:xfrm>
            <a:off x="357188" y="531813"/>
            <a:ext cx="2128837" cy="2444750"/>
            <a:chOff x="3984" y="1728"/>
            <a:chExt cx="1562" cy="1584"/>
          </a:xfrm>
        </p:grpSpPr>
        <p:pic>
          <p:nvPicPr>
            <p:cNvPr id="20492" name="Picture 36"/>
            <p:cNvPicPr>
              <a:picLocks noChangeAspect="1" noChangeArrowheads="1"/>
            </p:cNvPicPr>
            <p:nvPr/>
          </p:nvPicPr>
          <p:blipFill>
            <a:blip r:embed="rId2"/>
            <a:srcRect/>
            <a:stretch>
              <a:fillRect/>
            </a:stretch>
          </p:blipFill>
          <p:spPr bwMode="auto">
            <a:xfrm>
              <a:off x="3984" y="1728"/>
              <a:ext cx="1562" cy="1584"/>
            </a:xfrm>
            <a:prstGeom prst="rect">
              <a:avLst/>
            </a:prstGeom>
            <a:noFill/>
            <a:ln w="9525">
              <a:noFill/>
              <a:miter lim="800000"/>
              <a:headEnd/>
              <a:tailEnd/>
            </a:ln>
          </p:spPr>
        </p:pic>
        <p:sp>
          <p:nvSpPr>
            <p:cNvPr id="20493" name="Text Box 37"/>
            <p:cNvSpPr txBox="1">
              <a:spLocks noChangeArrowheads="1"/>
            </p:cNvSpPr>
            <p:nvPr/>
          </p:nvSpPr>
          <p:spPr bwMode="auto">
            <a:xfrm>
              <a:off x="4272" y="2410"/>
              <a:ext cx="1155" cy="314"/>
            </a:xfrm>
            <a:prstGeom prst="rect">
              <a:avLst/>
            </a:prstGeom>
            <a:noFill/>
            <a:ln w="9525">
              <a:noFill/>
              <a:miter lim="800000"/>
              <a:headEnd/>
              <a:tailEnd/>
            </a:ln>
          </p:spPr>
          <p:txBody>
            <a:bodyPr wrap="none" lIns="83171" tIns="41586" rIns="83171" bIns="41586">
              <a:spAutoFit/>
            </a:bodyPr>
            <a:lstStyle/>
            <a:p>
              <a:pPr defTabSz="825500" eaLnBrk="0" hangingPunct="0"/>
              <a:r>
                <a:rPr lang="en-CA" sz="1300" b="1">
                  <a:solidFill>
                    <a:srgbClr val="000099"/>
                  </a:solidFill>
                </a:rPr>
                <a:t>MEJORAMIENTO </a:t>
              </a:r>
            </a:p>
            <a:p>
              <a:pPr defTabSz="825500" eaLnBrk="0" hangingPunct="0"/>
              <a:r>
                <a:rPr lang="en-CA" sz="1300" b="1">
                  <a:solidFill>
                    <a:srgbClr val="000099"/>
                  </a:solidFill>
                </a:rPr>
                <a:t>CONTINUO</a:t>
              </a:r>
            </a:p>
          </p:txBody>
        </p:sp>
      </p:grpSp>
      <p:sp>
        <p:nvSpPr>
          <p:cNvPr id="20485" name="AutoShape 9"/>
          <p:cNvSpPr>
            <a:spLocks noChangeArrowheads="1"/>
          </p:cNvSpPr>
          <p:nvPr/>
        </p:nvSpPr>
        <p:spPr bwMode="auto">
          <a:xfrm>
            <a:off x="3255963" y="1497013"/>
            <a:ext cx="4929187" cy="4921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7. ACTIVIDADES PRELIMINARES PARA EL 3er CONGRESO INTERNACIONAL</a:t>
            </a:r>
          </a:p>
          <a:p>
            <a:pPr defTabSz="688975" eaLnBrk="0" hangingPunct="0"/>
            <a:r>
              <a:rPr lang="es-ES_tradnl" sz="1000" b="1"/>
              <a:t> DE CALIDAD</a:t>
            </a:r>
          </a:p>
        </p:txBody>
      </p:sp>
      <p:sp>
        <p:nvSpPr>
          <p:cNvPr id="20486" name="AutoShape 11"/>
          <p:cNvSpPr>
            <a:spLocks noChangeArrowheads="1"/>
          </p:cNvSpPr>
          <p:nvPr/>
        </p:nvSpPr>
        <p:spPr bwMode="auto">
          <a:xfrm>
            <a:off x="928688" y="5481638"/>
            <a:ext cx="4464050" cy="500062"/>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marL="228600" indent="-228600" defTabSz="688975" eaLnBrk="0" hangingPunct="0">
              <a:buFontTx/>
              <a:buAutoNum type="arabicPeriod"/>
            </a:pPr>
            <a:r>
              <a:rPr lang="es-ES_tradnl" sz="1000" b="1"/>
              <a:t>DIAGNÓSTICO DEL ESTADO DEL SISTEMA INTEGRAL DE </a:t>
            </a:r>
          </a:p>
          <a:p>
            <a:pPr marL="228600" indent="-228600" defTabSz="688975" eaLnBrk="0" hangingPunct="0"/>
            <a:r>
              <a:rPr lang="es-ES_tradnl" sz="1000" b="1"/>
              <a:t>GESTIÓN Y CONTROL </a:t>
            </a:r>
          </a:p>
        </p:txBody>
      </p:sp>
      <p:sp>
        <p:nvSpPr>
          <p:cNvPr id="20487" name="AutoShape 11"/>
          <p:cNvSpPr>
            <a:spLocks noChangeArrowheads="1"/>
          </p:cNvSpPr>
          <p:nvPr/>
        </p:nvSpPr>
        <p:spPr bwMode="auto">
          <a:xfrm>
            <a:off x="1425575" y="4779963"/>
            <a:ext cx="4464050" cy="500062"/>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2. AJUSTE A LA ORGANIZACIÓN DEL SISTEMA INTEGRAL DE </a:t>
            </a:r>
          </a:p>
          <a:p>
            <a:pPr defTabSz="688975" eaLnBrk="0" hangingPunct="0"/>
            <a:r>
              <a:rPr lang="es-ES_tradnl" sz="1000" b="1"/>
              <a:t>GESTIÓN Y CONTROL Y DEFINICIÓN DE INSTANCIAS Y </a:t>
            </a:r>
          </a:p>
          <a:p>
            <a:pPr defTabSz="688975" eaLnBrk="0" hangingPunct="0"/>
            <a:r>
              <a:rPr lang="es-ES_tradnl" sz="1000" b="1"/>
              <a:t>RESPONSABILIDADES</a:t>
            </a:r>
          </a:p>
        </p:txBody>
      </p:sp>
      <p:sp>
        <p:nvSpPr>
          <p:cNvPr id="20488" name="AutoShape 11"/>
          <p:cNvSpPr>
            <a:spLocks noChangeArrowheads="1"/>
          </p:cNvSpPr>
          <p:nvPr/>
        </p:nvSpPr>
        <p:spPr bwMode="auto">
          <a:xfrm>
            <a:off x="1846263" y="4179888"/>
            <a:ext cx="4464050" cy="4286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3. SENSIBILIZACIÓN Y APOYO A LOS PROCESOS PARA AJUSTE </a:t>
            </a:r>
          </a:p>
          <a:p>
            <a:pPr defTabSz="688975" eaLnBrk="0" hangingPunct="0"/>
            <a:r>
              <a:rPr lang="es-ES_tradnl" sz="1000" b="1"/>
              <a:t>DE SU DOCUMENTACIÓN</a:t>
            </a:r>
          </a:p>
        </p:txBody>
      </p:sp>
      <p:sp>
        <p:nvSpPr>
          <p:cNvPr id="20489" name="AutoShape 11"/>
          <p:cNvSpPr>
            <a:spLocks noChangeArrowheads="1"/>
          </p:cNvSpPr>
          <p:nvPr/>
        </p:nvSpPr>
        <p:spPr bwMode="auto">
          <a:xfrm>
            <a:off x="2219325" y="3592513"/>
            <a:ext cx="4464050" cy="4286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4. PRESENTACIÓN A LOS LIDERES DEL SISTEMA Y INTEGRACIÓN </a:t>
            </a:r>
          </a:p>
          <a:p>
            <a:pPr defTabSz="688975" eaLnBrk="0" hangingPunct="0"/>
            <a:r>
              <a:rPr lang="es-ES_tradnl" sz="1000" b="1"/>
              <a:t>DE EQUIPOS DE MEJORAMIENTO X PROCESO</a:t>
            </a:r>
          </a:p>
        </p:txBody>
      </p:sp>
      <p:sp>
        <p:nvSpPr>
          <p:cNvPr id="20490" name="AutoShape 9"/>
          <p:cNvSpPr>
            <a:spLocks noChangeArrowheads="1"/>
          </p:cNvSpPr>
          <p:nvPr/>
        </p:nvSpPr>
        <p:spPr bwMode="auto">
          <a:xfrm>
            <a:off x="2528888" y="2979738"/>
            <a:ext cx="4464050" cy="4286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5. CONVENIO CON EL DEPARTAMENTO ADMINISTRATIVO DE LA </a:t>
            </a:r>
          </a:p>
          <a:p>
            <a:pPr defTabSz="688975" eaLnBrk="0" hangingPunct="0"/>
            <a:r>
              <a:rPr lang="es-ES_tradnl" sz="1000" b="1"/>
              <a:t>PROSPERIDAD PARA  ASISTENCIA TÉCNICA.</a:t>
            </a:r>
          </a:p>
        </p:txBody>
      </p:sp>
      <p:sp>
        <p:nvSpPr>
          <p:cNvPr id="20491" name="AutoShape 9"/>
          <p:cNvSpPr>
            <a:spLocks noChangeArrowheads="1"/>
          </p:cNvSpPr>
          <p:nvPr/>
        </p:nvSpPr>
        <p:spPr bwMode="auto">
          <a:xfrm>
            <a:off x="3013075" y="2270125"/>
            <a:ext cx="4464050" cy="4921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6. CONVENIO CON EL SENA PARA APOYO EN CAPACITACIONES</a:t>
            </a:r>
          </a:p>
        </p:txBody>
      </p:sp>
      <p:pic>
        <p:nvPicPr>
          <p:cNvPr id="14" name="13 Imagen" descr="cien días (1).jpg"/>
          <p:cNvPicPr>
            <a:picLocks noChangeAspect="1"/>
          </p:cNvPicPr>
          <p:nvPr/>
        </p:nvPicPr>
        <p:blipFill>
          <a:blip r:embed="rId3"/>
          <a:stretch>
            <a:fillRect/>
          </a:stretch>
        </p:blipFill>
        <p:spPr>
          <a:xfrm>
            <a:off x="7910243" y="28575"/>
            <a:ext cx="1077182" cy="1077182"/>
          </a:xfrm>
          <a:prstGeom prst="rect">
            <a:avLst/>
          </a:prstGeom>
        </p:spPr>
      </p:pic>
      <p:sp>
        <p:nvSpPr>
          <p:cNvPr id="15" name="14 Rectángulo"/>
          <p:cNvSpPr/>
          <p:nvPr/>
        </p:nvSpPr>
        <p:spPr>
          <a:xfrm>
            <a:off x="2019299" y="613350"/>
            <a:ext cx="5457825" cy="369332"/>
          </a:xfrm>
          <a:prstGeom prst="rect">
            <a:avLst/>
          </a:prstGeom>
        </p:spPr>
        <p:txBody>
          <a:bodyPr wrap="square">
            <a:spAutoFit/>
          </a:bodyPr>
          <a:lstStyle/>
          <a:p>
            <a:r>
              <a:rPr lang="es-CO" b="1" dirty="0" smtClean="0">
                <a:effectLst>
                  <a:outerShdw blurRad="38100" dist="38100" dir="2700000" algn="tl">
                    <a:srgbClr val="000000">
                      <a:alpha val="43137"/>
                    </a:srgbClr>
                  </a:outerShdw>
                </a:effectLst>
              </a:rPr>
              <a:t>SISTEMA INTEGRADO DE GESTIÓN Y CONTROL</a:t>
            </a:r>
            <a:endParaRPr lang="es-CO" b="1" dirty="0">
              <a:effectLst>
                <a:outerShdw blurRad="38100" dist="38100" dir="2700000" algn="tl">
                  <a:srgbClr val="000000">
                    <a:alpha val="43137"/>
                  </a:srgbClr>
                </a:outerShdw>
              </a:effectLst>
            </a:endParaRPr>
          </a:p>
        </p:txBody>
      </p:sp>
      <p:cxnSp>
        <p:nvCxnSpPr>
          <p:cNvPr id="16" name="15 Conector recto"/>
          <p:cNvCxnSpPr/>
          <p:nvPr/>
        </p:nvCxnSpPr>
        <p:spPr>
          <a:xfrm>
            <a:off x="1846263" y="531813"/>
            <a:ext cx="54752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18 Rectángulo"/>
          <p:cNvSpPr/>
          <p:nvPr/>
        </p:nvSpPr>
        <p:spPr>
          <a:xfrm>
            <a:off x="423143" y="28575"/>
            <a:ext cx="4436536"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GESTIÓN INSTITUCIONAL</a:t>
            </a:r>
            <a:endParaRPr lang="es-CO"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596900" y="1371600"/>
            <a:ext cx="7175500" cy="4007251"/>
          </a:xfrm>
          <a:ln w="12700">
            <a:solidFill>
              <a:schemeClr val="bg1"/>
            </a:solidFill>
          </a:ln>
        </p:spPr>
        <p:txBody>
          <a:bodyPr>
            <a:spAutoFit/>
          </a:bodyPr>
          <a:lstStyle/>
          <a:p>
            <a:pPr marL="180975" indent="-180975" algn="just">
              <a:buFont typeface="Arial" pitchFamily="34" charset="0"/>
              <a:buChar char="•"/>
              <a:defRPr/>
            </a:pPr>
            <a:r>
              <a:rPr lang="es-CO" sz="1800" dirty="0" smtClean="0">
                <a:solidFill>
                  <a:schemeClr val="tx1"/>
                </a:solidFill>
                <a:cs typeface="+mn-cs"/>
              </a:rPr>
              <a:t> La Corporación Social amplió la cuantía máxima para el otorgamiento del crédito de vivienda, quedando en 360 SMLMV, que corresponde para el presente año a la suma de $204.012.000.</a:t>
            </a:r>
          </a:p>
          <a:p>
            <a:pPr marL="180975" indent="-180975" algn="just">
              <a:buFont typeface="Arial" pitchFamily="34" charset="0"/>
              <a:buChar char="•"/>
              <a:defRPr/>
            </a:pPr>
            <a:endParaRPr lang="es-CO" sz="1800" dirty="0" smtClean="0">
              <a:solidFill>
                <a:schemeClr val="tx1"/>
              </a:solidFill>
              <a:cs typeface="+mn-cs"/>
            </a:endParaRPr>
          </a:p>
          <a:p>
            <a:pPr marL="180975" indent="-180975" algn="just">
              <a:buFont typeface="Arial" pitchFamily="34" charset="0"/>
              <a:buChar char="•"/>
              <a:defRPr/>
            </a:pPr>
            <a:r>
              <a:rPr lang="es-MX" sz="1800" dirty="0" smtClean="0">
                <a:solidFill>
                  <a:schemeClr val="tx1"/>
                </a:solidFill>
                <a:cs typeface="+mn-cs"/>
              </a:rPr>
              <a:t>Implementación del Correo de Voz en el Departamento de Cundinamarca.</a:t>
            </a:r>
          </a:p>
          <a:p>
            <a:pPr marL="285750" indent="-285750" algn="just">
              <a:defRPr/>
            </a:pPr>
            <a:endParaRPr lang="es-MX" sz="1800" dirty="0" smtClean="0">
              <a:solidFill>
                <a:schemeClr val="tx1"/>
              </a:solidFill>
              <a:cs typeface="+mn-cs"/>
            </a:endParaRPr>
          </a:p>
          <a:p>
            <a:pPr marL="180975" indent="-180975" algn="just">
              <a:buFont typeface="Arial" pitchFamily="34" charset="0"/>
              <a:buChar char="•"/>
              <a:defRPr/>
            </a:pPr>
            <a:r>
              <a:rPr lang="es-MX" sz="1800" dirty="0" smtClean="0">
                <a:solidFill>
                  <a:schemeClr val="tx1"/>
                </a:solidFill>
                <a:cs typeface="+mn-cs"/>
              </a:rPr>
              <a:t>Inicia la campaña en asocio con HP, acerca de la recolección de equipos de cómputo obsoletos y en desuso, que serán reciclados para darle el manejo adecuado a los residuos tóxicos que los componen.</a:t>
            </a:r>
          </a:p>
          <a:p>
            <a:pPr marL="180975" indent="-180975" algn="just">
              <a:buFont typeface="Arial" pitchFamily="34" charset="0"/>
              <a:buChar char="•"/>
              <a:defRPr/>
            </a:pPr>
            <a:endParaRPr lang="es-CO" sz="1800" dirty="0" smtClean="0">
              <a:solidFill>
                <a:schemeClr val="tx1"/>
              </a:solidFill>
              <a:cs typeface="+mn-cs"/>
            </a:endParaRPr>
          </a:p>
          <a:p>
            <a:pPr algn="just">
              <a:defRPr/>
            </a:pPr>
            <a:endParaRPr lang="es-CO" b="1" dirty="0">
              <a:cs typeface="+mn-cs"/>
            </a:endParaRPr>
          </a:p>
        </p:txBody>
      </p:sp>
      <p:pic>
        <p:nvPicPr>
          <p:cNvPr id="4" name="3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6" name="5 Rectángulo"/>
          <p:cNvSpPr/>
          <p:nvPr/>
        </p:nvSpPr>
        <p:spPr>
          <a:xfrm>
            <a:off x="457200" y="309718"/>
            <a:ext cx="4436536"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GESTIÓN INSTITUCIONAL</a:t>
            </a:r>
            <a:endParaRPr lang="es-CO" sz="3200" b="1" dirty="0">
              <a:solidFill>
                <a:srgbClr val="FF0000"/>
              </a:solidFill>
              <a:effectLst>
                <a:outerShdw blurRad="38100" dist="38100" dir="2700000" algn="tl">
                  <a:srgbClr val="000000">
                    <a:alpha val="43137"/>
                  </a:srgbClr>
                </a:outerShdw>
              </a:effectLst>
            </a:endParaRPr>
          </a:p>
        </p:txBody>
      </p:sp>
      <p:cxnSp>
        <p:nvCxnSpPr>
          <p:cNvPr id="7" name="6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3515" y="3191789"/>
            <a:ext cx="4826136" cy="1200329"/>
          </a:xfrm>
          <a:prstGeom prst="rect">
            <a:avLst/>
          </a:prstGeom>
        </p:spPr>
        <p:txBody>
          <a:bodyPr wrap="square">
            <a:spAutoFit/>
          </a:bodyPr>
          <a:lstStyle/>
          <a:p>
            <a:pPr algn="ctr"/>
            <a:r>
              <a:rPr lang="es-CO" sz="7200" b="1" dirty="0" smtClean="0">
                <a:solidFill>
                  <a:schemeClr val="accent1">
                    <a:lumMod val="75000"/>
                  </a:schemeClr>
                </a:solidFill>
                <a:effectLst>
                  <a:outerShdw blurRad="38100" dist="38100" dir="2700000" algn="tl">
                    <a:srgbClr val="000000">
                      <a:alpha val="43137"/>
                    </a:srgbClr>
                  </a:outerShdw>
                </a:effectLst>
              </a:rPr>
              <a:t>GRACIAS</a:t>
            </a:r>
            <a:endParaRPr lang="es-CO" sz="7200" b="1" dirty="0">
              <a:solidFill>
                <a:schemeClr val="accent1">
                  <a:lumMod val="75000"/>
                </a:schemeClr>
              </a:solidFill>
              <a:effectLst>
                <a:outerShdw blurRad="38100" dist="38100" dir="2700000" algn="tl">
                  <a:srgbClr val="000000">
                    <a:alpha val="43137"/>
                  </a:srgbClr>
                </a:outerShdw>
              </a:effectLst>
            </a:endParaRPr>
          </a:p>
        </p:txBody>
      </p:sp>
      <p:pic>
        <p:nvPicPr>
          <p:cNvPr id="3" name="2 Imagen" descr="cien días (1).jpg"/>
          <p:cNvPicPr>
            <a:picLocks noChangeAspect="1"/>
          </p:cNvPicPr>
          <p:nvPr/>
        </p:nvPicPr>
        <p:blipFill>
          <a:blip r:embed="rId2"/>
          <a:stretch>
            <a:fillRect/>
          </a:stretch>
        </p:blipFill>
        <p:spPr>
          <a:xfrm>
            <a:off x="3717561" y="1366773"/>
            <a:ext cx="1586847" cy="15868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txBox="1">
            <a:spLocks noChangeArrowheads="1"/>
          </p:cNvSpPr>
          <p:nvPr/>
        </p:nvSpPr>
        <p:spPr bwMode="auto">
          <a:xfrm>
            <a:off x="2525713" y="5122863"/>
            <a:ext cx="6169025" cy="646112"/>
          </a:xfrm>
          <a:prstGeom prst="rect">
            <a:avLst/>
          </a:prstGeom>
          <a:noFill/>
          <a:ln w="9525">
            <a:noFill/>
            <a:miter lim="800000"/>
            <a:headEnd/>
            <a:tailEnd/>
          </a:ln>
        </p:spPr>
        <p:txBody>
          <a:bodyPr>
            <a:spAutoFit/>
          </a:bodyPr>
          <a:lstStyle/>
          <a:p>
            <a:pPr algn="ctr"/>
            <a:r>
              <a:rPr lang="es-CO">
                <a:solidFill>
                  <a:srgbClr val="FFFFFF"/>
                </a:solidFill>
              </a:rPr>
              <a:t>LUIS FERNANDO AYALA PABÓN </a:t>
            </a:r>
          </a:p>
          <a:p>
            <a:pPr algn="ct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165528"/>
            <a:ext cx="7209538" cy="1077218"/>
          </a:xfrm>
          <a:prstGeom prst="rect">
            <a:avLst/>
          </a:prstGeom>
        </p:spPr>
        <p:txBody>
          <a:bodyPr wrap="none">
            <a:spAutoFit/>
          </a:bodyPr>
          <a:lstStyle/>
          <a:p>
            <a:r>
              <a:rPr lang="es-CO" sz="3200" b="1" dirty="0" smtClean="0">
                <a:solidFill>
                  <a:schemeClr val="accent1">
                    <a:lumMod val="75000"/>
                  </a:schemeClr>
                </a:solidFill>
                <a:effectLst>
                  <a:outerShdw blurRad="38100" dist="38100" dir="2700000" algn="tl">
                    <a:srgbClr val="000000">
                      <a:alpha val="43137"/>
                    </a:srgbClr>
                  </a:outerShdw>
                </a:effectLst>
              </a:rPr>
              <a:t>INSTITUTO DE INFRAESTRUCTURA Y </a:t>
            </a:r>
          </a:p>
          <a:p>
            <a:r>
              <a:rPr lang="es-CO" sz="3200" b="1" dirty="0" smtClean="0">
                <a:solidFill>
                  <a:schemeClr val="accent1">
                    <a:lumMod val="75000"/>
                  </a:schemeClr>
                </a:solidFill>
                <a:effectLst>
                  <a:outerShdw blurRad="38100" dist="38100" dir="2700000" algn="tl">
                    <a:srgbClr val="000000">
                      <a:alpha val="43137"/>
                    </a:srgbClr>
                  </a:outerShdw>
                </a:effectLst>
              </a:rPr>
              <a:t>CONCESIONES DE CUNDINAMARCA, ICCU</a:t>
            </a:r>
            <a:endParaRPr lang="es-CO" sz="32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ien días (1).jpg"/>
          <p:cNvPicPr>
            <a:picLocks noChangeAspect="1"/>
          </p:cNvPicPr>
          <p:nvPr/>
        </p:nvPicPr>
        <p:blipFill>
          <a:blip r:embed="rId2"/>
          <a:stretch>
            <a:fillRect/>
          </a:stretch>
        </p:blipFill>
        <p:spPr>
          <a:xfrm>
            <a:off x="2208363" y="342513"/>
            <a:ext cx="4675515" cy="4675515"/>
          </a:xfrm>
          <a:prstGeom prst="rect">
            <a:avLst/>
          </a:prstGeom>
        </p:spPr>
      </p:pic>
      <p:sp>
        <p:nvSpPr>
          <p:cNvPr id="3" name="2 Rectángulo"/>
          <p:cNvSpPr/>
          <p:nvPr/>
        </p:nvSpPr>
        <p:spPr>
          <a:xfrm>
            <a:off x="1214203" y="5381469"/>
            <a:ext cx="6505731" cy="1200329"/>
          </a:xfrm>
          <a:prstGeom prst="rect">
            <a:avLst/>
          </a:prstGeom>
        </p:spPr>
        <p:txBody>
          <a:bodyPr wrap="square">
            <a:spAutoFit/>
          </a:bodyPr>
          <a:lstStyle/>
          <a:p>
            <a:pPr algn="ctr"/>
            <a:r>
              <a:rPr lang="es-CO" sz="7200" b="1" dirty="0" smtClean="0">
                <a:solidFill>
                  <a:schemeClr val="accent1">
                    <a:lumMod val="75000"/>
                  </a:schemeClr>
                </a:solidFill>
                <a:effectLst>
                  <a:outerShdw blurRad="38100" dist="38100" dir="2700000" algn="tl">
                    <a:srgbClr val="000000">
                      <a:alpha val="43137"/>
                    </a:srgbClr>
                  </a:outerShdw>
                </a:effectLst>
              </a:rPr>
              <a:t>BIENVENIDOS</a:t>
            </a:r>
            <a:endParaRPr lang="es-CO" sz="7200"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685461" y="1133467"/>
            <a:ext cx="5429250" cy="461665"/>
          </a:xfrm>
          <a:prstGeom prst="rect">
            <a:avLst/>
          </a:prstGeom>
          <a:solidFill>
            <a:srgbClr val="0070C0"/>
          </a:solidFill>
          <a:effectLst>
            <a:outerShdw blurRad="76200" dist="12700" dir="8100000" sy="-23000" kx="800400" algn="br" rotWithShape="0">
              <a:prstClr val="black">
                <a:alpha val="20000"/>
              </a:prstClr>
            </a:outerShdw>
          </a:effectLst>
        </p:spPr>
        <p:style>
          <a:lnRef idx="0">
            <a:scrgbClr r="0" g="0" b="0"/>
          </a:lnRef>
          <a:fillRef idx="1003">
            <a:schemeClr val="lt2"/>
          </a:fillRef>
          <a:effectRef idx="0">
            <a:scrgbClr r="0" g="0" b="0"/>
          </a:effectRef>
          <a:fontRef idx="major"/>
        </p:style>
        <p:txBody>
          <a:bodyPr wrap="square">
            <a:spAutoFit/>
          </a:bodyPr>
          <a:lstStyle/>
          <a:p>
            <a:pPr algn="ctr">
              <a:defRPr/>
            </a:pPr>
            <a:r>
              <a:rPr lang="es-ES" sz="2400" b="1" dirty="0" smtClean="0">
                <a:solidFill>
                  <a:schemeClr val="bg1"/>
                </a:solidFill>
                <a:latin typeface="+mn-lt"/>
                <a:ea typeface="+mn-ea"/>
                <a:cs typeface="+mn-cs"/>
              </a:rPr>
              <a:t>Mantenimiento de la Red Terciaria</a:t>
            </a:r>
            <a:endParaRPr lang="es-ES" sz="2400" b="1" dirty="0">
              <a:solidFill>
                <a:schemeClr val="bg1"/>
              </a:solidFill>
              <a:latin typeface="+mn-lt"/>
              <a:ea typeface="+mn-ea"/>
              <a:cs typeface="+mn-cs"/>
            </a:endParaRPr>
          </a:p>
        </p:txBody>
      </p:sp>
      <p:sp>
        <p:nvSpPr>
          <p:cNvPr id="4" name="3 CuadroTexto"/>
          <p:cNvSpPr txBox="1"/>
          <p:nvPr/>
        </p:nvSpPr>
        <p:spPr>
          <a:xfrm>
            <a:off x="1412191" y="1772903"/>
            <a:ext cx="6143668" cy="461665"/>
          </a:xfrm>
          <a:prstGeom prst="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s-ES" sz="2400" b="1" dirty="0">
                <a:solidFill>
                  <a:schemeClr val="tx1"/>
                </a:solidFill>
              </a:rPr>
              <a:t>Inversión de recursos por </a:t>
            </a:r>
            <a:r>
              <a:rPr lang="es-ES" sz="2400" b="1" dirty="0" smtClean="0">
                <a:solidFill>
                  <a:schemeClr val="tx1"/>
                </a:solidFill>
              </a:rPr>
              <a:t>$8.038 millones</a:t>
            </a:r>
            <a:endParaRPr lang="es-ES" sz="2400" dirty="0">
              <a:solidFill>
                <a:schemeClr val="tx1"/>
              </a:solidFill>
            </a:endParaRPr>
          </a:p>
        </p:txBody>
      </p:sp>
      <p:sp>
        <p:nvSpPr>
          <p:cNvPr id="5" name="4 Rectángulo"/>
          <p:cNvSpPr/>
          <p:nvPr/>
        </p:nvSpPr>
        <p:spPr>
          <a:xfrm>
            <a:off x="1412191" y="2475922"/>
            <a:ext cx="6143668" cy="830997"/>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sz="2400" dirty="0">
                <a:solidFill>
                  <a:schemeClr val="tx1"/>
                </a:solidFill>
              </a:rPr>
              <a:t>102 convenios suscritos con municipios de 5ta y 6ta Categoría  del Departamento</a:t>
            </a:r>
          </a:p>
        </p:txBody>
      </p:sp>
      <p:sp>
        <p:nvSpPr>
          <p:cNvPr id="6" name="5 Rectángulo"/>
          <p:cNvSpPr/>
          <p:nvPr/>
        </p:nvSpPr>
        <p:spPr>
          <a:xfrm>
            <a:off x="2295419" y="3475910"/>
            <a:ext cx="4572000" cy="1015663"/>
          </a:xfrm>
          <a:prstGeom prst="rect">
            <a:avLst/>
          </a:prstGeom>
          <a:solidFill>
            <a:schemeClr val="accent5">
              <a:lumMod val="40000"/>
              <a:lumOff val="60000"/>
            </a:schemeClr>
          </a:solidFill>
          <a:ln>
            <a:solidFill>
              <a:schemeClr val="accent5">
                <a:lumMod val="60000"/>
                <a:lumOff val="4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sz="2000" dirty="0">
                <a:solidFill>
                  <a:schemeClr val="tx1"/>
                </a:solidFill>
              </a:rPr>
              <a:t>Objeto de los Convenios Suscritos:</a:t>
            </a:r>
          </a:p>
          <a:p>
            <a:pPr algn="ctr">
              <a:buFont typeface="Arial" pitchFamily="34" charset="0"/>
              <a:buChar char="•"/>
              <a:defRPr/>
            </a:pPr>
            <a:r>
              <a:rPr lang="es-ES" sz="2000" dirty="0">
                <a:solidFill>
                  <a:schemeClr val="tx1"/>
                </a:solidFill>
              </a:rPr>
              <a:t> Mantenimiento – Mejoramiento y Rehabilitación de las Vías Terciarias</a:t>
            </a:r>
          </a:p>
        </p:txBody>
      </p:sp>
      <p:sp>
        <p:nvSpPr>
          <p:cNvPr id="7" name="6 Rectángulo"/>
          <p:cNvSpPr/>
          <p:nvPr/>
        </p:nvSpPr>
        <p:spPr>
          <a:xfrm>
            <a:off x="1182711" y="4588968"/>
            <a:ext cx="6929454" cy="1200329"/>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dirty="0">
                <a:solidFill>
                  <a:schemeClr val="tx1"/>
                </a:solidFill>
              </a:rPr>
              <a:t>El Instituto, en un gran esfuerzo ha </a:t>
            </a:r>
            <a:r>
              <a:rPr lang="es-ES" dirty="0" smtClean="0">
                <a:solidFill>
                  <a:schemeClr val="tx1"/>
                </a:solidFill>
              </a:rPr>
              <a:t>destinado </a:t>
            </a:r>
            <a:r>
              <a:rPr lang="es-ES" dirty="0">
                <a:solidFill>
                  <a:schemeClr val="tx1"/>
                </a:solidFill>
              </a:rPr>
              <a:t>recursos para atender el mantenimiento, el mejoramiento y la rehabilitación de </a:t>
            </a:r>
            <a:r>
              <a:rPr lang="es-ES" dirty="0" smtClean="0">
                <a:solidFill>
                  <a:schemeClr val="tx1"/>
                </a:solidFill>
              </a:rPr>
              <a:t>vías terciarias,  </a:t>
            </a:r>
            <a:r>
              <a:rPr lang="es-ES" dirty="0">
                <a:solidFill>
                  <a:schemeClr val="tx1"/>
                </a:solidFill>
              </a:rPr>
              <a:t>con la suscripción de 102 </a:t>
            </a:r>
            <a:r>
              <a:rPr lang="es-ES" dirty="0" smtClean="0">
                <a:solidFill>
                  <a:schemeClr val="tx1"/>
                </a:solidFill>
              </a:rPr>
              <a:t>convenios interadministrativos </a:t>
            </a:r>
            <a:r>
              <a:rPr lang="es-ES" dirty="0">
                <a:solidFill>
                  <a:schemeClr val="tx1"/>
                </a:solidFill>
              </a:rPr>
              <a:t>en los </a:t>
            </a:r>
            <a:r>
              <a:rPr lang="es-ES" u="sng" dirty="0">
                <a:solidFill>
                  <a:schemeClr val="tx1"/>
                </a:solidFill>
              </a:rPr>
              <a:t>primeros 100 días de </a:t>
            </a:r>
            <a:r>
              <a:rPr lang="es-ES" u="sng" dirty="0" smtClean="0">
                <a:solidFill>
                  <a:schemeClr val="tx1"/>
                </a:solidFill>
              </a:rPr>
              <a:t>gestión.</a:t>
            </a:r>
            <a:endParaRPr lang="es-ES" u="sng" dirty="0">
              <a:solidFill>
                <a:schemeClr val="tx1"/>
              </a:solidFill>
            </a:endParaRPr>
          </a:p>
        </p:txBody>
      </p:sp>
      <p:sp>
        <p:nvSpPr>
          <p:cNvPr id="8" name="7 Rectángulo"/>
          <p:cNvSpPr/>
          <p:nvPr/>
        </p:nvSpPr>
        <p:spPr>
          <a:xfrm>
            <a:off x="0" y="0"/>
            <a:ext cx="9144000" cy="6858000"/>
          </a:xfrm>
          <a:prstGeom prst="rect">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9" name="8 Conector recto"/>
          <p:cNvCxnSpPr/>
          <p:nvPr/>
        </p:nvCxnSpPr>
        <p:spPr>
          <a:xfrm>
            <a:off x="0" y="6786561"/>
            <a:ext cx="9144000" cy="1588"/>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a:off x="0" y="6854824"/>
            <a:ext cx="9144000" cy="15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a:off x="0" y="6706349"/>
            <a:ext cx="9144000" cy="1588"/>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12" name="11 Imagen" descr="LOGO CUNDINAMARCA 2012 FINAL DEFINITIVO 2.jpg"/>
          <p:cNvPicPr>
            <a:picLocks noChangeAspect="1"/>
          </p:cNvPicPr>
          <p:nvPr/>
        </p:nvPicPr>
        <p:blipFill>
          <a:blip r:embed="rId2"/>
          <a:stretch>
            <a:fillRect/>
          </a:stretch>
        </p:blipFill>
        <p:spPr>
          <a:xfrm>
            <a:off x="8112165" y="5968605"/>
            <a:ext cx="753034" cy="627647"/>
          </a:xfrm>
          <a:prstGeom prst="rect">
            <a:avLst/>
          </a:prstGeom>
        </p:spPr>
      </p:pic>
      <p:sp>
        <p:nvSpPr>
          <p:cNvPr id="13" name="12 Rectángulo"/>
          <p:cNvSpPr/>
          <p:nvPr/>
        </p:nvSpPr>
        <p:spPr>
          <a:xfrm>
            <a:off x="184231" y="256304"/>
            <a:ext cx="79380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ICCU</a:t>
            </a:r>
            <a:endParaRPr lang="es-CO" sz="2400" dirty="0"/>
          </a:p>
        </p:txBody>
      </p:sp>
      <p:cxnSp>
        <p:nvCxnSpPr>
          <p:cNvPr id="14" name="1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14 Imagen" descr="cien días (1).jpg"/>
          <p:cNvPicPr>
            <a:picLocks noChangeAspect="1"/>
          </p:cNvPicPr>
          <p:nvPr/>
        </p:nvPicPr>
        <p:blipFill>
          <a:blip r:embed="rId3"/>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01517" y="1268420"/>
            <a:ext cx="6286500" cy="646331"/>
          </a:xfrm>
          <a:prstGeom prst="rect">
            <a:avLst/>
          </a:prstGeom>
          <a:solidFill>
            <a:srgbClr val="0070C0"/>
          </a:solidFill>
          <a:effectLst>
            <a:outerShdw blurRad="76200" dist="12700" dir="8100000" sy="-23000" kx="800400" algn="br" rotWithShape="0">
              <a:prstClr val="black">
                <a:alpha val="20000"/>
              </a:prstClr>
            </a:outerShdw>
          </a:effectLst>
        </p:spPr>
        <p:style>
          <a:lnRef idx="0">
            <a:scrgbClr r="0" g="0" b="0"/>
          </a:lnRef>
          <a:fillRef idx="1003">
            <a:schemeClr val="lt2"/>
          </a:fillRef>
          <a:effectRef idx="0">
            <a:scrgbClr r="0" g="0" b="0"/>
          </a:effectRef>
          <a:fontRef idx="major"/>
        </p:style>
        <p:txBody>
          <a:bodyPr wrap="square">
            <a:spAutoFit/>
          </a:bodyPr>
          <a:lstStyle/>
          <a:p>
            <a:pPr algn="ctr">
              <a:defRPr/>
            </a:pPr>
            <a:r>
              <a:rPr lang="es-ES" b="1" dirty="0">
                <a:solidFill>
                  <a:schemeClr val="bg1"/>
                </a:solidFill>
              </a:rPr>
              <a:t>PROYECTOS  A  FINANCIAR CON RECURSOS DEL </a:t>
            </a:r>
            <a:endParaRPr lang="es-ES" b="1" dirty="0" smtClean="0">
              <a:solidFill>
                <a:schemeClr val="bg1"/>
              </a:solidFill>
            </a:endParaRPr>
          </a:p>
          <a:p>
            <a:pPr algn="ctr">
              <a:defRPr/>
            </a:pPr>
            <a:r>
              <a:rPr lang="es-ES" b="1" dirty="0" smtClean="0">
                <a:solidFill>
                  <a:schemeClr val="bg1"/>
                </a:solidFill>
              </a:rPr>
              <a:t>SISTEMA  </a:t>
            </a:r>
            <a:r>
              <a:rPr lang="es-ES" b="1" dirty="0">
                <a:solidFill>
                  <a:schemeClr val="bg1"/>
                </a:solidFill>
              </a:rPr>
              <a:t>GENERAL DE </a:t>
            </a:r>
            <a:r>
              <a:rPr lang="es-ES" b="1" dirty="0" smtClean="0">
                <a:solidFill>
                  <a:schemeClr val="bg1"/>
                </a:solidFill>
              </a:rPr>
              <a:t>REGALÍAS</a:t>
            </a:r>
            <a:endParaRPr lang="es-ES" b="1" dirty="0">
              <a:solidFill>
                <a:schemeClr val="bg1"/>
              </a:solidFill>
            </a:endParaRPr>
          </a:p>
        </p:txBody>
      </p:sp>
      <p:sp>
        <p:nvSpPr>
          <p:cNvPr id="4" name="3 CuadroTexto"/>
          <p:cNvSpPr txBox="1"/>
          <p:nvPr/>
        </p:nvSpPr>
        <p:spPr>
          <a:xfrm>
            <a:off x="2191871" y="2337357"/>
            <a:ext cx="4921623" cy="985838"/>
          </a:xfrm>
          <a:prstGeom prst="rect">
            <a:avLst/>
          </a:prstGeom>
          <a:solidFill>
            <a:schemeClr val="tx2">
              <a:lumMod val="20000"/>
              <a:lumOff val="80000"/>
            </a:schemeClr>
          </a:solidFill>
          <a:effectLst>
            <a:outerShdw blurRad="76200" dist="12700" dir="8100000" sy="-23000" kx="800400" algn="br" rotWithShape="0">
              <a:prstClr val="black">
                <a:alpha val="20000"/>
              </a:prstClr>
            </a:outerShdw>
          </a:effectLst>
        </p:spPr>
        <p:style>
          <a:lnRef idx="0">
            <a:scrgbClr r="0" g="0" b="0"/>
          </a:lnRef>
          <a:fillRef idx="1003">
            <a:schemeClr val="lt2"/>
          </a:fillRef>
          <a:effectRef idx="0">
            <a:scrgbClr r="0" g="0" b="0"/>
          </a:effectRef>
          <a:fontRef idx="major"/>
        </p:style>
        <p:txBody>
          <a:bodyPr wrap="square">
            <a:spAutoFit/>
          </a:bodyPr>
          <a:lstStyle/>
          <a:p>
            <a:pPr algn="ctr">
              <a:defRPr/>
            </a:pPr>
            <a:r>
              <a:rPr lang="es-CO" sz="2000" dirty="0"/>
              <a:t>Rehabilitación de la </a:t>
            </a:r>
            <a:r>
              <a:rPr lang="es-CO" sz="2000" dirty="0" smtClean="0"/>
              <a:t>vía </a:t>
            </a:r>
            <a:r>
              <a:rPr lang="es-CO" sz="2000" dirty="0"/>
              <a:t>Guasca -  </a:t>
            </a:r>
            <a:r>
              <a:rPr lang="es-CO" sz="2000" dirty="0" err="1" smtClean="0"/>
              <a:t>Gachetá</a:t>
            </a:r>
            <a:r>
              <a:rPr lang="es-CO" sz="2000" dirty="0" smtClean="0"/>
              <a:t> – </a:t>
            </a:r>
            <a:r>
              <a:rPr lang="es-CO" sz="2000" dirty="0" err="1" smtClean="0"/>
              <a:t>Ubalá</a:t>
            </a:r>
            <a:r>
              <a:rPr lang="es-CO" sz="2000" dirty="0" smtClean="0"/>
              <a:t>,  </a:t>
            </a:r>
            <a:r>
              <a:rPr lang="es-CO" sz="2000" dirty="0"/>
              <a:t>sector Guasca - Sueva.</a:t>
            </a:r>
            <a:endParaRPr lang="es-ES" sz="2000" dirty="0"/>
          </a:p>
          <a:p>
            <a:pPr algn="ctr">
              <a:defRPr/>
            </a:pPr>
            <a:endParaRPr lang="es-ES" dirty="0"/>
          </a:p>
        </p:txBody>
      </p:sp>
      <p:sp>
        <p:nvSpPr>
          <p:cNvPr id="5" name="4 CuadroTexto"/>
          <p:cNvSpPr txBox="1"/>
          <p:nvPr/>
        </p:nvSpPr>
        <p:spPr>
          <a:xfrm>
            <a:off x="283713" y="3576916"/>
            <a:ext cx="8572560" cy="1631216"/>
          </a:xfrm>
          <a:prstGeom prst="rect">
            <a:avLst/>
          </a:prstGeom>
          <a:solidFill>
            <a:schemeClr val="tx2">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s-CO" sz="2000" b="1" dirty="0">
                <a:solidFill>
                  <a:schemeClr val="tx1"/>
                </a:solidFill>
              </a:rPr>
              <a:t>Valor estimado de las obras </a:t>
            </a:r>
            <a:r>
              <a:rPr lang="es-CO" sz="2000" b="1" dirty="0" smtClean="0">
                <a:solidFill>
                  <a:schemeClr val="tx1"/>
                </a:solidFill>
              </a:rPr>
              <a:t>sin incluir</a:t>
            </a:r>
          </a:p>
          <a:p>
            <a:pPr algn="ctr">
              <a:defRPr/>
            </a:pPr>
            <a:r>
              <a:rPr lang="es-CO" sz="2000" b="1" dirty="0" smtClean="0">
                <a:solidFill>
                  <a:schemeClr val="tx1"/>
                </a:solidFill>
              </a:rPr>
              <a:t> </a:t>
            </a:r>
            <a:r>
              <a:rPr lang="es-CO" sz="2000" b="1" dirty="0">
                <a:solidFill>
                  <a:schemeClr val="tx1"/>
                </a:solidFill>
              </a:rPr>
              <a:t>Interventoría $</a:t>
            </a:r>
            <a:r>
              <a:rPr lang="es-CO" sz="2000" b="1" dirty="0" smtClean="0">
                <a:solidFill>
                  <a:schemeClr val="tx1"/>
                </a:solidFill>
              </a:rPr>
              <a:t>33.267.344.978</a:t>
            </a:r>
            <a:endParaRPr lang="es-CO" sz="2000" b="1" dirty="0">
              <a:solidFill>
                <a:schemeClr val="tx1"/>
              </a:solidFill>
            </a:endParaRPr>
          </a:p>
          <a:p>
            <a:pPr algn="ctr">
              <a:defRPr/>
            </a:pPr>
            <a:r>
              <a:rPr lang="es-CO" sz="2000" b="1" dirty="0" smtClean="0">
                <a:solidFill>
                  <a:schemeClr val="tx1"/>
                </a:solidFill>
              </a:rPr>
              <a:t>Aportes </a:t>
            </a:r>
            <a:r>
              <a:rPr lang="es-CO" sz="2000" b="1" dirty="0">
                <a:solidFill>
                  <a:schemeClr val="tx1"/>
                </a:solidFill>
              </a:rPr>
              <a:t>ICCU $ </a:t>
            </a:r>
            <a:r>
              <a:rPr lang="es-CO" sz="2000" b="1" dirty="0" smtClean="0">
                <a:solidFill>
                  <a:schemeClr val="tx1"/>
                </a:solidFill>
              </a:rPr>
              <a:t>3.500.000.000</a:t>
            </a:r>
            <a:endParaRPr lang="es-CO" sz="2000" b="1" dirty="0">
              <a:solidFill>
                <a:schemeClr val="tx1"/>
              </a:solidFill>
            </a:endParaRPr>
          </a:p>
          <a:p>
            <a:pPr algn="ctr">
              <a:defRPr/>
            </a:pPr>
            <a:r>
              <a:rPr lang="es-CO" sz="2000" b="1" dirty="0" smtClean="0">
                <a:solidFill>
                  <a:schemeClr val="tx1"/>
                </a:solidFill>
              </a:rPr>
              <a:t>Aportes </a:t>
            </a:r>
            <a:r>
              <a:rPr lang="es-CO" sz="2000" b="1" dirty="0">
                <a:solidFill>
                  <a:schemeClr val="tx1"/>
                </a:solidFill>
              </a:rPr>
              <a:t>Sistema General de Regalías: $</a:t>
            </a:r>
            <a:r>
              <a:rPr lang="es-CO" sz="2000" b="1" dirty="0" smtClean="0">
                <a:solidFill>
                  <a:schemeClr val="tx1"/>
                </a:solidFill>
              </a:rPr>
              <a:t>31.770.316.297</a:t>
            </a:r>
            <a:endParaRPr lang="es-CO" sz="2000" b="1" dirty="0">
              <a:solidFill>
                <a:schemeClr val="tx1"/>
              </a:solidFill>
            </a:endParaRPr>
          </a:p>
          <a:p>
            <a:pPr algn="ctr">
              <a:defRPr/>
            </a:pPr>
            <a:endParaRPr lang="es-ES" sz="2000" b="1" dirty="0">
              <a:solidFill>
                <a:schemeClr val="bg1"/>
              </a:solidFill>
            </a:endParaRPr>
          </a:p>
        </p:txBody>
      </p:sp>
      <p:sp>
        <p:nvSpPr>
          <p:cNvPr id="6" name="5 Rectángulo"/>
          <p:cNvSpPr/>
          <p:nvPr/>
        </p:nvSpPr>
        <p:spPr>
          <a:xfrm>
            <a:off x="1571604" y="5472119"/>
            <a:ext cx="6143668" cy="461665"/>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sz="2400" dirty="0">
                <a:solidFill>
                  <a:schemeClr val="tx1"/>
                </a:solidFill>
              </a:rPr>
              <a:t>Pavimentación de 34 Kilómetros de la </a:t>
            </a:r>
            <a:r>
              <a:rPr lang="es-ES" sz="2400" dirty="0" smtClean="0">
                <a:solidFill>
                  <a:schemeClr val="tx1"/>
                </a:solidFill>
              </a:rPr>
              <a:t>vía</a:t>
            </a:r>
            <a:endParaRPr lang="es-ES" sz="2400" dirty="0">
              <a:solidFill>
                <a:schemeClr val="tx1"/>
              </a:solidFill>
            </a:endParaRPr>
          </a:p>
        </p:txBody>
      </p:sp>
      <p:sp>
        <p:nvSpPr>
          <p:cNvPr id="7" name="6 Rectángulo"/>
          <p:cNvSpPr/>
          <p:nvPr/>
        </p:nvSpPr>
        <p:spPr>
          <a:xfrm>
            <a:off x="184231" y="229410"/>
            <a:ext cx="79380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ICCU</a:t>
            </a:r>
            <a:endParaRPr lang="es-CO" sz="2400" dirty="0"/>
          </a:p>
        </p:txBody>
      </p:sp>
      <p:cxnSp>
        <p:nvCxnSpPr>
          <p:cNvPr id="8" name="7 Conector recto"/>
          <p:cNvCxnSpPr/>
          <p:nvPr/>
        </p:nvCxnSpPr>
        <p:spPr>
          <a:xfrm>
            <a:off x="0" y="689487"/>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8 Imagen" descr="cien días (1).jpg"/>
          <p:cNvPicPr>
            <a:picLocks noChangeAspect="1"/>
          </p:cNvPicPr>
          <p:nvPr/>
        </p:nvPicPr>
        <p:blipFill>
          <a:blip r:embed="rId2"/>
          <a:stretch>
            <a:fillRect/>
          </a:stretch>
        </p:blipFill>
        <p:spPr>
          <a:xfrm>
            <a:off x="7788017" y="150896"/>
            <a:ext cx="1077182" cy="107718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48532" y="1035424"/>
            <a:ext cx="6572250" cy="738664"/>
          </a:xfrm>
          <a:prstGeom prst="rect">
            <a:avLst/>
          </a:prstGeom>
          <a:solidFill>
            <a:srgbClr val="0070C0"/>
          </a:solidFill>
          <a:effectLst>
            <a:outerShdw blurRad="76200" dist="12700" dir="8100000" sy="-23000" kx="800400" algn="br" rotWithShape="0">
              <a:prstClr val="black">
                <a:alpha val="20000"/>
              </a:prstClr>
            </a:outerShdw>
          </a:effectLst>
        </p:spPr>
        <p:style>
          <a:lnRef idx="0">
            <a:scrgbClr r="0" g="0" b="0"/>
          </a:lnRef>
          <a:fillRef idx="1003">
            <a:schemeClr val="lt2"/>
          </a:fillRef>
          <a:effectRef idx="0">
            <a:scrgbClr r="0" g="0" b="0"/>
          </a:effectRef>
          <a:fontRef idx="major"/>
        </p:style>
        <p:txBody>
          <a:bodyPr>
            <a:spAutoFit/>
          </a:bodyPr>
          <a:lstStyle/>
          <a:p>
            <a:pPr algn="ctr">
              <a:defRPr/>
            </a:pPr>
            <a:r>
              <a:rPr lang="es-ES" dirty="0">
                <a:solidFill>
                  <a:schemeClr val="bg1"/>
                </a:solidFill>
              </a:rPr>
              <a:t> </a:t>
            </a:r>
            <a:r>
              <a:rPr lang="es-ES" b="1" dirty="0" smtClean="0">
                <a:solidFill>
                  <a:schemeClr val="bg1"/>
                </a:solidFill>
                <a:latin typeface="+mn-lt"/>
                <a:ea typeface="+mn-ea"/>
                <a:cs typeface="+mn-cs"/>
              </a:rPr>
              <a:t>ADQUISICIÓN </a:t>
            </a:r>
            <a:r>
              <a:rPr lang="es-ES" b="1" dirty="0">
                <a:solidFill>
                  <a:schemeClr val="bg1"/>
                </a:solidFill>
                <a:latin typeface="+mn-lt"/>
                <a:ea typeface="+mn-ea"/>
                <a:cs typeface="+mn-cs"/>
              </a:rPr>
              <a:t>BANCO DE MAQUINARIA PARA MANTENIMIENTO Y </a:t>
            </a:r>
            <a:r>
              <a:rPr lang="es-ES" b="1" dirty="0" smtClean="0">
                <a:solidFill>
                  <a:schemeClr val="bg1"/>
                </a:solidFill>
                <a:latin typeface="+mn-lt"/>
                <a:ea typeface="+mn-ea"/>
                <a:cs typeface="+mn-cs"/>
              </a:rPr>
              <a:t>CONSTRUCCIÓN </a:t>
            </a:r>
            <a:r>
              <a:rPr lang="es-ES" b="1" dirty="0">
                <a:solidFill>
                  <a:schemeClr val="bg1"/>
                </a:solidFill>
                <a:latin typeface="+mn-lt"/>
                <a:ea typeface="+mn-ea"/>
                <a:cs typeface="+mn-cs"/>
              </a:rPr>
              <a:t>DE </a:t>
            </a:r>
            <a:r>
              <a:rPr lang="es-ES" b="1" dirty="0" smtClean="0">
                <a:solidFill>
                  <a:schemeClr val="bg1"/>
                </a:solidFill>
                <a:latin typeface="+mn-lt"/>
                <a:ea typeface="+mn-ea"/>
                <a:cs typeface="+mn-cs"/>
              </a:rPr>
              <a:t>VÍAS </a:t>
            </a:r>
            <a:r>
              <a:rPr lang="es-ES" b="1" dirty="0">
                <a:solidFill>
                  <a:schemeClr val="bg1"/>
                </a:solidFill>
                <a:latin typeface="+mn-lt"/>
                <a:ea typeface="+mn-ea"/>
                <a:cs typeface="+mn-cs"/>
              </a:rPr>
              <a:t>EN LOS </a:t>
            </a:r>
            <a:r>
              <a:rPr lang="es-ES" b="1" dirty="0" smtClean="0">
                <a:solidFill>
                  <a:schemeClr val="bg1"/>
                </a:solidFill>
                <a:latin typeface="+mn-lt"/>
                <a:ea typeface="+mn-ea"/>
                <a:cs typeface="+mn-cs"/>
              </a:rPr>
              <a:t>MUNICIPIOS</a:t>
            </a:r>
            <a:endParaRPr lang="es-ES" sz="2400" b="1" dirty="0">
              <a:solidFill>
                <a:schemeClr val="bg1"/>
              </a:solidFill>
              <a:latin typeface="+mn-lt"/>
              <a:ea typeface="+mn-ea"/>
              <a:cs typeface="+mn-cs"/>
            </a:endParaRPr>
          </a:p>
        </p:txBody>
      </p:sp>
      <p:sp>
        <p:nvSpPr>
          <p:cNvPr id="4" name="3 CuadroTexto"/>
          <p:cNvSpPr txBox="1"/>
          <p:nvPr/>
        </p:nvSpPr>
        <p:spPr>
          <a:xfrm>
            <a:off x="1794908" y="2006119"/>
            <a:ext cx="5072098" cy="830997"/>
          </a:xfrm>
          <a:prstGeom prst="rect">
            <a:avLst/>
          </a:prstGeom>
          <a:solidFill>
            <a:schemeClr val="tx2">
              <a:lumMod val="40000"/>
              <a:lumOff val="60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s-ES" sz="2400" b="1" dirty="0">
                <a:solidFill>
                  <a:schemeClr val="tx1"/>
                </a:solidFill>
              </a:rPr>
              <a:t>Primera </a:t>
            </a:r>
            <a:r>
              <a:rPr lang="es-ES" sz="2400" b="1" dirty="0" smtClean="0">
                <a:solidFill>
                  <a:schemeClr val="tx1"/>
                </a:solidFill>
              </a:rPr>
              <a:t>entrega  de maquinaria amarilla </a:t>
            </a:r>
            <a:r>
              <a:rPr lang="es-ES" sz="2400" b="1" dirty="0">
                <a:solidFill>
                  <a:schemeClr val="tx1"/>
                </a:solidFill>
              </a:rPr>
              <a:t>y </a:t>
            </a:r>
            <a:r>
              <a:rPr lang="es-ES" sz="2400" b="1" dirty="0" smtClean="0">
                <a:solidFill>
                  <a:schemeClr val="tx1"/>
                </a:solidFill>
              </a:rPr>
              <a:t>volquetas a </a:t>
            </a:r>
            <a:r>
              <a:rPr lang="es-ES" sz="2400" b="1" dirty="0">
                <a:solidFill>
                  <a:schemeClr val="tx1"/>
                </a:solidFill>
              </a:rPr>
              <a:t>51 </a:t>
            </a:r>
            <a:r>
              <a:rPr lang="es-ES" sz="2400" b="1" dirty="0" smtClean="0">
                <a:solidFill>
                  <a:schemeClr val="tx1"/>
                </a:solidFill>
              </a:rPr>
              <a:t>municipios</a:t>
            </a:r>
            <a:endParaRPr lang="es-ES" sz="2400" dirty="0">
              <a:solidFill>
                <a:schemeClr val="tx1"/>
              </a:solidFill>
            </a:endParaRPr>
          </a:p>
        </p:txBody>
      </p:sp>
      <p:sp>
        <p:nvSpPr>
          <p:cNvPr id="5" name="4 CuadroTexto"/>
          <p:cNvSpPr txBox="1"/>
          <p:nvPr/>
        </p:nvSpPr>
        <p:spPr>
          <a:xfrm>
            <a:off x="854767" y="3282804"/>
            <a:ext cx="2515432" cy="461665"/>
          </a:xfrm>
          <a:prstGeom prst="rect">
            <a:avLst/>
          </a:prstGeom>
          <a:solidFill>
            <a:schemeClr val="tx2">
              <a:lumMod val="40000"/>
              <a:lumOff val="60000"/>
            </a:schemeClr>
          </a:solidFill>
          <a:scene3d>
            <a:camera prst="orthographicFront"/>
            <a:lightRig rig="threePt" dir="t"/>
          </a:scene3d>
          <a:sp3d>
            <a:bevelT/>
          </a:sp3d>
        </p:spPr>
        <p:txBody>
          <a:bodyPr wrap="none">
            <a:spAutoFit/>
          </a:bodyPr>
          <a:lstStyle/>
          <a:p>
            <a:pPr>
              <a:defRPr/>
            </a:pPr>
            <a:r>
              <a:rPr lang="es-CO" sz="2400" dirty="0">
                <a:cs typeface="Arial" pitchFamily="34" charset="0"/>
              </a:rPr>
              <a:t>$14.584 millones</a:t>
            </a:r>
          </a:p>
        </p:txBody>
      </p:sp>
      <p:sp>
        <p:nvSpPr>
          <p:cNvPr id="6" name="5 Rectángulo"/>
          <p:cNvSpPr/>
          <p:nvPr/>
        </p:nvSpPr>
        <p:spPr>
          <a:xfrm>
            <a:off x="4369392" y="3039035"/>
            <a:ext cx="3862404" cy="1015663"/>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algn="ctr">
              <a:defRPr/>
            </a:pPr>
            <a:r>
              <a:rPr lang="es-ES" sz="2000" dirty="0">
                <a:solidFill>
                  <a:schemeClr val="tx1"/>
                </a:solidFill>
              </a:rPr>
              <a:t>Aporte ICCU $10.624 </a:t>
            </a:r>
            <a:r>
              <a:rPr lang="es-ES" sz="2000" dirty="0" smtClean="0">
                <a:solidFill>
                  <a:schemeClr val="tx1"/>
                </a:solidFill>
              </a:rPr>
              <a:t>millones</a:t>
            </a:r>
            <a:endParaRPr lang="es-ES" sz="2000" dirty="0">
              <a:solidFill>
                <a:schemeClr val="tx1"/>
              </a:solidFill>
            </a:endParaRPr>
          </a:p>
          <a:p>
            <a:pPr algn="ctr">
              <a:defRPr/>
            </a:pPr>
            <a:endParaRPr lang="es-ES" sz="2000" dirty="0">
              <a:solidFill>
                <a:schemeClr val="tx1"/>
              </a:solidFill>
            </a:endParaRPr>
          </a:p>
          <a:p>
            <a:pPr algn="ctr">
              <a:defRPr/>
            </a:pPr>
            <a:r>
              <a:rPr lang="es-ES" sz="2000" dirty="0">
                <a:solidFill>
                  <a:schemeClr val="tx1"/>
                </a:solidFill>
              </a:rPr>
              <a:t>Aporte </a:t>
            </a:r>
            <a:r>
              <a:rPr lang="es-ES" sz="2000" dirty="0" smtClean="0">
                <a:solidFill>
                  <a:schemeClr val="tx1"/>
                </a:solidFill>
              </a:rPr>
              <a:t>municipios $3.960 millones</a:t>
            </a:r>
            <a:endParaRPr lang="es-ES" sz="2000" dirty="0">
              <a:solidFill>
                <a:schemeClr val="tx1"/>
              </a:solidFill>
            </a:endParaRPr>
          </a:p>
        </p:txBody>
      </p:sp>
      <p:sp>
        <p:nvSpPr>
          <p:cNvPr id="7" name="6 Rectángulo"/>
          <p:cNvSpPr/>
          <p:nvPr/>
        </p:nvSpPr>
        <p:spPr>
          <a:xfrm>
            <a:off x="645458" y="4222376"/>
            <a:ext cx="7691718" cy="646331"/>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s-ES" b="1" dirty="0" smtClean="0">
                <a:solidFill>
                  <a:schemeClr val="tx1"/>
                </a:solidFill>
              </a:rPr>
              <a:t>PRIORIDAD</a:t>
            </a:r>
            <a:endParaRPr lang="es-ES" b="1" dirty="0">
              <a:solidFill>
                <a:schemeClr val="tx1"/>
              </a:solidFill>
            </a:endParaRPr>
          </a:p>
          <a:p>
            <a:pPr algn="ctr">
              <a:buFont typeface="Arial" pitchFamily="34" charset="0"/>
              <a:buChar char="•"/>
              <a:defRPr/>
            </a:pPr>
            <a:r>
              <a:rPr lang="es-ES" b="1" dirty="0">
                <a:solidFill>
                  <a:schemeClr val="tx1"/>
                </a:solidFill>
              </a:rPr>
              <a:t> Rehabilitación y mantenimiento de </a:t>
            </a:r>
            <a:r>
              <a:rPr lang="es-ES" b="1" dirty="0" smtClean="0">
                <a:solidFill>
                  <a:schemeClr val="tx1"/>
                </a:solidFill>
              </a:rPr>
              <a:t>vías  </a:t>
            </a:r>
            <a:r>
              <a:rPr lang="es-ES" b="1" dirty="0">
                <a:solidFill>
                  <a:schemeClr val="tx1"/>
                </a:solidFill>
              </a:rPr>
              <a:t>afectadas por  la </a:t>
            </a:r>
            <a:r>
              <a:rPr lang="es-ES" b="1" dirty="0" smtClean="0">
                <a:solidFill>
                  <a:schemeClr val="tx1"/>
                </a:solidFill>
              </a:rPr>
              <a:t>temporada </a:t>
            </a:r>
            <a:r>
              <a:rPr lang="es-ES" b="1" dirty="0">
                <a:solidFill>
                  <a:schemeClr val="tx1"/>
                </a:solidFill>
              </a:rPr>
              <a:t>i</a:t>
            </a:r>
            <a:r>
              <a:rPr lang="es-ES" b="1" dirty="0" smtClean="0">
                <a:solidFill>
                  <a:schemeClr val="tx1"/>
                </a:solidFill>
              </a:rPr>
              <a:t>nvernal</a:t>
            </a:r>
            <a:endParaRPr lang="es-ES" b="1" dirty="0">
              <a:solidFill>
                <a:schemeClr val="tx1"/>
              </a:solidFill>
            </a:endParaRPr>
          </a:p>
        </p:txBody>
      </p:sp>
      <p:sp>
        <p:nvSpPr>
          <p:cNvPr id="8" name="7 Rectángulo"/>
          <p:cNvSpPr/>
          <p:nvPr/>
        </p:nvSpPr>
        <p:spPr>
          <a:xfrm>
            <a:off x="1794908" y="5136776"/>
            <a:ext cx="5593976" cy="1200329"/>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s-ES" dirty="0">
                <a:solidFill>
                  <a:schemeClr val="tx1"/>
                </a:solidFill>
              </a:rPr>
              <a:t>El Instituto, en los primeros 100 días de gestión ha realizado los debidos procesos para asegurar la primera entrega de 51 equipos  de Maquinaria Amarilla a igual número de Municipios beneficiados</a:t>
            </a:r>
            <a:endParaRPr lang="es-ES" u="sng" dirty="0">
              <a:solidFill>
                <a:schemeClr val="tx1"/>
              </a:solidFill>
            </a:endParaRPr>
          </a:p>
        </p:txBody>
      </p:sp>
      <p:sp>
        <p:nvSpPr>
          <p:cNvPr id="9" name="8 Rectángulo"/>
          <p:cNvSpPr/>
          <p:nvPr/>
        </p:nvSpPr>
        <p:spPr>
          <a:xfrm>
            <a:off x="184231" y="256304"/>
            <a:ext cx="79380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ICCU</a:t>
            </a:r>
            <a:endParaRPr lang="es-CO" sz="2400" dirty="0"/>
          </a:p>
        </p:txBody>
      </p:sp>
      <p:cxnSp>
        <p:nvCxnSpPr>
          <p:cNvPr id="10" name="9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10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367988" y="1291383"/>
            <a:ext cx="4000500" cy="707886"/>
          </a:xfrm>
          <a:prstGeom prst="rect">
            <a:avLst/>
          </a:prstGeom>
          <a:solidFill>
            <a:srgbClr val="0070C0"/>
          </a:solidFill>
          <a:effectLst>
            <a:outerShdw blurRad="76200" dist="12700" dir="8100000" sy="-23000" kx="800400" algn="br" rotWithShape="0">
              <a:prstClr val="black">
                <a:alpha val="20000"/>
              </a:prstClr>
            </a:outerShdw>
          </a:effectLst>
        </p:spPr>
        <p:style>
          <a:lnRef idx="0">
            <a:scrgbClr r="0" g="0" b="0"/>
          </a:lnRef>
          <a:fillRef idx="1003">
            <a:schemeClr val="lt2"/>
          </a:fillRef>
          <a:effectRef idx="0">
            <a:scrgbClr r="0" g="0" b="0"/>
          </a:effectRef>
          <a:fontRef idx="major"/>
        </p:style>
        <p:txBody>
          <a:bodyPr>
            <a:spAutoFit/>
          </a:bodyPr>
          <a:lstStyle/>
          <a:p>
            <a:pPr algn="ctr">
              <a:defRPr/>
            </a:pPr>
            <a:r>
              <a:rPr lang="es-ES" sz="2000" b="1" dirty="0">
                <a:solidFill>
                  <a:schemeClr val="bg1"/>
                </a:solidFill>
              </a:rPr>
              <a:t>PROYECTOS COLOMBIA  </a:t>
            </a:r>
            <a:r>
              <a:rPr lang="es-ES" sz="2000" b="1" dirty="0" smtClean="0">
                <a:solidFill>
                  <a:schemeClr val="bg1"/>
                </a:solidFill>
              </a:rPr>
              <a:t>HUMANITARIA</a:t>
            </a:r>
            <a:endParaRPr lang="es-ES" sz="1400" dirty="0">
              <a:solidFill>
                <a:schemeClr val="bg1"/>
              </a:solidFill>
            </a:endParaRPr>
          </a:p>
        </p:txBody>
      </p:sp>
      <p:sp>
        <p:nvSpPr>
          <p:cNvPr id="5" name="4 CuadroTexto"/>
          <p:cNvSpPr txBox="1"/>
          <p:nvPr/>
        </p:nvSpPr>
        <p:spPr>
          <a:xfrm>
            <a:off x="1169894" y="2227513"/>
            <a:ext cx="6215106" cy="523220"/>
          </a:xfrm>
          <a:prstGeom prst="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s-CO" sz="2800" b="1" dirty="0">
                <a:solidFill>
                  <a:schemeClr val="tx1"/>
                </a:solidFill>
              </a:rPr>
              <a:t>PORCENTAJES DE AVANCE</a:t>
            </a:r>
          </a:p>
        </p:txBody>
      </p:sp>
      <p:sp>
        <p:nvSpPr>
          <p:cNvPr id="6" name="5 Rectángulo"/>
          <p:cNvSpPr/>
          <p:nvPr/>
        </p:nvSpPr>
        <p:spPr>
          <a:xfrm>
            <a:off x="1872657" y="2968408"/>
            <a:ext cx="5000660" cy="2000548"/>
          </a:xfrm>
          <a:prstGeom prst="rect">
            <a:avLst/>
          </a:prstGeom>
          <a:solidFill>
            <a:schemeClr val="accent1">
              <a:lumMod val="60000"/>
              <a:lumOff val="4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sz="2800" dirty="0" smtClean="0">
                <a:solidFill>
                  <a:schemeClr val="tx1"/>
                </a:solidFill>
              </a:rPr>
              <a:t>Durante los primeros 100 Días de Gestión, se </a:t>
            </a:r>
            <a:r>
              <a:rPr lang="es-ES" sz="2800" dirty="0">
                <a:solidFill>
                  <a:schemeClr val="tx1"/>
                </a:solidFill>
              </a:rPr>
              <a:t>ejecutó </a:t>
            </a:r>
            <a:r>
              <a:rPr lang="es-ES" sz="2800" dirty="0" smtClean="0">
                <a:solidFill>
                  <a:schemeClr val="tx1"/>
                </a:solidFill>
              </a:rPr>
              <a:t>el </a:t>
            </a:r>
            <a:r>
              <a:rPr lang="es-ES" sz="4000" dirty="0" smtClean="0">
                <a:solidFill>
                  <a:schemeClr val="tx1"/>
                </a:solidFill>
              </a:rPr>
              <a:t>35</a:t>
            </a:r>
            <a:r>
              <a:rPr lang="es-ES" sz="4000" dirty="0">
                <a:solidFill>
                  <a:schemeClr val="tx1"/>
                </a:solidFill>
              </a:rPr>
              <a:t>%</a:t>
            </a:r>
            <a:r>
              <a:rPr lang="es-ES" sz="2800" dirty="0">
                <a:solidFill>
                  <a:schemeClr val="tx1"/>
                </a:solidFill>
              </a:rPr>
              <a:t> del Programa de Atención de Vías y </a:t>
            </a:r>
            <a:r>
              <a:rPr lang="es-ES" sz="2800" dirty="0" smtClean="0">
                <a:solidFill>
                  <a:schemeClr val="tx1"/>
                </a:solidFill>
              </a:rPr>
              <a:t>Puentes.  </a:t>
            </a:r>
            <a:endParaRPr lang="es-ES" sz="2800" dirty="0">
              <a:solidFill>
                <a:schemeClr val="tx1"/>
              </a:solidFill>
            </a:endParaRPr>
          </a:p>
        </p:txBody>
      </p:sp>
      <p:sp>
        <p:nvSpPr>
          <p:cNvPr id="7" name="6 Rectángulo"/>
          <p:cNvSpPr/>
          <p:nvPr/>
        </p:nvSpPr>
        <p:spPr>
          <a:xfrm>
            <a:off x="184231" y="256304"/>
            <a:ext cx="79380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ICCU</a:t>
            </a:r>
            <a:endParaRPr lang="es-CO" sz="2400" dirty="0"/>
          </a:p>
        </p:txBody>
      </p:sp>
      <p:cxnSp>
        <p:nvCxnSpPr>
          <p:cNvPr id="8" name="7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8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12086" y="1490412"/>
            <a:ext cx="6975467" cy="646331"/>
          </a:xfrm>
          <a:prstGeom prst="rect">
            <a:avLst/>
          </a:prstGeom>
          <a:solidFill>
            <a:srgbClr val="0070C0"/>
          </a:solidFill>
          <a:effectLst>
            <a:outerShdw blurRad="76200" dist="12700" dir="8100000" sy="-23000" kx="800400" algn="br" rotWithShape="0">
              <a:prstClr val="black">
                <a:alpha val="20000"/>
              </a:prstClr>
            </a:outerShdw>
          </a:effectLst>
        </p:spPr>
        <p:style>
          <a:lnRef idx="0">
            <a:scrgbClr r="0" g="0" b="0"/>
          </a:lnRef>
          <a:fillRef idx="1003">
            <a:schemeClr val="lt2"/>
          </a:fillRef>
          <a:effectRef idx="0">
            <a:scrgbClr r="0" g="0" b="0"/>
          </a:effectRef>
          <a:fontRef idx="major"/>
        </p:style>
        <p:txBody>
          <a:bodyPr wrap="square">
            <a:spAutoFit/>
          </a:bodyPr>
          <a:lstStyle/>
          <a:p>
            <a:pPr algn="ctr">
              <a:defRPr/>
            </a:pPr>
            <a:endParaRPr lang="es-ES" b="1" dirty="0">
              <a:solidFill>
                <a:schemeClr val="bg1"/>
              </a:solidFill>
            </a:endParaRPr>
          </a:p>
          <a:p>
            <a:pPr algn="ctr">
              <a:defRPr/>
            </a:pPr>
            <a:r>
              <a:rPr lang="es-ES" b="1" dirty="0" smtClean="0">
                <a:solidFill>
                  <a:schemeClr val="bg1"/>
                </a:solidFill>
              </a:rPr>
              <a:t>GESTIÓN </a:t>
            </a:r>
            <a:r>
              <a:rPr lang="es-ES" b="1" dirty="0">
                <a:solidFill>
                  <a:schemeClr val="bg1"/>
                </a:solidFill>
              </a:rPr>
              <a:t>SALUD – PRIMERA ETAPA -  HOSPITAL DE </a:t>
            </a:r>
            <a:r>
              <a:rPr lang="es-ES" b="1" dirty="0" smtClean="0">
                <a:solidFill>
                  <a:schemeClr val="bg1"/>
                </a:solidFill>
              </a:rPr>
              <a:t>ZIPAQUIRÁ</a:t>
            </a:r>
            <a:endParaRPr lang="es-ES" b="1" dirty="0">
              <a:solidFill>
                <a:schemeClr val="bg1"/>
              </a:solidFill>
            </a:endParaRPr>
          </a:p>
        </p:txBody>
      </p:sp>
      <p:sp>
        <p:nvSpPr>
          <p:cNvPr id="5" name="4 Rectángulo"/>
          <p:cNvSpPr/>
          <p:nvPr/>
        </p:nvSpPr>
        <p:spPr>
          <a:xfrm>
            <a:off x="1627094" y="2391277"/>
            <a:ext cx="5701553" cy="461665"/>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s-ES" sz="2400" dirty="0">
                <a:solidFill>
                  <a:schemeClr val="tx1"/>
                </a:solidFill>
              </a:rPr>
              <a:t>AVANCE DE LA OBRA : 66.93 %</a:t>
            </a:r>
          </a:p>
        </p:txBody>
      </p:sp>
      <p:sp>
        <p:nvSpPr>
          <p:cNvPr id="6" name="5 CuadroTexto"/>
          <p:cNvSpPr txBox="1"/>
          <p:nvPr/>
        </p:nvSpPr>
        <p:spPr>
          <a:xfrm>
            <a:off x="1383554" y="2990917"/>
            <a:ext cx="6215106" cy="830997"/>
          </a:xfrm>
          <a:prstGeom prst="rect">
            <a:avLst/>
          </a:prstGeom>
          <a:solidFill>
            <a:schemeClr val="tx2">
              <a:lumMod val="40000"/>
              <a:lumOff val="60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s-ES" sz="2400" b="1" dirty="0">
                <a:solidFill>
                  <a:schemeClr val="tx1"/>
                </a:solidFill>
              </a:rPr>
              <a:t>FECHA DE FINALIZACIÓN PRIMERA ETAPA: 31 DE MAYO  2012</a:t>
            </a:r>
            <a:endParaRPr lang="es-ES" sz="2400" dirty="0">
              <a:solidFill>
                <a:schemeClr val="tx1"/>
              </a:solidFill>
            </a:endParaRPr>
          </a:p>
        </p:txBody>
      </p:sp>
      <p:sp>
        <p:nvSpPr>
          <p:cNvPr id="7" name="6 Rectángulo"/>
          <p:cNvSpPr/>
          <p:nvPr/>
        </p:nvSpPr>
        <p:spPr>
          <a:xfrm>
            <a:off x="1439826" y="4069458"/>
            <a:ext cx="6143668" cy="584775"/>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sz="1600" dirty="0">
                <a:solidFill>
                  <a:schemeClr val="tx1"/>
                </a:solidFill>
              </a:rPr>
              <a:t>SEGUNDA ETAPA A CARGO DEL MUNICIPIO </a:t>
            </a:r>
            <a:endParaRPr lang="es-ES" sz="1600" dirty="0" smtClean="0">
              <a:solidFill>
                <a:schemeClr val="tx1"/>
              </a:solidFill>
            </a:endParaRPr>
          </a:p>
          <a:p>
            <a:pPr algn="ctr">
              <a:defRPr/>
            </a:pPr>
            <a:r>
              <a:rPr lang="es-ES" sz="1600" dirty="0" smtClean="0">
                <a:solidFill>
                  <a:schemeClr val="tx1"/>
                </a:solidFill>
              </a:rPr>
              <a:t>FECHA DE TERMINACIÓN: NOVIEMBRE </a:t>
            </a:r>
            <a:r>
              <a:rPr lang="es-ES" sz="1600" dirty="0">
                <a:solidFill>
                  <a:schemeClr val="tx1"/>
                </a:solidFill>
              </a:rPr>
              <a:t>DE 2012</a:t>
            </a:r>
          </a:p>
        </p:txBody>
      </p:sp>
      <p:sp>
        <p:nvSpPr>
          <p:cNvPr id="8" name="7 Rectángulo"/>
          <p:cNvSpPr/>
          <p:nvPr/>
        </p:nvSpPr>
        <p:spPr>
          <a:xfrm>
            <a:off x="1439826" y="4854385"/>
            <a:ext cx="6158834" cy="830997"/>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s-ES" sz="1600" dirty="0">
                <a:solidFill>
                  <a:schemeClr val="tx1"/>
                </a:solidFill>
              </a:rPr>
              <a:t>Descripción del Proyecto:</a:t>
            </a:r>
          </a:p>
          <a:p>
            <a:pPr algn="ctr">
              <a:buFont typeface="Arial" pitchFamily="34" charset="0"/>
              <a:buChar char="•"/>
              <a:defRPr/>
            </a:pPr>
            <a:r>
              <a:rPr lang="es-ES" sz="1600" dirty="0">
                <a:solidFill>
                  <a:schemeClr val="tx1"/>
                </a:solidFill>
              </a:rPr>
              <a:t> </a:t>
            </a:r>
            <a:r>
              <a:rPr lang="es-CO" sz="1600" dirty="0">
                <a:solidFill>
                  <a:schemeClr val="tx1"/>
                </a:solidFill>
              </a:rPr>
              <a:t>EL NUEVO HOSPITAL DE ZIPAQUIRÁ SE DESARROLLARÁ EN UN EDIFICIO CON ÁREA CONSTRUIDA DE 15,325 M2</a:t>
            </a:r>
            <a:r>
              <a:rPr lang="es-CO" sz="1600" dirty="0" smtClean="0">
                <a:solidFill>
                  <a:schemeClr val="tx1"/>
                </a:solidFill>
              </a:rPr>
              <a:t>.</a:t>
            </a:r>
            <a:endParaRPr lang="es-CO" sz="1600" dirty="0">
              <a:solidFill>
                <a:schemeClr val="tx1"/>
              </a:solidFill>
            </a:endParaRPr>
          </a:p>
        </p:txBody>
      </p:sp>
      <p:sp>
        <p:nvSpPr>
          <p:cNvPr id="9" name="8 Rectángulo"/>
          <p:cNvSpPr/>
          <p:nvPr/>
        </p:nvSpPr>
        <p:spPr>
          <a:xfrm>
            <a:off x="184231" y="256304"/>
            <a:ext cx="79380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ICCU</a:t>
            </a:r>
            <a:endParaRPr lang="es-CO" sz="2400" dirty="0"/>
          </a:p>
        </p:txBody>
      </p:sp>
      <p:cxnSp>
        <p:nvCxnSpPr>
          <p:cNvPr id="10" name="9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10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1"/>
          <p:cNvSpPr txBox="1">
            <a:spLocks noChangeArrowheads="1"/>
          </p:cNvSpPr>
          <p:nvPr/>
        </p:nvSpPr>
        <p:spPr bwMode="auto">
          <a:xfrm>
            <a:off x="2819400" y="5122863"/>
            <a:ext cx="5372100" cy="600075"/>
          </a:xfrm>
          <a:prstGeom prst="rect">
            <a:avLst/>
          </a:prstGeom>
          <a:noFill/>
          <a:ln w="9525">
            <a:noFill/>
            <a:miter lim="800000"/>
            <a:headEnd/>
            <a:tailEnd/>
          </a:ln>
        </p:spPr>
        <p:txBody>
          <a:bodyPr>
            <a:spAutoFit/>
          </a:bodyPr>
          <a:lstStyle/>
          <a:p>
            <a:pPr algn="ctr"/>
            <a:r>
              <a:rPr lang="es-CO">
                <a:solidFill>
                  <a:srgbClr val="FFFFFF"/>
                </a:solidFill>
              </a:rPr>
              <a:t>GERMÁN AUGUSTO GUERRERO</a:t>
            </a:r>
            <a:endParaRPr lang="es-ES_tradnl">
              <a:solidFill>
                <a:srgbClr val="FFFFFF"/>
              </a:solidFill>
            </a:endParaRPr>
          </a:p>
          <a:p>
            <a:pPr algn="ctr"/>
            <a:r>
              <a:rPr lang="es-CO" sz="1500">
                <a:solidFill>
                  <a:srgbClr val="FFFFFF"/>
                </a:solidFill>
              </a:rPr>
              <a:t>SECRETARÍA DE SALUD </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5433347"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DE SALUD</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413462" y="888038"/>
            <a:ext cx="7142397" cy="73386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es-CO" b="1" dirty="0"/>
              <a:t>ENTRE </a:t>
            </a:r>
            <a:r>
              <a:rPr lang="es-CO" b="1" dirty="0" smtClean="0"/>
              <a:t>1° </a:t>
            </a:r>
            <a:r>
              <a:rPr lang="es-CO" b="1" dirty="0"/>
              <a:t>DE ENERO Y EL 17 DE ABRIL DE </a:t>
            </a:r>
            <a:r>
              <a:rPr lang="es-CO" b="1" dirty="0" smtClean="0"/>
              <a:t>2012, SE </a:t>
            </a:r>
            <a:r>
              <a:rPr lang="es-CO" b="1" dirty="0"/>
              <a:t>HAN GIRADO </a:t>
            </a:r>
            <a:r>
              <a:rPr lang="es-CO" b="1" dirty="0" smtClean="0"/>
              <a:t>$79.183 </a:t>
            </a:r>
            <a:r>
              <a:rPr lang="es-CO" b="1" dirty="0"/>
              <a:t>MILLONES PARA FORTALECER LA RED </a:t>
            </a:r>
            <a:r>
              <a:rPr lang="es-CO" b="1" dirty="0" smtClean="0"/>
              <a:t>PÚBLICA </a:t>
            </a:r>
            <a:r>
              <a:rPr lang="es-CO" b="1" dirty="0"/>
              <a:t>DEL DEPARTAMENTO</a:t>
            </a:r>
            <a:endParaRPr lang="en-US" b="1" dirty="0"/>
          </a:p>
        </p:txBody>
      </p:sp>
      <p:sp>
        <p:nvSpPr>
          <p:cNvPr id="7" name="6 Rectángulo"/>
          <p:cNvSpPr/>
          <p:nvPr/>
        </p:nvSpPr>
        <p:spPr>
          <a:xfrm>
            <a:off x="413462" y="2177700"/>
            <a:ext cx="7762350" cy="36052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fontAlgn="auto">
              <a:spcBef>
                <a:spcPts val="0"/>
              </a:spcBef>
              <a:spcAft>
                <a:spcPts val="0"/>
              </a:spcAft>
              <a:buFont typeface="+mj-lt"/>
              <a:buAutoNum type="arabicPeriod"/>
              <a:defRPr/>
            </a:pPr>
            <a:r>
              <a:rPr lang="es-CO" sz="1400" dirty="0" smtClean="0">
                <a:solidFill>
                  <a:schemeClr val="tx1"/>
                </a:solidFill>
              </a:rPr>
              <a:t>ACREDITACIÓN DE ALTA CALIDAD OTORGADA POR EL ICONTEC  AL  HOSPITAL DE VIOTA. </a:t>
            </a:r>
          </a:p>
          <a:p>
            <a:pPr marL="342900" indent="-342900" algn="just" fontAlgn="auto">
              <a:spcBef>
                <a:spcPts val="0"/>
              </a:spcBef>
              <a:spcAft>
                <a:spcPts val="0"/>
              </a:spcAft>
              <a:defRPr/>
            </a:pPr>
            <a:r>
              <a:rPr lang="es-CO" sz="1400" dirty="0" smtClean="0">
                <a:solidFill>
                  <a:schemeClr val="tx1"/>
                </a:solidFill>
              </a:rPr>
              <a:t>         Es el primer Hospital de la Red Departamental en ser  acreditado.</a:t>
            </a:r>
          </a:p>
          <a:p>
            <a:pPr marL="342900" indent="-342900" algn="just" fontAlgn="auto">
              <a:spcBef>
                <a:spcPts val="0"/>
              </a:spcBef>
              <a:spcAft>
                <a:spcPts val="0"/>
              </a:spcAft>
              <a:buFont typeface="+mj-lt"/>
              <a:buAutoNum type="arabicPeriod"/>
              <a:defRPr/>
            </a:pPr>
            <a:endParaRPr lang="es-CO" sz="1400" dirty="0" smtClean="0">
              <a:solidFill>
                <a:schemeClr val="tx1"/>
              </a:solidFill>
            </a:endParaRPr>
          </a:p>
          <a:p>
            <a:pPr marL="342900" indent="-342900" algn="just" fontAlgn="auto">
              <a:spcBef>
                <a:spcPts val="0"/>
              </a:spcBef>
              <a:spcAft>
                <a:spcPts val="0"/>
              </a:spcAft>
              <a:buFont typeface="+mj-lt"/>
              <a:buAutoNum type="arabicPeriod"/>
              <a:defRPr/>
            </a:pPr>
            <a:r>
              <a:rPr lang="es-CO" sz="1400" dirty="0" smtClean="0">
                <a:solidFill>
                  <a:schemeClr val="tx1"/>
                </a:solidFill>
              </a:rPr>
              <a:t>ASIGNACIÓN DE $1.200 MILLONES  PARA MEJORAMIENTO DE LA GESTIÓN Y PRESTACIÓN DE SERVICIOS DE SALUD  EN 12 HOSPITALES DE LA RED.</a:t>
            </a:r>
          </a:p>
          <a:p>
            <a:pPr marL="342900" indent="-342900" algn="just" fontAlgn="auto">
              <a:spcBef>
                <a:spcPts val="0"/>
              </a:spcBef>
              <a:spcAft>
                <a:spcPts val="0"/>
              </a:spcAft>
              <a:buFont typeface="+mj-lt"/>
              <a:buAutoNum type="arabicPeriod"/>
              <a:defRPr/>
            </a:pPr>
            <a:endParaRPr lang="es-CO" sz="1400" dirty="0" smtClean="0">
              <a:solidFill>
                <a:schemeClr val="tx1"/>
              </a:solidFill>
            </a:endParaRPr>
          </a:p>
          <a:p>
            <a:pPr marL="342900" indent="-342900" algn="just" fontAlgn="auto">
              <a:spcBef>
                <a:spcPts val="0"/>
              </a:spcBef>
              <a:spcAft>
                <a:spcPts val="0"/>
              </a:spcAft>
              <a:buFont typeface="+mj-lt"/>
              <a:buAutoNum type="arabicPeriod"/>
              <a:defRPr/>
            </a:pPr>
            <a:r>
              <a:rPr lang="es-CO" sz="1400" dirty="0" smtClean="0">
                <a:solidFill>
                  <a:schemeClr val="tx1"/>
                </a:solidFill>
              </a:rPr>
              <a:t>ADQUISICIÓN  DE SERVICIOS A LA RED PÚBLICA POR MÁS DE $79.000 MILLONES, A FIN DE GARANTIZAR  LA PRESTACIÓN DE SERVICIOS DE SALUD  A LA POBLACIÓN POBRE NO AFILIADA AL  SGSS, A  POBLACIONES ESPECIALES Y A LA POBLACIÓN AFILIADA AL REGIMEN SUSBSIDIADO CON REQUERIMIENTOS DE ATENCIÓN EN EVENTOS NO POS.</a:t>
            </a:r>
          </a:p>
          <a:p>
            <a:pPr marL="342900" indent="-342900" algn="just" fontAlgn="auto">
              <a:spcBef>
                <a:spcPts val="0"/>
              </a:spcBef>
              <a:spcAft>
                <a:spcPts val="0"/>
              </a:spcAft>
              <a:buFont typeface="+mj-lt"/>
              <a:buAutoNum type="arabicPeriod"/>
              <a:defRPr/>
            </a:pPr>
            <a:endParaRPr lang="es-CO" sz="1400" dirty="0" smtClean="0">
              <a:solidFill>
                <a:schemeClr val="tx1"/>
              </a:solidFill>
            </a:endParaRPr>
          </a:p>
          <a:p>
            <a:pPr marL="342900" indent="-342900" algn="just" fontAlgn="auto">
              <a:spcBef>
                <a:spcPts val="0"/>
              </a:spcBef>
              <a:spcAft>
                <a:spcPts val="0"/>
              </a:spcAft>
              <a:buFont typeface="+mj-lt"/>
              <a:buAutoNum type="arabicPeriod"/>
              <a:defRPr/>
            </a:pPr>
            <a:r>
              <a:rPr lang="es-CO" sz="1400" dirty="0" smtClean="0">
                <a:solidFill>
                  <a:schemeClr val="tx1"/>
                </a:solidFill>
              </a:rPr>
              <a:t>SUSCRIPCIÓN CON ALCALDES DE LOS MUNICIPIOS DE PACTOS  POR LA TRANSPARENCIA, EN SALUD Y LA BÓSQUEDA DEL MEJORAMIENTO DEL SERVICIO.</a:t>
            </a:r>
          </a:p>
          <a:p>
            <a:pPr marL="342900" indent="-342900" algn="just" fontAlgn="auto">
              <a:spcBef>
                <a:spcPts val="0"/>
              </a:spcBef>
              <a:spcAft>
                <a:spcPts val="0"/>
              </a:spcAft>
              <a:buFont typeface="+mj-lt"/>
              <a:buAutoNum type="arabicPeriod"/>
              <a:defRPr/>
            </a:pPr>
            <a:endParaRPr lang="es-CO" sz="1400" dirty="0" smtClean="0">
              <a:solidFill>
                <a:schemeClr val="tx1"/>
              </a:solidFill>
            </a:endParaRPr>
          </a:p>
          <a:p>
            <a:pPr marL="342900" indent="-342900" algn="just" fontAlgn="auto">
              <a:spcBef>
                <a:spcPts val="0"/>
              </a:spcBef>
              <a:spcAft>
                <a:spcPts val="0"/>
              </a:spcAft>
              <a:buFont typeface="+mj-lt"/>
              <a:buAutoNum type="arabicPeriod"/>
              <a:defRPr/>
            </a:pPr>
            <a:r>
              <a:rPr lang="es-CO" sz="1400" dirty="0" smtClean="0">
                <a:solidFill>
                  <a:schemeClr val="tx1"/>
                </a:solidFill>
              </a:rPr>
              <a:t>VISITAS A 94 MUNICIPIOS PARA CONOCER LAS NECESIDADES DE LOS HOSPITALES, CENTROS Y PUESTOS DE SALUD  Y SU INCORPORACIÓN EN EL PLAN TERRITORIAL DE SALUD.</a:t>
            </a:r>
          </a:p>
          <a:p>
            <a:pPr marL="342900" indent="-342900" fontAlgn="auto">
              <a:spcBef>
                <a:spcPts val="0"/>
              </a:spcBef>
              <a:spcAft>
                <a:spcPts val="0"/>
              </a:spcAft>
              <a:buFont typeface="+mj-lt"/>
              <a:buAutoNum type="arabicPeriod"/>
              <a:defRPr/>
            </a:pPr>
            <a:endParaRPr lang="es-CO" dirty="0">
              <a:solidFill>
                <a:schemeClr val="tx1"/>
              </a:solidFill>
            </a:endParaRPr>
          </a:p>
        </p:txBody>
      </p:sp>
      <p:sp>
        <p:nvSpPr>
          <p:cNvPr id="4" name="3 Rectángulo"/>
          <p:cNvSpPr/>
          <p:nvPr/>
        </p:nvSpPr>
        <p:spPr>
          <a:xfrm>
            <a:off x="184231" y="256304"/>
            <a:ext cx="3046155"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SALUD</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422546" y="1716035"/>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0825" y="1481559"/>
            <a:ext cx="8713788" cy="4666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fontAlgn="auto">
              <a:spcBef>
                <a:spcPts val="0"/>
              </a:spcBef>
              <a:spcAft>
                <a:spcPts val="0"/>
              </a:spcAft>
              <a:defRPr/>
            </a:pPr>
            <a:r>
              <a:rPr lang="es-CO" sz="1400" dirty="0" smtClean="0">
                <a:solidFill>
                  <a:schemeClr val="tx1"/>
                </a:solidFill>
              </a:rPr>
              <a:t>5.     SE CONTRATÓ  </a:t>
            </a:r>
            <a:r>
              <a:rPr lang="es-CO" sz="1400" dirty="0">
                <a:solidFill>
                  <a:schemeClr val="tx1"/>
                </a:solidFill>
              </a:rPr>
              <a:t>CON LA UNIVERSIDAD SERGIO </a:t>
            </a:r>
            <a:r>
              <a:rPr lang="es-CO" sz="1400" dirty="0" smtClean="0">
                <a:solidFill>
                  <a:schemeClr val="tx1"/>
                </a:solidFill>
              </a:rPr>
              <a:t>ARBOLEDA, EL PROCESO DE SELECCIÓN </a:t>
            </a:r>
            <a:r>
              <a:rPr lang="es-CO" sz="1400" dirty="0">
                <a:solidFill>
                  <a:schemeClr val="tx1"/>
                </a:solidFill>
              </a:rPr>
              <a:t>DE GERENTES DE HOSPITALES A FIN DE DARLE UN </a:t>
            </a:r>
            <a:r>
              <a:rPr lang="es-CO" sz="1400" dirty="0" smtClean="0">
                <a:solidFill>
                  <a:schemeClr val="tx1"/>
                </a:solidFill>
              </a:rPr>
              <a:t>CARÁCTER </a:t>
            </a:r>
            <a:r>
              <a:rPr lang="es-CO" sz="1400" dirty="0">
                <a:solidFill>
                  <a:schemeClr val="tx1"/>
                </a:solidFill>
              </a:rPr>
              <a:t>EMINENTEMENTE </a:t>
            </a:r>
            <a:r>
              <a:rPr lang="es-CO" sz="1400" dirty="0" smtClean="0">
                <a:solidFill>
                  <a:schemeClr val="tx1"/>
                </a:solidFill>
              </a:rPr>
              <a:t>TÉCNICO </a:t>
            </a:r>
            <a:r>
              <a:rPr lang="es-CO" sz="1400" dirty="0">
                <a:solidFill>
                  <a:schemeClr val="tx1"/>
                </a:solidFill>
              </a:rPr>
              <a:t>AL PROCESO.</a:t>
            </a:r>
          </a:p>
          <a:p>
            <a:pPr marL="342900" indent="-342900" algn="just" fontAlgn="auto">
              <a:spcBef>
                <a:spcPts val="0"/>
              </a:spcBef>
              <a:spcAft>
                <a:spcPts val="0"/>
              </a:spcAft>
              <a:buFont typeface="+mj-lt"/>
              <a:buAutoNum type="arabicPeriod" startAt="6"/>
              <a:defRPr/>
            </a:pPr>
            <a:endParaRPr lang="es-CO" sz="1400" dirty="0">
              <a:solidFill>
                <a:schemeClr val="tx1"/>
              </a:solidFill>
            </a:endParaRPr>
          </a:p>
          <a:p>
            <a:pPr marL="342900" indent="-342900" algn="just" fontAlgn="auto">
              <a:spcBef>
                <a:spcPts val="0"/>
              </a:spcBef>
              <a:spcAft>
                <a:spcPts val="0"/>
              </a:spcAft>
              <a:buFont typeface="+mj-lt"/>
              <a:buAutoNum type="arabicPeriod" startAt="6"/>
              <a:defRPr/>
            </a:pPr>
            <a:r>
              <a:rPr lang="es-CO" sz="1400" dirty="0" smtClean="0">
                <a:solidFill>
                  <a:schemeClr val="tx1"/>
                </a:solidFill>
              </a:rPr>
              <a:t>ARTICULACIÓN </a:t>
            </a:r>
            <a:r>
              <a:rPr lang="es-CO" sz="1400" dirty="0">
                <a:solidFill>
                  <a:schemeClr val="tx1"/>
                </a:solidFill>
              </a:rPr>
              <a:t>DE LOS DIFERENTES ACTORES DE LA SALUD (MUNICIPIOS, HOSPITALES, </a:t>
            </a:r>
            <a:r>
              <a:rPr lang="es-CO" sz="1400" dirty="0" err="1" smtClean="0">
                <a:solidFill>
                  <a:schemeClr val="tx1"/>
                </a:solidFill>
              </a:rPr>
              <a:t>EPS’s</a:t>
            </a:r>
            <a:r>
              <a:rPr lang="es-CO" sz="1400" dirty="0">
                <a:solidFill>
                  <a:schemeClr val="tx1"/>
                </a:solidFill>
              </a:rPr>
              <a:t>, MINISTERIO DE SALUD Y </a:t>
            </a:r>
            <a:r>
              <a:rPr lang="es-CO" sz="1400" dirty="0" smtClean="0">
                <a:solidFill>
                  <a:schemeClr val="tx1"/>
                </a:solidFill>
              </a:rPr>
              <a:t>PROTECCIÓN </a:t>
            </a:r>
            <a:r>
              <a:rPr lang="es-CO" sz="1400" dirty="0">
                <a:solidFill>
                  <a:schemeClr val="tx1"/>
                </a:solidFill>
              </a:rPr>
              <a:t>SOCIAL Y </a:t>
            </a:r>
            <a:r>
              <a:rPr lang="es-CO" sz="1400" dirty="0" smtClean="0">
                <a:solidFill>
                  <a:schemeClr val="tx1"/>
                </a:solidFill>
              </a:rPr>
              <a:t>SECRETARÍA </a:t>
            </a:r>
            <a:r>
              <a:rPr lang="es-CO" sz="1400" dirty="0">
                <a:solidFill>
                  <a:schemeClr val="tx1"/>
                </a:solidFill>
              </a:rPr>
              <a:t>DE </a:t>
            </a:r>
            <a:r>
              <a:rPr lang="es-CO" sz="1400" dirty="0" smtClean="0">
                <a:solidFill>
                  <a:schemeClr val="tx1"/>
                </a:solidFill>
              </a:rPr>
              <a:t>SALUD), </a:t>
            </a:r>
            <a:r>
              <a:rPr lang="es-CO" sz="1400" dirty="0">
                <a:solidFill>
                  <a:schemeClr val="tx1"/>
                </a:solidFill>
              </a:rPr>
              <a:t>EN LA </a:t>
            </a:r>
            <a:r>
              <a:rPr lang="es-CO" sz="1400" dirty="0" smtClean="0">
                <a:solidFill>
                  <a:schemeClr val="tx1"/>
                </a:solidFill>
              </a:rPr>
              <a:t>FORMULACIÓN </a:t>
            </a:r>
            <a:r>
              <a:rPr lang="es-CO" sz="1400" dirty="0">
                <a:solidFill>
                  <a:schemeClr val="tx1"/>
                </a:solidFill>
              </a:rPr>
              <a:t>DEL PLAN TERRITORIAL DE </a:t>
            </a:r>
            <a:r>
              <a:rPr lang="es-CO" sz="1400" dirty="0" smtClean="0">
                <a:solidFill>
                  <a:schemeClr val="tx1"/>
                </a:solidFill>
              </a:rPr>
              <a:t>SALUD.</a:t>
            </a:r>
            <a:endParaRPr lang="es-CO" sz="1400" dirty="0">
              <a:solidFill>
                <a:schemeClr val="tx1"/>
              </a:solidFill>
            </a:endParaRPr>
          </a:p>
          <a:p>
            <a:pPr marL="342900" indent="-342900" algn="just" fontAlgn="auto">
              <a:spcBef>
                <a:spcPts val="0"/>
              </a:spcBef>
              <a:spcAft>
                <a:spcPts val="0"/>
              </a:spcAft>
              <a:buFont typeface="+mj-lt"/>
              <a:buAutoNum type="arabicPeriod" startAt="6"/>
              <a:defRPr/>
            </a:pPr>
            <a:endParaRPr lang="es-CO" sz="1400" dirty="0">
              <a:solidFill>
                <a:schemeClr val="tx1"/>
              </a:solidFill>
            </a:endParaRPr>
          </a:p>
          <a:p>
            <a:pPr marL="342900" indent="-342900" algn="just" fontAlgn="auto">
              <a:spcBef>
                <a:spcPts val="0"/>
              </a:spcBef>
              <a:spcAft>
                <a:spcPts val="0"/>
              </a:spcAft>
              <a:buFont typeface="+mj-lt"/>
              <a:buAutoNum type="arabicPeriod" startAt="6"/>
              <a:defRPr/>
            </a:pPr>
            <a:r>
              <a:rPr lang="es-CO" sz="1400" dirty="0">
                <a:solidFill>
                  <a:schemeClr val="tx1"/>
                </a:solidFill>
              </a:rPr>
              <a:t>ACCIONES DE VIGILANCIA , </a:t>
            </a:r>
            <a:r>
              <a:rPr lang="es-CO" sz="1400" dirty="0" smtClean="0">
                <a:solidFill>
                  <a:schemeClr val="tx1"/>
                </a:solidFill>
              </a:rPr>
              <a:t>INSPECCIÓN </a:t>
            </a:r>
            <a:r>
              <a:rPr lang="es-CO" sz="1400" dirty="0">
                <a:solidFill>
                  <a:schemeClr val="tx1"/>
                </a:solidFill>
              </a:rPr>
              <a:t>Y CONTROL A LOS DIFERENTES PRESTADORES DE SERVICIOS DE SALUD CON EL </a:t>
            </a:r>
            <a:r>
              <a:rPr lang="es-CO" sz="1400" dirty="0" smtClean="0">
                <a:solidFill>
                  <a:schemeClr val="tx1"/>
                </a:solidFill>
              </a:rPr>
              <a:t>PROPÓSITO </a:t>
            </a:r>
            <a:r>
              <a:rPr lang="es-CO" sz="1400" dirty="0">
                <a:solidFill>
                  <a:schemeClr val="tx1"/>
                </a:solidFill>
              </a:rPr>
              <a:t>DE GARANTIZAR  EL CUMPLIMIENTO DE LOS </a:t>
            </a:r>
            <a:r>
              <a:rPr lang="es-CO" sz="1400" dirty="0" smtClean="0">
                <a:solidFill>
                  <a:schemeClr val="tx1"/>
                </a:solidFill>
              </a:rPr>
              <a:t>ESTÁNDARES </a:t>
            </a:r>
            <a:r>
              <a:rPr lang="es-CO" sz="1400" dirty="0">
                <a:solidFill>
                  <a:schemeClr val="tx1"/>
                </a:solidFill>
              </a:rPr>
              <a:t>DE CALIDAD Y REDUCIR LOS RIESGOS PARA LA </a:t>
            </a:r>
            <a:r>
              <a:rPr lang="es-CO" sz="1400" dirty="0" smtClean="0">
                <a:solidFill>
                  <a:schemeClr val="tx1"/>
                </a:solidFill>
              </a:rPr>
              <a:t>POBLACIÓN CUNDINAMARQUESA.</a:t>
            </a:r>
            <a:endParaRPr lang="es-CO" sz="1400" dirty="0">
              <a:solidFill>
                <a:schemeClr val="tx1"/>
              </a:solidFill>
            </a:endParaRPr>
          </a:p>
          <a:p>
            <a:pPr marL="342900" indent="-342900" algn="just" fontAlgn="auto">
              <a:spcBef>
                <a:spcPts val="0"/>
              </a:spcBef>
              <a:spcAft>
                <a:spcPts val="0"/>
              </a:spcAft>
              <a:defRPr/>
            </a:pPr>
            <a:endParaRPr lang="es-CO" sz="1400" dirty="0">
              <a:solidFill>
                <a:schemeClr val="tx1"/>
              </a:solidFill>
            </a:endParaRPr>
          </a:p>
          <a:p>
            <a:pPr marL="342900" indent="-342900" algn="just" fontAlgn="auto">
              <a:spcBef>
                <a:spcPts val="0"/>
              </a:spcBef>
              <a:spcAft>
                <a:spcPts val="0"/>
              </a:spcAft>
              <a:buAutoNum type="arabicPeriod" startAt="8"/>
              <a:defRPr/>
            </a:pPr>
            <a:r>
              <a:rPr lang="es-CO" sz="1400" dirty="0" smtClean="0">
                <a:solidFill>
                  <a:schemeClr val="tx1"/>
                </a:solidFill>
              </a:rPr>
              <a:t>PAGO </a:t>
            </a:r>
            <a:r>
              <a:rPr lang="es-CO" sz="1400" dirty="0">
                <a:solidFill>
                  <a:schemeClr val="tx1"/>
                </a:solidFill>
              </a:rPr>
              <a:t>DE APORTES PARAFISCALES  PARA HOSPITALES DE LA RED </a:t>
            </a:r>
            <a:r>
              <a:rPr lang="es-CO" sz="1400" dirty="0" smtClean="0">
                <a:solidFill>
                  <a:schemeClr val="tx1"/>
                </a:solidFill>
              </a:rPr>
              <a:t>DEPARTAMENTAL, </a:t>
            </a:r>
            <a:r>
              <a:rPr lang="es-CO" sz="1400" dirty="0">
                <a:solidFill>
                  <a:schemeClr val="tx1"/>
                </a:solidFill>
              </a:rPr>
              <a:t>POR  $14.630 MILLONES Y MEJORAS DE TARIFAS POR $9.000 MILLONES</a:t>
            </a:r>
            <a:r>
              <a:rPr lang="es-CO" sz="1400" dirty="0" smtClean="0">
                <a:solidFill>
                  <a:schemeClr val="tx1"/>
                </a:solidFill>
              </a:rPr>
              <a:t>.</a:t>
            </a:r>
          </a:p>
          <a:p>
            <a:pPr marL="342900" indent="-342900" algn="just" fontAlgn="auto">
              <a:spcBef>
                <a:spcPts val="0"/>
              </a:spcBef>
              <a:spcAft>
                <a:spcPts val="0"/>
              </a:spcAft>
              <a:defRPr/>
            </a:pPr>
            <a:endParaRPr lang="es-CO" sz="1400" dirty="0" smtClean="0">
              <a:solidFill>
                <a:schemeClr val="tx1"/>
              </a:solidFill>
            </a:endParaRPr>
          </a:p>
          <a:p>
            <a:pPr marL="342900" indent="-342900" algn="just" fontAlgn="auto">
              <a:spcBef>
                <a:spcPts val="0"/>
              </a:spcBef>
              <a:spcAft>
                <a:spcPts val="0"/>
              </a:spcAft>
              <a:defRPr/>
            </a:pPr>
            <a:r>
              <a:rPr lang="es-CO" sz="1400" dirty="0" smtClean="0">
                <a:solidFill>
                  <a:schemeClr val="tx1"/>
                </a:solidFill>
              </a:rPr>
              <a:t>9.     OBSERVANCIA Y PUESTA EN MARCHA  DE LA LEY 1190 DE 2008 Y   LAS SENTENCIAS  PROFERIDAS POR LA CORTE  CON EL FIN DE PROTEGER LOS DERECHOS DE LAS PERSONAS  VICTIMAS DEL CONFLICTO ARMADO Y DE LA POBLACION VULNERABLE, MEDIANTE LA INCLUSION  EN LOS PROYECTOS DE LA SECRETARIA DE ACTIVIDADES EN FAVOR DE ESTAS POBLACIONES.</a:t>
            </a:r>
          </a:p>
          <a:p>
            <a:pPr marL="342900" indent="-342900" algn="just"/>
            <a:endParaRPr lang="es-CO" sz="1400" dirty="0" smtClean="0">
              <a:solidFill>
                <a:schemeClr val="tx1"/>
              </a:solidFill>
            </a:endParaRPr>
          </a:p>
          <a:p>
            <a:pPr marL="342900" indent="-342900" algn="just"/>
            <a:r>
              <a:rPr lang="es-CO" sz="1400" dirty="0" smtClean="0">
                <a:solidFill>
                  <a:schemeClr val="tx1"/>
                </a:solidFill>
              </a:rPr>
              <a:t>10.   COORDINACION CON EL MINISTERIO DE SALUD Y PROTECCION SOCIAL Y EL DEPARTAMENTO  NACIONAL DE PLANEACION PARA FORMULAR Y PRESENTAR PROYECTOS A FINANCIARSE CON RECURSOS.</a:t>
            </a:r>
            <a:r>
              <a:rPr lang="es-CO" sz="1400" dirty="0" smtClean="0"/>
              <a:t>DE LAS REGALIAS.</a:t>
            </a:r>
          </a:p>
          <a:p>
            <a:pPr marL="342900" indent="-342900" fontAlgn="auto">
              <a:spcBef>
                <a:spcPts val="0"/>
              </a:spcBef>
              <a:spcAft>
                <a:spcPts val="0"/>
              </a:spcAft>
              <a:buAutoNum type="arabicPeriod" startAt="8"/>
              <a:defRPr/>
            </a:pPr>
            <a:endParaRPr lang="es-CO" sz="1400" dirty="0" smtClean="0">
              <a:solidFill>
                <a:schemeClr val="tx1"/>
              </a:solidFill>
            </a:endParaRPr>
          </a:p>
          <a:p>
            <a:pPr marL="342900" indent="-342900" fontAlgn="auto">
              <a:spcBef>
                <a:spcPts val="0"/>
              </a:spcBef>
              <a:spcAft>
                <a:spcPts val="0"/>
              </a:spcAft>
              <a:buAutoNum type="arabicPeriod" startAt="8"/>
              <a:defRPr/>
            </a:pPr>
            <a:endParaRPr lang="es-CO" sz="1400" dirty="0">
              <a:solidFill>
                <a:schemeClr val="tx1"/>
              </a:solidFill>
            </a:endParaRPr>
          </a:p>
        </p:txBody>
      </p:sp>
      <p:sp>
        <p:nvSpPr>
          <p:cNvPr id="4" name="3 Rectángulo"/>
          <p:cNvSpPr/>
          <p:nvPr/>
        </p:nvSpPr>
        <p:spPr>
          <a:xfrm>
            <a:off x="184231" y="256304"/>
            <a:ext cx="3046155"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SALUD</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422546"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
          <p:cNvSpPr txBox="1">
            <a:spLocks noChangeArrowheads="1"/>
          </p:cNvSpPr>
          <p:nvPr/>
        </p:nvSpPr>
        <p:spPr bwMode="auto">
          <a:xfrm>
            <a:off x="2609850" y="5053013"/>
            <a:ext cx="6237288" cy="600075"/>
          </a:xfrm>
          <a:prstGeom prst="rect">
            <a:avLst/>
          </a:prstGeom>
          <a:noFill/>
          <a:ln w="9525">
            <a:noFill/>
            <a:miter lim="800000"/>
            <a:headEnd/>
            <a:tailEnd/>
          </a:ln>
        </p:spPr>
        <p:txBody>
          <a:bodyPr>
            <a:spAutoFit/>
          </a:bodyPr>
          <a:lstStyle/>
          <a:p>
            <a:pPr algn="ctr"/>
            <a:r>
              <a:rPr lang="es-CO">
                <a:solidFill>
                  <a:srgbClr val="FFFFFF"/>
                </a:solidFill>
              </a:rPr>
              <a:t>JAVIER FERNANDO MANCERA GARCÍA</a:t>
            </a:r>
          </a:p>
          <a:p>
            <a:pPr algn="ctr"/>
            <a:r>
              <a:rPr lang="es-CO" sz="1500">
                <a:solidFill>
                  <a:srgbClr val="FFFFFF"/>
                </a:solidFill>
              </a:rPr>
              <a:t>EMPRESA PROMOTORA DE SALUD DEL RÉGIMEN SUBSIDIADO EPS CONVIDA</a:t>
            </a: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3370153"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EPS CONVIDA</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txBox="1">
            <a:spLocks/>
          </p:cNvSpPr>
          <p:nvPr/>
        </p:nvSpPr>
        <p:spPr bwMode="auto">
          <a:xfrm>
            <a:off x="546100" y="1446836"/>
            <a:ext cx="7462838" cy="4791918"/>
          </a:xfrm>
          <a:prstGeom prst="rect">
            <a:avLst/>
          </a:prstGeom>
          <a:noFill/>
          <a:ln w="9525">
            <a:noFill/>
            <a:miter lim="800000"/>
            <a:headEnd/>
            <a:tailEnd/>
          </a:ln>
        </p:spPr>
        <p:txBody>
          <a:bodyPr>
            <a:noAutofit/>
          </a:bodyPr>
          <a:lstStyle/>
          <a:p>
            <a:pPr marL="342900" indent="-342900" algn="just" eaLnBrk="0" hangingPunct="0">
              <a:spcBef>
                <a:spcPct val="20000"/>
              </a:spcBef>
              <a:buFont typeface="Arial" pitchFamily="34" charset="0"/>
              <a:buChar char="•"/>
              <a:defRPr/>
            </a:pPr>
            <a:r>
              <a:rPr lang="es-CO" dirty="0" smtClean="0">
                <a:latin typeface="+mn-lt"/>
                <a:cs typeface="ＭＳ Ｐゴシック" charset="0"/>
              </a:rPr>
              <a:t>Fortalecer y mejorar </a:t>
            </a:r>
            <a:r>
              <a:rPr lang="es-CO" dirty="0">
                <a:latin typeface="+mn-lt"/>
                <a:cs typeface="ＭＳ Ｐゴシック" charset="0"/>
              </a:rPr>
              <a:t>la gestión financiera de las entidades públicas del sector salud, </a:t>
            </a:r>
            <a:r>
              <a:rPr lang="es-CO" dirty="0" smtClean="0">
                <a:latin typeface="+mn-lt"/>
                <a:cs typeface="ＭＳ Ｐゴシック" charset="0"/>
              </a:rPr>
              <a:t>para apalancar el sistema financiero</a:t>
            </a:r>
            <a:r>
              <a:rPr lang="es-CO" dirty="0">
                <a:latin typeface="+mn-lt"/>
                <a:cs typeface="ＭＳ Ｐゴシック" charset="0"/>
              </a:rPr>
              <a:t>, por lo cual se le asignaron cerca </a:t>
            </a:r>
            <a:r>
              <a:rPr lang="es-CO" dirty="0" smtClean="0">
                <a:latin typeface="+mn-lt"/>
                <a:cs typeface="ＭＳ Ｐゴシック" charset="0"/>
              </a:rPr>
              <a:t>de $18.000 </a:t>
            </a:r>
            <a:r>
              <a:rPr lang="es-CO" dirty="0">
                <a:latin typeface="+mn-lt"/>
                <a:cs typeface="ＭＳ Ｐゴシック" charset="0"/>
              </a:rPr>
              <a:t>millones </a:t>
            </a:r>
            <a:r>
              <a:rPr lang="es-CO" dirty="0" smtClean="0">
                <a:latin typeface="+mn-lt"/>
                <a:cs typeface="ＭＳ Ｐゴシック" charset="0"/>
              </a:rPr>
              <a:t>.</a:t>
            </a:r>
            <a:endParaRPr lang="es-CO" dirty="0">
              <a:latin typeface="+mn-lt"/>
              <a:cs typeface="ＭＳ Ｐゴシック" charset="0"/>
            </a:endParaRPr>
          </a:p>
          <a:p>
            <a:pPr marL="342900" indent="-342900" algn="just" eaLnBrk="0" hangingPunct="0">
              <a:spcBef>
                <a:spcPct val="20000"/>
              </a:spcBef>
              <a:buFont typeface="Arial" pitchFamily="34" charset="0"/>
              <a:buChar char="•"/>
              <a:defRPr/>
            </a:pPr>
            <a:endParaRPr lang="es-CO" b="1"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Se viene fortaleciendo el área comercial </a:t>
            </a:r>
            <a:r>
              <a:rPr lang="es-CO" dirty="0" smtClean="0">
                <a:latin typeface="+mn-lt"/>
                <a:cs typeface="ＭＳ Ｐゴシック" charset="0"/>
              </a:rPr>
              <a:t>con el </a:t>
            </a:r>
            <a:r>
              <a:rPr lang="es-CO" dirty="0">
                <a:latin typeface="+mn-lt"/>
                <a:cs typeface="ＭＳ Ｐゴシック" charset="0"/>
              </a:rPr>
              <a:t>fin de incrementar el </a:t>
            </a:r>
            <a:r>
              <a:rPr lang="es-CO" dirty="0" smtClean="0">
                <a:latin typeface="+mn-lt"/>
                <a:cs typeface="ＭＳ Ｐゴシック" charset="0"/>
              </a:rPr>
              <a:t>número </a:t>
            </a:r>
            <a:r>
              <a:rPr lang="es-CO" dirty="0">
                <a:latin typeface="+mn-lt"/>
                <a:cs typeface="ＭＳ Ｐゴシック" charset="0"/>
              </a:rPr>
              <a:t>de </a:t>
            </a:r>
            <a:r>
              <a:rPr lang="es-CO" dirty="0" smtClean="0">
                <a:latin typeface="+mn-lt"/>
                <a:cs typeface="ＭＳ Ｐゴシック" charset="0"/>
              </a:rPr>
              <a:t>afiliados.</a:t>
            </a:r>
            <a:endParaRPr lang="es-CO" dirty="0">
              <a:latin typeface="+mn-lt"/>
              <a:cs typeface="ＭＳ Ｐゴシック" charset="0"/>
            </a:endParaRPr>
          </a:p>
          <a:p>
            <a:pPr marL="342900" indent="-342900" algn="just" eaLnBrk="0" hangingPunct="0">
              <a:spcBef>
                <a:spcPct val="20000"/>
              </a:spcBef>
              <a:buFont typeface="Arial" pitchFamily="34" charset="0"/>
              <a:buChar char="•"/>
              <a:defRPr/>
            </a:pPr>
            <a:endParaRPr lang="es-CO" dirty="0">
              <a:latin typeface="+mn-lt"/>
              <a:cs typeface="ＭＳ Ｐゴシック" charset="0"/>
            </a:endParaRPr>
          </a:p>
          <a:p>
            <a:pPr marL="342900" indent="-342900" algn="just" eaLnBrk="0" hangingPunct="0">
              <a:spcBef>
                <a:spcPct val="20000"/>
              </a:spcBef>
              <a:buFont typeface="Arial" pitchFamily="34" charset="0"/>
              <a:buChar char="•"/>
              <a:defRPr/>
            </a:pPr>
            <a:r>
              <a:rPr lang="es-CO" dirty="0" smtClean="0"/>
              <a:t>Convida inició la implementación de la portabilidad numérica en Bogotá, D.C., como principal ciudad receptora de los cundinamarqueses.</a:t>
            </a:r>
          </a:p>
          <a:p>
            <a:pPr marL="342900" indent="-342900" algn="just" eaLnBrk="0" hangingPunct="0">
              <a:spcBef>
                <a:spcPct val="20000"/>
              </a:spcBef>
              <a:defRPr/>
            </a:pPr>
            <a:endParaRPr lang="es-CO"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Fortalecimiento de la imagen corporativa de la E.P.S. s CONVIDA</a:t>
            </a:r>
          </a:p>
          <a:p>
            <a:pPr marL="342900" indent="-342900" algn="just" eaLnBrk="0" hangingPunct="0">
              <a:spcBef>
                <a:spcPct val="20000"/>
              </a:spcBef>
              <a:buFont typeface="Arial" pitchFamily="34" charset="0"/>
              <a:buChar char="•"/>
              <a:defRPr/>
            </a:pPr>
            <a:endParaRPr lang="es-CO" dirty="0">
              <a:latin typeface="+mn-lt"/>
              <a:cs typeface="ＭＳ Ｐゴシック" charset="0"/>
            </a:endParaRPr>
          </a:p>
          <a:p>
            <a:pPr marL="342900" indent="-342900" algn="just" eaLnBrk="0" hangingPunct="0">
              <a:spcBef>
                <a:spcPct val="20000"/>
              </a:spcBef>
              <a:buFont typeface="Arial" pitchFamily="34" charset="0"/>
              <a:buChar char="•"/>
              <a:defRPr/>
            </a:pPr>
            <a:r>
              <a:rPr lang="es-CO" dirty="0">
                <a:latin typeface="+mn-lt"/>
                <a:cs typeface="ＭＳ Ｐゴシック" charset="0"/>
              </a:rPr>
              <a:t>Contención del 6.2% de los costos y disminución de la cuota de administración del 13% al 8%, en cumplimiento de lo dispuesto por la normatividad vigente</a:t>
            </a:r>
            <a:r>
              <a:rPr lang="es-CO" dirty="0" smtClean="0">
                <a:latin typeface="+mn-lt"/>
                <a:cs typeface="ＭＳ Ｐゴシック" charset="0"/>
              </a:rPr>
              <a:t>.</a:t>
            </a:r>
            <a:endParaRPr lang="es-CO" dirty="0">
              <a:latin typeface="+mn-lt"/>
              <a:cs typeface="ＭＳ Ｐゴシック" charset="0"/>
            </a:endParaRPr>
          </a:p>
        </p:txBody>
      </p:sp>
      <p:sp>
        <p:nvSpPr>
          <p:cNvPr id="4" name="3 Rectángulo"/>
          <p:cNvSpPr/>
          <p:nvPr/>
        </p:nvSpPr>
        <p:spPr>
          <a:xfrm>
            <a:off x="184231" y="256304"/>
            <a:ext cx="192244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EPS CONVIDA</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422546"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3 Marcador de contenido"/>
          <p:cNvSpPr>
            <a:spLocks noGrp="1"/>
          </p:cNvSpPr>
          <p:nvPr>
            <p:ph idx="4294967295"/>
          </p:nvPr>
        </p:nvSpPr>
        <p:spPr>
          <a:xfrm>
            <a:off x="462494" y="1238251"/>
            <a:ext cx="7991475" cy="4286250"/>
          </a:xfrm>
        </p:spPr>
        <p:txBody>
          <a:bodyPr/>
          <a:lstStyle/>
          <a:p>
            <a:pPr algn="just"/>
            <a:r>
              <a:rPr lang="es-CO" sz="2000" dirty="0" smtClean="0"/>
              <a:t>Asignación de $1.200 millones para mejoramiento de gestión y prestación de servicios de salud.</a:t>
            </a:r>
          </a:p>
          <a:p>
            <a:pPr algn="just"/>
            <a:r>
              <a:rPr lang="es-CO" sz="2000" dirty="0" smtClean="0"/>
              <a:t>Fortalecimiento de la Red Pública de hospitales a través de la compra de servicios de salud, por más de $79.000 mil millones.</a:t>
            </a:r>
          </a:p>
          <a:p>
            <a:pPr algn="just"/>
            <a:r>
              <a:rPr lang="es-CO" sz="2000" dirty="0" smtClean="0"/>
              <a:t>Apalancamiento financiero para Convida, por cerca de $18.000 millones.</a:t>
            </a:r>
          </a:p>
          <a:p>
            <a:pPr algn="just"/>
            <a:r>
              <a:rPr lang="es-CO" sz="2000" dirty="0" smtClean="0"/>
              <a:t>Campaña de afiliación para nuevos afiliados a Convida.</a:t>
            </a:r>
          </a:p>
          <a:p>
            <a:pPr algn="just"/>
            <a:r>
              <a:rPr lang="es-CO" sz="2000" dirty="0" smtClean="0"/>
              <a:t>Convida inició la implementación de la portabilidad numérica en Bogotá, D.C., como principal ciudad receptora de los cundinamarqueses.</a:t>
            </a:r>
          </a:p>
          <a:p>
            <a:pPr algn="just"/>
            <a:r>
              <a:rPr lang="es-CO" sz="2000" dirty="0" smtClean="0"/>
              <a:t>Recuperación de la cartera morosa de Convida</a:t>
            </a:r>
          </a:p>
          <a:p>
            <a:pPr algn="just"/>
            <a:r>
              <a:rPr lang="es-CO" sz="2000" dirty="0" smtClean="0"/>
              <a:t>Disminución considerable en los costos de administración por parte de Convida, en la UPC (Unida de Pago por Capitación). En el 2011, se encontraba en el 13% y hoy bajó al 8%.</a:t>
            </a:r>
          </a:p>
          <a:p>
            <a:pPr>
              <a:buNone/>
            </a:pPr>
            <a:endParaRPr lang="es-CO" sz="1800" dirty="0" smtClean="0"/>
          </a:p>
          <a:p>
            <a:endParaRPr lang="es-CO" sz="1800" dirty="0" smtClean="0"/>
          </a:p>
        </p:txBody>
      </p:sp>
      <p:pic>
        <p:nvPicPr>
          <p:cNvPr id="6" name="5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7" name="6 Rectángulo"/>
          <p:cNvSpPr/>
          <p:nvPr/>
        </p:nvSpPr>
        <p:spPr>
          <a:xfrm>
            <a:off x="457200" y="309718"/>
            <a:ext cx="2712987"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SECTOR SALUD</a:t>
            </a:r>
            <a:endParaRPr lang="es-CO" sz="3200" b="1" dirty="0">
              <a:solidFill>
                <a:srgbClr val="FF0000"/>
              </a:solidFill>
              <a:effectLst>
                <a:outerShdw blurRad="38100" dist="38100" dir="2700000" algn="tl">
                  <a:srgbClr val="000000">
                    <a:alpha val="43137"/>
                  </a:srgbClr>
                </a:outerShdw>
              </a:effectLst>
            </a:endParaRPr>
          </a:p>
        </p:txBody>
      </p:sp>
      <p:cxnSp>
        <p:nvCxnSpPr>
          <p:cNvPr id="11" name="10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Marcador de contenido"/>
          <p:cNvSpPr>
            <a:spLocks noGrp="1"/>
          </p:cNvSpPr>
          <p:nvPr>
            <p:ph idx="4294967295"/>
          </p:nvPr>
        </p:nvSpPr>
        <p:spPr>
          <a:xfrm>
            <a:off x="184231" y="1678329"/>
            <a:ext cx="8229600" cy="4130675"/>
          </a:xfrm>
        </p:spPr>
        <p:txBody>
          <a:bodyPr/>
          <a:lstStyle/>
          <a:p>
            <a:pPr algn="just">
              <a:defRPr/>
            </a:pPr>
            <a:r>
              <a:rPr lang="es-CO" sz="1800" dirty="0" smtClean="0"/>
              <a:t>Contabilización real de los recobros.</a:t>
            </a:r>
          </a:p>
          <a:p>
            <a:pPr algn="just">
              <a:defRPr/>
            </a:pPr>
            <a:r>
              <a:rPr lang="es-CO" sz="1800" dirty="0" smtClean="0"/>
              <a:t>Recuperación de la cartera de vigencias anteriores.</a:t>
            </a:r>
          </a:p>
          <a:p>
            <a:pPr algn="just">
              <a:defRPr/>
            </a:pPr>
            <a:r>
              <a:rPr lang="es-CO" sz="1800" dirty="0" smtClean="0"/>
              <a:t>Se fortaleció el proceso de autorización, buscando mejorar tiempos, oportunidad y proximidad al usuario, para evitar el desplazamiento innecesario de los usuarios a Bogotá, D.C.</a:t>
            </a:r>
          </a:p>
          <a:p>
            <a:pPr algn="just"/>
            <a:r>
              <a:rPr lang="es-CO" sz="1800" dirty="0" smtClean="0"/>
              <a:t>Se ha fortalecido el programa de Promoción y Prevención, con acciones y actividades  que garanticen mejores estilos de vida y exámenes preventivos.</a:t>
            </a:r>
          </a:p>
          <a:p>
            <a:pPr algn="just"/>
            <a:r>
              <a:rPr lang="es-CO" sz="1800" dirty="0" smtClean="0"/>
              <a:t>Se vienen contratando prestadores de servicios de salud a unas tarifas más económicas. Ejemplo: En la atención de los pacientes de VIH, se logró una economía de $90 millones mensuales, lo que permitirá ahorrar en un año aproximadamente más de $1.000 millones, con relación al contrato que se estaba ejecutando.</a:t>
            </a:r>
          </a:p>
        </p:txBody>
      </p:sp>
      <p:sp>
        <p:nvSpPr>
          <p:cNvPr id="3" name="2 Rectángulo"/>
          <p:cNvSpPr/>
          <p:nvPr/>
        </p:nvSpPr>
        <p:spPr>
          <a:xfrm>
            <a:off x="184231" y="256304"/>
            <a:ext cx="192244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EPS CONVIDA</a:t>
            </a:r>
            <a:endParaRPr lang="es-CO" sz="2400"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422546"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1"/>
          <p:cNvSpPr txBox="1">
            <a:spLocks noChangeArrowheads="1"/>
          </p:cNvSpPr>
          <p:nvPr/>
        </p:nvSpPr>
        <p:spPr bwMode="auto">
          <a:xfrm>
            <a:off x="3641725" y="5067300"/>
            <a:ext cx="3656013" cy="600075"/>
          </a:xfrm>
          <a:prstGeom prst="rect">
            <a:avLst/>
          </a:prstGeom>
          <a:noFill/>
          <a:ln w="9525">
            <a:noFill/>
            <a:miter lim="800000"/>
            <a:headEnd/>
            <a:tailEnd/>
          </a:ln>
        </p:spPr>
        <p:txBody>
          <a:bodyPr>
            <a:spAutoFit/>
          </a:bodyPr>
          <a:lstStyle/>
          <a:p>
            <a:pPr algn="ctr"/>
            <a:r>
              <a:rPr lang="es-CO">
                <a:solidFill>
                  <a:srgbClr val="FFFFFF"/>
                </a:solidFill>
              </a:rPr>
              <a:t> LUIS FERNANDO SAAVEDRA</a:t>
            </a:r>
            <a:endParaRPr lang="es-ES_tradnl">
              <a:solidFill>
                <a:srgbClr val="FFFFFF"/>
              </a:solidFill>
            </a:endParaRPr>
          </a:p>
          <a:p>
            <a:pPr algn="ctr"/>
            <a:r>
              <a:rPr lang="es-CO" sz="1500">
                <a:solidFill>
                  <a:srgbClr val="FFFFFF"/>
                </a:solidFill>
              </a:rPr>
              <a:t>SECRETARÍA DE HACIENDA </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6354304"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DE HACIENDA</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Pentágono"/>
          <p:cNvSpPr>
            <a:spLocks noChangeArrowheads="1"/>
          </p:cNvSpPr>
          <p:nvPr/>
        </p:nvSpPr>
        <p:spPr bwMode="auto">
          <a:xfrm>
            <a:off x="250825" y="1857575"/>
            <a:ext cx="1890713" cy="658813"/>
          </a:xfrm>
          <a:prstGeom prst="homePlate">
            <a:avLst>
              <a:gd name="adj" fmla="val 30785"/>
            </a:avLst>
          </a:prstGeom>
          <a:solidFill>
            <a:srgbClr val="CFDFF9"/>
          </a:solidFill>
          <a:ln w="54991" cmpd="thickThin" algn="ctr">
            <a:noFill/>
            <a:miter lim="800000"/>
            <a:headEnd/>
            <a:tailEnd/>
          </a:ln>
        </p:spPr>
        <p:txBody>
          <a:bodyPr anchor="ctr"/>
          <a:lstStyle/>
          <a:p>
            <a:pPr>
              <a:lnSpc>
                <a:spcPts val="1400"/>
              </a:lnSpc>
            </a:pPr>
            <a:r>
              <a:rPr lang="es-MX" sz="1600" b="1"/>
              <a:t>REGISTRO</a:t>
            </a:r>
          </a:p>
        </p:txBody>
      </p:sp>
      <p:sp>
        <p:nvSpPr>
          <p:cNvPr id="4" name="3 CuadroTexto"/>
          <p:cNvSpPr txBox="1"/>
          <p:nvPr/>
        </p:nvSpPr>
        <p:spPr>
          <a:xfrm>
            <a:off x="222250" y="854075"/>
            <a:ext cx="3510325" cy="522288"/>
          </a:xfrm>
          <a:prstGeom prst="rect">
            <a:avLst/>
          </a:prstGeom>
          <a:solidFill>
            <a:srgbClr val="00B0F0"/>
          </a:solidFill>
          <a:ln>
            <a:noFill/>
          </a:ln>
        </p:spPr>
        <p:style>
          <a:lnRef idx="1">
            <a:schemeClr val="dk1"/>
          </a:lnRef>
          <a:fillRef idx="2">
            <a:schemeClr val="dk1"/>
          </a:fillRef>
          <a:effectRef idx="1">
            <a:schemeClr val="dk1"/>
          </a:effectRef>
          <a:fontRef idx="minor">
            <a:schemeClr val="dk1"/>
          </a:fontRef>
        </p:style>
        <p:txBody>
          <a:bodyPr wrap="square">
            <a:spAutoFit/>
          </a:bodyPr>
          <a:lstStyle>
            <a:defPPr>
              <a:defRPr lang="es-CO"/>
            </a:defPPr>
            <a:lvl1pPr algn="ctr">
              <a:defRPr sz="2800"/>
            </a:lvl1pPr>
          </a:lstStyle>
          <a:p>
            <a:pPr>
              <a:defRPr/>
            </a:pPr>
            <a:r>
              <a:rPr lang="es-CO" dirty="0">
                <a:solidFill>
                  <a:schemeClr val="bg1"/>
                </a:solidFill>
              </a:rPr>
              <a:t>Fiscalización tributaria </a:t>
            </a:r>
          </a:p>
        </p:txBody>
      </p:sp>
      <p:sp>
        <p:nvSpPr>
          <p:cNvPr id="36869" name="4 Pentágono"/>
          <p:cNvSpPr>
            <a:spLocks noChangeArrowheads="1"/>
          </p:cNvSpPr>
          <p:nvPr/>
        </p:nvSpPr>
        <p:spPr bwMode="auto">
          <a:xfrm>
            <a:off x="250825" y="2643188"/>
            <a:ext cx="1890713" cy="841375"/>
          </a:xfrm>
          <a:prstGeom prst="homePlate">
            <a:avLst>
              <a:gd name="adj" fmla="val 30763"/>
            </a:avLst>
          </a:prstGeom>
          <a:solidFill>
            <a:srgbClr val="CFDFF9"/>
          </a:solidFill>
          <a:ln w="54991" cmpd="thickThin" algn="ctr">
            <a:noFill/>
            <a:miter lim="800000"/>
            <a:headEnd/>
            <a:tailEnd/>
          </a:ln>
        </p:spPr>
        <p:txBody>
          <a:bodyPr anchor="ctr"/>
          <a:lstStyle/>
          <a:p>
            <a:pPr>
              <a:lnSpc>
                <a:spcPts val="1400"/>
              </a:lnSpc>
            </a:pPr>
            <a:r>
              <a:rPr lang="es-MX" sz="1600" b="1"/>
              <a:t>LICORES Y VINOS</a:t>
            </a:r>
          </a:p>
        </p:txBody>
      </p:sp>
      <p:sp>
        <p:nvSpPr>
          <p:cNvPr id="36870" name="5 Pentágono"/>
          <p:cNvSpPr>
            <a:spLocks noChangeArrowheads="1"/>
          </p:cNvSpPr>
          <p:nvPr/>
        </p:nvSpPr>
        <p:spPr bwMode="auto">
          <a:xfrm>
            <a:off x="250825" y="3698875"/>
            <a:ext cx="1890713" cy="1000125"/>
          </a:xfrm>
          <a:prstGeom prst="homePlate">
            <a:avLst>
              <a:gd name="adj" fmla="val 30782"/>
            </a:avLst>
          </a:prstGeom>
          <a:solidFill>
            <a:srgbClr val="CFDFF9"/>
          </a:solidFill>
          <a:ln w="54991" cmpd="thickThin" algn="ctr">
            <a:noFill/>
            <a:miter lim="800000"/>
            <a:headEnd/>
            <a:tailEnd/>
          </a:ln>
        </p:spPr>
        <p:txBody>
          <a:bodyPr anchor="ctr"/>
          <a:lstStyle/>
          <a:p>
            <a:pPr>
              <a:lnSpc>
                <a:spcPts val="1400"/>
              </a:lnSpc>
            </a:pPr>
            <a:r>
              <a:rPr lang="es-MX" sz="1600" b="1"/>
              <a:t>CIGARRILLOS</a:t>
            </a:r>
          </a:p>
        </p:txBody>
      </p:sp>
      <p:sp>
        <p:nvSpPr>
          <p:cNvPr id="36871" name="6 Pentágono"/>
          <p:cNvSpPr>
            <a:spLocks noChangeArrowheads="1"/>
          </p:cNvSpPr>
          <p:nvPr/>
        </p:nvSpPr>
        <p:spPr bwMode="auto">
          <a:xfrm>
            <a:off x="250825" y="4913313"/>
            <a:ext cx="1890713" cy="1516062"/>
          </a:xfrm>
          <a:prstGeom prst="homePlate">
            <a:avLst>
              <a:gd name="adj" fmla="val 30791"/>
            </a:avLst>
          </a:prstGeom>
          <a:solidFill>
            <a:srgbClr val="CFDFF9"/>
          </a:solidFill>
          <a:ln w="54991" cmpd="thickThin" algn="ctr">
            <a:noFill/>
            <a:miter lim="800000"/>
            <a:headEnd/>
            <a:tailEnd/>
          </a:ln>
        </p:spPr>
        <p:txBody>
          <a:bodyPr anchor="ctr"/>
          <a:lstStyle/>
          <a:p>
            <a:pPr>
              <a:lnSpc>
                <a:spcPts val="1400"/>
              </a:lnSpc>
            </a:pPr>
            <a:r>
              <a:rPr lang="es-MX" sz="1600" b="1" dirty="0" smtClean="0"/>
              <a:t>VEHÍCULOS</a:t>
            </a:r>
            <a:endParaRPr lang="es-MX" sz="1600" b="1" dirty="0"/>
          </a:p>
        </p:txBody>
      </p:sp>
      <p:sp>
        <p:nvSpPr>
          <p:cNvPr id="8" name="10 CuadroTexto"/>
          <p:cNvSpPr txBox="1">
            <a:spLocks noChangeArrowheads="1"/>
          </p:cNvSpPr>
          <p:nvPr/>
        </p:nvSpPr>
        <p:spPr bwMode="auto">
          <a:xfrm>
            <a:off x="2428875" y="1485900"/>
            <a:ext cx="2776538" cy="284163"/>
          </a:xfrm>
          <a:prstGeom prst="rect">
            <a:avLst/>
          </a:prstGeom>
          <a:noFill/>
          <a:ln w="9525">
            <a:noFill/>
            <a:miter lim="800000"/>
            <a:headEnd/>
            <a:tailEnd/>
          </a:ln>
        </p:spPr>
        <p:txBody>
          <a:bodyPr>
            <a:spAutoFit/>
          </a:bodyPr>
          <a:lstStyle/>
          <a:p>
            <a:pPr algn="ctr">
              <a:lnSpc>
                <a:spcPts val="1500"/>
              </a:lnSpc>
              <a:defRPr/>
            </a:pPr>
            <a:r>
              <a:rPr lang="es-CO" sz="1600" b="1" dirty="0">
                <a:solidFill>
                  <a:schemeClr val="tx2">
                    <a:lumMod val="60000"/>
                    <a:lumOff val="40000"/>
                  </a:schemeClr>
                </a:solidFill>
                <a:latin typeface="+mj-lt"/>
              </a:rPr>
              <a:t>PROBLEMÁTICA RECIBIDA</a:t>
            </a:r>
          </a:p>
        </p:txBody>
      </p:sp>
      <p:sp>
        <p:nvSpPr>
          <p:cNvPr id="9" name="10 CuadroTexto"/>
          <p:cNvSpPr txBox="1">
            <a:spLocks noChangeArrowheads="1"/>
          </p:cNvSpPr>
          <p:nvPr/>
        </p:nvSpPr>
        <p:spPr bwMode="auto">
          <a:xfrm>
            <a:off x="5572125" y="1468438"/>
            <a:ext cx="3071813" cy="284162"/>
          </a:xfrm>
          <a:prstGeom prst="rect">
            <a:avLst/>
          </a:prstGeom>
          <a:noFill/>
          <a:ln w="9525">
            <a:noFill/>
            <a:miter lim="800000"/>
            <a:headEnd/>
            <a:tailEnd/>
          </a:ln>
        </p:spPr>
        <p:txBody>
          <a:bodyPr>
            <a:spAutoFit/>
          </a:bodyPr>
          <a:lstStyle/>
          <a:p>
            <a:pPr algn="ctr">
              <a:lnSpc>
                <a:spcPts val="1500"/>
              </a:lnSpc>
              <a:defRPr/>
            </a:pPr>
            <a:r>
              <a:rPr lang="es-CO" sz="1600" b="1" dirty="0">
                <a:solidFill>
                  <a:schemeClr val="tx2">
                    <a:lumMod val="60000"/>
                    <a:lumOff val="40000"/>
                  </a:schemeClr>
                </a:solidFill>
                <a:latin typeface="+mj-lt"/>
              </a:rPr>
              <a:t>ESTRATEGIAS ADOPTADAS</a:t>
            </a:r>
          </a:p>
        </p:txBody>
      </p:sp>
      <p:sp>
        <p:nvSpPr>
          <p:cNvPr id="36874" name="10 CuadroTexto"/>
          <p:cNvSpPr txBox="1">
            <a:spLocks noChangeArrowheads="1"/>
          </p:cNvSpPr>
          <p:nvPr/>
        </p:nvSpPr>
        <p:spPr bwMode="auto">
          <a:xfrm>
            <a:off x="2430463" y="1843088"/>
            <a:ext cx="2857500" cy="715962"/>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a:spAutoFit/>
          </a:bodyPr>
          <a:lstStyle/>
          <a:p>
            <a:pPr algn="just">
              <a:lnSpc>
                <a:spcPts val="1200"/>
              </a:lnSpc>
            </a:pPr>
            <a:r>
              <a:rPr lang="es-CO" sz="1400" dirty="0"/>
              <a:t>Alto nivel de fraude en los recibos de pago de impuestos (Boleta Fiscal), debido al bajo nivel de </a:t>
            </a:r>
            <a:r>
              <a:rPr lang="es-CO" sz="1400" dirty="0" smtClean="0"/>
              <a:t>sistematización.</a:t>
            </a:r>
            <a:endParaRPr lang="es-CO" sz="1400" dirty="0"/>
          </a:p>
        </p:txBody>
      </p:sp>
      <p:sp>
        <p:nvSpPr>
          <p:cNvPr id="36875" name="10 CuadroTexto"/>
          <p:cNvSpPr txBox="1">
            <a:spLocks noChangeArrowheads="1"/>
          </p:cNvSpPr>
          <p:nvPr/>
        </p:nvSpPr>
        <p:spPr bwMode="auto">
          <a:xfrm>
            <a:off x="2428875" y="2603500"/>
            <a:ext cx="2857500" cy="869950"/>
          </a:xfrm>
          <a:prstGeom prst="rect">
            <a:avLst/>
          </a:prstGeom>
          <a:solidFill>
            <a:schemeClr val="accent1">
              <a:lumMod val="20000"/>
              <a:lumOff val="80000"/>
            </a:schemeClr>
          </a:solidFill>
          <a:ln w="9525">
            <a:noFill/>
            <a:miter lim="800000"/>
            <a:headEnd/>
            <a:tailEnd/>
          </a:ln>
        </p:spPr>
        <p:txBody>
          <a:bodyPr>
            <a:spAutoFit/>
          </a:bodyPr>
          <a:lstStyle/>
          <a:p>
            <a:pPr algn="just">
              <a:lnSpc>
                <a:spcPts val="1200"/>
              </a:lnSpc>
            </a:pPr>
            <a:r>
              <a:rPr lang="es-CO" sz="1400" dirty="0"/>
              <a:t>Alto riesgo al no garantizar el debido proceso, lo que llevó a que de las 108.289 unidades incautadas en el 2011, hubiera sido necesario realizar la devolución de 65.224, el 60</a:t>
            </a:r>
            <a:r>
              <a:rPr lang="es-CO" sz="1400" dirty="0" smtClean="0"/>
              <a:t>%.</a:t>
            </a:r>
            <a:endParaRPr lang="es-CO" sz="1400" dirty="0"/>
          </a:p>
        </p:txBody>
      </p:sp>
      <p:sp>
        <p:nvSpPr>
          <p:cNvPr id="36876" name="10 CuadroTexto"/>
          <p:cNvSpPr txBox="1">
            <a:spLocks noChangeArrowheads="1"/>
          </p:cNvSpPr>
          <p:nvPr/>
        </p:nvSpPr>
        <p:spPr bwMode="auto">
          <a:xfrm>
            <a:off x="2428875" y="3651250"/>
            <a:ext cx="2857500" cy="1169551"/>
          </a:xfrm>
          <a:prstGeom prst="rect">
            <a:avLst/>
          </a:prstGeom>
          <a:solidFill>
            <a:schemeClr val="accent1">
              <a:lumMod val="20000"/>
              <a:lumOff val="80000"/>
            </a:schemeClr>
          </a:solidFill>
          <a:ln w="9525">
            <a:noFill/>
            <a:miter lim="800000"/>
            <a:headEnd/>
            <a:tailEnd/>
          </a:ln>
        </p:spPr>
        <p:txBody>
          <a:bodyPr>
            <a:spAutoFit/>
          </a:bodyPr>
          <a:lstStyle/>
          <a:p>
            <a:pPr algn="just">
              <a:lnSpc>
                <a:spcPts val="1200"/>
              </a:lnSpc>
            </a:pPr>
            <a:r>
              <a:rPr lang="es-CO" sz="1400" dirty="0"/>
              <a:t>La oferta de marcas de cigarrillos provenientes de China y </a:t>
            </a:r>
            <a:r>
              <a:rPr lang="es-CO" sz="1400" dirty="0" smtClean="0"/>
              <a:t>Paraguay </a:t>
            </a:r>
            <a:r>
              <a:rPr lang="es-CO" sz="1400" dirty="0"/>
              <a:t>afectaba la comercialización de las marcas legales, lo anterior agravado por la falta de conocimiento por parte de los tenderos y minoristas de las marcas </a:t>
            </a:r>
            <a:r>
              <a:rPr lang="es-CO" sz="1400" dirty="0" smtClean="0"/>
              <a:t>autorizadas. </a:t>
            </a:r>
            <a:endParaRPr lang="es-CO" sz="1400" dirty="0"/>
          </a:p>
        </p:txBody>
      </p:sp>
      <p:sp>
        <p:nvSpPr>
          <p:cNvPr id="13" name="10 CuadroTexto"/>
          <p:cNvSpPr txBox="1">
            <a:spLocks noChangeArrowheads="1"/>
          </p:cNvSpPr>
          <p:nvPr/>
        </p:nvSpPr>
        <p:spPr bwMode="auto">
          <a:xfrm>
            <a:off x="2474913" y="5118100"/>
            <a:ext cx="2857500" cy="1019175"/>
          </a:xfrm>
          <a:prstGeom prst="rect">
            <a:avLst/>
          </a:prstGeom>
          <a:solidFill>
            <a:schemeClr val="accent1">
              <a:lumMod val="20000"/>
              <a:lumOff val="80000"/>
            </a:schemeClr>
          </a:solidFill>
          <a:ln w="9525">
            <a:noFill/>
            <a:miter lim="800000"/>
            <a:headEnd/>
            <a:tailEnd/>
          </a:ln>
        </p:spPr>
        <p:txBody>
          <a:bodyPr>
            <a:spAutoFit/>
          </a:bodyPr>
          <a:lstStyle/>
          <a:p>
            <a:pPr algn="just">
              <a:lnSpc>
                <a:spcPts val="1200"/>
              </a:lnSpc>
              <a:defRPr/>
            </a:pPr>
            <a:r>
              <a:rPr lang="es-CO" sz="1400" dirty="0"/>
              <a:t>Alto nivel de cobros con prescripción </a:t>
            </a:r>
            <a:r>
              <a:rPr lang="es-CO" sz="1400" dirty="0" smtClean="0"/>
              <a:t>inminente.</a:t>
            </a:r>
            <a:endParaRPr lang="es-CO" sz="1400" dirty="0"/>
          </a:p>
          <a:p>
            <a:pPr marL="85725" indent="-85725" algn="just">
              <a:lnSpc>
                <a:spcPts val="1200"/>
              </a:lnSpc>
              <a:buFont typeface="Arial" pitchFamily="34" charset="0"/>
              <a:buChar char="•"/>
              <a:defRPr/>
            </a:pPr>
            <a:endParaRPr lang="es-CO" sz="1400" dirty="0"/>
          </a:p>
          <a:p>
            <a:pPr algn="just">
              <a:lnSpc>
                <a:spcPts val="1200"/>
              </a:lnSpc>
              <a:defRPr/>
            </a:pPr>
            <a:r>
              <a:rPr lang="es-CO" sz="1400" dirty="0"/>
              <a:t>No existe una estrategia de recaudo, que incentive el pago por parte de </a:t>
            </a:r>
            <a:r>
              <a:rPr lang="es-CO" sz="1400" dirty="0" smtClean="0"/>
              <a:t>morosos.</a:t>
            </a:r>
            <a:endParaRPr lang="es-CO" sz="1400" dirty="0"/>
          </a:p>
        </p:txBody>
      </p:sp>
      <p:sp>
        <p:nvSpPr>
          <p:cNvPr id="36878" name="10 CuadroTexto"/>
          <p:cNvSpPr txBox="1">
            <a:spLocks noChangeArrowheads="1"/>
          </p:cNvSpPr>
          <p:nvPr/>
        </p:nvSpPr>
        <p:spPr bwMode="auto">
          <a:xfrm>
            <a:off x="5572125" y="1811338"/>
            <a:ext cx="3071813" cy="717550"/>
          </a:xfrm>
          <a:prstGeom prst="rect">
            <a:avLst/>
          </a:prstGeom>
          <a:solidFill>
            <a:schemeClr val="accent1">
              <a:lumMod val="20000"/>
              <a:lumOff val="80000"/>
            </a:schemeClr>
          </a:solidFill>
          <a:ln w="9525">
            <a:noFill/>
            <a:miter lim="800000"/>
            <a:headEnd/>
            <a:tailEnd/>
          </a:ln>
        </p:spPr>
        <p:txBody>
          <a:bodyPr>
            <a:spAutoFit/>
          </a:bodyPr>
          <a:lstStyle/>
          <a:p>
            <a:pPr algn="just">
              <a:lnSpc>
                <a:spcPts val="1200"/>
              </a:lnSpc>
            </a:pPr>
            <a:r>
              <a:rPr lang="es-CO" sz="1400" dirty="0"/>
              <a:t>Fortalecimiento del sistema electrónico de recaudo, pasando del 6% de recaudo por este medio de diciembre de 2011 al 23% en marzo del </a:t>
            </a:r>
            <a:r>
              <a:rPr lang="es-CO" sz="1400" dirty="0" smtClean="0"/>
              <a:t>2012.</a:t>
            </a:r>
            <a:endParaRPr lang="es-CO" sz="1400" dirty="0"/>
          </a:p>
        </p:txBody>
      </p:sp>
      <p:sp>
        <p:nvSpPr>
          <p:cNvPr id="36879" name="10 CuadroTexto"/>
          <p:cNvSpPr txBox="1">
            <a:spLocks noChangeArrowheads="1"/>
          </p:cNvSpPr>
          <p:nvPr/>
        </p:nvSpPr>
        <p:spPr bwMode="auto">
          <a:xfrm>
            <a:off x="5572125" y="2595825"/>
            <a:ext cx="3071813" cy="869950"/>
          </a:xfrm>
          <a:prstGeom prst="rect">
            <a:avLst/>
          </a:prstGeom>
          <a:solidFill>
            <a:schemeClr val="accent1">
              <a:lumMod val="20000"/>
              <a:lumOff val="80000"/>
            </a:schemeClr>
          </a:solidFill>
          <a:ln w="9525">
            <a:noFill/>
            <a:miter lim="800000"/>
            <a:headEnd/>
            <a:tailEnd/>
          </a:ln>
        </p:spPr>
        <p:txBody>
          <a:bodyPr>
            <a:spAutoFit/>
          </a:bodyPr>
          <a:lstStyle/>
          <a:p>
            <a:pPr algn="just">
              <a:lnSpc>
                <a:spcPts val="1200"/>
              </a:lnSpc>
            </a:pPr>
            <a:r>
              <a:rPr lang="es-CO" sz="1400" dirty="0"/>
              <a:t>Revisión del proceso de incautación con el fin de garantizar el debido proceso, evitar las devoluciones de unidades incautadas y una judicialización eficaz de los </a:t>
            </a:r>
            <a:r>
              <a:rPr lang="es-CO" sz="1400" dirty="0" smtClean="0"/>
              <a:t>implicados.</a:t>
            </a:r>
            <a:endParaRPr lang="es-CO" sz="1400" dirty="0"/>
          </a:p>
        </p:txBody>
      </p:sp>
      <p:sp>
        <p:nvSpPr>
          <p:cNvPr id="36880" name="10 CuadroTexto"/>
          <p:cNvSpPr txBox="1">
            <a:spLocks noChangeArrowheads="1"/>
          </p:cNvSpPr>
          <p:nvPr/>
        </p:nvSpPr>
        <p:spPr bwMode="auto">
          <a:xfrm>
            <a:off x="5572125" y="3695700"/>
            <a:ext cx="3071813" cy="2400657"/>
          </a:xfrm>
          <a:prstGeom prst="rect">
            <a:avLst/>
          </a:prstGeom>
          <a:solidFill>
            <a:schemeClr val="accent1">
              <a:lumMod val="20000"/>
              <a:lumOff val="80000"/>
            </a:schemeClr>
          </a:solidFill>
          <a:ln w="9525">
            <a:noFill/>
            <a:miter lim="800000"/>
            <a:headEnd/>
            <a:tailEnd/>
          </a:ln>
        </p:spPr>
        <p:txBody>
          <a:bodyPr wrap="square">
            <a:spAutoFit/>
          </a:bodyPr>
          <a:lstStyle/>
          <a:p>
            <a:pPr algn="just">
              <a:lnSpc>
                <a:spcPts val="1200"/>
              </a:lnSpc>
            </a:pPr>
            <a:endParaRPr lang="es-CO" sz="1400" dirty="0" smtClean="0"/>
          </a:p>
          <a:p>
            <a:pPr algn="just">
              <a:lnSpc>
                <a:spcPts val="1200"/>
              </a:lnSpc>
            </a:pPr>
            <a:endParaRPr lang="es-CO" sz="1400" dirty="0" smtClean="0"/>
          </a:p>
          <a:p>
            <a:pPr algn="just">
              <a:lnSpc>
                <a:spcPts val="1200"/>
              </a:lnSpc>
            </a:pPr>
            <a:endParaRPr lang="es-CO" sz="1400" dirty="0" smtClean="0"/>
          </a:p>
          <a:p>
            <a:pPr algn="just">
              <a:lnSpc>
                <a:spcPts val="1200"/>
              </a:lnSpc>
            </a:pPr>
            <a:endParaRPr lang="es-CO" sz="1400" dirty="0" smtClean="0"/>
          </a:p>
          <a:p>
            <a:pPr algn="just">
              <a:lnSpc>
                <a:spcPts val="1200"/>
              </a:lnSpc>
            </a:pPr>
            <a:r>
              <a:rPr lang="es-CO" sz="1400" dirty="0" smtClean="0"/>
              <a:t>Elaboración </a:t>
            </a:r>
            <a:r>
              <a:rPr lang="es-CO" sz="1400" dirty="0"/>
              <a:t>y difusión entre los distribuidores, del listado oficial de marcas legales, para que a su vez lo </a:t>
            </a:r>
            <a:r>
              <a:rPr lang="es-CO" sz="1400" dirty="0" smtClean="0"/>
              <a:t>den </a:t>
            </a:r>
            <a:r>
              <a:rPr lang="es-CO" sz="1400" dirty="0"/>
              <a:t>a conocer a sus canales de distribución, mejorando la posibilidad de decomiso de este tipo de productos </a:t>
            </a:r>
            <a:r>
              <a:rPr lang="es-CO" sz="1400" dirty="0" smtClean="0"/>
              <a:t>ilegales.</a:t>
            </a:r>
          </a:p>
          <a:p>
            <a:pPr algn="just">
              <a:lnSpc>
                <a:spcPts val="1200"/>
              </a:lnSpc>
            </a:pPr>
            <a:endParaRPr lang="es-CO" sz="1400" dirty="0" smtClean="0"/>
          </a:p>
          <a:p>
            <a:pPr algn="just">
              <a:lnSpc>
                <a:spcPts val="1200"/>
              </a:lnSpc>
            </a:pPr>
            <a:endParaRPr lang="es-CO" sz="1400" dirty="0" smtClean="0"/>
          </a:p>
          <a:p>
            <a:pPr algn="just">
              <a:lnSpc>
                <a:spcPts val="1200"/>
              </a:lnSpc>
            </a:pPr>
            <a:endParaRPr lang="es-CO" sz="1400" dirty="0" smtClean="0"/>
          </a:p>
          <a:p>
            <a:pPr algn="just">
              <a:lnSpc>
                <a:spcPts val="1200"/>
              </a:lnSpc>
            </a:pPr>
            <a:endParaRPr lang="es-CO" sz="1400" dirty="0" smtClean="0"/>
          </a:p>
        </p:txBody>
      </p:sp>
      <p:sp>
        <p:nvSpPr>
          <p:cNvPr id="17" name="16 Rectángulo"/>
          <p:cNvSpPr/>
          <p:nvPr/>
        </p:nvSpPr>
        <p:spPr>
          <a:xfrm>
            <a:off x="184231" y="256304"/>
            <a:ext cx="354834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HACIENDA</a:t>
            </a:r>
            <a:endParaRPr lang="es-CO" sz="2400" dirty="0"/>
          </a:p>
        </p:txBody>
      </p:sp>
      <p:cxnSp>
        <p:nvCxnSpPr>
          <p:cNvPr id="18" name="17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18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10 CuadroTexto"/>
          <p:cNvSpPr txBox="1">
            <a:spLocks noChangeArrowheads="1"/>
          </p:cNvSpPr>
          <p:nvPr/>
        </p:nvSpPr>
        <p:spPr bwMode="auto">
          <a:xfrm>
            <a:off x="555986" y="1578388"/>
            <a:ext cx="7546291" cy="1477328"/>
          </a:xfrm>
          <a:prstGeom prst="rect">
            <a:avLst/>
          </a:prstGeom>
          <a:noFill/>
          <a:ln w="9525">
            <a:noFill/>
            <a:miter lim="800000"/>
            <a:headEnd/>
            <a:tailEnd/>
          </a:ln>
        </p:spPr>
        <p:txBody>
          <a:bodyPr wrap="square">
            <a:spAutoFit/>
          </a:bodyPr>
          <a:lstStyle/>
          <a:p>
            <a:pPr marL="173038" lvl="1" indent="-173038" algn="just">
              <a:buFont typeface="Arial" pitchFamily="34" charset="0"/>
              <a:buChar char="•"/>
            </a:pPr>
            <a:r>
              <a:rPr lang="es-CO" dirty="0" smtClean="0"/>
              <a:t>Se </a:t>
            </a:r>
            <a:r>
              <a:rPr lang="es-CO" dirty="0"/>
              <a:t>realizó el emplazamiento a </a:t>
            </a:r>
            <a:r>
              <a:rPr lang="es-CO" dirty="0" smtClean="0"/>
              <a:t>35.220 </a:t>
            </a:r>
            <a:r>
              <a:rPr lang="es-CO" dirty="0"/>
              <a:t>declaraciones inexactas </a:t>
            </a:r>
            <a:r>
              <a:rPr lang="es-CO" dirty="0" smtClean="0"/>
              <a:t>de 2010 </a:t>
            </a:r>
            <a:r>
              <a:rPr lang="es-CO" dirty="0"/>
              <a:t>y pliegos de cargos a </a:t>
            </a:r>
            <a:r>
              <a:rPr lang="es-CO" dirty="0" smtClean="0"/>
              <a:t>130.312 </a:t>
            </a:r>
            <a:r>
              <a:rPr lang="es-CO" dirty="0"/>
              <a:t>omisos </a:t>
            </a:r>
            <a:r>
              <a:rPr lang="es-CO" dirty="0" smtClean="0"/>
              <a:t>de </a:t>
            </a:r>
            <a:r>
              <a:rPr lang="es-CO" dirty="0"/>
              <a:t>2007, </a:t>
            </a:r>
            <a:r>
              <a:rPr lang="es-CO" dirty="0" smtClean="0"/>
              <a:t>así se evitó </a:t>
            </a:r>
            <a:r>
              <a:rPr lang="es-CO" dirty="0"/>
              <a:t>la prescripción de procesos por cerca de $</a:t>
            </a:r>
            <a:r>
              <a:rPr lang="es-CO" dirty="0" smtClean="0"/>
              <a:t>23000 </a:t>
            </a:r>
            <a:r>
              <a:rPr lang="es-CO" dirty="0"/>
              <a:t>millones. Lo anterior junto con la aplicación de la Ordenanza 116 de 2012 (Saneamiento Financiero), </a:t>
            </a:r>
            <a:r>
              <a:rPr lang="es-CO" dirty="0" smtClean="0"/>
              <a:t>que permitirá </a:t>
            </a:r>
            <a:r>
              <a:rPr lang="es-CO" dirty="0"/>
              <a:t>incrementar el recaudo en el mediano plazo. </a:t>
            </a:r>
            <a:endParaRPr lang="es-CO" b="1" i="1" dirty="0"/>
          </a:p>
        </p:txBody>
      </p:sp>
      <p:sp>
        <p:nvSpPr>
          <p:cNvPr id="4" name="10 CuadroTexto"/>
          <p:cNvSpPr txBox="1">
            <a:spLocks noChangeArrowheads="1"/>
          </p:cNvSpPr>
          <p:nvPr/>
        </p:nvSpPr>
        <p:spPr bwMode="auto">
          <a:xfrm>
            <a:off x="405516" y="3750197"/>
            <a:ext cx="7696762" cy="2308324"/>
          </a:xfrm>
          <a:prstGeom prst="rect">
            <a:avLst/>
          </a:prstGeom>
          <a:noFill/>
          <a:ln w="9525">
            <a:noFill/>
            <a:miter lim="800000"/>
            <a:headEnd/>
            <a:tailEnd/>
          </a:ln>
        </p:spPr>
        <p:txBody>
          <a:bodyPr wrap="square">
            <a:spAutoFit/>
          </a:bodyPr>
          <a:lstStyle/>
          <a:p>
            <a:pPr algn="ctr">
              <a:defRPr/>
            </a:pPr>
            <a:r>
              <a:rPr lang="es-CO" b="1" dirty="0"/>
              <a:t>Operativos contra el Contrabando, adulteración, falsificación, elusión y evasión.</a:t>
            </a:r>
          </a:p>
          <a:p>
            <a:pPr algn="just">
              <a:defRPr/>
            </a:pPr>
            <a:endParaRPr lang="es-CO" dirty="0"/>
          </a:p>
          <a:p>
            <a:pPr marL="173038" indent="-173038" algn="just">
              <a:buFont typeface="Arial" pitchFamily="34" charset="0"/>
              <a:buChar char="•"/>
              <a:defRPr/>
            </a:pPr>
            <a:r>
              <a:rPr lang="es-CO" dirty="0"/>
              <a:t>A </a:t>
            </a:r>
            <a:r>
              <a:rPr lang="es-CO" dirty="0" smtClean="0"/>
              <a:t>marzo, </a:t>
            </a:r>
            <a:r>
              <a:rPr lang="es-CO" dirty="0"/>
              <a:t>se han realizado 24 operativos que han permitido la incautación de </a:t>
            </a:r>
            <a:r>
              <a:rPr lang="es-CO" dirty="0" smtClean="0"/>
              <a:t>26.857 </a:t>
            </a:r>
            <a:r>
              <a:rPr lang="es-CO" dirty="0"/>
              <a:t>unidades, lo que representa el 62% del total </a:t>
            </a:r>
            <a:r>
              <a:rPr lang="es-CO" dirty="0" smtClean="0"/>
              <a:t>incautado </a:t>
            </a:r>
            <a:r>
              <a:rPr lang="es-CO" dirty="0"/>
              <a:t>durante </a:t>
            </a:r>
            <a:r>
              <a:rPr lang="es-CO" dirty="0" smtClean="0"/>
              <a:t>el año </a:t>
            </a:r>
            <a:r>
              <a:rPr lang="es-CO" dirty="0"/>
              <a:t>2011 (</a:t>
            </a:r>
            <a:r>
              <a:rPr lang="es-CO" dirty="0" smtClean="0"/>
              <a:t>43.224 </a:t>
            </a:r>
            <a:r>
              <a:rPr lang="es-CO" dirty="0"/>
              <a:t>Unidades). </a:t>
            </a:r>
          </a:p>
          <a:p>
            <a:pPr marL="173038" indent="-173038" algn="just">
              <a:buFont typeface="Arial" pitchFamily="34" charset="0"/>
              <a:buChar char="•"/>
              <a:defRPr/>
            </a:pPr>
            <a:endParaRPr lang="es-CO" dirty="0"/>
          </a:p>
          <a:p>
            <a:pPr marL="173038" indent="-173038" algn="just">
              <a:buFont typeface="Arial" pitchFamily="34" charset="0"/>
              <a:buChar char="•"/>
              <a:defRPr/>
            </a:pPr>
            <a:r>
              <a:rPr lang="es-CO" dirty="0"/>
              <a:t>Como complemento de la estrategia de </a:t>
            </a:r>
            <a:r>
              <a:rPr lang="es-CO" dirty="0" smtClean="0"/>
              <a:t>decomisos, se capturaron a </a:t>
            </a:r>
            <a:r>
              <a:rPr lang="es-CO" dirty="0"/>
              <a:t>37 implicados, superando en un 168% la cifra del todo el año </a:t>
            </a:r>
            <a:r>
              <a:rPr lang="es-CO" dirty="0" smtClean="0"/>
              <a:t>2011.</a:t>
            </a:r>
            <a:endParaRPr lang="es-CO" dirty="0"/>
          </a:p>
        </p:txBody>
      </p:sp>
      <p:sp>
        <p:nvSpPr>
          <p:cNvPr id="5" name="4 CuadroTexto"/>
          <p:cNvSpPr txBox="1"/>
          <p:nvPr/>
        </p:nvSpPr>
        <p:spPr>
          <a:xfrm>
            <a:off x="222250" y="854075"/>
            <a:ext cx="2775593" cy="522288"/>
          </a:xfrm>
          <a:prstGeom prst="rect">
            <a:avLst/>
          </a:prstGeom>
          <a:solidFill>
            <a:srgbClr val="00B0F0"/>
          </a:solidFill>
          <a:ln>
            <a:noFill/>
          </a:ln>
        </p:spPr>
        <p:style>
          <a:lnRef idx="1">
            <a:schemeClr val="dk1"/>
          </a:lnRef>
          <a:fillRef idx="2">
            <a:schemeClr val="dk1"/>
          </a:fillRef>
          <a:effectRef idx="1">
            <a:schemeClr val="dk1"/>
          </a:effectRef>
          <a:fontRef idx="minor">
            <a:schemeClr val="dk1"/>
          </a:fontRef>
        </p:style>
        <p:txBody>
          <a:bodyPr wrap="square">
            <a:spAutoFit/>
          </a:bodyPr>
          <a:lstStyle>
            <a:defPPr>
              <a:defRPr lang="es-CO"/>
            </a:defPPr>
            <a:lvl1pPr algn="ctr">
              <a:defRPr sz="2800"/>
            </a:lvl1pPr>
          </a:lstStyle>
          <a:p>
            <a:pPr algn="l">
              <a:defRPr/>
            </a:pPr>
            <a:r>
              <a:rPr lang="es-CO" dirty="0" smtClean="0">
                <a:solidFill>
                  <a:schemeClr val="bg1"/>
                </a:solidFill>
              </a:rPr>
              <a:t>Vehículos</a:t>
            </a:r>
            <a:endParaRPr lang="es-CO" dirty="0">
              <a:solidFill>
                <a:schemeClr val="bg1"/>
              </a:solidFill>
            </a:endParaRPr>
          </a:p>
        </p:txBody>
      </p:sp>
      <p:sp>
        <p:nvSpPr>
          <p:cNvPr id="6" name="5 Rectángulo"/>
          <p:cNvSpPr/>
          <p:nvPr/>
        </p:nvSpPr>
        <p:spPr>
          <a:xfrm>
            <a:off x="184231" y="256304"/>
            <a:ext cx="354834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HACIENDA</a:t>
            </a:r>
            <a:endParaRPr lang="es-CO" sz="2400" dirty="0"/>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9" name="8 CuadroTexto"/>
          <p:cNvSpPr txBox="1"/>
          <p:nvPr/>
        </p:nvSpPr>
        <p:spPr>
          <a:xfrm>
            <a:off x="222250" y="3055716"/>
            <a:ext cx="2775593" cy="522288"/>
          </a:xfrm>
          <a:prstGeom prst="rect">
            <a:avLst/>
          </a:prstGeom>
          <a:solidFill>
            <a:srgbClr val="00B0F0"/>
          </a:solidFill>
          <a:ln>
            <a:noFill/>
          </a:ln>
        </p:spPr>
        <p:style>
          <a:lnRef idx="1">
            <a:schemeClr val="dk1"/>
          </a:lnRef>
          <a:fillRef idx="2">
            <a:schemeClr val="dk1"/>
          </a:fillRef>
          <a:effectRef idx="1">
            <a:schemeClr val="dk1"/>
          </a:effectRef>
          <a:fontRef idx="minor">
            <a:schemeClr val="dk1"/>
          </a:fontRef>
        </p:style>
        <p:txBody>
          <a:bodyPr wrap="square">
            <a:spAutoFit/>
          </a:bodyPr>
          <a:lstStyle>
            <a:defPPr>
              <a:defRPr lang="es-CO"/>
            </a:defPPr>
            <a:lvl1pPr algn="ctr">
              <a:defRPr sz="2800"/>
            </a:lvl1pPr>
          </a:lstStyle>
          <a:p>
            <a:pPr algn="l">
              <a:defRPr/>
            </a:pPr>
            <a:r>
              <a:rPr lang="es-CO" dirty="0" smtClean="0">
                <a:solidFill>
                  <a:schemeClr val="bg1"/>
                </a:solidFill>
              </a:rPr>
              <a:t>Operativos</a:t>
            </a:r>
            <a:endParaRPr lang="es-CO"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Rectángulo"/>
          <p:cNvSpPr>
            <a:spLocks noChangeArrowheads="1"/>
          </p:cNvSpPr>
          <p:nvPr/>
        </p:nvSpPr>
        <p:spPr bwMode="auto">
          <a:xfrm>
            <a:off x="1356609" y="1108075"/>
            <a:ext cx="5165725" cy="631825"/>
          </a:xfrm>
          <a:prstGeom prst="rect">
            <a:avLst/>
          </a:prstGeom>
          <a:noFill/>
          <a:ln w="9525">
            <a:noFill/>
            <a:miter lim="800000"/>
            <a:headEnd/>
            <a:tailEnd/>
          </a:ln>
        </p:spPr>
        <p:txBody>
          <a:bodyPr>
            <a:spAutoFit/>
          </a:bodyPr>
          <a:lstStyle/>
          <a:p>
            <a:pPr algn="ctr">
              <a:lnSpc>
                <a:spcPts val="1400"/>
              </a:lnSpc>
            </a:pPr>
            <a:r>
              <a:rPr lang="es-MX" sz="2800" b="1" dirty="0"/>
              <a:t>RECAUDO EFECTIVO</a:t>
            </a:r>
          </a:p>
          <a:p>
            <a:pPr algn="ctr">
              <a:lnSpc>
                <a:spcPts val="1400"/>
              </a:lnSpc>
            </a:pPr>
            <a:endParaRPr lang="es-MX" sz="2800" b="1" dirty="0"/>
          </a:p>
          <a:p>
            <a:pPr algn="ctr">
              <a:lnSpc>
                <a:spcPts val="1400"/>
              </a:lnSpc>
            </a:pPr>
            <a:r>
              <a:rPr lang="es-MX" sz="2800" i="1" dirty="0"/>
              <a:t>(Marzo 2011 Vs Marzo 2012)</a:t>
            </a:r>
          </a:p>
        </p:txBody>
      </p:sp>
      <p:pic>
        <p:nvPicPr>
          <p:cNvPr id="38916" name="Picture 2"/>
          <p:cNvPicPr>
            <a:picLocks noChangeAspect="1" noChangeArrowheads="1"/>
          </p:cNvPicPr>
          <p:nvPr/>
        </p:nvPicPr>
        <p:blipFill>
          <a:blip r:embed="rId2"/>
          <a:srcRect/>
          <a:stretch>
            <a:fillRect/>
          </a:stretch>
        </p:blipFill>
        <p:spPr bwMode="auto">
          <a:xfrm>
            <a:off x="490538" y="1739900"/>
            <a:ext cx="7488237" cy="3571875"/>
          </a:xfrm>
          <a:prstGeom prst="rect">
            <a:avLst/>
          </a:prstGeom>
          <a:noFill/>
          <a:ln w="9525">
            <a:noFill/>
            <a:miter lim="800000"/>
            <a:headEnd/>
            <a:tailEnd/>
          </a:ln>
        </p:spPr>
      </p:pic>
      <p:sp>
        <p:nvSpPr>
          <p:cNvPr id="5" name="4 Rectángulo"/>
          <p:cNvSpPr/>
          <p:nvPr/>
        </p:nvSpPr>
        <p:spPr>
          <a:xfrm>
            <a:off x="184231" y="256304"/>
            <a:ext cx="354834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HACIENDA</a:t>
            </a:r>
            <a:endParaRPr lang="es-CO" sz="2400" dirty="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3"/>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2 CuadroTexto"/>
          <p:cNvSpPr txBox="1">
            <a:spLocks noChangeArrowheads="1"/>
          </p:cNvSpPr>
          <p:nvPr/>
        </p:nvSpPr>
        <p:spPr bwMode="auto">
          <a:xfrm>
            <a:off x="357188" y="739531"/>
            <a:ext cx="7839075" cy="646113"/>
          </a:xfrm>
          <a:prstGeom prst="rect">
            <a:avLst/>
          </a:prstGeom>
          <a:noFill/>
          <a:ln w="9525">
            <a:noFill/>
            <a:miter lim="800000"/>
            <a:headEnd/>
            <a:tailEnd/>
          </a:ln>
        </p:spPr>
        <p:txBody>
          <a:bodyPr>
            <a:spAutoFit/>
          </a:bodyPr>
          <a:lstStyle/>
          <a:p>
            <a:pPr algn="ctr"/>
            <a:r>
              <a:rPr lang="es-CO" b="1" dirty="0"/>
              <a:t>Recuperación Cartera – Juzgado de Ejecuciones Fiscales</a:t>
            </a:r>
          </a:p>
          <a:p>
            <a:pPr algn="ctr"/>
            <a:r>
              <a:rPr lang="es-CO" i="1" dirty="0"/>
              <a:t>(Primer </a:t>
            </a:r>
            <a:r>
              <a:rPr lang="es-CO" i="1" dirty="0" smtClean="0"/>
              <a:t>trimestre </a:t>
            </a:r>
            <a:r>
              <a:rPr lang="es-CO" i="1" dirty="0"/>
              <a:t>de cada año – millones de pesos corrientes de la vigencia)</a:t>
            </a:r>
          </a:p>
        </p:txBody>
      </p:sp>
      <p:graphicFrame>
        <p:nvGraphicFramePr>
          <p:cNvPr id="1026" name="3 Gráfico"/>
          <p:cNvGraphicFramePr>
            <a:graphicFrameLocks/>
          </p:cNvGraphicFramePr>
          <p:nvPr/>
        </p:nvGraphicFramePr>
        <p:xfrm>
          <a:off x="-1765300" y="1687513"/>
          <a:ext cx="5060950" cy="4176712"/>
        </p:xfrm>
        <a:graphic>
          <a:graphicData uri="http://schemas.openxmlformats.org/presentationml/2006/ole">
            <p:oleObj spid="_x0000_s1026" r:id="rId3" imgW="5060119" imgH="4176122" progId="Excel.Sheet.8">
              <p:embed/>
            </p:oleObj>
          </a:graphicData>
        </a:graphic>
      </p:graphicFrame>
      <p:cxnSp>
        <p:nvCxnSpPr>
          <p:cNvPr id="5" name="4 Conector recto de flecha"/>
          <p:cNvCxnSpPr/>
          <p:nvPr/>
        </p:nvCxnSpPr>
        <p:spPr>
          <a:xfrm>
            <a:off x="2690813" y="1687513"/>
            <a:ext cx="15906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5 CuadroTexto"/>
          <p:cNvSpPr txBox="1"/>
          <p:nvPr/>
        </p:nvSpPr>
        <p:spPr>
          <a:xfrm>
            <a:off x="4640005" y="1408794"/>
            <a:ext cx="3148012" cy="646113"/>
          </a:xfrm>
          <a:prstGeom prst="rect">
            <a:avLst/>
          </a:prstGeom>
          <a:ln w="57150"/>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s-CO" dirty="0"/>
              <a:t>53,03% del total recaudado en todo el 2011 ($1.188 millones)</a:t>
            </a:r>
          </a:p>
        </p:txBody>
      </p:sp>
      <p:sp>
        <p:nvSpPr>
          <p:cNvPr id="7" name="6 CuadroTexto"/>
          <p:cNvSpPr txBox="1"/>
          <p:nvPr/>
        </p:nvSpPr>
        <p:spPr>
          <a:xfrm>
            <a:off x="2573338" y="2214563"/>
            <a:ext cx="5214679" cy="4062651"/>
          </a:xfrm>
          <a:prstGeom prst="rect">
            <a:avLst/>
          </a:prstGeom>
          <a:noFill/>
        </p:spPr>
        <p:txBody>
          <a:bodyPr wrap="square">
            <a:spAutoFit/>
          </a:bodyPr>
          <a:lstStyle/>
          <a:p>
            <a:pPr>
              <a:defRPr/>
            </a:pPr>
            <a:r>
              <a:rPr lang="es-CO" b="1" u="sng" dirty="0">
                <a:effectLst>
                  <a:outerShdw blurRad="38100" dist="38100" dir="2700000" algn="tl">
                    <a:srgbClr val="000000">
                      <a:alpha val="43137"/>
                    </a:srgbClr>
                  </a:outerShdw>
                </a:effectLst>
              </a:rPr>
              <a:t>ADICIONALMENTE: </a:t>
            </a:r>
          </a:p>
          <a:p>
            <a:pPr>
              <a:defRPr/>
            </a:pPr>
            <a:endParaRPr lang="es-CO" sz="1600" dirty="0"/>
          </a:p>
          <a:p>
            <a:pPr algn="just">
              <a:defRPr/>
            </a:pPr>
            <a:r>
              <a:rPr lang="es-CO" sz="1600" dirty="0"/>
              <a:t>Proceso de contratación en curso, con dos firmas: </a:t>
            </a:r>
            <a:r>
              <a:rPr lang="es-CO" sz="1600" dirty="0" err="1"/>
              <a:t>PyG</a:t>
            </a:r>
            <a:r>
              <a:rPr lang="es-CO" sz="1600" dirty="0"/>
              <a:t> Asesorías Integrales S.A para depurar procesos de vehículos inexactos y omisos (26.516) y Luis Heriberto Gutiérrez </a:t>
            </a:r>
            <a:r>
              <a:rPr lang="es-CO" sz="1600" dirty="0" smtClean="0"/>
              <a:t>Pino, </a:t>
            </a:r>
            <a:r>
              <a:rPr lang="es-CO" sz="1600" dirty="0"/>
              <a:t>encargado </a:t>
            </a:r>
            <a:r>
              <a:rPr lang="es-CO" sz="1600" dirty="0" smtClean="0"/>
              <a:t>de sustanciar procesos de cuotas partes, consumo, especiales, disciplinarios, valorización y registro.</a:t>
            </a:r>
          </a:p>
          <a:p>
            <a:pPr algn="just">
              <a:defRPr/>
            </a:pPr>
            <a:r>
              <a:rPr lang="es-CO" sz="1600" dirty="0" smtClean="0"/>
              <a:t>  </a:t>
            </a:r>
            <a:endParaRPr lang="es-CO" sz="1600" dirty="0"/>
          </a:p>
          <a:p>
            <a:pPr algn="just">
              <a:defRPr/>
            </a:pPr>
            <a:r>
              <a:rPr lang="es-CO" sz="1600" dirty="0"/>
              <a:t>En el transcurso del </a:t>
            </a:r>
            <a:r>
              <a:rPr lang="es-CO" sz="1600" dirty="0" smtClean="0"/>
              <a:t>primer trimestre, </a:t>
            </a:r>
            <a:r>
              <a:rPr lang="es-CO" sz="1600" dirty="0"/>
              <a:t>se han recaudado $32,8 millones por pagos de </a:t>
            </a:r>
            <a:r>
              <a:rPr lang="es-CO" sz="1600" dirty="0" err="1"/>
              <a:t>Bojacá</a:t>
            </a:r>
            <a:r>
              <a:rPr lang="es-CO" sz="1600" dirty="0"/>
              <a:t>, </a:t>
            </a:r>
            <a:r>
              <a:rPr lang="es-CO" sz="1600" dirty="0" err="1"/>
              <a:t>Tocaima</a:t>
            </a:r>
            <a:r>
              <a:rPr lang="es-CO" sz="1600" dirty="0"/>
              <a:t> y </a:t>
            </a:r>
            <a:r>
              <a:rPr lang="es-CO" sz="1600" dirty="0" smtClean="0"/>
              <a:t>Jerusalén. Adicionalmente, </a:t>
            </a:r>
            <a:r>
              <a:rPr lang="es-CO" sz="1600" dirty="0"/>
              <a:t>Vichada y Manizales reconocen la deuda y piden número de cuenta, por un total de $30 millones</a:t>
            </a:r>
          </a:p>
          <a:p>
            <a:pPr algn="just">
              <a:defRPr/>
            </a:pPr>
            <a:endParaRPr lang="es-CO" sz="1600" dirty="0"/>
          </a:p>
          <a:p>
            <a:pPr algn="just">
              <a:defRPr/>
            </a:pPr>
            <a:r>
              <a:rPr lang="es-CO" sz="1600" dirty="0"/>
              <a:t>Se encuentran decretados 47 embargos a 12 departamentos y 35 municipios. </a:t>
            </a:r>
          </a:p>
          <a:p>
            <a:pPr algn="just">
              <a:defRPr/>
            </a:pPr>
            <a:endParaRPr lang="es-CO" sz="1600" dirty="0"/>
          </a:p>
        </p:txBody>
      </p:sp>
      <p:sp>
        <p:nvSpPr>
          <p:cNvPr id="9" name="8 Rectángulo"/>
          <p:cNvSpPr/>
          <p:nvPr/>
        </p:nvSpPr>
        <p:spPr>
          <a:xfrm>
            <a:off x="184231" y="256304"/>
            <a:ext cx="3548344"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HACIENDA</a:t>
            </a:r>
            <a:endParaRPr lang="es-CO" sz="2400" dirty="0"/>
          </a:p>
        </p:txBody>
      </p:sp>
      <p:cxnSp>
        <p:nvCxnSpPr>
          <p:cNvPr id="10" name="9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10 Imagen" descr="cien días (1).jpg"/>
          <p:cNvPicPr>
            <a:picLocks noChangeAspect="1"/>
          </p:cNvPicPr>
          <p:nvPr/>
        </p:nvPicPr>
        <p:blipFill>
          <a:blip r:embed="rId4"/>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1"/>
          <p:cNvSpPr txBox="1">
            <a:spLocks noChangeArrowheads="1"/>
          </p:cNvSpPr>
          <p:nvPr/>
        </p:nvSpPr>
        <p:spPr bwMode="auto">
          <a:xfrm>
            <a:off x="2819400" y="5094288"/>
            <a:ext cx="5400675" cy="600075"/>
          </a:xfrm>
          <a:prstGeom prst="rect">
            <a:avLst/>
          </a:prstGeom>
          <a:noFill/>
          <a:ln w="9525">
            <a:noFill/>
            <a:miter lim="800000"/>
            <a:headEnd/>
            <a:tailEnd/>
          </a:ln>
        </p:spPr>
        <p:txBody>
          <a:bodyPr>
            <a:spAutoFit/>
          </a:bodyPr>
          <a:lstStyle/>
          <a:p>
            <a:pPr algn="ctr"/>
            <a:r>
              <a:rPr lang="es-CO">
                <a:solidFill>
                  <a:srgbClr val="FFFFFF"/>
                </a:solidFill>
              </a:rPr>
              <a:t>PIEDAD CABALLERO</a:t>
            </a:r>
            <a:endParaRPr lang="es-ES_tradnl">
              <a:solidFill>
                <a:srgbClr val="FFFFFF"/>
              </a:solidFill>
            </a:endParaRPr>
          </a:p>
          <a:p>
            <a:pPr algn="ctr"/>
            <a:r>
              <a:rPr lang="es-CO" sz="1500">
                <a:solidFill>
                  <a:srgbClr val="FFFFFF"/>
                </a:solidFill>
              </a:rPr>
              <a:t>SECRETARÍA DE EDUCACIÓN </a:t>
            </a:r>
            <a:endParaRPr lang="en-US" sz="1500">
              <a:solidFill>
                <a:srgbClr val="FFFFFF"/>
              </a:solidFill>
            </a:endParaRPr>
          </a:p>
        </p:txBody>
      </p:sp>
      <p:pic>
        <p:nvPicPr>
          <p:cNvPr id="4" name="3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6718571"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DE EDUCACIÓN</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250" y="1947469"/>
            <a:ext cx="8280400" cy="4001095"/>
          </a:xfrm>
          <a:prstGeom prst="rect">
            <a:avLst/>
          </a:prstGeom>
          <a:noFill/>
        </p:spPr>
        <p:txBody>
          <a:bodyPr>
            <a:spAutoFit/>
          </a:bodyPr>
          <a:lstStyle/>
          <a:p>
            <a:pPr marL="173038" indent="-173038" algn="just" fontAlgn="auto">
              <a:spcBef>
                <a:spcPts val="0"/>
              </a:spcBef>
              <a:spcAft>
                <a:spcPts val="0"/>
              </a:spcAft>
              <a:buFont typeface="Arial" pitchFamily="34" charset="0"/>
              <a:buChar char="•"/>
              <a:defRPr/>
            </a:pPr>
            <a:r>
              <a:rPr lang="es-CO" sz="1400" dirty="0" smtClean="0">
                <a:latin typeface="+mn-lt"/>
                <a:ea typeface="Arial Unicode MS" pitchFamily="34" charset="-128"/>
                <a:cs typeface="Arial Unicode MS" pitchFamily="34" charset="-128"/>
              </a:rPr>
              <a:t>Se </a:t>
            </a:r>
            <a:r>
              <a:rPr lang="es-CO" sz="1400" dirty="0">
                <a:latin typeface="+mn-lt"/>
                <a:ea typeface="Arial Unicode MS" pitchFamily="34" charset="-128"/>
                <a:cs typeface="Arial Unicode MS" pitchFamily="34" charset="-128"/>
              </a:rPr>
              <a:t>logró estructurar la planta por municipio no certificado y cada una de las instituciones con sus respectivas sedes.</a:t>
            </a:r>
          </a:p>
          <a:p>
            <a:pPr marL="173038" indent="-173038" fontAlgn="auto">
              <a:spcBef>
                <a:spcPts val="0"/>
              </a:spcBef>
              <a:spcAft>
                <a:spcPts val="0"/>
              </a:spcAft>
              <a:defRPr/>
            </a:pPr>
            <a:endParaRPr lang="es-CO" sz="1400" b="1" dirty="0">
              <a:solidFill>
                <a:srgbClr val="006600"/>
              </a:solidFill>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r>
              <a:rPr lang="es-CO" sz="1400" dirty="0">
                <a:latin typeface="+mn-lt"/>
                <a:ea typeface="Arial Unicode MS" pitchFamily="34" charset="-128"/>
                <a:cs typeface="Arial Unicode MS" pitchFamily="34" charset="-128"/>
              </a:rPr>
              <a:t>Se  superó la sanción impuesta por el  Ministerio </a:t>
            </a:r>
            <a:r>
              <a:rPr lang="es-CO" sz="1400" dirty="0" smtClean="0">
                <a:latin typeface="+mn-lt"/>
                <a:ea typeface="Arial Unicode MS" pitchFamily="34" charset="-128"/>
                <a:cs typeface="Arial Unicode MS" pitchFamily="34" charset="-128"/>
              </a:rPr>
              <a:t>de Educación Nacional y Cundinamarca cuenta </a:t>
            </a:r>
            <a:r>
              <a:rPr lang="es-CO" sz="1400" dirty="0">
                <a:latin typeface="+mn-lt"/>
                <a:ea typeface="Arial Unicode MS" pitchFamily="34" charset="-128"/>
                <a:cs typeface="Arial Unicode MS" pitchFamily="34" charset="-128"/>
              </a:rPr>
              <a:t>con una base de datos confiable.</a:t>
            </a:r>
          </a:p>
          <a:p>
            <a:pPr marL="173038" indent="-173038" algn="just" fontAlgn="auto">
              <a:spcBef>
                <a:spcPts val="0"/>
              </a:spcBef>
              <a:spcAft>
                <a:spcPts val="0"/>
              </a:spcAft>
              <a:buFont typeface="Arial" pitchFamily="34" charset="0"/>
              <a:buChar char="•"/>
              <a:defRPr/>
            </a:pPr>
            <a:endParaRPr lang="es-CO" sz="1400"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r>
              <a:rPr lang="es-CO" sz="1400" dirty="0">
                <a:latin typeface="+mn-lt"/>
                <a:ea typeface="Arial Unicode MS" pitchFamily="34" charset="-128"/>
                <a:cs typeface="Arial Unicode MS" pitchFamily="34" charset="-128"/>
              </a:rPr>
              <a:t>Hoy llegamos al 100% de la planta docente </a:t>
            </a:r>
            <a:r>
              <a:rPr lang="es-CO" sz="1400" dirty="0" smtClean="0">
                <a:latin typeface="+mn-lt"/>
                <a:ea typeface="Arial Unicode MS" pitchFamily="34" charset="-128"/>
                <a:cs typeface="Arial Unicode MS" pitchFamily="34" charset="-128"/>
              </a:rPr>
              <a:t>cubierta, </a:t>
            </a:r>
            <a:r>
              <a:rPr lang="es-CO" sz="1400" dirty="0">
                <a:latin typeface="+mn-lt"/>
                <a:ea typeface="Arial Unicode MS" pitchFamily="34" charset="-128"/>
                <a:cs typeface="Arial Unicode MS" pitchFamily="34" charset="-128"/>
              </a:rPr>
              <a:t>en los 100 primeros días de </a:t>
            </a:r>
            <a:r>
              <a:rPr lang="es-CO" sz="1400" dirty="0" smtClean="0">
                <a:latin typeface="+mn-lt"/>
                <a:ea typeface="Arial Unicode MS" pitchFamily="34" charset="-128"/>
                <a:cs typeface="Arial Unicode MS" pitchFamily="34" charset="-128"/>
              </a:rPr>
              <a:t>administración.</a:t>
            </a:r>
            <a:endParaRPr lang="es-CO" sz="1400"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endParaRPr lang="es-CO" sz="1400"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r>
              <a:rPr lang="es-CO" sz="1400" dirty="0">
                <a:latin typeface="+mn-lt"/>
                <a:ea typeface="Arial Unicode MS" pitchFamily="34" charset="-128"/>
                <a:cs typeface="Arial Unicode MS" pitchFamily="34" charset="-128"/>
              </a:rPr>
              <a:t>Se han realizado </a:t>
            </a:r>
            <a:r>
              <a:rPr lang="es-CO" sz="1400" dirty="0" smtClean="0">
                <a:latin typeface="+mn-lt"/>
                <a:ea typeface="Arial Unicode MS" pitchFamily="34" charset="-128"/>
                <a:cs typeface="Arial Unicode MS" pitchFamily="34" charset="-128"/>
              </a:rPr>
              <a:t>356 </a:t>
            </a:r>
            <a:r>
              <a:rPr lang="es-CO" sz="1400" dirty="0">
                <a:latin typeface="+mn-lt"/>
                <a:ea typeface="Arial Unicode MS" pitchFamily="34" charset="-128"/>
                <a:cs typeface="Arial Unicode MS" pitchFamily="34" charset="-128"/>
              </a:rPr>
              <a:t>traslados, 325 nombramientos provisionales en vacancia temporal, 164 nombramientos provisionales en vacancia definitiva, 316 renuncias, para un total de </a:t>
            </a:r>
            <a:r>
              <a:rPr lang="es-CO" sz="1400" dirty="0" smtClean="0">
                <a:latin typeface="+mn-lt"/>
                <a:ea typeface="Arial Unicode MS" pitchFamily="34" charset="-128"/>
                <a:cs typeface="Arial Unicode MS" pitchFamily="34" charset="-128"/>
              </a:rPr>
              <a:t>1.161 novedades.</a:t>
            </a:r>
            <a:endParaRPr lang="es-CO" sz="1400"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endParaRPr lang="es-CO" sz="1400"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r>
              <a:rPr lang="es-CO" sz="1400" dirty="0">
                <a:latin typeface="+mn-lt"/>
                <a:ea typeface="Arial Unicode MS" pitchFamily="34" charset="-128"/>
                <a:cs typeface="Arial Unicode MS" pitchFamily="34" charset="-128"/>
              </a:rPr>
              <a:t>La campaña de </a:t>
            </a:r>
            <a:r>
              <a:rPr lang="es-CO" sz="1400" i="1" dirty="0">
                <a:latin typeface="+mn-lt"/>
                <a:ea typeface="Arial Unicode MS" pitchFamily="34" charset="-128"/>
                <a:cs typeface="Arial Unicode MS" pitchFamily="34" charset="-128"/>
              </a:rPr>
              <a:t>“Alejo y Aleja te enseñan a vivir la escuela</a:t>
            </a:r>
            <a:r>
              <a:rPr lang="es-CO" sz="1400" dirty="0">
                <a:latin typeface="+mn-lt"/>
                <a:ea typeface="Arial Unicode MS" pitchFamily="34" charset="-128"/>
                <a:cs typeface="Arial Unicode MS" pitchFamily="34" charset="-128"/>
              </a:rPr>
              <a:t>”: identificar  la población en edad escolar  por fuera del sistema para prestar este servicio a todos los </a:t>
            </a:r>
            <a:r>
              <a:rPr lang="es-CO" sz="1400" dirty="0" smtClean="0">
                <a:latin typeface="+mn-lt"/>
                <a:ea typeface="Arial Unicode MS" pitchFamily="34" charset="-128"/>
                <a:cs typeface="Arial Unicode MS" pitchFamily="34" charset="-128"/>
              </a:rPr>
              <a:t>cundinamarqueses.</a:t>
            </a:r>
            <a:endParaRPr lang="es-CO" sz="1400"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endParaRPr lang="es-CO" sz="1400" i="1" dirty="0">
              <a:latin typeface="+mn-lt"/>
              <a:ea typeface="Arial Unicode MS" pitchFamily="34" charset="-128"/>
              <a:cs typeface="Arial Unicode MS" pitchFamily="34" charset="-128"/>
            </a:endParaRPr>
          </a:p>
          <a:p>
            <a:pPr marL="173038" indent="-173038" algn="just" fontAlgn="auto">
              <a:spcBef>
                <a:spcPts val="0"/>
              </a:spcBef>
              <a:spcAft>
                <a:spcPts val="0"/>
              </a:spcAft>
              <a:buFont typeface="Arial" pitchFamily="34" charset="0"/>
              <a:buChar char="•"/>
              <a:defRPr/>
            </a:pPr>
            <a:r>
              <a:rPr lang="es-CO" sz="1400" dirty="0">
                <a:latin typeface="+mn-lt"/>
                <a:ea typeface="Arial Unicode MS" pitchFamily="34" charset="-128"/>
                <a:cs typeface="Arial Unicode MS" pitchFamily="34" charset="-128"/>
              </a:rPr>
              <a:t>ESCUELAS NORMALES SUPERIORES ACOMPAÑANDO A LAS INSTITUCIONES EDUCATIVAS  DEL ENTORNO PARA RESPONDER A LAS NECESIDADES DE FORMACIÓN Y DESARROLLO DE LA EDUCACIÓN RURAL: Se realizaron convenios con las ENS para atender por parte de estas a 200 sedes ubicadas en 9 municipios, buscando con ello la cualificación y pertinencia de la educación rural</a:t>
            </a:r>
            <a:r>
              <a:rPr lang="es-CO" sz="1400" dirty="0" smtClean="0">
                <a:latin typeface="+mn-lt"/>
                <a:ea typeface="Arial Unicode MS" pitchFamily="34" charset="-128"/>
                <a:cs typeface="Arial Unicode MS" pitchFamily="34" charset="-128"/>
              </a:rPr>
              <a:t>.</a:t>
            </a:r>
            <a:endParaRPr lang="es-CO" sz="1400" dirty="0">
              <a:latin typeface="Arial Unicode MS" pitchFamily="34" charset="-128"/>
              <a:ea typeface="Arial Unicode MS" pitchFamily="34" charset="-128"/>
              <a:cs typeface="Arial Unicode MS" pitchFamily="34" charset="-128"/>
            </a:endParaRPr>
          </a:p>
        </p:txBody>
      </p:sp>
      <p:sp>
        <p:nvSpPr>
          <p:cNvPr id="4" name="3 Rectángulo"/>
          <p:cNvSpPr/>
          <p:nvPr/>
        </p:nvSpPr>
        <p:spPr>
          <a:xfrm>
            <a:off x="184231" y="256304"/>
            <a:ext cx="374794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EDUCACIÓN</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CuadroTexto"/>
          <p:cNvSpPr txBox="1"/>
          <p:nvPr/>
        </p:nvSpPr>
        <p:spPr>
          <a:xfrm>
            <a:off x="154250" y="1024139"/>
            <a:ext cx="7555859" cy="461665"/>
          </a:xfrm>
          <a:prstGeom prst="rect">
            <a:avLst/>
          </a:prstGeom>
          <a:solidFill>
            <a:srgbClr val="0070C0"/>
          </a:solidFill>
          <a:ln>
            <a:noFill/>
          </a:ln>
        </p:spPr>
        <p:style>
          <a:lnRef idx="1">
            <a:schemeClr val="dk1"/>
          </a:lnRef>
          <a:fillRef idx="2">
            <a:schemeClr val="dk1"/>
          </a:fillRef>
          <a:effectRef idx="1">
            <a:schemeClr val="dk1"/>
          </a:effectRef>
          <a:fontRef idx="minor">
            <a:schemeClr val="dk1"/>
          </a:fontRef>
        </p:style>
        <p:txBody>
          <a:bodyPr wrap="square">
            <a:spAutoFit/>
          </a:bodyPr>
          <a:lstStyle>
            <a:defPPr>
              <a:defRPr lang="es-CO"/>
            </a:defPPr>
            <a:lvl1pPr algn="ctr">
              <a:defRPr sz="2800"/>
            </a:lvl1pPr>
          </a:lstStyle>
          <a:p>
            <a:pPr marL="342900" indent="-342900" fontAlgn="auto">
              <a:spcBef>
                <a:spcPts val="0"/>
              </a:spcBef>
              <a:spcAft>
                <a:spcPts val="0"/>
              </a:spcAft>
              <a:defRPr/>
            </a:pPr>
            <a:r>
              <a:rPr lang="es-CO" sz="2400" b="1" dirty="0" smtClean="0">
                <a:solidFill>
                  <a:schemeClr val="bg1"/>
                </a:solidFill>
                <a:ea typeface="Arial Unicode MS" pitchFamily="34" charset="-128"/>
                <a:cs typeface="Arial Unicode MS" pitchFamily="34" charset="-128"/>
              </a:rPr>
              <a:t>PLANTA DE DOCENTES EN SU TOTALIDAD ASIGNADA</a:t>
            </a:r>
            <a:endParaRPr lang="es-CO" sz="2400" b="1" dirty="0">
              <a:solidFill>
                <a:schemeClr val="bg1"/>
              </a:solidFill>
              <a:ea typeface="Arial Unicode MS" pitchFamily="34" charset="-128"/>
              <a:cs typeface="Arial Unicode MS" pitchFamily="34" charset="-128"/>
            </a:endParaRPr>
          </a:p>
        </p:txBody>
      </p:sp>
      <p:sp>
        <p:nvSpPr>
          <p:cNvPr id="9" name="8 Rectángulo"/>
          <p:cNvSpPr/>
          <p:nvPr/>
        </p:nvSpPr>
        <p:spPr>
          <a:xfrm>
            <a:off x="184231" y="1485804"/>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85750" y="1254972"/>
            <a:ext cx="8280400" cy="6340475"/>
          </a:xfrm>
          <a:prstGeom prst="rect">
            <a:avLst/>
          </a:prstGeom>
          <a:noFill/>
        </p:spPr>
        <p:txBody>
          <a:bodyPr>
            <a:spAutoFit/>
          </a:bodyPr>
          <a:lstStyle/>
          <a:p>
            <a:pPr marL="342900" indent="-342900" algn="ctr" fontAlgn="auto">
              <a:spcBef>
                <a:spcPts val="0"/>
              </a:spcBef>
              <a:spcAft>
                <a:spcPts val="0"/>
              </a:spcAft>
              <a:defRPr/>
            </a:pPr>
            <a:r>
              <a:rPr lang="es-CO" sz="1400" b="1" dirty="0">
                <a:latin typeface="+mn-lt"/>
                <a:ea typeface="Arial Unicode MS" pitchFamily="34" charset="-128"/>
                <a:cs typeface="Arial Unicode MS" pitchFamily="34" charset="-128"/>
              </a:rPr>
              <a:t> DESARROLLO DE PROYECTOS DE ARTICULACIÓN MEDIA SUPERIOR FINANCIADOS CON APORTES DEL SECTOR SOLIDARIO SIN COSTO PARA LOS ESTUDIANTES.</a:t>
            </a:r>
            <a:endParaRPr lang="en-US" sz="1400" dirty="0">
              <a:latin typeface="+mn-lt"/>
              <a:ea typeface="Arial Unicode MS" pitchFamily="34" charset="-128"/>
              <a:cs typeface="Arial Unicode MS" pitchFamily="34" charset="-128"/>
            </a:endParaRPr>
          </a:p>
          <a:p>
            <a:pPr algn="just" fontAlgn="auto">
              <a:spcBef>
                <a:spcPts val="0"/>
              </a:spcBef>
              <a:spcAft>
                <a:spcPts val="0"/>
              </a:spcAft>
              <a:defRPr/>
            </a:pPr>
            <a:endParaRPr lang="es-CO" sz="2000" dirty="0">
              <a:latin typeface="Arial Unicode MS" pitchFamily="34" charset="-128"/>
              <a:ea typeface="Arial Unicode MS" pitchFamily="34" charset="-128"/>
              <a:cs typeface="Arial Unicode MS" pitchFamily="34" charset="-128"/>
            </a:endParaRPr>
          </a:p>
          <a:p>
            <a:pPr algn="just" fontAlgn="auto">
              <a:spcBef>
                <a:spcPts val="0"/>
              </a:spcBef>
              <a:spcAft>
                <a:spcPts val="0"/>
              </a:spcAft>
              <a:defRPr/>
            </a:pPr>
            <a:r>
              <a:rPr lang="es-CO" sz="1400" dirty="0">
                <a:latin typeface="Arial Unicode MS" pitchFamily="34" charset="-128"/>
                <a:ea typeface="Arial Unicode MS" pitchFamily="34" charset="-128"/>
                <a:cs typeface="Arial Unicode MS" pitchFamily="34" charset="-128"/>
              </a:rPr>
              <a:t>Se  concretó con </a:t>
            </a:r>
            <a:r>
              <a:rPr lang="es-CO" sz="1400" dirty="0" err="1">
                <a:latin typeface="Arial Unicode MS" pitchFamily="34" charset="-128"/>
                <a:ea typeface="Arial Unicode MS" pitchFamily="34" charset="-128"/>
                <a:cs typeface="Arial Unicode MS" pitchFamily="34" charset="-128"/>
              </a:rPr>
              <a:t>Fensecoop</a:t>
            </a:r>
            <a:r>
              <a:rPr lang="es-CO" sz="1400" dirty="0">
                <a:latin typeface="Arial Unicode MS" pitchFamily="34" charset="-128"/>
                <a:ea typeface="Arial Unicode MS" pitchFamily="34" charset="-128"/>
                <a:cs typeface="Arial Unicode MS" pitchFamily="34" charset="-128"/>
              </a:rPr>
              <a:t> apoyo para desarrollar dos proyectos de articulación con la media en los municipios de la Calera y </a:t>
            </a:r>
            <a:r>
              <a:rPr lang="es-CO" sz="1400" dirty="0" err="1">
                <a:latin typeface="Arial Unicode MS" pitchFamily="34" charset="-128"/>
                <a:ea typeface="Arial Unicode MS" pitchFamily="34" charset="-128"/>
                <a:cs typeface="Arial Unicode MS" pitchFamily="34" charset="-128"/>
              </a:rPr>
              <a:t>Tenjo</a:t>
            </a:r>
            <a:r>
              <a:rPr lang="es-CO" sz="1400" dirty="0">
                <a:latin typeface="Arial Unicode MS" pitchFamily="34" charset="-128"/>
                <a:ea typeface="Arial Unicode MS" pitchFamily="34" charset="-128"/>
                <a:cs typeface="Arial Unicode MS" pitchFamily="34" charset="-128"/>
              </a:rPr>
              <a:t>. </a:t>
            </a:r>
          </a:p>
          <a:p>
            <a:pPr marL="342900" indent="-342900" algn="ctr" fontAlgn="auto">
              <a:spcBef>
                <a:spcPts val="0"/>
              </a:spcBef>
              <a:spcAft>
                <a:spcPts val="0"/>
              </a:spcAft>
              <a:defRPr/>
            </a:pPr>
            <a:endParaRPr lang="es-CO" sz="1400" b="1" dirty="0">
              <a:latin typeface="+mn-lt"/>
              <a:ea typeface="Arial Unicode MS" pitchFamily="34" charset="-128"/>
              <a:cs typeface="Arial Unicode MS" pitchFamily="34" charset="-128"/>
            </a:endParaRPr>
          </a:p>
          <a:p>
            <a:pPr marL="342900" indent="-342900" algn="ctr" fontAlgn="auto">
              <a:spcBef>
                <a:spcPts val="0"/>
              </a:spcBef>
              <a:spcAft>
                <a:spcPts val="0"/>
              </a:spcAft>
              <a:defRPr/>
            </a:pPr>
            <a:endParaRPr lang="es-CO" sz="1400" b="1" dirty="0">
              <a:latin typeface="+mn-lt"/>
              <a:ea typeface="Arial Unicode MS" pitchFamily="34" charset="-128"/>
              <a:cs typeface="Arial Unicode MS" pitchFamily="34" charset="-128"/>
            </a:endParaRPr>
          </a:p>
          <a:p>
            <a:pPr marL="342900" indent="-342900" algn="ctr" fontAlgn="auto">
              <a:spcBef>
                <a:spcPts val="0"/>
              </a:spcBef>
              <a:spcAft>
                <a:spcPts val="0"/>
              </a:spcAft>
              <a:defRPr/>
            </a:pPr>
            <a:r>
              <a:rPr lang="es-CO" sz="1400" b="1" dirty="0">
                <a:latin typeface="+mn-lt"/>
                <a:ea typeface="Arial Unicode MS" pitchFamily="34" charset="-128"/>
                <a:cs typeface="Arial Unicode MS" pitchFamily="34" charset="-128"/>
              </a:rPr>
              <a:t> PARA EL 2013 SE ASIGNARÁN 348 BECAS CRÉDITO, 3 POR CADA MUNICIPIO PARA LOS  ESTUDIANTES EGRESADOS DE LAS IE OFICIALES. </a:t>
            </a:r>
          </a:p>
          <a:p>
            <a:pPr marL="85725" indent="-85725" algn="just" fontAlgn="auto">
              <a:spcBef>
                <a:spcPts val="0"/>
              </a:spcBef>
              <a:spcAft>
                <a:spcPts val="0"/>
              </a:spcAft>
              <a:defRPr/>
            </a:pPr>
            <a:endParaRPr lang="es-CO" sz="1400" dirty="0">
              <a:latin typeface="+mn-lt"/>
              <a:ea typeface="Arial Unicode MS" pitchFamily="34" charset="-128"/>
              <a:cs typeface="Arial Unicode MS" pitchFamily="34" charset="-128"/>
            </a:endParaRPr>
          </a:p>
          <a:p>
            <a:pPr algn="just" fontAlgn="auto">
              <a:spcBef>
                <a:spcPts val="0"/>
              </a:spcBef>
              <a:spcAft>
                <a:spcPts val="0"/>
              </a:spcAft>
              <a:defRPr/>
            </a:pPr>
            <a:r>
              <a:rPr lang="es-CO" sz="1400" dirty="0">
                <a:latin typeface="+mn-lt"/>
                <a:ea typeface="Arial Unicode MS" pitchFamily="34" charset="-128"/>
                <a:cs typeface="Arial Unicode MS" pitchFamily="34" charset="-128"/>
              </a:rPr>
              <a:t>En concertación con rectores de instituciones de educación superior y el ICETEX se acordó el compromiso para la implementación de una alianza que permite apoyar y garantizar el ingreso y permanencia de 5.000 estudiantes del departamento a la educación superior</a:t>
            </a:r>
          </a:p>
          <a:p>
            <a:pPr algn="just" fontAlgn="auto">
              <a:spcBef>
                <a:spcPts val="0"/>
              </a:spcBef>
              <a:spcAft>
                <a:spcPts val="0"/>
              </a:spcAft>
              <a:defRPr/>
            </a:pPr>
            <a:endParaRPr lang="es-CO" sz="1400" dirty="0">
              <a:latin typeface="+mn-lt"/>
              <a:ea typeface="Arial Unicode MS" pitchFamily="34" charset="-128"/>
              <a:cs typeface="Arial Unicode MS" pitchFamily="34" charset="-128"/>
            </a:endParaRPr>
          </a:p>
          <a:p>
            <a:pPr algn="ctr" fontAlgn="auto">
              <a:spcBef>
                <a:spcPts val="0"/>
              </a:spcBef>
              <a:spcAft>
                <a:spcPts val="0"/>
              </a:spcAft>
              <a:defRPr/>
            </a:pPr>
            <a:r>
              <a:rPr lang="es-CO" sz="1400" b="1" dirty="0">
                <a:latin typeface="+mn-lt"/>
                <a:ea typeface="Arial Unicode MS" pitchFamily="34" charset="-128"/>
                <a:cs typeface="Arial Unicode MS" pitchFamily="34" charset="-128"/>
              </a:rPr>
              <a:t>PARA EL 2013 SE ASIGNARÁN 348 BECAS ,CRÉDITO, 3 POR CADA MUNICIPIO PARA LOS ESTUDIANTES EGRESADOS DE LAS IE OFICIALES</a:t>
            </a:r>
          </a:p>
          <a:p>
            <a:pPr algn="ctr" fontAlgn="auto">
              <a:spcBef>
                <a:spcPts val="0"/>
              </a:spcBef>
              <a:spcAft>
                <a:spcPts val="0"/>
              </a:spcAft>
              <a:defRPr/>
            </a:pPr>
            <a:endParaRPr lang="es-CO" sz="1400" b="1" dirty="0">
              <a:latin typeface="+mn-lt"/>
              <a:ea typeface="Arial Unicode MS" pitchFamily="34" charset="-128"/>
              <a:cs typeface="Arial Unicode MS" pitchFamily="34" charset="-128"/>
            </a:endParaRPr>
          </a:p>
          <a:p>
            <a:pPr algn="just" fontAlgn="auto">
              <a:spcBef>
                <a:spcPts val="0"/>
              </a:spcBef>
              <a:spcAft>
                <a:spcPts val="0"/>
              </a:spcAft>
              <a:defRPr/>
            </a:pPr>
            <a:r>
              <a:rPr lang="es-CO" sz="1400" dirty="0">
                <a:latin typeface="+mn-lt"/>
                <a:ea typeface="Arial Unicode MS" pitchFamily="34" charset="-128"/>
                <a:cs typeface="Arial Unicode MS" pitchFamily="34" charset="-128"/>
              </a:rPr>
              <a:t>El convenio tendrá una duración de 5 años, el apoyo estará integrado de la siguiente manera:  25% del valor de la matrícula será financiada por el ICETEX, 25%  por la Gobernación de Cundinamarca, 25% por cada institución de educación superior que haga parte del convenio, que se hace efectivo a través del descuento del valor de  la matrícula y un 25% el padre de familia quien puede hacer el pago a través de un crédito con el ICETEX.</a:t>
            </a:r>
          </a:p>
          <a:p>
            <a:pPr algn="just" fontAlgn="auto">
              <a:spcBef>
                <a:spcPts val="0"/>
              </a:spcBef>
              <a:spcAft>
                <a:spcPts val="0"/>
              </a:spcAft>
              <a:defRPr/>
            </a:pPr>
            <a:endParaRPr lang="es-CO" sz="1400" dirty="0">
              <a:latin typeface="+mn-lt"/>
              <a:ea typeface="Arial Unicode MS" pitchFamily="34" charset="-128"/>
              <a:cs typeface="Arial Unicode MS" pitchFamily="34" charset="-128"/>
            </a:endParaRPr>
          </a:p>
          <a:p>
            <a:pPr algn="just" fontAlgn="auto">
              <a:spcBef>
                <a:spcPts val="0"/>
              </a:spcBef>
              <a:spcAft>
                <a:spcPts val="0"/>
              </a:spcAft>
              <a:defRPr/>
            </a:pPr>
            <a:r>
              <a:rPr lang="es-CO" sz="1400" dirty="0">
                <a:latin typeface="+mn-lt"/>
                <a:ea typeface="Arial Unicode MS" pitchFamily="34" charset="-128"/>
                <a:cs typeface="Arial Unicode MS" pitchFamily="34" charset="-128"/>
              </a:rPr>
              <a:t>Adicionalmente, el ICETEX apoyará a los estudiantes que pertenezcan a los estratos 1, 2 y 3 del </a:t>
            </a:r>
            <a:r>
              <a:rPr lang="es-CO" sz="1400" dirty="0" err="1">
                <a:latin typeface="+mn-lt"/>
                <a:ea typeface="Arial Unicode MS" pitchFamily="34" charset="-128"/>
                <a:cs typeface="Arial Unicode MS" pitchFamily="34" charset="-128"/>
              </a:rPr>
              <a:t>Sisben</a:t>
            </a:r>
            <a:r>
              <a:rPr lang="es-CO" sz="1400" dirty="0">
                <a:latin typeface="+mn-lt"/>
                <a:ea typeface="Arial Unicode MS" pitchFamily="34" charset="-128"/>
                <a:cs typeface="Arial Unicode MS" pitchFamily="34" charset="-128"/>
              </a:rPr>
              <a:t>, con un subsidio semestral de manutención por $650.000.</a:t>
            </a:r>
          </a:p>
          <a:p>
            <a:pPr algn="ctr" fontAlgn="auto">
              <a:spcBef>
                <a:spcPts val="0"/>
              </a:spcBef>
              <a:spcAft>
                <a:spcPts val="0"/>
              </a:spcAft>
              <a:defRPr/>
            </a:pPr>
            <a:endParaRPr lang="en-US" sz="1400" b="1" dirty="0">
              <a:latin typeface="+mn-lt"/>
              <a:ea typeface="Arial Unicode MS" pitchFamily="34" charset="-128"/>
              <a:cs typeface="Arial Unicode MS" pitchFamily="34" charset="-128"/>
            </a:endParaRPr>
          </a:p>
          <a:p>
            <a:pPr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algn="just" fontAlgn="auto">
              <a:spcBef>
                <a:spcPts val="0"/>
              </a:spcBef>
              <a:spcAft>
                <a:spcPts val="0"/>
              </a:spcAft>
              <a:defRPr/>
            </a:pPr>
            <a:endParaRPr lang="es-CO" dirty="0">
              <a:latin typeface="+mn-lt"/>
            </a:endParaRPr>
          </a:p>
        </p:txBody>
      </p:sp>
      <p:sp>
        <p:nvSpPr>
          <p:cNvPr id="4" name="3 Rectángulo"/>
          <p:cNvSpPr/>
          <p:nvPr/>
        </p:nvSpPr>
        <p:spPr>
          <a:xfrm>
            <a:off x="184231" y="256304"/>
            <a:ext cx="374794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EDUCACIÓN</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8313" y="1254972"/>
            <a:ext cx="8280400" cy="4832350"/>
          </a:xfrm>
          <a:prstGeom prst="rect">
            <a:avLst/>
          </a:prstGeom>
          <a:noFill/>
        </p:spPr>
        <p:txBody>
          <a:bodyPr>
            <a:spAutoFit/>
          </a:bodyPr>
          <a:lstStyle/>
          <a:p>
            <a:pPr marL="342900" indent="-342900" algn="ctr" fontAlgn="auto">
              <a:spcBef>
                <a:spcPts val="0"/>
              </a:spcBef>
              <a:spcAft>
                <a:spcPts val="0"/>
              </a:spcAft>
              <a:defRPr/>
            </a:pPr>
            <a:r>
              <a:rPr lang="es-CO" b="1" dirty="0">
                <a:latin typeface="+mn-lt"/>
                <a:ea typeface="Arial Unicode MS" pitchFamily="34" charset="-128"/>
                <a:cs typeface="Arial Unicode MS" pitchFamily="34" charset="-128"/>
              </a:rPr>
              <a:t>ESTRATEGIA DE ARRENDAMIENTO EN LOS SIGUIENTES MUNICIPIOS</a:t>
            </a:r>
          </a:p>
          <a:p>
            <a:pPr marL="342900" indent="-342900" algn="ctr" fontAlgn="auto">
              <a:spcBef>
                <a:spcPts val="0"/>
              </a:spcBef>
              <a:spcAft>
                <a:spcPts val="0"/>
              </a:spcAft>
              <a:defRPr/>
            </a:pPr>
            <a:endParaRPr lang="es-CO" sz="1400" b="1" dirty="0">
              <a:solidFill>
                <a:srgbClr val="006600"/>
              </a:solidFill>
              <a:latin typeface="+mn-lt"/>
              <a:ea typeface="Arial Unicode MS" pitchFamily="34" charset="-128"/>
              <a:cs typeface="Arial Unicode MS" pitchFamily="34" charset="-128"/>
            </a:endParaRPr>
          </a:p>
          <a:p>
            <a:pPr algn="just" fontAlgn="auto">
              <a:spcBef>
                <a:spcPts val="0"/>
              </a:spcBef>
              <a:spcAft>
                <a:spcPts val="0"/>
              </a:spcAft>
              <a:defRPr/>
            </a:pPr>
            <a:r>
              <a:rPr lang="es-CO" sz="1400" dirty="0">
                <a:latin typeface="+mn-lt"/>
                <a:ea typeface="Arial Unicode MS" pitchFamily="34" charset="-128"/>
                <a:cs typeface="Arial Unicode MS" pitchFamily="34" charset="-128"/>
              </a:rPr>
              <a:t>Para garantizar el acceso a la educación y la permanencia de los estudiantes en el sistema educativo, se ha continuado con la prestación del servicio a través de esta estrategia.</a:t>
            </a:r>
          </a:p>
          <a:p>
            <a:pPr algn="just" fontAlgn="auto">
              <a:spcBef>
                <a:spcPts val="0"/>
              </a:spcBef>
              <a:spcAft>
                <a:spcPts val="0"/>
              </a:spcAft>
              <a:defRPr/>
            </a:pPr>
            <a:r>
              <a:rPr lang="es-CO" sz="1400" dirty="0">
                <a:latin typeface="+mn-lt"/>
                <a:ea typeface="Arial Unicode MS" pitchFamily="34" charset="-128"/>
                <a:cs typeface="Arial Unicode MS" pitchFamily="34" charset="-128"/>
              </a:rPr>
              <a:t>MUNICIPIO DE ÚTICA: IED MANUEL MURILLO TORO</a:t>
            </a:r>
          </a:p>
          <a:p>
            <a:pPr algn="just" fontAlgn="auto">
              <a:spcBef>
                <a:spcPts val="0"/>
              </a:spcBef>
              <a:spcAft>
                <a:spcPts val="0"/>
              </a:spcAft>
              <a:defRPr/>
            </a:pPr>
            <a:r>
              <a:rPr lang="es-CO" sz="1400" dirty="0">
                <a:latin typeface="+mn-lt"/>
                <a:ea typeface="Arial Unicode MS" pitchFamily="34" charset="-128"/>
                <a:cs typeface="Arial Unicode MS" pitchFamily="34" charset="-128"/>
              </a:rPr>
              <a:t>MUNICIPIO DE UBAQUE: IED INSTITUTO TÉCNICO DE ORIENTE </a:t>
            </a:r>
          </a:p>
          <a:p>
            <a:pPr algn="just" fontAlgn="auto">
              <a:spcBef>
                <a:spcPts val="0"/>
              </a:spcBef>
              <a:spcAft>
                <a:spcPts val="0"/>
              </a:spcAft>
              <a:defRPr/>
            </a:pPr>
            <a:endParaRPr lang="es-CO" sz="1400" dirty="0">
              <a:latin typeface="+mn-lt"/>
              <a:ea typeface="Arial Unicode MS" pitchFamily="34" charset="-128"/>
              <a:cs typeface="Arial Unicode MS" pitchFamily="34" charset="-128"/>
            </a:endParaRPr>
          </a:p>
          <a:p>
            <a:pPr algn="ctr" fontAlgn="auto">
              <a:spcBef>
                <a:spcPts val="0"/>
              </a:spcBef>
              <a:spcAft>
                <a:spcPts val="0"/>
              </a:spcAft>
              <a:defRPr/>
            </a:pPr>
            <a:r>
              <a:rPr lang="es-CO" sz="1400" b="1" dirty="0">
                <a:latin typeface="+mn-lt"/>
                <a:ea typeface="Arial Unicode MS" pitchFamily="34" charset="-128"/>
                <a:cs typeface="Arial Unicode MS" pitchFamily="34" charset="-128"/>
              </a:rPr>
              <a:t>ATENCIÓN  A LA POBLACIÓN JOVEN Y ADULTA  ILETRADA</a:t>
            </a:r>
          </a:p>
          <a:p>
            <a:pPr algn="just" fontAlgn="auto">
              <a:spcBef>
                <a:spcPts val="0"/>
              </a:spcBef>
              <a:spcAft>
                <a:spcPts val="0"/>
              </a:spcAft>
              <a:defRPr/>
            </a:pPr>
            <a:endParaRPr lang="es-CO" sz="1400" dirty="0">
              <a:latin typeface="+mn-lt"/>
              <a:ea typeface="Arial Unicode MS" pitchFamily="34" charset="-128"/>
              <a:cs typeface="Arial Unicode MS" pitchFamily="34" charset="-128"/>
            </a:endParaRPr>
          </a:p>
          <a:p>
            <a:pPr algn="just" fontAlgn="auto">
              <a:spcBef>
                <a:spcPts val="0"/>
              </a:spcBef>
              <a:spcAft>
                <a:spcPts val="0"/>
              </a:spcAft>
              <a:defRPr/>
            </a:pPr>
            <a:endParaRPr lang="es-CO" sz="1600"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p:txBody>
      </p:sp>
      <p:sp>
        <p:nvSpPr>
          <p:cNvPr id="4" name="3 Rectángulo"/>
          <p:cNvSpPr/>
          <p:nvPr/>
        </p:nvSpPr>
        <p:spPr>
          <a:xfrm>
            <a:off x="571500" y="2928938"/>
            <a:ext cx="8072438" cy="523875"/>
          </a:xfrm>
          <a:prstGeom prst="rect">
            <a:avLst/>
          </a:prstGeom>
        </p:spPr>
        <p:txBody>
          <a:bodyPr>
            <a:spAutoFit/>
          </a:bodyPr>
          <a:lstStyle/>
          <a:p>
            <a:pPr>
              <a:defRPr/>
            </a:pPr>
            <a:r>
              <a:rPr lang="es-CO" sz="1400" dirty="0">
                <a:latin typeface="+mn-lt"/>
                <a:ea typeface="Arial Unicode MS" pitchFamily="34" charset="-128"/>
                <a:cs typeface="Arial Unicode MS" pitchFamily="34" charset="-128"/>
              </a:rPr>
              <a:t>logrando aumentar la cobertura  en 7250 personas con el modelo “ A crecer” , priorizando la población rural dispersa en  extrema pobreza en donde se tienen los mas altos índices de analfabetismo en el departamento.</a:t>
            </a:r>
            <a:endParaRPr lang="es-CO" sz="1400" dirty="0">
              <a:latin typeface="+mn-lt"/>
            </a:endParaRPr>
          </a:p>
        </p:txBody>
      </p:sp>
      <p:sp>
        <p:nvSpPr>
          <p:cNvPr id="5" name="4 Rectángulo"/>
          <p:cNvSpPr/>
          <p:nvPr/>
        </p:nvSpPr>
        <p:spPr>
          <a:xfrm>
            <a:off x="500063" y="4005263"/>
            <a:ext cx="8429625" cy="523875"/>
          </a:xfrm>
          <a:prstGeom prst="rect">
            <a:avLst/>
          </a:prstGeom>
        </p:spPr>
        <p:txBody>
          <a:bodyPr>
            <a:spAutoFit/>
          </a:bodyPr>
          <a:lstStyle/>
          <a:p>
            <a:pPr>
              <a:defRPr/>
            </a:pPr>
            <a:r>
              <a:rPr lang="es-CO" sz="1400" dirty="0">
                <a:latin typeface="+mj-lt"/>
                <a:ea typeface="Arial Unicode MS" pitchFamily="34" charset="-128"/>
                <a:cs typeface="Arial Unicode MS" pitchFamily="34" charset="-128"/>
              </a:rPr>
              <a:t>Se realizó la entrega de los ambientes de aprendizaje de LEGO EDUCATION a 8 instituciones educativas, beneficiando a 18.678 estudiantes</a:t>
            </a:r>
            <a:endParaRPr lang="es-CO" sz="1400" dirty="0">
              <a:latin typeface="+mj-lt"/>
            </a:endParaRPr>
          </a:p>
        </p:txBody>
      </p:sp>
      <p:sp>
        <p:nvSpPr>
          <p:cNvPr id="6" name="5 Rectángulo"/>
          <p:cNvSpPr/>
          <p:nvPr/>
        </p:nvSpPr>
        <p:spPr>
          <a:xfrm>
            <a:off x="642938" y="3571875"/>
            <a:ext cx="7715250" cy="369888"/>
          </a:xfrm>
          <a:prstGeom prst="rect">
            <a:avLst/>
          </a:prstGeom>
        </p:spPr>
        <p:txBody>
          <a:bodyPr>
            <a:spAutoFit/>
          </a:bodyPr>
          <a:lstStyle/>
          <a:p>
            <a:pPr algn="ctr">
              <a:defRPr/>
            </a:pPr>
            <a:r>
              <a:rPr lang="es-CO" b="1" dirty="0">
                <a:latin typeface="+mj-lt"/>
                <a:ea typeface="Arial Unicode MS" pitchFamily="34" charset="-128"/>
                <a:cs typeface="Arial Unicode MS" pitchFamily="34" charset="-128"/>
              </a:rPr>
              <a:t>AMBIENTES DE APRENDIZAJE LEGO EDUCATION  EN CUNDINAMARCA</a:t>
            </a:r>
            <a:endParaRPr lang="es-CO" dirty="0">
              <a:latin typeface="+mj-lt"/>
            </a:endParaRPr>
          </a:p>
        </p:txBody>
      </p:sp>
      <p:sp>
        <p:nvSpPr>
          <p:cNvPr id="7" name="6 Rectángulo"/>
          <p:cNvSpPr/>
          <p:nvPr/>
        </p:nvSpPr>
        <p:spPr>
          <a:xfrm>
            <a:off x="642938" y="4614863"/>
            <a:ext cx="8286750" cy="1231900"/>
          </a:xfrm>
          <a:prstGeom prst="rect">
            <a:avLst/>
          </a:prstGeom>
        </p:spPr>
        <p:txBody>
          <a:bodyPr>
            <a:spAutoFit/>
          </a:bodyPr>
          <a:lstStyle/>
          <a:p>
            <a:pPr marL="342900" indent="-342900" algn="ctr" fontAlgn="auto">
              <a:spcBef>
                <a:spcPts val="0"/>
              </a:spcBef>
              <a:spcAft>
                <a:spcPts val="0"/>
              </a:spcAft>
              <a:defRPr/>
            </a:pPr>
            <a:r>
              <a:rPr lang="es-CO" b="1" dirty="0">
                <a:latin typeface="+mj-lt"/>
                <a:ea typeface="Arial Unicode MS" pitchFamily="34" charset="-128"/>
                <a:cs typeface="Arial Unicode MS" pitchFamily="34" charset="-128"/>
              </a:rPr>
              <a:t>EN EL CAMINO DE LA INNOVACION EDUCATIVA.</a:t>
            </a:r>
            <a:endParaRPr lang="es-CO" dirty="0">
              <a:latin typeface="+mj-lt"/>
              <a:ea typeface="Arial Unicode MS" pitchFamily="34" charset="-128"/>
              <a:cs typeface="Arial Unicode MS" pitchFamily="34" charset="-128"/>
            </a:endParaRPr>
          </a:p>
          <a:p>
            <a:pPr marL="85725" indent="-85725" algn="just" fontAlgn="auto">
              <a:spcBef>
                <a:spcPts val="0"/>
              </a:spcBef>
              <a:spcAft>
                <a:spcPts val="0"/>
              </a:spcAft>
              <a:defRPr/>
            </a:pPr>
            <a:endParaRPr lang="es-CO" sz="1400" dirty="0">
              <a:latin typeface="+mj-lt"/>
              <a:ea typeface="Arial Unicode MS" pitchFamily="34" charset="-128"/>
              <a:cs typeface="Arial Unicode MS" pitchFamily="34" charset="-128"/>
            </a:endParaRPr>
          </a:p>
          <a:p>
            <a:pPr algn="just">
              <a:defRPr/>
            </a:pPr>
            <a:r>
              <a:rPr lang="es-CO" sz="1400" dirty="0">
                <a:latin typeface="+mj-lt"/>
                <a:ea typeface="Arial Unicode MS" pitchFamily="34" charset="-128"/>
                <a:cs typeface="Arial Unicode MS" pitchFamily="34" charset="-128"/>
              </a:rPr>
              <a:t>Con el fin de construir  nuevas rutas hacia la innovación educativa y pedagógica, el Ministerio de Educación, Ciencia y Tecnología de Corea del Sur  donó el “Aula innovadora con uso de TIC”, en el municipio de </a:t>
            </a:r>
            <a:r>
              <a:rPr lang="es-CO" sz="1400" dirty="0" err="1">
                <a:latin typeface="+mj-lt"/>
                <a:ea typeface="Arial Unicode MS" pitchFamily="34" charset="-128"/>
                <a:cs typeface="Arial Unicode MS" pitchFamily="34" charset="-128"/>
              </a:rPr>
              <a:t>Ubaté</a:t>
            </a:r>
            <a:r>
              <a:rPr lang="es-CO" sz="1400" dirty="0">
                <a:latin typeface="+mj-lt"/>
                <a:ea typeface="Arial Unicode MS" pitchFamily="34" charset="-128"/>
                <a:cs typeface="Arial Unicode MS" pitchFamily="34" charset="-128"/>
              </a:rPr>
              <a:t>.</a:t>
            </a:r>
          </a:p>
        </p:txBody>
      </p:sp>
      <p:sp>
        <p:nvSpPr>
          <p:cNvPr id="8" name="7 Rectángulo"/>
          <p:cNvSpPr/>
          <p:nvPr/>
        </p:nvSpPr>
        <p:spPr>
          <a:xfrm>
            <a:off x="184231" y="256304"/>
            <a:ext cx="374794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EDUCACIÓN</a:t>
            </a:r>
            <a:endParaRPr lang="es-CO" sz="2400" dirty="0"/>
          </a:p>
        </p:txBody>
      </p:sp>
      <p:cxnSp>
        <p:nvCxnSpPr>
          <p:cNvPr id="9" name="8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9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11" name="10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Rectángulo"/>
          <p:cNvSpPr>
            <a:spLocks noChangeArrowheads="1"/>
          </p:cNvSpPr>
          <p:nvPr/>
        </p:nvSpPr>
        <p:spPr bwMode="auto">
          <a:xfrm>
            <a:off x="510905" y="1362075"/>
            <a:ext cx="7399338" cy="3231654"/>
          </a:xfrm>
          <a:prstGeom prst="rect">
            <a:avLst/>
          </a:prstGeom>
          <a:noFill/>
          <a:ln w="9525">
            <a:noFill/>
            <a:miter lim="800000"/>
            <a:headEnd/>
            <a:tailEnd/>
          </a:ln>
        </p:spPr>
        <p:txBody>
          <a:bodyPr wrap="square">
            <a:spAutoFit/>
          </a:bodyPr>
          <a:lstStyle/>
          <a:p>
            <a:pPr marL="180975" indent="-180975" algn="just" defTabSz="914400" eaLnBrk="0" hangingPunct="0">
              <a:buFont typeface="Arial" pitchFamily="34" charset="0"/>
              <a:buChar char="•"/>
              <a:tabLst>
                <a:tab pos="266700" algn="l"/>
                <a:tab pos="457200" algn="l"/>
              </a:tabLst>
            </a:pPr>
            <a:r>
              <a:rPr lang="es-ES" sz="2400" dirty="0">
                <a:solidFill>
                  <a:srgbClr val="1A1A1A"/>
                </a:solidFill>
                <a:ea typeface="Times New Roman" pitchFamily="18" charset="0"/>
                <a:cs typeface="Calibri" pitchFamily="34" charset="0"/>
              </a:rPr>
              <a:t>I</a:t>
            </a:r>
            <a:r>
              <a:rPr lang="es-ES" sz="2000" dirty="0">
                <a:solidFill>
                  <a:srgbClr val="1A1A1A"/>
                </a:solidFill>
                <a:ea typeface="Times New Roman" pitchFamily="18" charset="0"/>
                <a:cs typeface="Calibri" pitchFamily="34" charset="0"/>
              </a:rPr>
              <a:t>mplementación del </a:t>
            </a:r>
            <a:r>
              <a:rPr lang="es-ES" sz="2000" dirty="0" smtClean="0">
                <a:solidFill>
                  <a:srgbClr val="1A1A1A"/>
                </a:solidFill>
                <a:ea typeface="Times New Roman" pitchFamily="18" charset="0"/>
                <a:cs typeface="Calibri" pitchFamily="34" charset="0"/>
              </a:rPr>
              <a:t>Plan </a:t>
            </a:r>
            <a:r>
              <a:rPr lang="es-ES" sz="2000" dirty="0">
                <a:solidFill>
                  <a:srgbClr val="1A1A1A"/>
                </a:solidFill>
                <a:ea typeface="Times New Roman" pitchFamily="18" charset="0"/>
                <a:cs typeface="Calibri" pitchFamily="34" charset="0"/>
              </a:rPr>
              <a:t>de </a:t>
            </a:r>
            <a:r>
              <a:rPr lang="es-ES" sz="2000" dirty="0" smtClean="0">
                <a:solidFill>
                  <a:srgbClr val="1A1A1A"/>
                </a:solidFill>
                <a:ea typeface="Times New Roman" pitchFamily="18" charset="0"/>
                <a:cs typeface="Calibri" pitchFamily="34" charset="0"/>
              </a:rPr>
              <a:t>Seguridad </a:t>
            </a:r>
            <a:r>
              <a:rPr lang="es-ES" sz="2000" dirty="0">
                <a:solidFill>
                  <a:srgbClr val="1A1A1A"/>
                </a:solidFill>
                <a:ea typeface="Times New Roman" pitchFamily="18" charset="0"/>
                <a:cs typeface="Calibri" pitchFamily="34" charset="0"/>
              </a:rPr>
              <a:t>para Cundinamarca</a:t>
            </a:r>
            <a:r>
              <a:rPr lang="es-ES" sz="2000" dirty="0" smtClean="0">
                <a:solidFill>
                  <a:srgbClr val="1A1A1A"/>
                </a:solidFill>
                <a:ea typeface="Times New Roman" pitchFamily="18" charset="0"/>
                <a:cs typeface="Calibri" pitchFamily="34" charset="0"/>
              </a:rPr>
              <a:t>.</a:t>
            </a:r>
          </a:p>
          <a:p>
            <a:pPr marL="180975" indent="-180975" algn="just" defTabSz="914400" eaLnBrk="0" hangingPunct="0">
              <a:buFont typeface="Arial" pitchFamily="34" charset="0"/>
              <a:buChar char="•"/>
              <a:tabLst>
                <a:tab pos="266700" algn="l"/>
                <a:tab pos="457200" algn="l"/>
              </a:tabLst>
            </a:pPr>
            <a:r>
              <a:rPr lang="es-ES" sz="2000" dirty="0" smtClean="0">
                <a:solidFill>
                  <a:srgbClr val="1A1A1A"/>
                </a:solidFill>
                <a:ea typeface="Times New Roman" pitchFamily="18" charset="0"/>
                <a:cs typeface="Calibri" pitchFamily="34" charset="0"/>
              </a:rPr>
              <a:t>Gestión </a:t>
            </a:r>
            <a:r>
              <a:rPr lang="es-ES" sz="2000" dirty="0">
                <a:solidFill>
                  <a:srgbClr val="1A1A1A"/>
                </a:solidFill>
                <a:ea typeface="Times New Roman" pitchFamily="18" charset="0"/>
                <a:cs typeface="Calibri" pitchFamily="34" charset="0"/>
              </a:rPr>
              <a:t>de recursos por más de </a:t>
            </a:r>
            <a:r>
              <a:rPr lang="es-ES" sz="2000" dirty="0" smtClean="0">
                <a:solidFill>
                  <a:srgbClr val="1A1A1A"/>
                </a:solidFill>
                <a:ea typeface="Times New Roman" pitchFamily="18" charset="0"/>
                <a:cs typeface="Calibri" pitchFamily="34" charset="0"/>
              </a:rPr>
              <a:t>$13 </a:t>
            </a:r>
            <a:r>
              <a:rPr lang="es-ES" sz="2000" dirty="0">
                <a:solidFill>
                  <a:srgbClr val="1A1A1A"/>
                </a:solidFill>
                <a:ea typeface="Times New Roman" pitchFamily="18" charset="0"/>
                <a:cs typeface="Calibri" pitchFamily="34" charset="0"/>
              </a:rPr>
              <a:t>mil millones </a:t>
            </a:r>
            <a:r>
              <a:rPr lang="es-ES" sz="2000" dirty="0" smtClean="0">
                <a:solidFill>
                  <a:srgbClr val="1A1A1A"/>
                </a:solidFill>
                <a:ea typeface="Times New Roman" pitchFamily="18" charset="0"/>
                <a:cs typeface="Calibri" pitchFamily="34" charset="0"/>
              </a:rPr>
              <a:t>con </a:t>
            </a:r>
            <a:r>
              <a:rPr lang="es-ES" sz="2000" dirty="0" err="1" smtClean="0">
                <a:solidFill>
                  <a:srgbClr val="1A1A1A"/>
                </a:solidFill>
                <a:ea typeface="Times New Roman" pitchFamily="18" charset="0"/>
                <a:cs typeface="Calibri" pitchFamily="34" charset="0"/>
              </a:rPr>
              <a:t>Fonsecon</a:t>
            </a:r>
            <a:r>
              <a:rPr lang="es-ES" sz="2000" dirty="0" smtClean="0">
                <a:solidFill>
                  <a:srgbClr val="1A1A1A"/>
                </a:solidFill>
                <a:ea typeface="Times New Roman" pitchFamily="18" charset="0"/>
                <a:cs typeface="Calibri" pitchFamily="34" charset="0"/>
              </a:rPr>
              <a:t>.</a:t>
            </a:r>
          </a:p>
          <a:p>
            <a:pPr marL="180975" indent="-180975" algn="just" defTabSz="914400" eaLnBrk="0" hangingPunct="0">
              <a:buFont typeface="Arial" pitchFamily="34" charset="0"/>
              <a:buChar char="•"/>
              <a:tabLst>
                <a:tab pos="266700" algn="l"/>
                <a:tab pos="457200" algn="l"/>
              </a:tabLst>
            </a:pPr>
            <a:r>
              <a:rPr lang="es-ES" sz="2000" dirty="0" smtClean="0">
                <a:solidFill>
                  <a:srgbClr val="1A1A1A"/>
                </a:solidFill>
                <a:ea typeface="Times New Roman" pitchFamily="18" charset="0"/>
                <a:cs typeface="Calibri" pitchFamily="34" charset="0"/>
              </a:rPr>
              <a:t> </a:t>
            </a:r>
            <a:r>
              <a:rPr lang="es-ES" sz="2000" dirty="0">
                <a:solidFill>
                  <a:srgbClr val="1A1A1A"/>
                </a:solidFill>
                <a:ea typeface="Times New Roman" pitchFamily="18" charset="0"/>
                <a:cs typeface="Calibri" pitchFamily="34" charset="0"/>
              </a:rPr>
              <a:t>Reducción de más del </a:t>
            </a:r>
            <a:r>
              <a:rPr lang="es-ES" sz="2000" dirty="0" smtClean="0">
                <a:solidFill>
                  <a:srgbClr val="1A1A1A"/>
                </a:solidFill>
                <a:ea typeface="Times New Roman" pitchFamily="18" charset="0"/>
                <a:cs typeface="Calibri" pitchFamily="34" charset="0"/>
              </a:rPr>
              <a:t>30% </a:t>
            </a:r>
            <a:r>
              <a:rPr lang="es-ES" sz="2000" dirty="0">
                <a:solidFill>
                  <a:srgbClr val="1A1A1A"/>
                </a:solidFill>
                <a:ea typeface="Times New Roman" pitchFamily="18" charset="0"/>
                <a:cs typeface="Calibri" pitchFamily="34" charset="0"/>
              </a:rPr>
              <a:t>en los delitos de mayor impacto. </a:t>
            </a:r>
            <a:endParaRPr lang="es-ES" sz="2000" dirty="0" smtClean="0">
              <a:solidFill>
                <a:srgbClr val="1A1A1A"/>
              </a:solidFill>
              <a:ea typeface="Times New Roman" pitchFamily="18" charset="0"/>
              <a:cs typeface="Calibri" pitchFamily="34" charset="0"/>
            </a:endParaRPr>
          </a:p>
          <a:p>
            <a:pPr marL="180975" indent="-180975" algn="just" defTabSz="914400" eaLnBrk="0" hangingPunct="0">
              <a:tabLst>
                <a:tab pos="266700" algn="l"/>
                <a:tab pos="457200" algn="l"/>
              </a:tabLst>
            </a:pPr>
            <a:r>
              <a:rPr lang="es-ES" sz="2000" dirty="0" smtClean="0">
                <a:solidFill>
                  <a:srgbClr val="1A1A1A"/>
                </a:solidFill>
                <a:ea typeface="Times New Roman" pitchFamily="18" charset="0"/>
                <a:cs typeface="Calibri" pitchFamily="34" charset="0"/>
              </a:rPr>
              <a:t>    – </a:t>
            </a:r>
            <a:r>
              <a:rPr lang="es-ES" sz="2000" dirty="0">
                <a:solidFill>
                  <a:srgbClr val="1A1A1A"/>
                </a:solidFill>
                <a:ea typeface="Times New Roman" pitchFamily="18" charset="0"/>
                <a:cs typeface="Calibri" pitchFamily="34" charset="0"/>
              </a:rPr>
              <a:t>Restricción porte de armas de </a:t>
            </a:r>
            <a:r>
              <a:rPr lang="es-ES" sz="2000" dirty="0" smtClean="0">
                <a:solidFill>
                  <a:srgbClr val="1A1A1A"/>
                </a:solidFill>
                <a:ea typeface="Times New Roman" pitchFamily="18" charset="0"/>
                <a:cs typeface="Calibri" pitchFamily="34" charset="0"/>
              </a:rPr>
              <a:t>fuego.</a:t>
            </a:r>
          </a:p>
          <a:p>
            <a:pPr marL="180975" indent="-180975" algn="just" defTabSz="914400" eaLnBrk="0" hangingPunct="0">
              <a:buFont typeface="Arial" pitchFamily="34" charset="0"/>
              <a:buChar char="•"/>
              <a:tabLst>
                <a:tab pos="266700" algn="l"/>
                <a:tab pos="457200" algn="l"/>
              </a:tabLst>
            </a:pPr>
            <a:r>
              <a:rPr lang="es-ES" sz="2000" dirty="0" smtClean="0">
                <a:solidFill>
                  <a:srgbClr val="1A1A1A"/>
                </a:solidFill>
                <a:ea typeface="Times New Roman" pitchFamily="18" charset="0"/>
                <a:cs typeface="Calibri" pitchFamily="34" charset="0"/>
              </a:rPr>
              <a:t> </a:t>
            </a:r>
            <a:r>
              <a:rPr lang="es-ES" sz="2000" dirty="0">
                <a:solidFill>
                  <a:srgbClr val="1A1A1A"/>
                </a:solidFill>
                <a:ea typeface="Times New Roman" pitchFamily="18" charset="0"/>
                <a:cs typeface="Calibri" pitchFamily="34" charset="0"/>
              </a:rPr>
              <a:t>Implementación del </a:t>
            </a:r>
            <a:r>
              <a:rPr lang="es-ES" sz="2000" dirty="0" smtClean="0">
                <a:solidFill>
                  <a:srgbClr val="1A1A1A"/>
                </a:solidFill>
                <a:ea typeface="Times New Roman" pitchFamily="18" charset="0"/>
                <a:cs typeface="Calibri" pitchFamily="34" charset="0"/>
              </a:rPr>
              <a:t>número </a:t>
            </a:r>
            <a:r>
              <a:rPr lang="es-ES" sz="2000" dirty="0">
                <a:solidFill>
                  <a:srgbClr val="1A1A1A"/>
                </a:solidFill>
                <a:ea typeface="Times New Roman" pitchFamily="18" charset="0"/>
                <a:cs typeface="Calibri" pitchFamily="34" charset="0"/>
              </a:rPr>
              <a:t>único de emergencias </a:t>
            </a:r>
            <a:r>
              <a:rPr lang="es-ES" sz="2000" dirty="0" smtClean="0">
                <a:solidFill>
                  <a:srgbClr val="1A1A1A"/>
                </a:solidFill>
                <a:ea typeface="Times New Roman" pitchFamily="18" charset="0"/>
                <a:cs typeface="Calibri" pitchFamily="34" charset="0"/>
              </a:rPr>
              <a:t>1.2.3, </a:t>
            </a:r>
            <a:r>
              <a:rPr lang="es-ES" sz="2000" dirty="0">
                <a:solidFill>
                  <a:srgbClr val="1A1A1A"/>
                </a:solidFill>
                <a:ea typeface="Times New Roman" pitchFamily="18" charset="0"/>
                <a:cs typeface="Calibri" pitchFamily="34" charset="0"/>
              </a:rPr>
              <a:t>con el Ministerio del Interior</a:t>
            </a:r>
            <a:r>
              <a:rPr lang="es-ES" sz="2000" dirty="0" smtClean="0">
                <a:solidFill>
                  <a:srgbClr val="1A1A1A"/>
                </a:solidFill>
                <a:ea typeface="Times New Roman" pitchFamily="18" charset="0"/>
                <a:cs typeface="Calibri" pitchFamily="34" charset="0"/>
              </a:rPr>
              <a:t>.</a:t>
            </a:r>
          </a:p>
          <a:p>
            <a:pPr marL="180975" indent="-180975" algn="just" defTabSz="914400" eaLnBrk="0" hangingPunct="0">
              <a:buFont typeface="Arial" pitchFamily="34" charset="0"/>
              <a:buChar char="•"/>
              <a:tabLst>
                <a:tab pos="266700" algn="l"/>
                <a:tab pos="457200" algn="l"/>
              </a:tabLst>
            </a:pPr>
            <a:r>
              <a:rPr lang="es-ES" sz="2000" dirty="0" smtClean="0">
                <a:solidFill>
                  <a:srgbClr val="1A1A1A"/>
                </a:solidFill>
                <a:ea typeface="Times New Roman" pitchFamily="18" charset="0"/>
                <a:cs typeface="Calibri" pitchFamily="34" charset="0"/>
              </a:rPr>
              <a:t> </a:t>
            </a:r>
            <a:r>
              <a:rPr lang="es-ES" sz="2000" dirty="0">
                <a:solidFill>
                  <a:srgbClr val="1A1A1A"/>
                </a:solidFill>
                <a:ea typeface="Times New Roman" pitchFamily="18" charset="0"/>
                <a:cs typeface="Calibri" pitchFamily="34" charset="0"/>
              </a:rPr>
              <a:t>Plan desarme</a:t>
            </a:r>
          </a:p>
          <a:p>
            <a:pPr marL="180975" indent="-180975" algn="just" defTabSz="914400" eaLnBrk="0" hangingPunct="0">
              <a:buFont typeface="Arial" pitchFamily="34" charset="0"/>
              <a:buChar char="•"/>
              <a:tabLst>
                <a:tab pos="266700" algn="l"/>
                <a:tab pos="457200" algn="l"/>
              </a:tabLst>
            </a:pPr>
            <a:r>
              <a:rPr lang="es-ES" sz="2000" dirty="0">
                <a:solidFill>
                  <a:srgbClr val="1A1A1A"/>
                </a:solidFill>
                <a:ea typeface="Times New Roman" pitchFamily="18" charset="0"/>
                <a:cs typeface="Calibri" pitchFamily="34" charset="0"/>
              </a:rPr>
              <a:t> Fortalecimiento del sistema de responsabilidad de adolescentes.</a:t>
            </a:r>
          </a:p>
          <a:p>
            <a:pPr marL="180975" indent="-180975" algn="just" defTabSz="914400" eaLnBrk="0" hangingPunct="0">
              <a:buFont typeface="Arial" pitchFamily="34" charset="0"/>
              <a:buChar char="•"/>
              <a:tabLst>
                <a:tab pos="266700" algn="l"/>
                <a:tab pos="457200" algn="l"/>
              </a:tabLst>
            </a:pPr>
            <a:r>
              <a:rPr lang="es-ES" sz="2000" dirty="0">
                <a:solidFill>
                  <a:srgbClr val="1A1A1A"/>
                </a:solidFill>
                <a:ea typeface="Times New Roman" pitchFamily="18" charset="0"/>
                <a:cs typeface="Calibri" pitchFamily="34" charset="0"/>
              </a:rPr>
              <a:t> Reorganización del </a:t>
            </a:r>
            <a:r>
              <a:rPr lang="es-ES" sz="2000" dirty="0" smtClean="0">
                <a:solidFill>
                  <a:srgbClr val="1A1A1A"/>
                </a:solidFill>
                <a:ea typeface="Times New Roman" pitchFamily="18" charset="0"/>
                <a:cs typeface="Calibri" pitchFamily="34" charset="0"/>
              </a:rPr>
              <a:t>Sistema </a:t>
            </a:r>
            <a:r>
              <a:rPr lang="es-ES" sz="2000" dirty="0">
                <a:solidFill>
                  <a:srgbClr val="1A1A1A"/>
                </a:solidFill>
                <a:ea typeface="Times New Roman" pitchFamily="18" charset="0"/>
                <a:cs typeface="Calibri" pitchFamily="34" charset="0"/>
              </a:rPr>
              <a:t>de </a:t>
            </a:r>
            <a:r>
              <a:rPr lang="es-ES" sz="2000" dirty="0" smtClean="0">
                <a:solidFill>
                  <a:srgbClr val="1A1A1A"/>
                </a:solidFill>
                <a:ea typeface="Times New Roman" pitchFamily="18" charset="0"/>
                <a:cs typeface="Calibri" pitchFamily="34" charset="0"/>
              </a:rPr>
              <a:t>Bomberos</a:t>
            </a:r>
            <a:endParaRPr lang="es-ES" sz="2000" dirty="0">
              <a:solidFill>
                <a:srgbClr val="1A1A1A"/>
              </a:solidFill>
              <a:ea typeface="Times New Roman" pitchFamily="18" charset="0"/>
              <a:cs typeface="Calibri" pitchFamily="34" charset="0"/>
            </a:endParaRPr>
          </a:p>
          <a:p>
            <a:pPr marL="180975" indent="-180975" algn="just" defTabSz="914400" eaLnBrk="0" hangingPunct="0">
              <a:buFont typeface="Arial" pitchFamily="34" charset="0"/>
              <a:buChar char="•"/>
              <a:tabLst>
                <a:tab pos="266700" algn="l"/>
                <a:tab pos="457200" algn="l"/>
              </a:tabLst>
            </a:pPr>
            <a:r>
              <a:rPr lang="es-ES" sz="2000" dirty="0">
                <a:solidFill>
                  <a:srgbClr val="1A1A1A"/>
                </a:solidFill>
                <a:ea typeface="Times New Roman" pitchFamily="18" charset="0"/>
                <a:cs typeface="Calibri" pitchFamily="34" charset="0"/>
              </a:rPr>
              <a:t> Atención de 80 </a:t>
            </a:r>
            <a:r>
              <a:rPr lang="es-ES" sz="2000" dirty="0" smtClean="0">
                <a:solidFill>
                  <a:srgbClr val="1A1A1A"/>
                </a:solidFill>
                <a:ea typeface="Times New Roman" pitchFamily="18" charset="0"/>
                <a:cs typeface="Calibri" pitchFamily="34" charset="0"/>
              </a:rPr>
              <a:t>emergencias, </a:t>
            </a:r>
            <a:r>
              <a:rPr lang="es-ES" sz="2000" dirty="0">
                <a:solidFill>
                  <a:srgbClr val="1A1A1A"/>
                </a:solidFill>
                <a:ea typeface="Times New Roman" pitchFamily="18" charset="0"/>
                <a:cs typeface="Calibri" pitchFamily="34" charset="0"/>
              </a:rPr>
              <a:t>en 49 municipios.</a:t>
            </a:r>
            <a:endParaRPr lang="es-CO" sz="2000" dirty="0">
              <a:ea typeface="Times New Roman" pitchFamily="18" charset="0"/>
              <a:cs typeface="Calibri" pitchFamily="34" charset="0"/>
            </a:endParaRPr>
          </a:p>
        </p:txBody>
      </p:sp>
      <p:pic>
        <p:nvPicPr>
          <p:cNvPr id="5" name="4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6" name="5 Rectángulo"/>
          <p:cNvSpPr/>
          <p:nvPr/>
        </p:nvSpPr>
        <p:spPr>
          <a:xfrm>
            <a:off x="457200" y="309718"/>
            <a:ext cx="2196820"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SEGURIDAD</a:t>
            </a:r>
            <a:endParaRPr lang="es-CO" sz="3200" b="1" dirty="0">
              <a:solidFill>
                <a:srgbClr val="FF0000"/>
              </a:solidFill>
              <a:effectLst>
                <a:outerShdw blurRad="38100" dist="38100" dir="2700000" algn="tl">
                  <a:srgbClr val="000000">
                    <a:alpha val="43137"/>
                  </a:srgbClr>
                </a:outerShdw>
              </a:effectLst>
            </a:endParaRPr>
          </a:p>
        </p:txBody>
      </p:sp>
      <p:cxnSp>
        <p:nvCxnSpPr>
          <p:cNvPr id="7" name="6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0063" y="1701478"/>
            <a:ext cx="7653337" cy="4185761"/>
          </a:xfrm>
          <a:prstGeom prst="rect">
            <a:avLst/>
          </a:prstGeom>
          <a:noFill/>
        </p:spPr>
        <p:txBody>
          <a:bodyPr>
            <a:spAutoFit/>
          </a:bodyPr>
          <a:lstStyle/>
          <a:p>
            <a:pPr marL="342900" indent="-342900" algn="ctr" fontAlgn="auto">
              <a:spcBef>
                <a:spcPts val="0"/>
              </a:spcBef>
              <a:spcAft>
                <a:spcPts val="0"/>
              </a:spcAft>
              <a:defRPr/>
            </a:pPr>
            <a:r>
              <a:rPr lang="es-CO" b="1" dirty="0">
                <a:latin typeface="+mj-lt"/>
                <a:ea typeface="Arial Unicode MS" pitchFamily="34" charset="-128"/>
                <a:cs typeface="Arial Unicode MS" pitchFamily="34" charset="-128"/>
              </a:rPr>
              <a:t>PROYECTO  EDUCACIÓN  RURAL</a:t>
            </a:r>
          </a:p>
          <a:p>
            <a:pPr marL="342900" indent="-342900" algn="ctr" fontAlgn="auto">
              <a:spcBef>
                <a:spcPts val="0"/>
              </a:spcBef>
              <a:spcAft>
                <a:spcPts val="0"/>
              </a:spcAft>
              <a:defRPr/>
            </a:pPr>
            <a:endParaRPr lang="es-CO" sz="1400" dirty="0">
              <a:latin typeface="+mj-lt"/>
              <a:ea typeface="Arial Unicode MS" pitchFamily="34" charset="-128"/>
              <a:cs typeface="Arial Unicode MS" pitchFamily="34" charset="-128"/>
            </a:endParaRPr>
          </a:p>
          <a:p>
            <a:pPr algn="just" fontAlgn="auto">
              <a:spcBef>
                <a:spcPts val="0"/>
              </a:spcBef>
              <a:spcAft>
                <a:spcPts val="0"/>
              </a:spcAft>
              <a:defRPr/>
            </a:pPr>
            <a:r>
              <a:rPr lang="es-CO" dirty="0">
                <a:latin typeface="+mj-lt"/>
                <a:ea typeface="Arial Unicode MS" pitchFamily="34" charset="-128"/>
                <a:cs typeface="Arial Unicode MS" pitchFamily="34" charset="-128"/>
              </a:rPr>
              <a:t>Se inició la segunda fase  del proyecto cuyo propósito es:  mejorar la pertinencia de la educación  rural, este proyecto tiene una inversión de recursos propios por un valor de  $46.754.020.</a:t>
            </a:r>
          </a:p>
          <a:p>
            <a:pPr algn="just" fontAlgn="auto">
              <a:spcBef>
                <a:spcPts val="0"/>
              </a:spcBef>
              <a:spcAft>
                <a:spcPts val="0"/>
              </a:spcAft>
              <a:defRPr/>
            </a:pPr>
            <a:r>
              <a:rPr lang="es-CO" dirty="0">
                <a:latin typeface="+mj-lt"/>
                <a:ea typeface="Arial Unicode MS" pitchFamily="34" charset="-128"/>
                <a:cs typeface="Arial Unicode MS" pitchFamily="34" charset="-128"/>
              </a:rPr>
              <a:t>En lo corrido de este año se ha actualizado a 60 docentes del nivel  básica y media  en  25 instituciones en metodología CAFAM; 30 docentes  del nivel de básica y media  de 28 instituciones en metodología Sistema de Aprendizaje Tutorial SAT;  54 docentes, 47 Directores de Núcleo y 9 Supervisores de Educación en fortalecimiento en Modelos Flexibles.</a:t>
            </a: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marL="85725" indent="-85725"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a:p>
            <a:pPr algn="just" fontAlgn="auto">
              <a:spcBef>
                <a:spcPts val="0"/>
              </a:spcBef>
              <a:spcAft>
                <a:spcPts val="0"/>
              </a:spcAft>
              <a:defRPr/>
            </a:pPr>
            <a:r>
              <a:rPr lang="es-CO" dirty="0">
                <a:latin typeface="Arial Unicode MS" pitchFamily="34" charset="-128"/>
                <a:ea typeface="Arial Unicode MS" pitchFamily="34" charset="-128"/>
                <a:cs typeface="Arial Unicode MS" pitchFamily="34" charset="-128"/>
              </a:rPr>
              <a:t> </a:t>
            </a:r>
          </a:p>
          <a:p>
            <a:pPr algn="just" fontAlgn="auto">
              <a:spcBef>
                <a:spcPts val="0"/>
              </a:spcBef>
              <a:spcAft>
                <a:spcPts val="0"/>
              </a:spcAft>
              <a:defRPr/>
            </a:pPr>
            <a:endParaRPr lang="es-CO" dirty="0">
              <a:latin typeface="Arial Unicode MS" pitchFamily="34" charset="-128"/>
              <a:ea typeface="Arial Unicode MS" pitchFamily="34" charset="-128"/>
              <a:cs typeface="Arial Unicode MS" pitchFamily="34" charset="-128"/>
            </a:endParaRPr>
          </a:p>
        </p:txBody>
      </p:sp>
      <p:sp>
        <p:nvSpPr>
          <p:cNvPr id="4" name="3 Rectángulo"/>
          <p:cNvSpPr/>
          <p:nvPr/>
        </p:nvSpPr>
        <p:spPr>
          <a:xfrm>
            <a:off x="184231" y="256304"/>
            <a:ext cx="3747949"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EDUCACIÓN</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2"/>
          <p:cNvSpPr txBox="1">
            <a:spLocks noChangeArrowheads="1"/>
          </p:cNvSpPr>
          <p:nvPr/>
        </p:nvSpPr>
        <p:spPr bwMode="auto">
          <a:xfrm>
            <a:off x="2763838" y="5149850"/>
            <a:ext cx="5553075" cy="923925"/>
          </a:xfrm>
          <a:prstGeom prst="rect">
            <a:avLst/>
          </a:prstGeom>
          <a:noFill/>
          <a:ln w="9525">
            <a:noFill/>
            <a:miter lim="800000"/>
            <a:headEnd/>
            <a:tailEnd/>
          </a:ln>
        </p:spPr>
        <p:txBody>
          <a:bodyPr>
            <a:spAutoFit/>
          </a:bodyPr>
          <a:lstStyle/>
          <a:p>
            <a:pPr algn="ctr"/>
            <a:r>
              <a:rPr lang="es-CO">
                <a:solidFill>
                  <a:srgbClr val="FFFFFF"/>
                </a:solidFill>
              </a:rPr>
              <a:t>ADRIANA RAMIREZ </a:t>
            </a:r>
          </a:p>
          <a:p>
            <a:pPr algn="ctr"/>
            <a:endParaRPr lang="es-ES_tradnl">
              <a:solidFill>
                <a:srgbClr val="FFFFFF"/>
              </a:solidFill>
            </a:endParaRPr>
          </a:p>
          <a:p>
            <a:pPr algn="ct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6436634"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DE GOBIERNO</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541819" y="1257300"/>
            <a:ext cx="8323379" cy="5386090"/>
          </a:xfrm>
          <a:prstGeom prst="rect">
            <a:avLst/>
          </a:prstGeom>
          <a:noFill/>
          <a:ln w="9525">
            <a:noFill/>
            <a:miter lim="800000"/>
            <a:headEnd/>
            <a:tailEnd/>
          </a:ln>
        </p:spPr>
        <p:txBody>
          <a:bodyPr wrap="square" anchor="ctr">
            <a:spAutoFit/>
          </a:bodyPr>
          <a:lstStyle/>
          <a:p>
            <a:pPr defTabSz="914400" eaLnBrk="0" hangingPunct="0">
              <a:tabLst>
                <a:tab pos="139700" algn="l"/>
                <a:tab pos="457200" algn="l"/>
              </a:tabLst>
            </a:pPr>
            <a:r>
              <a:rPr lang="es-ES" sz="1400" b="1" dirty="0" smtClean="0">
                <a:solidFill>
                  <a:srgbClr val="1A1A1A"/>
                </a:solidFill>
                <a:ea typeface="Times New Roman" pitchFamily="18" charset="0"/>
                <a:cs typeface="Calibri" pitchFamily="34" charset="0"/>
              </a:rPr>
              <a:t>100 </a:t>
            </a:r>
            <a:r>
              <a:rPr lang="es-ES" sz="1400" b="1" dirty="0">
                <a:solidFill>
                  <a:srgbClr val="1A1A1A"/>
                </a:solidFill>
                <a:ea typeface="Times New Roman" pitchFamily="18" charset="0"/>
                <a:cs typeface="Calibri" pitchFamily="34" charset="0"/>
              </a:rPr>
              <a:t>DIAS POR LA CALIDAD DE VIDA DE LOS </a:t>
            </a:r>
            <a:r>
              <a:rPr lang="es-ES" sz="1400" b="1" dirty="0" smtClean="0">
                <a:solidFill>
                  <a:srgbClr val="1A1A1A"/>
                </a:solidFill>
                <a:ea typeface="Times New Roman" pitchFamily="18" charset="0"/>
                <a:cs typeface="Calibri" pitchFamily="34" charset="0"/>
              </a:rPr>
              <a:t>CUNDINAMARQUESES</a:t>
            </a:r>
            <a:endParaRPr lang="es-ES" sz="1400" b="1" dirty="0">
              <a:solidFill>
                <a:srgbClr val="1A1A1A"/>
              </a:solidFill>
              <a:ea typeface="Times New Roman" pitchFamily="18" charset="0"/>
              <a:cs typeface="Calibri" pitchFamily="34" charset="0"/>
            </a:endParaRPr>
          </a:p>
          <a:p>
            <a:pPr algn="ctr" defTabSz="914400" eaLnBrk="0" hangingPunct="0">
              <a:tabLst>
                <a:tab pos="139700" algn="l"/>
                <a:tab pos="457200" algn="l"/>
              </a:tabLst>
            </a:pPr>
            <a:endParaRPr lang="es-CO" sz="800" dirty="0">
              <a:latin typeface="Arial" pitchFamily="34" charset="0"/>
              <a:ea typeface="Times New Roman" pitchFamily="18" charset="0"/>
              <a:cs typeface="Calibri" pitchFamily="34" charset="0"/>
            </a:endParaRP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Implementación del plan de seguridad para Cundinamarca.</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Gestión de recursos por más de 13 mil millones de pesos con FONSECON.</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Reducción de más del 30 % en los delitos de mayor impacto. – Restricción porte de armas de fuego</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Implementación del numero único de emergencias 1.2.3  con el Ministerio del Interior.</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Plan desarme</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Fortalecimiento del sistema de responsabilidad de adolescentes.</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Reorganización del sistema de bomberos</a:t>
            </a:r>
          </a:p>
          <a:p>
            <a:pPr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 Atención de 80 emergencias en 49 municipios.</a:t>
            </a:r>
            <a:endParaRPr lang="es-CO" sz="1400" dirty="0">
              <a:ea typeface="Times New Roman" pitchFamily="18" charset="0"/>
              <a:cs typeface="Calibri" pitchFamily="34" charset="0"/>
            </a:endParaRPr>
          </a:p>
          <a:p>
            <a:pPr algn="just" defTabSz="914400" eaLnBrk="0" hangingPunct="0">
              <a:tabLst>
                <a:tab pos="139700" algn="l"/>
                <a:tab pos="457200" algn="l"/>
              </a:tabLst>
            </a:pPr>
            <a:endParaRPr lang="es-ES" sz="1400" b="1" dirty="0">
              <a:solidFill>
                <a:srgbClr val="1A1A1A"/>
              </a:solidFill>
              <a:ea typeface="Times New Roman" pitchFamily="18" charset="0"/>
              <a:cs typeface="Calibri" pitchFamily="34" charset="0"/>
            </a:endParaRPr>
          </a:p>
          <a:p>
            <a:pPr algn="just" defTabSz="914400" eaLnBrk="0" hangingPunct="0">
              <a:tabLst>
                <a:tab pos="139700" algn="l"/>
                <a:tab pos="457200" algn="l"/>
              </a:tabLst>
            </a:pPr>
            <a:r>
              <a:rPr lang="es-ES" sz="1400" b="1" dirty="0">
                <a:solidFill>
                  <a:srgbClr val="1A1A1A"/>
                </a:solidFill>
                <a:ea typeface="Times New Roman" pitchFamily="18" charset="0"/>
                <a:cs typeface="Calibri" pitchFamily="34" charset="0"/>
              </a:rPr>
              <a:t>PLAN DE SEGURIDAD PARA CUNDINAMARCA</a:t>
            </a:r>
          </a:p>
          <a:p>
            <a:pPr algn="just" defTabSz="914400" eaLnBrk="0" hangingPunct="0">
              <a:tabLst>
                <a:tab pos="139700" algn="l"/>
                <a:tab pos="457200" algn="l"/>
              </a:tabLst>
            </a:pPr>
            <a:endParaRPr lang="es-CO" sz="1400" b="1" dirty="0">
              <a:ea typeface="Times New Roman" pitchFamily="18" charset="0"/>
              <a:cs typeface="Calibri" pitchFamily="34" charset="0"/>
            </a:endParaRPr>
          </a:p>
          <a:p>
            <a:pPr algn="just" defTabSz="914400" eaLnBrk="0" hangingPunct="0">
              <a:tabLst>
                <a:tab pos="139700" algn="l"/>
                <a:tab pos="457200" algn="l"/>
              </a:tabLst>
            </a:pPr>
            <a:r>
              <a:rPr lang="es-ES" sz="1400" dirty="0">
                <a:ea typeface="Times New Roman" pitchFamily="18" charset="0"/>
                <a:cs typeface="Calibri" pitchFamily="34" charset="0"/>
              </a:rPr>
              <a:t>En ella se integran acciones de impacto como la extensión de la jornada escolar en los planteles oficiales, la generación de espacios artísticos, lúdicos y deportivos, el fortalecimiento de las comunicaciones, para vincular a las juntas de acción comunal y a los rectores de los planteles educativos en la corresponsabilidad con la seguridad, además de planes especiales de desarme y de restricción a los horarios de expendio de licores y bebidas embriagantes.</a:t>
            </a:r>
          </a:p>
          <a:p>
            <a:pPr defTabSz="914400">
              <a:tabLst>
                <a:tab pos="139700" algn="l"/>
                <a:tab pos="457200" algn="l"/>
              </a:tabLst>
            </a:pPr>
            <a:endParaRPr lang="es-ES" sz="1400" dirty="0">
              <a:ea typeface="Times New Roman" pitchFamily="18" charset="0"/>
              <a:cs typeface="Calibri" pitchFamily="34" charset="0"/>
            </a:endParaRPr>
          </a:p>
          <a:p>
            <a:pPr defTabSz="914400">
              <a:tabLst>
                <a:tab pos="139700" algn="l"/>
                <a:tab pos="457200" algn="l"/>
              </a:tabLst>
            </a:pPr>
            <a:r>
              <a:rPr lang="es-ES" sz="1400" dirty="0">
                <a:ea typeface="Times New Roman" pitchFamily="18" charset="0"/>
                <a:cs typeface="Calibri" pitchFamily="34" charset="0"/>
              </a:rPr>
              <a:t>Restricción  el porte de armas de fuego, inicialmente en 22 municipios y por 90 días.  Como resultado de la aplicación  de la norma  que se suma al plan de desarme para armas blancas, se ha logrado un promedio de incautación diario de </a:t>
            </a:r>
            <a:r>
              <a:rPr lang="es-ES" sz="1400" dirty="0" smtClean="0">
                <a:ea typeface="Times New Roman" pitchFamily="18" charset="0"/>
                <a:cs typeface="Calibri" pitchFamily="34" charset="0"/>
              </a:rPr>
              <a:t>cuatro </a:t>
            </a:r>
            <a:r>
              <a:rPr lang="es-ES" sz="1400" dirty="0">
                <a:ea typeface="Times New Roman" pitchFamily="18" charset="0"/>
                <a:cs typeface="Calibri" pitchFamily="34" charset="0"/>
              </a:rPr>
              <a:t>armas de fuego y cerca de 355 armas blancas.  </a:t>
            </a:r>
            <a:endParaRPr lang="es-CO" sz="1400" dirty="0">
              <a:ea typeface="Times New Roman" pitchFamily="18" charset="0"/>
              <a:cs typeface="Calibri" pitchFamily="34" charset="0"/>
            </a:endParaRPr>
          </a:p>
          <a:p>
            <a:pPr defTabSz="914400">
              <a:tabLst>
                <a:tab pos="139700" algn="l"/>
                <a:tab pos="457200" algn="l"/>
              </a:tabLst>
            </a:pPr>
            <a:r>
              <a:rPr lang="es-ES" sz="1200" dirty="0">
                <a:ea typeface="Times New Roman" pitchFamily="18" charset="0"/>
                <a:cs typeface="Calibri" pitchFamily="34" charset="0"/>
              </a:rPr>
              <a:t> </a:t>
            </a:r>
            <a:endParaRPr lang="es-CO" sz="1200" dirty="0">
              <a:ea typeface="Times New Roman" pitchFamily="18" charset="0"/>
              <a:cs typeface="Calibri" pitchFamily="34" charset="0"/>
            </a:endParaRPr>
          </a:p>
          <a:p>
            <a:pPr algn="just" defTabSz="914400" eaLnBrk="0" hangingPunct="0">
              <a:tabLst>
                <a:tab pos="139700" algn="l"/>
                <a:tab pos="457200" algn="l"/>
              </a:tabLst>
            </a:pPr>
            <a:endParaRPr lang="es-CO" sz="1200" dirty="0">
              <a:latin typeface="Arial" pitchFamily="34" charset="0"/>
              <a:ea typeface="Times New Roman" pitchFamily="18" charset="0"/>
              <a:cs typeface="Calibri" pitchFamily="34" charset="0"/>
            </a:endParaRPr>
          </a:p>
          <a:p>
            <a:pPr defTabSz="914400" eaLnBrk="0" hangingPunct="0">
              <a:tabLst>
                <a:tab pos="139700" algn="l"/>
                <a:tab pos="457200" algn="l"/>
              </a:tabLst>
            </a:pPr>
            <a:endParaRPr lang="es-CO" dirty="0">
              <a:latin typeface="Arial" pitchFamily="34" charset="0"/>
              <a:ea typeface="Times New Roman" pitchFamily="18" charset="0"/>
              <a:cs typeface="Calibri" pitchFamily="34" charset="0"/>
            </a:endParaRPr>
          </a:p>
        </p:txBody>
      </p:sp>
      <p:sp>
        <p:nvSpPr>
          <p:cNvPr id="3" name="2 Rectángulo"/>
          <p:cNvSpPr/>
          <p:nvPr/>
        </p:nvSpPr>
        <p:spPr>
          <a:xfrm>
            <a:off x="184231" y="256304"/>
            <a:ext cx="359444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GOBIERNO</a:t>
            </a:r>
            <a:endParaRPr lang="es-CO" sz="2400"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
          <p:cNvSpPr>
            <a:spLocks noChangeArrowheads="1"/>
          </p:cNvSpPr>
          <p:nvPr/>
        </p:nvSpPr>
        <p:spPr bwMode="auto">
          <a:xfrm>
            <a:off x="-1" y="1099595"/>
            <a:ext cx="8865199" cy="4862870"/>
          </a:xfrm>
          <a:prstGeom prst="rect">
            <a:avLst/>
          </a:prstGeom>
          <a:noFill/>
          <a:ln w="9525">
            <a:noFill/>
            <a:miter lim="800000"/>
            <a:headEnd/>
            <a:tailEnd/>
          </a:ln>
        </p:spPr>
        <p:txBody>
          <a:bodyPr wrap="square" anchor="ctr">
            <a:spAutoFit/>
          </a:bodyPr>
          <a:lstStyle/>
          <a:p>
            <a:pPr algn="just" defTabSz="914400">
              <a:tabLst>
                <a:tab pos="139700" algn="l"/>
                <a:tab pos="457200" algn="l"/>
              </a:tabLst>
            </a:pPr>
            <a:endParaRPr lang="es-CO" sz="800" dirty="0">
              <a:latin typeface="Arial" pitchFamily="34" charset="0"/>
            </a:endParaRPr>
          </a:p>
          <a:p>
            <a:pPr lvl="1" algn="just" defTabSz="914400" eaLnBrk="0" hangingPunct="0">
              <a:buFont typeface="Arial" pitchFamily="34" charset="0"/>
              <a:buChar char="•"/>
              <a:tabLst>
                <a:tab pos="139700" algn="l"/>
                <a:tab pos="457200" algn="l"/>
              </a:tabLst>
            </a:pPr>
            <a:r>
              <a:rPr lang="es-ES" sz="1400" dirty="0">
                <a:solidFill>
                  <a:srgbClr val="1A1A1A"/>
                </a:solidFill>
                <a:ea typeface="Times New Roman" pitchFamily="18" charset="0"/>
                <a:cs typeface="Calibri" pitchFamily="34" charset="0"/>
              </a:rPr>
              <a:t>Proyectos prioritarios como la construcción de las estaciones de Policía en  </a:t>
            </a:r>
            <a:r>
              <a:rPr lang="es-ES" sz="1400" dirty="0" err="1">
                <a:solidFill>
                  <a:srgbClr val="1A1A1A"/>
                </a:solidFill>
                <a:ea typeface="Times New Roman" pitchFamily="18" charset="0"/>
                <a:cs typeface="Calibri" pitchFamily="34" charset="0"/>
              </a:rPr>
              <a:t>Guachetá</a:t>
            </a:r>
            <a:r>
              <a:rPr lang="es-ES" sz="1400" dirty="0">
                <a:solidFill>
                  <a:srgbClr val="1A1A1A"/>
                </a:solidFill>
                <a:ea typeface="Times New Roman" pitchFamily="18" charset="0"/>
                <a:cs typeface="Calibri" pitchFamily="34" charset="0"/>
              </a:rPr>
              <a:t> y San Juan de </a:t>
            </a:r>
            <a:r>
              <a:rPr lang="es-ES" sz="1400" dirty="0" err="1" smtClean="0">
                <a:solidFill>
                  <a:srgbClr val="1A1A1A"/>
                </a:solidFill>
                <a:ea typeface="Times New Roman" pitchFamily="18" charset="0"/>
                <a:cs typeface="Calibri" pitchFamily="34" charset="0"/>
              </a:rPr>
              <a:t>Rioseco</a:t>
            </a:r>
            <a:r>
              <a:rPr lang="es-ES" sz="1400" dirty="0">
                <a:solidFill>
                  <a:srgbClr val="1A1A1A"/>
                </a:solidFill>
                <a:ea typeface="Times New Roman" pitchFamily="18" charset="0"/>
                <a:cs typeface="Calibri" pitchFamily="34" charset="0"/>
              </a:rPr>
              <a:t>, los CAI móviles – inicialmente para los municipios priorizados-  las motos para el Ejército y la Policía Nacional, se gestionaron y son realidad en apenas 100 días de gobierno. </a:t>
            </a:r>
          </a:p>
          <a:p>
            <a:pPr algn="just" defTabSz="914400" eaLnBrk="0" hangingPunct="0">
              <a:tabLst>
                <a:tab pos="139700" algn="l"/>
                <a:tab pos="457200" algn="l"/>
              </a:tabLst>
            </a:pPr>
            <a:endParaRPr lang="es-CO" sz="800" dirty="0">
              <a:latin typeface="Arial" pitchFamily="34" charset="0"/>
            </a:endParaRPr>
          </a:p>
          <a:p>
            <a:pPr lvl="1" algn="just" defTabSz="914400" eaLnBrk="0" hangingPunct="0">
              <a:buFont typeface="Arial" pitchFamily="34" charset="0"/>
              <a:buChar char="•"/>
              <a:tabLst>
                <a:tab pos="139700" algn="l"/>
                <a:tab pos="457200" algn="l"/>
              </a:tabLst>
            </a:pPr>
            <a:r>
              <a:rPr lang="es-ES" sz="1400" dirty="0">
                <a:solidFill>
                  <a:srgbClr val="1A1A1A"/>
                </a:solidFill>
                <a:cs typeface="Times New Roman" pitchFamily="18" charset="0"/>
              </a:rPr>
              <a:t>Se destaca que en Cundinamarca solamente están vigentes las alertas tempranas de Cabrera y Soacha, emitidas por la Defensoría del Pueblo, las cuales tienen un carácter eminentemente preventivo, con el seguimiento permanente  desde la secretaría de gobierno  y aprobación de cumplimiento de los compromisos por parte de la defensoría.</a:t>
            </a:r>
          </a:p>
          <a:p>
            <a:pPr lvl="1" algn="just" defTabSz="914400" eaLnBrk="0" hangingPunct="0">
              <a:buFont typeface="Arial" pitchFamily="34" charset="0"/>
              <a:buChar char="•"/>
              <a:tabLst>
                <a:tab pos="139700" algn="l"/>
                <a:tab pos="457200" algn="l"/>
              </a:tabLst>
            </a:pPr>
            <a:endParaRPr lang="es-CO" sz="1400" dirty="0"/>
          </a:p>
          <a:p>
            <a:pPr lvl="1" algn="just" defTabSz="914400" eaLnBrk="0" hangingPunct="0">
              <a:buFont typeface="Arial" pitchFamily="34" charset="0"/>
              <a:buChar char="•"/>
              <a:tabLst>
                <a:tab pos="139700" algn="l"/>
                <a:tab pos="457200" algn="l"/>
              </a:tabLst>
            </a:pPr>
            <a:r>
              <a:rPr lang="es-ES" sz="1400" dirty="0">
                <a:solidFill>
                  <a:srgbClr val="1A1A1A"/>
                </a:solidFill>
                <a:cs typeface="Times New Roman" pitchFamily="18" charset="0"/>
              </a:rPr>
              <a:t> Seis </a:t>
            </a:r>
            <a:r>
              <a:rPr lang="es-ES" sz="1400" dirty="0" smtClean="0">
                <a:solidFill>
                  <a:srgbClr val="1A1A1A"/>
                </a:solidFill>
                <a:cs typeface="Times New Roman" pitchFamily="18" charset="0"/>
              </a:rPr>
              <a:t>consejos </a:t>
            </a:r>
            <a:r>
              <a:rPr lang="es-ES" sz="1400" dirty="0">
                <a:solidFill>
                  <a:srgbClr val="1A1A1A"/>
                </a:solidFill>
                <a:cs typeface="Times New Roman" pitchFamily="18" charset="0"/>
              </a:rPr>
              <a:t>provinciales de seguridad – El primero conjunto con </a:t>
            </a:r>
            <a:r>
              <a:rPr lang="es-ES" sz="1400" dirty="0" smtClean="0">
                <a:solidFill>
                  <a:srgbClr val="1A1A1A"/>
                </a:solidFill>
                <a:cs typeface="Times New Roman" pitchFamily="18" charset="0"/>
              </a:rPr>
              <a:t>Bogotá, D.C.</a:t>
            </a:r>
            <a:endParaRPr lang="es-ES" sz="1400" dirty="0">
              <a:solidFill>
                <a:srgbClr val="1A1A1A"/>
              </a:solidFill>
              <a:cs typeface="Times New Roman" pitchFamily="18" charset="0"/>
            </a:endParaRPr>
          </a:p>
          <a:p>
            <a:pPr lvl="1" algn="just" defTabSz="914400" eaLnBrk="0" hangingPunct="0">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r>
              <a:rPr lang="es-ES" sz="1400" dirty="0">
                <a:solidFill>
                  <a:srgbClr val="1A1A1A"/>
                </a:solidFill>
                <a:cs typeface="Times New Roman" pitchFamily="18" charset="0"/>
              </a:rPr>
              <a:t>Se logró el desmantelamiento de 47 bandas y 300 capturas de sujetos dedicados al </a:t>
            </a:r>
            <a:r>
              <a:rPr lang="es-ES" sz="1400" dirty="0" err="1">
                <a:solidFill>
                  <a:srgbClr val="1A1A1A"/>
                </a:solidFill>
                <a:cs typeface="Times New Roman" pitchFamily="18" charset="0"/>
              </a:rPr>
              <a:t>microtráfico</a:t>
            </a:r>
            <a:r>
              <a:rPr lang="es-ES" sz="1400" dirty="0">
                <a:solidFill>
                  <a:srgbClr val="1A1A1A"/>
                </a:solidFill>
                <a:cs typeface="Times New Roman" pitchFamily="18" charset="0"/>
              </a:rPr>
              <a:t>.</a:t>
            </a:r>
          </a:p>
          <a:p>
            <a:pPr lvl="1" algn="just" defTabSz="914400" eaLnBrk="0" hangingPunct="0">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r>
              <a:rPr lang="es-ES" sz="1400" dirty="0">
                <a:solidFill>
                  <a:srgbClr val="1A1A1A"/>
                </a:solidFill>
                <a:cs typeface="Times New Roman" pitchFamily="18" charset="0"/>
              </a:rPr>
              <a:t> Se concertó un convenio de cooperación con aportes  de  50%  el departamento y 50 % los municipios para incrementar en 600 la cantidad de auxiliares de Policía, beneficiando inicialmente 22 localidades .</a:t>
            </a:r>
          </a:p>
          <a:p>
            <a:pPr lvl="1" algn="just" defTabSz="914400" eaLnBrk="0" hangingPunct="0">
              <a:buFont typeface="Arial" pitchFamily="34" charset="0"/>
              <a:buChar char="•"/>
              <a:tabLst>
                <a:tab pos="139700" algn="l"/>
                <a:tab pos="457200" algn="l"/>
              </a:tabLst>
            </a:pPr>
            <a:endParaRPr lang="es-ES" sz="1400" dirty="0">
              <a:solidFill>
                <a:srgbClr val="1A1A1A"/>
              </a:solidFill>
              <a:cs typeface="Calibri" pitchFamily="34" charset="0"/>
            </a:endParaRPr>
          </a:p>
          <a:p>
            <a:pPr lvl="1" algn="just" defTabSz="914400" eaLnBrk="0" hangingPunct="0">
              <a:buFont typeface="Arial" pitchFamily="34" charset="0"/>
              <a:buChar char="•"/>
              <a:tabLst>
                <a:tab pos="139700" algn="l"/>
                <a:tab pos="457200" algn="l"/>
              </a:tabLst>
            </a:pPr>
            <a:r>
              <a:rPr lang="es-ES" sz="1400" dirty="0">
                <a:solidFill>
                  <a:srgbClr val="1A1A1A"/>
                </a:solidFill>
                <a:cs typeface="Times New Roman" pitchFamily="18" charset="0"/>
              </a:rPr>
              <a:t> La gestión de la Secretaría de Gobierno con la Administración Distrital permitió además,  consolidar el convenio con el Centro de Estudios de Análisis en Seguridad y Convivencia -  CEACS-  para la realización del seguimiento de los índices de violencia y delincuencia en los 116 municipios del departamento a partir del cruce y depuración  de información  por parte de las distintas agencias como son: Policía, Medicina Legal y CTI, lo que otorga mayor calidad a la información  y la realización de apreciaciones   para direccionar de manera eficiente la acción de la fuerza pública en el combate del delito. </a:t>
            </a:r>
            <a:endParaRPr lang="es-ES" sz="1400" dirty="0"/>
          </a:p>
        </p:txBody>
      </p:sp>
      <p:sp>
        <p:nvSpPr>
          <p:cNvPr id="3" name="2 Rectángulo"/>
          <p:cNvSpPr/>
          <p:nvPr/>
        </p:nvSpPr>
        <p:spPr>
          <a:xfrm>
            <a:off x="184231" y="256304"/>
            <a:ext cx="359444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GOBIERNO</a:t>
            </a:r>
            <a:endParaRPr lang="es-CO" sz="2400"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0" y="718039"/>
            <a:ext cx="8358188" cy="7602538"/>
          </a:xfrm>
          <a:prstGeom prst="rect">
            <a:avLst/>
          </a:prstGeom>
          <a:noFill/>
          <a:ln w="9525">
            <a:noFill/>
            <a:miter lim="800000"/>
            <a:headEnd/>
            <a:tailEnd/>
          </a:ln>
        </p:spPr>
        <p:txBody>
          <a:bodyPr anchor="ctr">
            <a:spAutoFit/>
          </a:bodyPr>
          <a:lstStyle/>
          <a:p>
            <a:pPr algn="ctr" defTabSz="914400">
              <a:tabLst>
                <a:tab pos="139700" algn="l"/>
                <a:tab pos="457200" algn="l"/>
              </a:tabLst>
            </a:pPr>
            <a:r>
              <a:rPr lang="es-ES" sz="1400" b="1" dirty="0">
                <a:solidFill>
                  <a:srgbClr val="1A1A1A"/>
                </a:solidFill>
                <a:ea typeface="Times New Roman" pitchFamily="18" charset="0"/>
                <a:cs typeface="Calibri" pitchFamily="34" charset="0"/>
              </a:rPr>
              <a:t>SISTEMA DE RESPONSABILIDAD PENAL DE </a:t>
            </a:r>
            <a:r>
              <a:rPr lang="es-ES" sz="1400" b="1" dirty="0" smtClean="0">
                <a:solidFill>
                  <a:srgbClr val="1A1A1A"/>
                </a:solidFill>
                <a:ea typeface="Times New Roman" pitchFamily="18" charset="0"/>
                <a:cs typeface="Calibri" pitchFamily="34" charset="0"/>
              </a:rPr>
              <a:t>ADOLESCENTES</a:t>
            </a:r>
            <a:endParaRPr lang="es-ES" sz="1400" b="1" dirty="0">
              <a:solidFill>
                <a:srgbClr val="1A1A1A"/>
              </a:solidFill>
              <a:ea typeface="Times New Roman" pitchFamily="18" charset="0"/>
              <a:cs typeface="Calibri" pitchFamily="34" charset="0"/>
            </a:endParaRPr>
          </a:p>
          <a:p>
            <a:pPr algn="just" defTabSz="914400">
              <a:tabLst>
                <a:tab pos="139700" algn="l"/>
                <a:tab pos="457200" algn="l"/>
              </a:tabLst>
            </a:pPr>
            <a:endParaRPr lang="es-CO" sz="800" b="1" dirty="0">
              <a:latin typeface="Arial" pitchFamily="34" charset="0"/>
              <a:ea typeface="Times New Roman" pitchFamily="18" charset="0"/>
              <a:cs typeface="Calibri" pitchFamily="34" charset="0"/>
            </a:endParaRPr>
          </a:p>
          <a:p>
            <a:pPr lvl="1" algn="just" defTabSz="914400" eaLnBrk="0" hangingPunct="0">
              <a:buFont typeface="Arial" pitchFamily="34" charset="0"/>
              <a:buChar char="•"/>
              <a:tabLst>
                <a:tab pos="139700" algn="l"/>
                <a:tab pos="457200" algn="l"/>
              </a:tabLst>
            </a:pPr>
            <a:r>
              <a:rPr lang="es-ES" sz="1400" dirty="0">
                <a:solidFill>
                  <a:srgbClr val="262626"/>
                </a:solidFill>
                <a:ea typeface="Times New Roman" pitchFamily="18" charset="0"/>
                <a:cs typeface="Calibri" pitchFamily="34" charset="0"/>
              </a:rPr>
              <a:t>En cumplimiento de la Ley de Infancia y Adolescencia, desde la Secretaría de </a:t>
            </a:r>
            <a:r>
              <a:rPr lang="es-ES" sz="1400" dirty="0" smtClean="0">
                <a:solidFill>
                  <a:srgbClr val="262626"/>
                </a:solidFill>
                <a:ea typeface="Times New Roman" pitchFamily="18" charset="0"/>
                <a:cs typeface="Calibri" pitchFamily="34" charset="0"/>
              </a:rPr>
              <a:t>Gobierno</a:t>
            </a:r>
          </a:p>
          <a:p>
            <a:pPr lvl="1" algn="just" defTabSz="914400" eaLnBrk="0" hangingPunct="0">
              <a:tabLst>
                <a:tab pos="139700" algn="l"/>
                <a:tab pos="457200" algn="l"/>
              </a:tabLst>
            </a:pPr>
            <a:r>
              <a:rPr lang="es-ES" sz="1400" dirty="0" smtClean="0">
                <a:solidFill>
                  <a:srgbClr val="262626"/>
                </a:solidFill>
                <a:ea typeface="Times New Roman" pitchFamily="18" charset="0"/>
                <a:cs typeface="Calibri" pitchFamily="34" charset="0"/>
              </a:rPr>
              <a:t> </a:t>
            </a:r>
            <a:r>
              <a:rPr lang="es-ES" sz="1400" dirty="0">
                <a:solidFill>
                  <a:srgbClr val="262626"/>
                </a:solidFill>
                <a:ea typeface="Times New Roman" pitchFamily="18" charset="0"/>
                <a:cs typeface="Calibri" pitchFamily="34" charset="0"/>
              </a:rPr>
              <a:t>se realiza el seguimiento especial al Sistema de Responsabilidad Penal para adolescentes.</a:t>
            </a:r>
          </a:p>
          <a:p>
            <a:pPr algn="just" defTabSz="914400" eaLnBrk="0" hangingPunct="0">
              <a:tabLst>
                <a:tab pos="139700" algn="l"/>
                <a:tab pos="457200" algn="l"/>
              </a:tabLst>
            </a:pPr>
            <a:endParaRPr lang="es-CO" sz="1400" dirty="0">
              <a:latin typeface="Arial" pitchFamily="34" charset="0"/>
            </a:endParaRPr>
          </a:p>
          <a:p>
            <a:pPr lvl="1" algn="just" defTabSz="914400" eaLnBrk="0" hangingPunct="0">
              <a:buFont typeface="Arial" pitchFamily="34" charset="0"/>
              <a:buChar char="•"/>
              <a:tabLst>
                <a:tab pos="139700" algn="l"/>
                <a:tab pos="457200" algn="l"/>
              </a:tabLst>
            </a:pPr>
            <a:r>
              <a:rPr lang="es-ES" sz="1400" dirty="0">
                <a:solidFill>
                  <a:srgbClr val="262626"/>
                </a:solidFill>
                <a:cs typeface="Times New Roman" pitchFamily="18" charset="0"/>
              </a:rPr>
              <a:t>En este sentido se constituyó un comité especial integrado por los subsistemas que hacen parte como son: La Fiscalía, La Procuraduría, La Defensoría del pueblo, El Instituto Colombiano de Bienestar familiar ICBF.</a:t>
            </a:r>
          </a:p>
          <a:p>
            <a:pPr algn="just" defTabSz="914400" eaLnBrk="0" hangingPunct="0">
              <a:tabLst>
                <a:tab pos="139700" algn="l"/>
                <a:tab pos="457200" algn="l"/>
              </a:tabLst>
            </a:pPr>
            <a:endParaRPr lang="es-CO" sz="1400" dirty="0">
              <a:latin typeface="Arial" pitchFamily="34" charset="0"/>
            </a:endParaRPr>
          </a:p>
          <a:p>
            <a:pPr lvl="1" algn="just" defTabSz="914400" eaLnBrk="0" hangingPunct="0">
              <a:buFont typeface="Arial" pitchFamily="34" charset="0"/>
              <a:buChar char="•"/>
              <a:tabLst>
                <a:tab pos="139700" algn="l"/>
                <a:tab pos="457200" algn="l"/>
              </a:tabLst>
            </a:pPr>
            <a:r>
              <a:rPr lang="es-ES" sz="1400" dirty="0">
                <a:solidFill>
                  <a:srgbClr val="262626"/>
                </a:solidFill>
                <a:cs typeface="Times New Roman" pitchFamily="18" charset="0"/>
              </a:rPr>
              <a:t>En convenio con la </a:t>
            </a:r>
            <a:r>
              <a:rPr lang="es-ES" sz="1400" dirty="0">
                <a:solidFill>
                  <a:srgbClr val="1A1A1A"/>
                </a:solidFill>
                <a:cs typeface="Times New Roman" pitchFamily="18" charset="0"/>
              </a:rPr>
              <a:t>Congregación de Religiosos Terciarios Capuchinos  de Nuestra Señora de los Dolores,  se dio al Servicio el Centro de Atención Especializado de Zaragoza, para atender tanto la medida de internamiento preventivo, como la sanción de privación de la libertad  a  los adolescentes en conflicto con la Ley Penal, en especial del Municipio de Soacha, como lo establece la Ley 1098 de 2006.</a:t>
            </a:r>
          </a:p>
          <a:p>
            <a:pPr algn="just" defTabSz="914400" eaLnBrk="0" hangingPunct="0">
              <a:tabLst>
                <a:tab pos="139700" algn="l"/>
                <a:tab pos="457200" algn="l"/>
              </a:tabLst>
            </a:pPr>
            <a:endParaRPr lang="es-CO" sz="1400" dirty="0">
              <a:latin typeface="Arial" pitchFamily="34" charset="0"/>
            </a:endParaRPr>
          </a:p>
          <a:p>
            <a:pPr lvl="1" algn="just" defTabSz="914400" eaLnBrk="0" hangingPunct="0">
              <a:buFont typeface="Arial" pitchFamily="34" charset="0"/>
              <a:buChar char="•"/>
              <a:tabLst>
                <a:tab pos="139700" algn="l"/>
                <a:tab pos="457200" algn="l"/>
              </a:tabLst>
            </a:pPr>
            <a:r>
              <a:rPr lang="es-ES" sz="1400" dirty="0">
                <a:solidFill>
                  <a:srgbClr val="1A1A1A"/>
                </a:solidFill>
                <a:cs typeface="Times New Roman" pitchFamily="18" charset="0"/>
              </a:rPr>
              <a:t>Adicionalmente en los primeros 100 días de gobierno se ha cumplido un cronograma de visitas de verificación a los Centros Transitorios de internamiento preventivo en los 15 circuitos judiciales del departamento, lo cual ha permitido generar un diagnostico real y la adopción de medidas para su fortalecimiento.</a:t>
            </a:r>
          </a:p>
          <a:p>
            <a:pPr algn="ctr" defTabSz="914400" eaLnBrk="0" hangingPunct="0">
              <a:tabLst>
                <a:tab pos="139700" algn="l"/>
                <a:tab pos="457200" algn="l"/>
              </a:tabLst>
            </a:pPr>
            <a:r>
              <a:rPr lang="es-ES" sz="1400" b="1" dirty="0">
                <a:solidFill>
                  <a:srgbClr val="262626"/>
                </a:solidFill>
                <a:cs typeface="Times New Roman" pitchFamily="18" charset="0"/>
              </a:rPr>
              <a:t>FORTALECIMIENTO DE LA </a:t>
            </a:r>
            <a:r>
              <a:rPr lang="es-ES" sz="1400" b="1" dirty="0" smtClean="0">
                <a:solidFill>
                  <a:srgbClr val="262626"/>
                </a:solidFill>
                <a:cs typeface="Times New Roman" pitchFamily="18" charset="0"/>
              </a:rPr>
              <a:t>GESTIÓN </a:t>
            </a:r>
            <a:r>
              <a:rPr lang="es-ES" sz="1400" b="1" dirty="0">
                <a:solidFill>
                  <a:srgbClr val="262626"/>
                </a:solidFill>
                <a:cs typeface="Times New Roman" pitchFamily="18" charset="0"/>
              </a:rPr>
              <a:t>DEL RIESGO</a:t>
            </a:r>
          </a:p>
          <a:p>
            <a:pPr algn="ctr" defTabSz="914400" eaLnBrk="0" hangingPunct="0">
              <a:tabLst>
                <a:tab pos="139700" algn="l"/>
                <a:tab pos="457200" algn="l"/>
              </a:tabLst>
            </a:pPr>
            <a:endParaRPr lang="es-CO" sz="1400" b="1" dirty="0">
              <a:latin typeface="Arial" pitchFamily="34" charset="0"/>
            </a:endParaRPr>
          </a:p>
          <a:p>
            <a:pPr lvl="1" algn="just" defTabSz="914400" eaLnBrk="0" hangingPunct="0">
              <a:buFont typeface="Arial" pitchFamily="34" charset="0"/>
              <a:buChar char="•"/>
              <a:tabLst>
                <a:tab pos="139700" algn="l"/>
                <a:tab pos="457200" algn="l"/>
              </a:tabLst>
            </a:pPr>
            <a:r>
              <a:rPr lang="es-ES" sz="1400" dirty="0">
                <a:solidFill>
                  <a:srgbClr val="262626"/>
                </a:solidFill>
                <a:cs typeface="Times New Roman" pitchFamily="18" charset="0"/>
              </a:rPr>
              <a:t>Cooperación con la Dirección Nacional de Gestión del Riesgo y el Batallón de Emergencias y Desastres del Ejército Nacional. Esta alianza estratégica está consolidada en la firma de un convenio de cooperación que permite multiplicar los recursos del departamento con mil millones de pesos que aporta la Dirección Nacional de Gestión del Riesgo.</a:t>
            </a:r>
          </a:p>
          <a:p>
            <a:pPr lvl="1" algn="just" defTabSz="914400" eaLnBrk="0" hangingPunct="0">
              <a:buFont typeface="Arial" pitchFamily="34" charset="0"/>
              <a:buChar char="•"/>
              <a:tabLst>
                <a:tab pos="139700" algn="l"/>
                <a:tab pos="457200" algn="l"/>
              </a:tabLst>
            </a:pPr>
            <a:endParaRPr lang="es-ES" sz="1400" dirty="0">
              <a:solidFill>
                <a:srgbClr val="262626"/>
              </a:solidFill>
              <a:cs typeface="Times New Roman" pitchFamily="18" charset="0"/>
            </a:endParaRPr>
          </a:p>
          <a:p>
            <a:pPr lvl="1" algn="just" defTabSz="914400" eaLnBrk="0" hangingPunct="0">
              <a:buFont typeface="Arial" pitchFamily="34" charset="0"/>
              <a:buChar char="•"/>
              <a:tabLst>
                <a:tab pos="139700" algn="l"/>
                <a:tab pos="457200" algn="l"/>
              </a:tabLst>
            </a:pPr>
            <a:r>
              <a:rPr lang="es-ES" sz="1400" dirty="0">
                <a:solidFill>
                  <a:srgbClr val="262626"/>
                </a:solidFill>
                <a:cs typeface="Times New Roman" pitchFamily="18" charset="0"/>
              </a:rPr>
              <a:t>A la fecha en materia de emergencias  atendidas en Cundinamarca  se tiene el reporte de 79 eventos que impactaron 49 municipios y afectaron 1.029 familias, 4225 personas que recibieron oportuna atención.</a:t>
            </a:r>
            <a:endParaRPr lang="es-ES" sz="1400" dirty="0">
              <a:latin typeface="Arial" pitchFamily="34" charset="0"/>
            </a:endParaRPr>
          </a:p>
          <a:p>
            <a:pPr lvl="1" algn="just" defTabSz="914400" eaLnBrk="0" hangingPunct="0">
              <a:buFont typeface="Arial" pitchFamily="34" charset="0"/>
              <a:buChar char="•"/>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endParaRPr lang="es-ES" sz="1400" dirty="0">
              <a:solidFill>
                <a:srgbClr val="1A1A1A"/>
              </a:solidFill>
              <a:cs typeface="Times New Roman" pitchFamily="18" charset="0"/>
            </a:endParaRPr>
          </a:p>
          <a:p>
            <a:pPr lvl="1" algn="just" defTabSz="914400" eaLnBrk="0" hangingPunct="0">
              <a:buFont typeface="Arial" pitchFamily="34" charset="0"/>
              <a:buChar char="•"/>
              <a:tabLst>
                <a:tab pos="139700" algn="l"/>
                <a:tab pos="457200" algn="l"/>
              </a:tabLst>
            </a:pPr>
            <a:endParaRPr lang="es-ES" sz="1400" dirty="0">
              <a:solidFill>
                <a:srgbClr val="1A1A1A"/>
              </a:solidFill>
              <a:cs typeface="Times New Roman" pitchFamily="18" charset="0"/>
            </a:endParaRPr>
          </a:p>
          <a:p>
            <a:pPr algn="just" defTabSz="914400" eaLnBrk="0" hangingPunct="0">
              <a:tabLst>
                <a:tab pos="139700" algn="l"/>
                <a:tab pos="457200" algn="l"/>
              </a:tabLst>
            </a:pPr>
            <a:endParaRPr lang="es-CO" sz="1400" dirty="0">
              <a:latin typeface="Arial" pitchFamily="34" charset="0"/>
            </a:endParaRPr>
          </a:p>
          <a:p>
            <a:pPr algn="just" defTabSz="914400" eaLnBrk="0" hangingPunct="0">
              <a:tabLst>
                <a:tab pos="139700" algn="l"/>
                <a:tab pos="457200" algn="l"/>
              </a:tabLst>
            </a:pPr>
            <a:endParaRPr lang="es-CO" dirty="0">
              <a:latin typeface="Arial" pitchFamily="34" charset="0"/>
            </a:endParaRPr>
          </a:p>
        </p:txBody>
      </p:sp>
      <p:sp>
        <p:nvSpPr>
          <p:cNvPr id="3" name="2 Rectángulo"/>
          <p:cNvSpPr/>
          <p:nvPr/>
        </p:nvSpPr>
        <p:spPr>
          <a:xfrm>
            <a:off x="184231" y="256304"/>
            <a:ext cx="359444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GOBIERNO</a:t>
            </a:r>
            <a:endParaRPr lang="es-CO" sz="2400"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1"/>
          <p:cNvSpPr txBox="1">
            <a:spLocks noChangeArrowheads="1"/>
          </p:cNvSpPr>
          <p:nvPr/>
        </p:nvSpPr>
        <p:spPr bwMode="auto">
          <a:xfrm>
            <a:off x="2832100" y="5122863"/>
            <a:ext cx="5330825" cy="830262"/>
          </a:xfrm>
          <a:prstGeom prst="rect">
            <a:avLst/>
          </a:prstGeom>
          <a:noFill/>
          <a:ln w="9525">
            <a:noFill/>
            <a:miter lim="800000"/>
            <a:headEnd/>
            <a:tailEnd/>
          </a:ln>
        </p:spPr>
        <p:txBody>
          <a:bodyPr>
            <a:spAutoFit/>
          </a:bodyPr>
          <a:lstStyle/>
          <a:p>
            <a:pPr algn="ctr"/>
            <a:r>
              <a:rPr lang="es-CO">
                <a:solidFill>
                  <a:srgbClr val="FFFFFF"/>
                </a:solidFill>
              </a:rPr>
              <a:t>LEONORA BARRAGAN BEDOYA</a:t>
            </a:r>
            <a:endParaRPr lang="es-ES_tradnl">
              <a:solidFill>
                <a:srgbClr val="FFFFFF"/>
              </a:solidFill>
            </a:endParaRPr>
          </a:p>
          <a:p>
            <a:pPr algn="ctr"/>
            <a:r>
              <a:rPr lang="es-CO" sz="1500">
                <a:solidFill>
                  <a:srgbClr val="FFFFFF"/>
                </a:solidFill>
              </a:rPr>
              <a:t>INSTITUTO DEPARTAMENTAL PARA LA RECREACIÓN Y EL DEPORTE DE CUNDINAMARCA</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393585" y="1840375"/>
            <a:ext cx="7341369" cy="1754326"/>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INSTITUTO DEPARTAMENTAL </a:t>
            </a:r>
          </a:p>
          <a:p>
            <a:r>
              <a:rPr lang="es-CO" sz="3600" b="1" dirty="0" smtClean="0">
                <a:solidFill>
                  <a:schemeClr val="accent1">
                    <a:lumMod val="75000"/>
                  </a:schemeClr>
                </a:solidFill>
                <a:effectLst>
                  <a:outerShdw blurRad="38100" dist="38100" dir="2700000" algn="tl">
                    <a:srgbClr val="000000">
                      <a:alpha val="43137"/>
                    </a:srgbClr>
                  </a:outerShdw>
                </a:effectLst>
              </a:rPr>
              <a:t>PARA LA RECREACIÓN Y EL DEPORTE, </a:t>
            </a:r>
          </a:p>
          <a:p>
            <a:r>
              <a:rPr lang="es-CO" sz="3600" b="1" dirty="0" smtClean="0">
                <a:solidFill>
                  <a:schemeClr val="accent1">
                    <a:lumMod val="75000"/>
                  </a:schemeClr>
                </a:solidFill>
                <a:effectLst>
                  <a:outerShdw blurRad="38100" dist="38100" dir="2700000" algn="tl">
                    <a:srgbClr val="000000">
                      <a:alpha val="43137"/>
                    </a:srgbClr>
                  </a:outerShdw>
                </a:effectLst>
              </a:rPr>
              <a:t>INDEPORTES</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594701"/>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a:spLocks noChangeArrowheads="1"/>
          </p:cNvSpPr>
          <p:nvPr/>
        </p:nvSpPr>
        <p:spPr bwMode="auto">
          <a:xfrm>
            <a:off x="506413" y="1450975"/>
            <a:ext cx="8208962" cy="2554545"/>
          </a:xfrm>
          <a:prstGeom prst="rect">
            <a:avLst/>
          </a:prstGeom>
          <a:noFill/>
          <a:ln>
            <a:noFill/>
          </a:ln>
          <a:extLst>
            <a:ext uri="{909E8E84-426E-40DD-AFC4-6F175D3DCCD1}"/>
            <a:ext uri="{91240B29-F687-4F45-9708-019B960494DF}"/>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eaLnBrk="1" hangingPunct="1">
              <a:defRPr/>
            </a:pPr>
            <a:r>
              <a:rPr lang="es-CO" sz="1400" dirty="0" smtClean="0">
                <a:latin typeface="+mn-lt"/>
              </a:rPr>
              <a:t>1. Implementación de Juegos Intercolegiados, con la participación de 101.641 jóvenes de 558 colegios en 20 modalidades deportivas, con una inversión total de $1.594’000.000</a:t>
            </a:r>
          </a:p>
          <a:p>
            <a:pPr algn="just" eaLnBrk="1" hangingPunct="1">
              <a:defRPr/>
            </a:pPr>
            <a:endParaRPr lang="es-CO" sz="1400" dirty="0">
              <a:latin typeface="+mn-lt"/>
            </a:endParaRPr>
          </a:p>
          <a:p>
            <a:pPr algn="just" eaLnBrk="1" hangingPunct="1">
              <a:defRPr/>
            </a:pPr>
            <a:r>
              <a:rPr lang="es-CO" sz="1400" dirty="0">
                <a:latin typeface="+mn-lt"/>
              </a:rPr>
              <a:t>2. </a:t>
            </a:r>
            <a:r>
              <a:rPr lang="es-CO" sz="1400" dirty="0" smtClean="0">
                <a:latin typeface="+mn-lt"/>
              </a:rPr>
              <a:t>Preparación de los Juegos Nacionales, con la participación de 35 Ligas Convencionales y 5 Ligas de Discapacidad,  que vinculan 439 deportistas, con una inversión de $4.023’833.300</a:t>
            </a:r>
          </a:p>
          <a:p>
            <a:pPr algn="just" eaLnBrk="1" hangingPunct="1">
              <a:defRPr/>
            </a:pPr>
            <a:endParaRPr lang="es-CO" sz="1400" dirty="0">
              <a:latin typeface="+mn-lt"/>
            </a:endParaRPr>
          </a:p>
          <a:p>
            <a:pPr algn="just" eaLnBrk="1" hangingPunct="1">
              <a:defRPr/>
            </a:pPr>
            <a:r>
              <a:rPr lang="es-CO" sz="1400" dirty="0" smtClean="0">
                <a:latin typeface="+mn-lt"/>
              </a:rPr>
              <a:t>3. Programación de los Juegos Escolares en su Fase Inicial con la participación de 35.000 </a:t>
            </a:r>
            <a:r>
              <a:rPr lang="es-CO" sz="1400" dirty="0">
                <a:latin typeface="+mn-lt"/>
              </a:rPr>
              <a:t>niños y </a:t>
            </a:r>
            <a:r>
              <a:rPr lang="es-CO" sz="1400" dirty="0" smtClean="0">
                <a:latin typeface="+mn-lt"/>
              </a:rPr>
              <a:t>niñas. Es de resaltar </a:t>
            </a:r>
            <a:r>
              <a:rPr lang="es-CO" sz="1400" dirty="0">
                <a:latin typeface="+mn-lt"/>
              </a:rPr>
              <a:t>que desde el año 2006 no se realiza en el </a:t>
            </a:r>
            <a:r>
              <a:rPr lang="es-CO" sz="1400" dirty="0" smtClean="0">
                <a:latin typeface="+mn-lt"/>
              </a:rPr>
              <a:t>Departamento este certamen. </a:t>
            </a:r>
          </a:p>
          <a:p>
            <a:pPr algn="just" eaLnBrk="1" hangingPunct="1">
              <a:defRPr/>
            </a:pPr>
            <a:endParaRPr lang="es-CO" sz="1400" b="1" dirty="0" smtClean="0">
              <a:latin typeface="+mn-lt"/>
            </a:endParaRPr>
          </a:p>
          <a:p>
            <a:pPr algn="just" eaLnBrk="1" hangingPunct="1">
              <a:defRPr/>
            </a:pPr>
            <a:endParaRPr lang="es-CO" sz="1400" b="1" dirty="0">
              <a:latin typeface="+mn-lt"/>
            </a:endParaRPr>
          </a:p>
          <a:p>
            <a:pPr algn="ctr" eaLnBrk="1" hangingPunct="1">
              <a:defRPr/>
            </a:pPr>
            <a:endParaRPr lang="es-ES" sz="2000" b="1" dirty="0">
              <a:solidFill>
                <a:schemeClr val="tx2"/>
              </a:solidFill>
            </a:endParaRPr>
          </a:p>
        </p:txBody>
      </p:sp>
      <p:sp>
        <p:nvSpPr>
          <p:cNvPr id="4" name="1 CuadroTexto"/>
          <p:cNvSpPr txBox="1">
            <a:spLocks noChangeArrowheads="1"/>
          </p:cNvSpPr>
          <p:nvPr/>
        </p:nvSpPr>
        <p:spPr bwMode="auto">
          <a:xfrm>
            <a:off x="474663" y="857250"/>
            <a:ext cx="7916983" cy="4555093"/>
          </a:xfrm>
          <a:prstGeom prst="rect">
            <a:avLst/>
          </a:prstGeom>
          <a:noFill/>
          <a:ln>
            <a:noFill/>
          </a:ln>
          <a:extLst>
            <a:ext uri="{909E8E84-426E-40DD-AFC4-6F175D3DCCD1}"/>
            <a:ext uri="{91240B29-F687-4F45-9708-019B960494DF}"/>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eaLnBrk="1" hangingPunct="1">
              <a:defRPr/>
            </a:pPr>
            <a:endParaRPr lang="es-CO" sz="2400" b="1" dirty="0">
              <a:solidFill>
                <a:schemeClr val="tx2"/>
              </a:solidFill>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endParaRPr lang="es-CO" sz="1400" dirty="0" smtClean="0">
              <a:latin typeface="+mn-lt"/>
            </a:endParaRPr>
          </a:p>
          <a:p>
            <a:pPr algn="just" eaLnBrk="1" hangingPunct="1">
              <a:defRPr/>
            </a:pPr>
            <a:r>
              <a:rPr lang="es-CO" sz="1400" dirty="0" smtClean="0">
                <a:latin typeface="+mn-lt"/>
              </a:rPr>
              <a:t>4. Selección y otorgamiento del Plan Estrellas a 116 deportistas de Alto Rendimiento, se dispuso </a:t>
            </a:r>
            <a:r>
              <a:rPr lang="es-CO" sz="1400" kern="0" dirty="0" smtClean="0">
                <a:latin typeface="+mn-lt"/>
              </a:rPr>
              <a:t>una financiación de $708’896.664 de pesos.</a:t>
            </a:r>
            <a:endParaRPr lang="es-CO" sz="1400" dirty="0" smtClean="0">
              <a:latin typeface="+mn-lt"/>
            </a:endParaRPr>
          </a:p>
          <a:p>
            <a:pPr algn="just" eaLnBrk="1" hangingPunct="1">
              <a:defRPr/>
            </a:pPr>
            <a:endParaRPr lang="es-CO" sz="1400" dirty="0" smtClean="0">
              <a:latin typeface="+mn-lt"/>
            </a:endParaRPr>
          </a:p>
          <a:p>
            <a:pPr algn="just" eaLnBrk="1" hangingPunct="1">
              <a:defRPr/>
            </a:pPr>
            <a:r>
              <a:rPr lang="es-CO" sz="1400" dirty="0">
                <a:latin typeface="+mn-lt"/>
              </a:rPr>
              <a:t>5</a:t>
            </a:r>
            <a:r>
              <a:rPr lang="es-CO" sz="1400" dirty="0" smtClean="0">
                <a:latin typeface="+mn-lt"/>
              </a:rPr>
              <a:t>. Institucionalización de los Juegos Comunales cada 2 años, a partir del año 2013 con la participación de todos los líderes comunales de los municipios, con fase previa durante esta vigencia con una inversión de $522’600.000 </a:t>
            </a:r>
          </a:p>
          <a:p>
            <a:pPr algn="just" eaLnBrk="1" hangingPunct="1">
              <a:defRPr/>
            </a:pPr>
            <a:endParaRPr lang="es-CO" sz="1400" dirty="0">
              <a:latin typeface="+mn-lt"/>
            </a:endParaRPr>
          </a:p>
          <a:p>
            <a:pPr algn="just" eaLnBrk="1" hangingPunct="1">
              <a:defRPr/>
            </a:pPr>
            <a:r>
              <a:rPr lang="es-CO" sz="1400" dirty="0" smtClean="0">
                <a:latin typeface="+mn-lt"/>
              </a:rPr>
              <a:t>6. Mesa Externa Sectorial del Deporte como estrategia de apoyo a la formulación del Plan de Desarrollo Departamental 2012-2015. </a:t>
            </a:r>
          </a:p>
        </p:txBody>
      </p:sp>
      <p:sp>
        <p:nvSpPr>
          <p:cNvPr id="5" name="4 Rectángulo"/>
          <p:cNvSpPr/>
          <p:nvPr/>
        </p:nvSpPr>
        <p:spPr>
          <a:xfrm>
            <a:off x="184231" y="256304"/>
            <a:ext cx="18008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INDEPORTES</a:t>
            </a:r>
            <a:endParaRPr lang="es-CO" sz="2400" dirty="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546100" y="1215342"/>
            <a:ext cx="8526463" cy="51085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eaLnBrk="1" hangingPunct="1">
              <a:defRPr/>
            </a:pPr>
            <a:r>
              <a:rPr lang="es-CO" dirty="0" smtClean="0">
                <a:solidFill>
                  <a:schemeClr val="tx2"/>
                </a:solidFill>
              </a:rPr>
              <a:t>1</a:t>
            </a:r>
            <a:r>
              <a:rPr lang="es-CO" sz="1400" dirty="0" smtClean="0">
                <a:latin typeface="+mn-lt"/>
              </a:rPr>
              <a:t>. Convenio con la Universidad de Cundinamarca, para la asignación de becas para Deportistas de Alto Rendimiento del Departamento</a:t>
            </a:r>
          </a:p>
          <a:p>
            <a:pPr algn="just" eaLnBrk="1" hangingPunct="1">
              <a:defRPr/>
            </a:pPr>
            <a:endParaRPr lang="es-CO" sz="1400" dirty="0" smtClean="0">
              <a:latin typeface="+mn-lt"/>
            </a:endParaRPr>
          </a:p>
          <a:p>
            <a:pPr algn="just" eaLnBrk="1" hangingPunct="1">
              <a:defRPr/>
            </a:pPr>
            <a:r>
              <a:rPr lang="es-CO" sz="1400" dirty="0" smtClean="0">
                <a:latin typeface="+mn-lt"/>
              </a:rPr>
              <a:t>2. Convenio con </a:t>
            </a:r>
            <a:r>
              <a:rPr lang="es-CO" sz="1400" dirty="0" err="1" smtClean="0">
                <a:latin typeface="+mn-lt"/>
              </a:rPr>
              <a:t>Coldeportes</a:t>
            </a:r>
            <a:r>
              <a:rPr lang="es-CO" sz="1400" dirty="0" smtClean="0">
                <a:latin typeface="+mn-lt"/>
              </a:rPr>
              <a:t>, que </a:t>
            </a:r>
            <a:r>
              <a:rPr lang="es-CO" sz="1400" dirty="0">
                <a:latin typeface="+mn-lt"/>
              </a:rPr>
              <a:t>permite a </a:t>
            </a:r>
            <a:r>
              <a:rPr lang="es-CO" sz="1400" dirty="0" smtClean="0">
                <a:latin typeface="+mn-lt"/>
              </a:rPr>
              <a:t>nuestros deportistas de altos logros </a:t>
            </a:r>
            <a:r>
              <a:rPr lang="es-CO" sz="1400" dirty="0">
                <a:latin typeface="+mn-lt"/>
              </a:rPr>
              <a:t>del departamento, hacer uso de los escenarios deportivos </a:t>
            </a:r>
            <a:r>
              <a:rPr lang="es-CO" sz="1400" dirty="0" smtClean="0">
                <a:latin typeface="+mn-lt"/>
              </a:rPr>
              <a:t>existentes en </a:t>
            </a:r>
            <a:r>
              <a:rPr lang="es-CO" sz="1400" dirty="0">
                <a:latin typeface="+mn-lt"/>
              </a:rPr>
              <a:t>el Centro de Alto </a:t>
            </a:r>
            <a:r>
              <a:rPr lang="es-CO" sz="1400" dirty="0" smtClean="0">
                <a:latin typeface="+mn-lt"/>
              </a:rPr>
              <a:t>Rendimiento y </a:t>
            </a:r>
            <a:r>
              <a:rPr lang="es-CO" sz="1400" u="sng" dirty="0" smtClean="0">
                <a:latin typeface="+mn-lt"/>
              </a:rPr>
              <a:t>exime</a:t>
            </a:r>
            <a:r>
              <a:rPr lang="es-CO" sz="1400" dirty="0" smtClean="0">
                <a:latin typeface="+mn-lt"/>
              </a:rPr>
              <a:t> al Departamento de un a erogación cercana a los $750’000.000 de pesos </a:t>
            </a:r>
          </a:p>
          <a:p>
            <a:pPr algn="just" eaLnBrk="1" hangingPunct="1">
              <a:defRPr/>
            </a:pPr>
            <a:endParaRPr lang="es-CO" sz="1400" dirty="0">
              <a:latin typeface="+mn-lt"/>
            </a:endParaRPr>
          </a:p>
          <a:p>
            <a:pPr algn="just" eaLnBrk="1" hangingPunct="1">
              <a:defRPr/>
            </a:pPr>
            <a:r>
              <a:rPr lang="es-CO" sz="1400" dirty="0" smtClean="0">
                <a:latin typeface="+mn-lt"/>
              </a:rPr>
              <a:t>3. Convenio con Policía Nacional−Departamento de Policía de Cundinamarca para el Programa Deporte, Convivencia y Paz, que cuenta con la participación de auxiliares de Policía, en una estrategia de prevención del delito y de consumo de sustancias </a:t>
            </a:r>
            <a:r>
              <a:rPr lang="es-CO" sz="1400" dirty="0" err="1" smtClean="0">
                <a:latin typeface="+mn-lt"/>
              </a:rPr>
              <a:t>sicoactivas</a:t>
            </a:r>
            <a:r>
              <a:rPr lang="es-CO" sz="1400" dirty="0" smtClean="0">
                <a:latin typeface="+mn-lt"/>
              </a:rPr>
              <a:t>.</a:t>
            </a:r>
          </a:p>
          <a:p>
            <a:pPr algn="just" eaLnBrk="1" hangingPunct="1">
              <a:defRPr/>
            </a:pPr>
            <a:endParaRPr lang="es-CO" sz="1400" dirty="0">
              <a:latin typeface="+mn-lt"/>
            </a:endParaRPr>
          </a:p>
          <a:p>
            <a:pPr algn="just" eaLnBrk="1" hangingPunct="1">
              <a:defRPr/>
            </a:pPr>
            <a:r>
              <a:rPr lang="es-CO" sz="1400" dirty="0" smtClean="0">
                <a:latin typeface="+mn-lt"/>
              </a:rPr>
              <a:t>4. Convenio con la Liga Ecuestre de Cundinamarca en alianza con la Empresa de Licores de Cundinamarca, para la preparación y participación de los deportistas seleccionados para JUEGOS OLÍMPICOS LONDRES 2012, por valor de $400’000.000 de pesos. </a:t>
            </a:r>
          </a:p>
          <a:p>
            <a:pPr algn="just" eaLnBrk="1" hangingPunct="1">
              <a:defRPr/>
            </a:pPr>
            <a:endParaRPr lang="es-CO" sz="1400" dirty="0" smtClean="0">
              <a:latin typeface="+mn-lt"/>
            </a:endParaRPr>
          </a:p>
          <a:p>
            <a:pPr algn="just" eaLnBrk="1" hangingPunct="1">
              <a:defRPr/>
            </a:pPr>
            <a:r>
              <a:rPr lang="es-CO" sz="1400" dirty="0" smtClean="0">
                <a:latin typeface="+mn-lt"/>
              </a:rPr>
              <a:t>5. Convenio con la Liga Tiro de Cundinamarca para la preparación y participación de los deportistas en los JUEGOS OLÍMPICOS LONDRES 2012.  </a:t>
            </a:r>
          </a:p>
          <a:p>
            <a:pPr algn="just" eaLnBrk="1" hangingPunct="1">
              <a:defRPr/>
            </a:pPr>
            <a:endParaRPr lang="es-CO" sz="1400" dirty="0" smtClean="0">
              <a:latin typeface="+mn-lt"/>
            </a:endParaRPr>
          </a:p>
          <a:p>
            <a:pPr algn="just" eaLnBrk="1" hangingPunct="1">
              <a:defRPr/>
            </a:pPr>
            <a:r>
              <a:rPr lang="es-CO" sz="1400" dirty="0" smtClean="0">
                <a:latin typeface="+mn-lt"/>
              </a:rPr>
              <a:t>6. Convenio Liga de Ciclismo con el Apoyo de la Lotería de Cundinamarca, Empresa de Licores de Cundinamarca y Representaciones con una inversión total de $430’000.000, para la conformación del EQUIPO DE CICLISMO DELN  “ NECTAR-CUNDINAMARCA CALIDAD DE VIDA”. </a:t>
            </a:r>
          </a:p>
          <a:p>
            <a:pPr algn="just" eaLnBrk="1" hangingPunct="1">
              <a:defRPr/>
            </a:pPr>
            <a:endParaRPr lang="es-CO" sz="1400" b="1" dirty="0" smtClean="0">
              <a:latin typeface="+mn-lt"/>
            </a:endParaRPr>
          </a:p>
          <a:p>
            <a:pPr algn="just" eaLnBrk="1" hangingPunct="1">
              <a:defRPr/>
            </a:pPr>
            <a:endParaRPr lang="es-CO" sz="1400" b="1" dirty="0" smtClean="0">
              <a:latin typeface="+mn-lt"/>
            </a:endParaRPr>
          </a:p>
        </p:txBody>
      </p:sp>
      <p:sp>
        <p:nvSpPr>
          <p:cNvPr id="5" name="4 Rectángulo"/>
          <p:cNvSpPr/>
          <p:nvPr/>
        </p:nvSpPr>
        <p:spPr>
          <a:xfrm>
            <a:off x="184231" y="256304"/>
            <a:ext cx="18008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INDEPORTES</a:t>
            </a:r>
            <a:endParaRPr lang="es-CO" sz="2400" dirty="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793307"/>
            <a:ext cx="185627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Cooperación</a:t>
            </a:r>
            <a:endParaRPr lang="es-CO"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Rectángulo"/>
          <p:cNvSpPr>
            <a:spLocks noChangeArrowheads="1"/>
          </p:cNvSpPr>
          <p:nvPr/>
        </p:nvSpPr>
        <p:spPr bwMode="auto">
          <a:xfrm>
            <a:off x="571500" y="1254972"/>
            <a:ext cx="7327900" cy="3416300"/>
          </a:xfrm>
          <a:prstGeom prst="rect">
            <a:avLst/>
          </a:prstGeom>
          <a:noFill/>
          <a:ln w="9525">
            <a:noFill/>
            <a:miter lim="800000"/>
            <a:headEnd/>
            <a:tailEnd/>
          </a:ln>
        </p:spPr>
        <p:txBody>
          <a:bodyPr>
            <a:spAutoFit/>
          </a:bodyPr>
          <a:lstStyle/>
          <a:p>
            <a:pPr algn="just"/>
            <a:r>
              <a:rPr lang="es-CO" dirty="0"/>
              <a:t>7. Convenio con </a:t>
            </a:r>
            <a:r>
              <a:rPr lang="es-CO" dirty="0" err="1"/>
              <a:t>Coldeportes</a:t>
            </a:r>
            <a:r>
              <a:rPr lang="es-CO" dirty="0"/>
              <a:t>,  para la implementación del Programa HABITOS Y ESTILOS DE VIDA SALUDABLE, que involucra 26 municipios y a 211.599 habitantes.</a:t>
            </a:r>
          </a:p>
          <a:p>
            <a:pPr algn="just"/>
            <a:endParaRPr lang="es-CO" dirty="0"/>
          </a:p>
          <a:p>
            <a:pPr algn="just"/>
            <a:r>
              <a:rPr lang="es-CO" dirty="0"/>
              <a:t>8. En desarrollo, convenios con las 116 Alcaldías Municipales para la conformación de 123  Escuelas de Formación Deportiva y como apoyo a la Estrategia de Jornada Complementaria con las Instituciones Educativas del Departamento con la participación de 61.128 niños y jóvenes, con una inversión de $1.111’360.000 DE PESOS</a:t>
            </a:r>
          </a:p>
          <a:p>
            <a:pPr algn="just"/>
            <a:endParaRPr lang="es-CO" dirty="0"/>
          </a:p>
          <a:p>
            <a:pPr algn="just"/>
            <a:endParaRPr lang="es-CO" dirty="0"/>
          </a:p>
          <a:p>
            <a:pPr algn="just"/>
            <a:endParaRPr lang="es-CO" dirty="0"/>
          </a:p>
        </p:txBody>
      </p:sp>
      <p:sp>
        <p:nvSpPr>
          <p:cNvPr id="52228" name="3 Rectángulo"/>
          <p:cNvSpPr>
            <a:spLocks noChangeArrowheads="1"/>
          </p:cNvSpPr>
          <p:nvPr/>
        </p:nvSpPr>
        <p:spPr bwMode="auto">
          <a:xfrm>
            <a:off x="571500" y="4148931"/>
            <a:ext cx="7327900" cy="2308324"/>
          </a:xfrm>
          <a:prstGeom prst="rect">
            <a:avLst/>
          </a:prstGeom>
          <a:noFill/>
          <a:ln w="9525">
            <a:noFill/>
            <a:miter lim="800000"/>
            <a:headEnd/>
            <a:tailEnd/>
          </a:ln>
        </p:spPr>
        <p:txBody>
          <a:bodyPr>
            <a:spAutoFit/>
          </a:bodyPr>
          <a:lstStyle/>
          <a:p>
            <a:pPr algn="just"/>
            <a:r>
              <a:rPr lang="es-CO" dirty="0"/>
              <a:t>9. Convenio con los 108 Municipios para el apoyo de Juegos Campesinos y Comunales 2012, con una asignación de recursos $522’600.000 y la participación de 25.000 habitantes.</a:t>
            </a:r>
          </a:p>
          <a:p>
            <a:pPr algn="just"/>
            <a:endParaRPr lang="es-CO" dirty="0"/>
          </a:p>
          <a:p>
            <a:pPr algn="just"/>
            <a:r>
              <a:rPr lang="es-CO" dirty="0"/>
              <a:t>10. En proceso convenio con la Secretaría de Salud del Departamento para el programa HABITOS Y ESTILOS DE VIDA SALUDABLE, con una inversión total de $650’000.000 de pesos, con impacto en 104 municipios, 416 escuelas rurales, beneficiando a 20.800 </a:t>
            </a:r>
            <a:r>
              <a:rPr lang="es-CO" dirty="0" err="1"/>
              <a:t>niñ@s</a:t>
            </a:r>
            <a:r>
              <a:rPr lang="es-CO" dirty="0"/>
              <a:t>.</a:t>
            </a:r>
          </a:p>
        </p:txBody>
      </p:sp>
      <p:sp>
        <p:nvSpPr>
          <p:cNvPr id="4" name="3 Rectángulo"/>
          <p:cNvSpPr/>
          <p:nvPr/>
        </p:nvSpPr>
        <p:spPr>
          <a:xfrm>
            <a:off x="184231" y="256304"/>
            <a:ext cx="18008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INDEPORTES</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Box 1"/>
          <p:cNvSpPr txBox="1">
            <a:spLocks noChangeArrowheads="1"/>
          </p:cNvSpPr>
          <p:nvPr/>
        </p:nvSpPr>
        <p:spPr bwMode="auto">
          <a:xfrm>
            <a:off x="3419475" y="5191125"/>
            <a:ext cx="3990975" cy="601663"/>
          </a:xfrm>
          <a:prstGeom prst="rect">
            <a:avLst/>
          </a:prstGeom>
          <a:noFill/>
          <a:ln w="9525">
            <a:noFill/>
            <a:miter lim="800000"/>
            <a:headEnd/>
            <a:tailEnd/>
          </a:ln>
        </p:spPr>
        <p:txBody>
          <a:bodyPr>
            <a:spAutoFit/>
          </a:bodyPr>
          <a:lstStyle/>
          <a:p>
            <a:pPr algn="ctr"/>
            <a:r>
              <a:rPr lang="es-CO">
                <a:solidFill>
                  <a:srgbClr val="FFFFFF"/>
                </a:solidFill>
              </a:rPr>
              <a:t>JOSÉ DAVID INSUASTI</a:t>
            </a:r>
            <a:endParaRPr lang="es-ES_tradnl">
              <a:solidFill>
                <a:srgbClr val="FFFFFF"/>
              </a:solidFill>
            </a:endParaRPr>
          </a:p>
          <a:p>
            <a:pPr algn="ctr"/>
            <a:r>
              <a:rPr lang="es-CO" sz="1500">
                <a:solidFill>
                  <a:srgbClr val="FFFFFF"/>
                </a:solidFill>
              </a:rPr>
              <a:t>SECRETARÍA DE PLANEACIÓN  </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6940939"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DE PLANEACIÓN</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10918" y="1238250"/>
            <a:ext cx="7299325" cy="4514850"/>
          </a:xfrm>
        </p:spPr>
        <p:txBody>
          <a:bodyPr/>
          <a:lstStyle/>
          <a:p>
            <a:pPr marL="342900" indent="-342900" algn="just">
              <a:buFont typeface="Arial" pitchFamily="34" charset="0"/>
              <a:buChar char="•"/>
              <a:defRPr/>
            </a:pPr>
            <a:r>
              <a:rPr lang="es-CO" sz="1600" dirty="0" smtClean="0">
                <a:solidFill>
                  <a:schemeClr val="tx1"/>
                </a:solidFill>
              </a:rPr>
              <a:t>Reactivación y seguimiento a las obras realizadas en las concesiones con jurisdicción en el Departamento.</a:t>
            </a:r>
          </a:p>
          <a:p>
            <a:pPr marL="342900" indent="-342900" algn="just">
              <a:buFont typeface="Arial" pitchFamily="34" charset="0"/>
              <a:buChar char="•"/>
              <a:defRPr/>
            </a:pPr>
            <a:r>
              <a:rPr lang="es-CO" sz="1600" dirty="0" smtClean="0">
                <a:solidFill>
                  <a:schemeClr val="tx1"/>
                </a:solidFill>
              </a:rPr>
              <a:t>Mantenimiento de la red terciaria por $8.038 millones, a través de 102 convenios.</a:t>
            </a:r>
          </a:p>
          <a:p>
            <a:pPr marL="342900" indent="-342900" algn="just">
              <a:buFont typeface="Arial" pitchFamily="34" charset="0"/>
              <a:buChar char="•"/>
              <a:defRPr/>
            </a:pPr>
            <a:r>
              <a:rPr lang="es-CO" sz="1600" dirty="0" smtClean="0">
                <a:solidFill>
                  <a:schemeClr val="tx1"/>
                </a:solidFill>
              </a:rPr>
              <a:t>Proceso licitatorio de la rehabilitación vía Guasca – </a:t>
            </a:r>
            <a:r>
              <a:rPr lang="es-CO" sz="1600" dirty="0" err="1" smtClean="0">
                <a:solidFill>
                  <a:schemeClr val="tx1"/>
                </a:solidFill>
              </a:rPr>
              <a:t>Gachetá</a:t>
            </a:r>
            <a:r>
              <a:rPr lang="es-CO" sz="1600" dirty="0" smtClean="0">
                <a:solidFill>
                  <a:schemeClr val="tx1"/>
                </a:solidFill>
              </a:rPr>
              <a:t> – </a:t>
            </a:r>
            <a:r>
              <a:rPr lang="es-CO" sz="1600" dirty="0" err="1" smtClean="0">
                <a:solidFill>
                  <a:schemeClr val="tx1"/>
                </a:solidFill>
              </a:rPr>
              <a:t>Ubalá</a:t>
            </a:r>
            <a:r>
              <a:rPr lang="es-CO" sz="1600" dirty="0" smtClean="0">
                <a:solidFill>
                  <a:schemeClr val="tx1"/>
                </a:solidFill>
              </a:rPr>
              <a:t>, sector Guasca – Sueva, por $35.000 millones, con financiación del anterior sistema del Fondo Nacional de Regalías.</a:t>
            </a:r>
          </a:p>
          <a:p>
            <a:pPr marL="342900" indent="-342900" algn="just">
              <a:buFont typeface="Arial" pitchFamily="34" charset="0"/>
              <a:buChar char="•"/>
              <a:defRPr/>
            </a:pPr>
            <a:r>
              <a:rPr lang="es-CO" sz="1600" dirty="0" smtClean="0">
                <a:solidFill>
                  <a:schemeClr val="tx1"/>
                </a:solidFill>
              </a:rPr>
              <a:t>Adquisición Banco de Maquinaria para mantenimiento y construcción de vías, por $14.000 millones. Se beneficiaron 51 municipios en la primera etapa.</a:t>
            </a:r>
          </a:p>
          <a:p>
            <a:pPr marL="342900" indent="-342900" algn="just">
              <a:buFont typeface="Arial" pitchFamily="34" charset="0"/>
              <a:buChar char="•"/>
              <a:defRPr/>
            </a:pPr>
            <a:r>
              <a:rPr lang="es-CO" sz="1600" dirty="0" smtClean="0">
                <a:solidFill>
                  <a:schemeClr val="tx1"/>
                </a:solidFill>
              </a:rPr>
              <a:t>Se avanzó en el 35% del programa de atención de vías y puentes de Colombia Humanitaria.</a:t>
            </a:r>
          </a:p>
          <a:p>
            <a:pPr marL="342900" indent="-342900" algn="just">
              <a:buFont typeface="Arial" pitchFamily="34" charset="0"/>
              <a:buChar char="•"/>
              <a:defRPr/>
            </a:pPr>
            <a:r>
              <a:rPr lang="es-CO" sz="1600" dirty="0" smtClean="0">
                <a:solidFill>
                  <a:schemeClr val="tx1"/>
                </a:solidFill>
              </a:rPr>
              <a:t>Quince municipios beneficiados con vehículos </a:t>
            </a:r>
            <a:r>
              <a:rPr lang="es-CO" sz="1600" dirty="0" err="1" smtClean="0">
                <a:solidFill>
                  <a:schemeClr val="tx1"/>
                </a:solidFill>
              </a:rPr>
              <a:t>compactadores</a:t>
            </a:r>
            <a:r>
              <a:rPr lang="es-CO" sz="1600" dirty="0" smtClean="0">
                <a:solidFill>
                  <a:schemeClr val="tx1"/>
                </a:solidFill>
              </a:rPr>
              <a:t> de basura por $1.100.191.932</a:t>
            </a:r>
          </a:p>
          <a:p>
            <a:pPr marL="342900" indent="-342900" algn="just">
              <a:buFont typeface="Arial" pitchFamily="34" charset="0"/>
              <a:buChar char="•"/>
              <a:defRPr/>
            </a:pPr>
            <a:r>
              <a:rPr lang="es-CO" sz="1600" dirty="0" smtClean="0">
                <a:solidFill>
                  <a:schemeClr val="tx1"/>
                </a:solidFill>
              </a:rPr>
              <a:t> Atención de emergencias por cerca de $500 millones.</a:t>
            </a:r>
          </a:p>
          <a:p>
            <a:pPr algn="just">
              <a:spcBef>
                <a:spcPct val="50000"/>
              </a:spcBef>
              <a:buFont typeface="Arial" pitchFamily="34" charset="0"/>
              <a:buChar char="•"/>
              <a:defRPr/>
            </a:pPr>
            <a:r>
              <a:rPr lang="es-CO" sz="1600" dirty="0" smtClean="0">
                <a:solidFill>
                  <a:schemeClr val="tx1"/>
                </a:solidFill>
              </a:rPr>
              <a:t>         Seguridad Vial, “Cundinamarca, </a:t>
            </a:r>
            <a:r>
              <a:rPr lang="es-CO" altLang="ja-JP" sz="1600" dirty="0" smtClean="0">
                <a:solidFill>
                  <a:schemeClr val="tx1"/>
                </a:solidFill>
              </a:rPr>
              <a:t>Calidad de Vida</a:t>
            </a:r>
            <a:r>
              <a:rPr lang="ja-JP" altLang="es-CO" sz="1600" smtClean="0">
                <a:solidFill>
                  <a:schemeClr val="tx1"/>
                </a:solidFill>
              </a:rPr>
              <a:t>”</a:t>
            </a:r>
            <a:endParaRPr lang="es-CO" altLang="ja-JP" sz="1600" dirty="0" smtClean="0">
              <a:solidFill>
                <a:schemeClr val="tx1"/>
              </a:solidFill>
            </a:endParaRPr>
          </a:p>
          <a:p>
            <a:pPr algn="just">
              <a:spcBef>
                <a:spcPct val="50000"/>
              </a:spcBef>
              <a:buFont typeface="Arial" pitchFamily="34" charset="0"/>
              <a:buChar char="•"/>
              <a:defRPr/>
            </a:pPr>
            <a:r>
              <a:rPr lang="es-CO" sz="1600" dirty="0" smtClean="0">
                <a:solidFill>
                  <a:schemeClr val="tx1"/>
                </a:solidFill>
              </a:rPr>
              <a:t>         Unidos por una Semana Santa sin accidentes.</a:t>
            </a:r>
            <a:endParaRPr lang="es-CO" sz="1600" dirty="0">
              <a:solidFill>
                <a:schemeClr val="tx1"/>
              </a:solidFill>
            </a:endParaRPr>
          </a:p>
        </p:txBody>
      </p:sp>
      <p:pic>
        <p:nvPicPr>
          <p:cNvPr id="6" name="5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7" name="6 Rectángulo"/>
          <p:cNvSpPr/>
          <p:nvPr/>
        </p:nvSpPr>
        <p:spPr>
          <a:xfrm>
            <a:off x="457200" y="309718"/>
            <a:ext cx="3491982"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INFRAESTRUCTURA</a:t>
            </a:r>
            <a:endParaRPr lang="es-CO" sz="3200" b="1" dirty="0">
              <a:solidFill>
                <a:srgbClr val="FF0000"/>
              </a:solidFill>
              <a:effectLst>
                <a:outerShdw blurRad="38100" dist="38100" dir="2700000" algn="tl">
                  <a:srgbClr val="000000">
                    <a:alpha val="43137"/>
                  </a:srgbClr>
                </a:outerShdw>
              </a:effectLst>
            </a:endParaRPr>
          </a:p>
        </p:txBody>
      </p:sp>
      <p:cxnSp>
        <p:nvCxnSpPr>
          <p:cNvPr id="8" name="7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3 Título"/>
          <p:cNvSpPr>
            <a:spLocks noGrp="1"/>
          </p:cNvSpPr>
          <p:nvPr>
            <p:ph type="title" idx="4294967295"/>
          </p:nvPr>
        </p:nvSpPr>
        <p:spPr>
          <a:xfrm>
            <a:off x="500063" y="1254972"/>
            <a:ext cx="8186737" cy="660400"/>
          </a:xfrm>
        </p:spPr>
        <p:txBody>
          <a:bodyPr/>
          <a:lstStyle/>
          <a:p>
            <a:r>
              <a:rPr lang="es-CO" u="sng" dirty="0" smtClean="0"/>
              <a:t>EN NUESTROS 100 DÍAS…</a:t>
            </a:r>
            <a:endParaRPr lang="es-ES" dirty="0" smtClean="0"/>
          </a:p>
        </p:txBody>
      </p:sp>
      <p:sp>
        <p:nvSpPr>
          <p:cNvPr id="54276" name="3 Rectángulo"/>
          <p:cNvSpPr>
            <a:spLocks noChangeArrowheads="1"/>
          </p:cNvSpPr>
          <p:nvPr/>
        </p:nvSpPr>
        <p:spPr bwMode="auto">
          <a:xfrm>
            <a:off x="570775" y="1931050"/>
            <a:ext cx="7613650" cy="584200"/>
          </a:xfrm>
          <a:prstGeom prst="rect">
            <a:avLst/>
          </a:prstGeom>
          <a:noFill/>
          <a:ln w="9525">
            <a:noFill/>
            <a:miter lim="800000"/>
            <a:headEnd/>
            <a:tailEnd/>
          </a:ln>
        </p:spPr>
        <p:txBody>
          <a:bodyPr>
            <a:spAutoFit/>
          </a:bodyPr>
          <a:lstStyle/>
          <a:p>
            <a:pPr algn="just">
              <a:buFont typeface="Arial" pitchFamily="34" charset="0"/>
              <a:buChar char="•"/>
            </a:pPr>
            <a:r>
              <a:rPr lang="es-ES" sz="1600" dirty="0"/>
              <a:t> Gestión con varias Universidades y empresas de la Región para el desarrollo del tema de Ciencia, Tecnología e Innovación </a:t>
            </a:r>
          </a:p>
        </p:txBody>
      </p:sp>
      <p:sp>
        <p:nvSpPr>
          <p:cNvPr id="54277" name="4 Marcador de contenido"/>
          <p:cNvSpPr>
            <a:spLocks noGrp="1"/>
          </p:cNvSpPr>
          <p:nvPr>
            <p:ph idx="4294967295"/>
          </p:nvPr>
        </p:nvSpPr>
        <p:spPr>
          <a:xfrm>
            <a:off x="500063" y="2608263"/>
            <a:ext cx="8186737" cy="4249737"/>
          </a:xfrm>
        </p:spPr>
        <p:txBody>
          <a:bodyPr anchor="ctr"/>
          <a:lstStyle/>
          <a:p>
            <a:pPr algn="just">
              <a:buFont typeface="Arial" pitchFamily="34" charset="0"/>
              <a:buNone/>
            </a:pPr>
            <a:endParaRPr lang="es-ES" sz="1400" dirty="0" smtClean="0"/>
          </a:p>
          <a:p>
            <a:pPr algn="just"/>
            <a:r>
              <a:rPr lang="es-ES" sz="1600" dirty="0" smtClean="0"/>
              <a:t>Estructuración de  la Secretaría de Ciencia, Tecnología e Innovación.</a:t>
            </a:r>
          </a:p>
          <a:p>
            <a:pPr algn="just"/>
            <a:r>
              <a:rPr lang="es-ES" sz="1600" dirty="0" smtClean="0"/>
              <a:t>Presentación de la ruta metodológica para la formulación del Plan de Desarrollo Municipal</a:t>
            </a:r>
          </a:p>
          <a:p>
            <a:pPr algn="just"/>
            <a:r>
              <a:rPr lang="es-ES" sz="1600" dirty="0" smtClean="0"/>
              <a:t>Reuniones en las 15 provincias  de asistencia técnica para formulación del plan de desarrollo municipal.</a:t>
            </a:r>
          </a:p>
          <a:p>
            <a:pPr algn="just"/>
            <a:r>
              <a:rPr lang="es-ES" sz="1600" dirty="0" smtClean="0"/>
              <a:t>Capacitación para otros actores  que tiene que ver en la formulación del Plan de Desarrollo Municipal.</a:t>
            </a:r>
          </a:p>
          <a:p>
            <a:pPr algn="just"/>
            <a:r>
              <a:rPr lang="es-CO" sz="1600" dirty="0" smtClean="0"/>
              <a:t>Formulación Plan de Desarrollo Departamental</a:t>
            </a:r>
          </a:p>
          <a:p>
            <a:pPr algn="just"/>
            <a:r>
              <a:rPr lang="es-CO" sz="1600" dirty="0" smtClean="0"/>
              <a:t>Socializamos el Plan de Asistencia Técnica municipal del departamento para los municipios</a:t>
            </a:r>
          </a:p>
          <a:p>
            <a:pPr marL="342900" lvl="2" indent="-342900" algn="just"/>
            <a:r>
              <a:rPr lang="es-ES" sz="1600" dirty="0" smtClean="0"/>
              <a:t>Red Planeado Estratégicamente a Cundinamarca – RED PEC”</a:t>
            </a:r>
          </a:p>
          <a:p>
            <a:pPr algn="just"/>
            <a:r>
              <a:rPr lang="es-CO" sz="1400" dirty="0" smtClean="0"/>
              <a:t>Estudio detallado de suelos de 14 municipios de la Sabana de Bogotá.</a:t>
            </a:r>
          </a:p>
          <a:p>
            <a:pPr algn="just"/>
            <a:endParaRPr lang="es-CO" sz="1400" dirty="0" smtClean="0"/>
          </a:p>
          <a:p>
            <a:pPr algn="just"/>
            <a:endParaRPr lang="es-CO" sz="1400" b="1" dirty="0" smtClean="0"/>
          </a:p>
          <a:p>
            <a:pPr algn="just"/>
            <a:endParaRPr lang="es-ES" sz="1400" dirty="0" smtClean="0"/>
          </a:p>
          <a:p>
            <a:pPr algn="just"/>
            <a:endParaRPr lang="es-ES" sz="1400" dirty="0" smtClean="0"/>
          </a:p>
          <a:p>
            <a:pPr algn="just">
              <a:buFont typeface="Arial" pitchFamily="34" charset="0"/>
              <a:buNone/>
            </a:pPr>
            <a:endParaRPr lang="es-ES" sz="2400" dirty="0" smtClean="0"/>
          </a:p>
        </p:txBody>
      </p:sp>
      <p:sp>
        <p:nvSpPr>
          <p:cNvPr id="5" name="4 Rectángulo"/>
          <p:cNvSpPr/>
          <p:nvPr/>
        </p:nvSpPr>
        <p:spPr>
          <a:xfrm>
            <a:off x="184231" y="256304"/>
            <a:ext cx="386759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PLANEACIÓN</a:t>
            </a:r>
            <a:endParaRPr lang="es-CO" sz="2400" dirty="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Marcador de contenido"/>
          <p:cNvSpPr>
            <a:spLocks noGrp="1"/>
          </p:cNvSpPr>
          <p:nvPr>
            <p:ph idx="4294967295"/>
          </p:nvPr>
        </p:nvSpPr>
        <p:spPr>
          <a:xfrm>
            <a:off x="357188" y="1254972"/>
            <a:ext cx="8229600" cy="4954587"/>
          </a:xfrm>
        </p:spPr>
        <p:txBody>
          <a:bodyPr/>
          <a:lstStyle/>
          <a:p>
            <a:pPr marL="342900" lvl="1" indent="-342900" algn="just">
              <a:buFont typeface="Arial" pitchFamily="34" charset="0"/>
              <a:buChar char="•"/>
            </a:pPr>
            <a:r>
              <a:rPr lang="es-ES" sz="1400" dirty="0" smtClean="0"/>
              <a:t>Realizamos reuniones en las 15 provincias para formulación del plan de desarrollo municipal.</a:t>
            </a:r>
          </a:p>
          <a:p>
            <a:pPr marL="342900" lvl="1" indent="-342900" algn="just">
              <a:buFont typeface="Arial" pitchFamily="34" charset="0"/>
              <a:buChar char="•"/>
            </a:pPr>
            <a:endParaRPr lang="es-ES" sz="1400" dirty="0" smtClean="0"/>
          </a:p>
          <a:p>
            <a:pPr algn="just"/>
            <a:r>
              <a:rPr lang="es-ES" sz="1400" dirty="0" smtClean="0"/>
              <a:t>Revisión del primer borrador de PDM antes de la entrega a los CTP</a:t>
            </a:r>
          </a:p>
          <a:p>
            <a:pPr algn="just"/>
            <a:endParaRPr lang="es-ES" sz="1400" dirty="0" smtClean="0"/>
          </a:p>
          <a:p>
            <a:pPr algn="just"/>
            <a:r>
              <a:rPr lang="es-CO" sz="1400" dirty="0" smtClean="0"/>
              <a:t>Orientaciones básicas sobre el rol de los Consejeros Territoriales de Planeación frente al Plan de Desarrollo Municipal.</a:t>
            </a:r>
          </a:p>
          <a:p>
            <a:pPr algn="just"/>
            <a:endParaRPr lang="es-CO" sz="1400" dirty="0" smtClean="0"/>
          </a:p>
          <a:p>
            <a:pPr algn="just"/>
            <a:r>
              <a:rPr lang="es-CO" sz="1400" dirty="0" smtClean="0"/>
              <a:t>Realización de mesas temáticas externas , con actores importantes  que contribuyeron de manera activa para la formulación del Plan de Desarrollo.</a:t>
            </a:r>
          </a:p>
          <a:p>
            <a:pPr algn="just"/>
            <a:endParaRPr lang="es-CO" sz="1400" dirty="0" smtClean="0"/>
          </a:p>
          <a:p>
            <a:pPr algn="just"/>
            <a:r>
              <a:rPr lang="es-CO" sz="1400" dirty="0" smtClean="0"/>
              <a:t>Convenios de actualización catastras de 4 municipios (</a:t>
            </a:r>
            <a:r>
              <a:rPr lang="es-CO" sz="1400" dirty="0" err="1" smtClean="0"/>
              <a:t>Anapoima</a:t>
            </a:r>
            <a:r>
              <a:rPr lang="es-CO" sz="1400" dirty="0" smtClean="0"/>
              <a:t>, </a:t>
            </a:r>
            <a:r>
              <a:rPr lang="es-CO" sz="1400" dirty="0" err="1" smtClean="0"/>
              <a:t>Apulo</a:t>
            </a:r>
            <a:r>
              <a:rPr lang="es-CO" sz="1400" dirty="0" smtClean="0"/>
              <a:t>, </a:t>
            </a:r>
            <a:r>
              <a:rPr lang="es-CO" sz="1400" dirty="0" err="1" smtClean="0"/>
              <a:t>Fusagasugá</a:t>
            </a:r>
            <a:r>
              <a:rPr lang="es-CO" sz="1400" dirty="0" smtClean="0"/>
              <a:t>, </a:t>
            </a:r>
            <a:r>
              <a:rPr lang="es-CO" sz="1400" dirty="0" err="1" smtClean="0"/>
              <a:t>Chocont</a:t>
            </a:r>
            <a:r>
              <a:rPr lang="es-CO" sz="1400" dirty="0" smtClean="0"/>
              <a:t>)</a:t>
            </a:r>
          </a:p>
          <a:p>
            <a:pPr algn="just"/>
            <a:endParaRPr lang="es-CO" sz="1400" dirty="0" smtClean="0"/>
          </a:p>
          <a:p>
            <a:pPr algn="just"/>
            <a:r>
              <a:rPr lang="es-CO" sz="1400" dirty="0" smtClean="0"/>
              <a:t>Implementación y capacitación para un programa de Gestión  para resultados</a:t>
            </a:r>
          </a:p>
          <a:p>
            <a:pPr algn="just"/>
            <a:endParaRPr lang="es-CO" sz="1400" dirty="0" smtClean="0"/>
          </a:p>
          <a:p>
            <a:pPr algn="just"/>
            <a:r>
              <a:rPr lang="es-CO" sz="1400" dirty="0" smtClean="0"/>
              <a:t>Capacitación a 152 funcionarios de 50 municipios en metodología general ajustada para la formulación de proyectos de inversión.</a:t>
            </a:r>
          </a:p>
          <a:p>
            <a:pPr algn="just"/>
            <a:endParaRPr lang="es-CO" sz="1400" dirty="0" smtClean="0"/>
          </a:p>
          <a:p>
            <a:pPr algn="just"/>
            <a:r>
              <a:rPr lang="es-CO" sz="1400" dirty="0" smtClean="0"/>
              <a:t>Se inicio la entrega de información a 32 administraciones municipales en desarrollo del proyecto de actualización catastral básica de Cundinamarca a escala 1:10.000</a:t>
            </a:r>
          </a:p>
          <a:p>
            <a:pPr algn="just"/>
            <a:endParaRPr lang="es-CO" sz="1400" dirty="0" smtClean="0"/>
          </a:p>
          <a:p>
            <a:pPr algn="just"/>
            <a:endParaRPr lang="es-ES" sz="1400" dirty="0" smtClean="0"/>
          </a:p>
        </p:txBody>
      </p:sp>
      <p:sp>
        <p:nvSpPr>
          <p:cNvPr id="3" name="2 Rectángulo"/>
          <p:cNvSpPr/>
          <p:nvPr/>
        </p:nvSpPr>
        <p:spPr>
          <a:xfrm>
            <a:off x="184231" y="256304"/>
            <a:ext cx="386759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PLANEACIÓN</a:t>
            </a:r>
            <a:endParaRPr lang="es-CO" sz="2400"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
          <p:cNvSpPr txBox="1">
            <a:spLocks noChangeArrowheads="1"/>
          </p:cNvSpPr>
          <p:nvPr/>
        </p:nvSpPr>
        <p:spPr bwMode="auto">
          <a:xfrm>
            <a:off x="2860675" y="5122863"/>
            <a:ext cx="5330825" cy="369887"/>
          </a:xfrm>
          <a:prstGeom prst="rect">
            <a:avLst/>
          </a:prstGeom>
          <a:noFill/>
          <a:ln w="9525">
            <a:noFill/>
            <a:miter lim="800000"/>
            <a:headEnd/>
            <a:tailEnd/>
          </a:ln>
        </p:spPr>
        <p:txBody>
          <a:bodyPr>
            <a:spAutoFit/>
          </a:bodyPr>
          <a:lstStyle/>
          <a:p>
            <a:pPr algn="ctr"/>
            <a:r>
              <a:rPr lang="es-CO">
                <a:solidFill>
                  <a:srgbClr val="FFFFFF"/>
                </a:solidFill>
              </a:rPr>
              <a:t>SANDRA FAURA</a:t>
            </a:r>
            <a:endParaRPr lang="es-ES_tradnl">
              <a:solidFill>
                <a:srgbClr val="FFFFFF"/>
              </a:solidFill>
            </a:endParaRPr>
          </a:p>
        </p:txBody>
      </p:sp>
      <p:pic>
        <p:nvPicPr>
          <p:cNvPr id="8" name="7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9" name="8 Rectángulo"/>
          <p:cNvSpPr/>
          <p:nvPr/>
        </p:nvSpPr>
        <p:spPr>
          <a:xfrm>
            <a:off x="457200" y="2473305"/>
            <a:ext cx="5303311"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GENERAL</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11" name="10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75" y="1071563"/>
            <a:ext cx="8001000" cy="646112"/>
          </a:xfrm>
          <a:prstGeom prst="rect">
            <a:avLst/>
          </a:prstGeom>
        </p:spPr>
        <p:txBody>
          <a:bodyPr>
            <a:spAutoFit/>
          </a:bodyPr>
          <a:lstStyle/>
          <a:p>
            <a:pPr algn="ctr">
              <a:defRPr/>
            </a:pPr>
            <a:r>
              <a:rPr lang="es-CO" b="1" dirty="0">
                <a:solidFill>
                  <a:schemeClr val="tx2">
                    <a:lumMod val="75000"/>
                  </a:schemeClr>
                </a:solidFill>
                <a:cs typeface="Arial" charset="0"/>
              </a:rPr>
              <a:t>IMPUESTO PREDIAL VIGENCIA 2012</a:t>
            </a:r>
          </a:p>
          <a:p>
            <a:pPr algn="ctr">
              <a:defRPr/>
            </a:pPr>
            <a:r>
              <a:rPr lang="es-CO" b="1" dirty="0">
                <a:solidFill>
                  <a:schemeClr val="tx2">
                    <a:lumMod val="75000"/>
                  </a:schemeClr>
                </a:solidFill>
                <a:cs typeface="Arial" charset="0"/>
              </a:rPr>
              <a:t>BIENES INMUEBLES UBICADOS EN LOS MUNICIPIOS</a:t>
            </a:r>
            <a:endParaRPr lang="es-ES" b="1" dirty="0">
              <a:solidFill>
                <a:schemeClr val="tx2">
                  <a:lumMod val="75000"/>
                </a:schemeClr>
              </a:solidFill>
              <a:cs typeface="Arial" charset="0"/>
            </a:endParaRPr>
          </a:p>
        </p:txBody>
      </p:sp>
      <p:sp>
        <p:nvSpPr>
          <p:cNvPr id="57348" name="5 Rectángulo"/>
          <p:cNvSpPr>
            <a:spLocks noChangeArrowheads="1"/>
          </p:cNvSpPr>
          <p:nvPr/>
        </p:nvSpPr>
        <p:spPr bwMode="auto">
          <a:xfrm>
            <a:off x="642938" y="1928813"/>
            <a:ext cx="8001000" cy="584200"/>
          </a:xfrm>
          <a:prstGeom prst="rect">
            <a:avLst/>
          </a:prstGeom>
          <a:noFill/>
          <a:ln w="9525">
            <a:noFill/>
            <a:miter lim="800000"/>
            <a:headEnd/>
            <a:tailEnd/>
          </a:ln>
        </p:spPr>
        <p:txBody>
          <a:bodyPr>
            <a:spAutoFit/>
          </a:bodyPr>
          <a:lstStyle/>
          <a:p>
            <a:pPr algn="just"/>
            <a:r>
              <a:rPr lang="es-CO" sz="1600"/>
              <a:t>Se han pagado $423.657.875 correspondientes a 74 municipios donde la Gobernación tiene bienes inmuebles certificados; este pronto pago generó un descuento de $66.565.126.</a:t>
            </a:r>
          </a:p>
        </p:txBody>
      </p:sp>
      <p:sp>
        <p:nvSpPr>
          <p:cNvPr id="5" name="5 Rectángulo"/>
          <p:cNvSpPr>
            <a:spLocks noChangeArrowheads="1"/>
          </p:cNvSpPr>
          <p:nvPr/>
        </p:nvSpPr>
        <p:spPr bwMode="auto">
          <a:xfrm>
            <a:off x="642938" y="2738438"/>
            <a:ext cx="7929562" cy="2370137"/>
          </a:xfrm>
          <a:prstGeom prst="rect">
            <a:avLst/>
          </a:prstGeom>
          <a:noFill/>
          <a:ln w="9525">
            <a:noFill/>
            <a:miter lim="800000"/>
            <a:headEnd/>
            <a:tailEnd/>
          </a:ln>
        </p:spPr>
        <p:txBody>
          <a:bodyPr>
            <a:spAutoFit/>
          </a:bodyPr>
          <a:lstStyle/>
          <a:p>
            <a:pPr algn="ctr">
              <a:defRPr/>
            </a:pPr>
            <a:r>
              <a:rPr lang="es-ES" sz="2000" b="1" dirty="0" smtClean="0">
                <a:solidFill>
                  <a:schemeClr val="tx2">
                    <a:lumMod val="75000"/>
                  </a:schemeClr>
                </a:solidFill>
                <a:cs typeface="Arial" charset="0"/>
              </a:rPr>
              <a:t>GESTIÓN </a:t>
            </a:r>
            <a:r>
              <a:rPr lang="es-ES" sz="2000" b="1" dirty="0">
                <a:solidFill>
                  <a:schemeClr val="tx2">
                    <a:lumMod val="75000"/>
                  </a:schemeClr>
                </a:solidFill>
                <a:cs typeface="Arial" charset="0"/>
              </a:rPr>
              <a:t>DOCUMENTAL</a:t>
            </a:r>
          </a:p>
          <a:p>
            <a:pPr algn="ctr">
              <a:defRPr/>
            </a:pPr>
            <a:endParaRPr lang="es-ES" sz="2000" b="1" dirty="0">
              <a:solidFill>
                <a:schemeClr val="tx2">
                  <a:lumMod val="75000"/>
                </a:schemeClr>
              </a:solidFill>
              <a:cs typeface="Arial" charset="0"/>
            </a:endParaRPr>
          </a:p>
          <a:p>
            <a:pPr algn="just">
              <a:defRPr/>
            </a:pPr>
            <a:r>
              <a:rPr lang="es-CO" dirty="0">
                <a:cs typeface="Arial" charset="0"/>
              </a:rPr>
              <a:t>En lo referente al estado del Archivo de la Entidad, se encontró omisión de información, hecho que dio lugar a una verificación del estado en que se encontraba, resultado que arrojó un escenario desfavorable sobre el cual se están adelantando intervenciones de fondo que permitan regularizar la situación y ponerla acorde con la normativa sobre el tema. </a:t>
            </a:r>
          </a:p>
          <a:p>
            <a:pPr algn="just">
              <a:defRPr/>
            </a:pPr>
            <a:r>
              <a:rPr lang="es-CO" dirty="0">
                <a:cs typeface="Arial" charset="0"/>
              </a:rPr>
              <a:t> </a:t>
            </a:r>
            <a:endParaRPr lang="es-ES" dirty="0">
              <a:cs typeface="Arial" charset="0"/>
            </a:endParaRPr>
          </a:p>
        </p:txBody>
      </p:sp>
      <p:sp>
        <p:nvSpPr>
          <p:cNvPr id="6" name="5 Rectángulo"/>
          <p:cNvSpPr/>
          <p:nvPr/>
        </p:nvSpPr>
        <p:spPr>
          <a:xfrm>
            <a:off x="184231" y="256304"/>
            <a:ext cx="297568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GENERAL</a:t>
            </a:r>
            <a:endParaRPr lang="es-CO" sz="2400" dirty="0"/>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9" name="8 Rectángulo"/>
          <p:cNvSpPr/>
          <p:nvPr/>
        </p:nvSpPr>
        <p:spPr>
          <a:xfrm>
            <a:off x="184231" y="793307"/>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4 Rectángulo"/>
          <p:cNvSpPr>
            <a:spLocks noChangeArrowheads="1"/>
          </p:cNvSpPr>
          <p:nvPr/>
        </p:nvSpPr>
        <p:spPr bwMode="auto">
          <a:xfrm>
            <a:off x="428625" y="1428750"/>
            <a:ext cx="8001000" cy="4800600"/>
          </a:xfrm>
          <a:prstGeom prst="rect">
            <a:avLst/>
          </a:prstGeom>
          <a:noFill/>
          <a:ln w="9525">
            <a:noFill/>
            <a:miter lim="800000"/>
            <a:headEnd/>
            <a:tailEnd/>
          </a:ln>
        </p:spPr>
        <p:txBody>
          <a:bodyPr>
            <a:spAutoFit/>
          </a:bodyPr>
          <a:lstStyle/>
          <a:p>
            <a:pPr algn="just"/>
            <a:r>
              <a:rPr lang="es-ES" dirty="0"/>
              <a:t>Actualmente se cuenta con 133 vehículos activos de los cuales 16 iniciarán proceso de remate.</a:t>
            </a:r>
            <a:endParaRPr lang="es-CO" dirty="0"/>
          </a:p>
          <a:p>
            <a:r>
              <a:rPr lang="es-ES" dirty="0"/>
              <a:t> </a:t>
            </a:r>
          </a:p>
          <a:p>
            <a:r>
              <a:rPr lang="es-ES" dirty="0"/>
              <a:t> </a:t>
            </a:r>
            <a:endParaRPr lang="es-CO" dirty="0"/>
          </a:p>
          <a:p>
            <a:endParaRPr lang="es-ES" dirty="0"/>
          </a:p>
          <a:p>
            <a:endParaRPr lang="es-ES" dirty="0"/>
          </a:p>
          <a:p>
            <a:endParaRPr lang="es-ES" dirty="0"/>
          </a:p>
          <a:p>
            <a:pPr algn="just"/>
            <a:endParaRPr lang="es-ES" dirty="0"/>
          </a:p>
          <a:p>
            <a:pPr algn="just"/>
            <a:endParaRPr lang="es-ES" dirty="0"/>
          </a:p>
          <a:p>
            <a:pPr algn="just"/>
            <a:endParaRPr lang="es-ES" dirty="0"/>
          </a:p>
          <a:p>
            <a:pPr algn="just"/>
            <a:endParaRPr lang="es-ES" dirty="0"/>
          </a:p>
          <a:p>
            <a:pPr algn="just"/>
            <a:r>
              <a:rPr lang="es-ES" dirty="0"/>
              <a:t>Se presenta un ahorro del 18.16%, significativo durante los primeros 100 días del 2012 comparativo con el 2011, en lo referente al mantenimiento del parque  automotor.</a:t>
            </a:r>
            <a:endParaRPr lang="es-CO" dirty="0"/>
          </a:p>
          <a:p>
            <a:pPr algn="just"/>
            <a:r>
              <a:rPr lang="es-ES" dirty="0"/>
              <a:t>Es importante resaltar que pese al alza en el precio del combustible, se refleja un ahorro importante, 7,88% en lo que lleva corrido del año, realizando un análisis comparativo con el primer trimestre de 2011.</a:t>
            </a:r>
            <a:endParaRPr lang="es-CO" dirty="0"/>
          </a:p>
        </p:txBody>
      </p:sp>
      <p:pic>
        <p:nvPicPr>
          <p:cNvPr id="58372" name="Picture 3"/>
          <p:cNvPicPr>
            <a:picLocks noChangeAspect="1" noChangeArrowheads="1"/>
          </p:cNvPicPr>
          <p:nvPr/>
        </p:nvPicPr>
        <p:blipFill>
          <a:blip r:embed="rId2"/>
          <a:srcRect/>
          <a:stretch>
            <a:fillRect/>
          </a:stretch>
        </p:blipFill>
        <p:spPr bwMode="auto">
          <a:xfrm>
            <a:off x="866775" y="2071688"/>
            <a:ext cx="7381875" cy="2214562"/>
          </a:xfrm>
          <a:prstGeom prst="rect">
            <a:avLst/>
          </a:prstGeom>
          <a:noFill/>
          <a:ln w="9525">
            <a:noFill/>
            <a:miter lim="800000"/>
            <a:headEnd/>
            <a:tailEnd/>
          </a:ln>
        </p:spPr>
      </p:pic>
      <p:sp>
        <p:nvSpPr>
          <p:cNvPr id="5" name="4 Rectángulo"/>
          <p:cNvSpPr/>
          <p:nvPr/>
        </p:nvSpPr>
        <p:spPr>
          <a:xfrm>
            <a:off x="2786063" y="857250"/>
            <a:ext cx="3929062" cy="400050"/>
          </a:xfrm>
          <a:prstGeom prst="rect">
            <a:avLst/>
          </a:prstGeom>
        </p:spPr>
        <p:txBody>
          <a:bodyPr>
            <a:spAutoFit/>
          </a:bodyPr>
          <a:lstStyle/>
          <a:p>
            <a:pPr algn="ctr">
              <a:defRPr/>
            </a:pPr>
            <a:r>
              <a:rPr lang="es-ES" sz="2000" b="1" dirty="0">
                <a:solidFill>
                  <a:schemeClr val="tx2">
                    <a:lumMod val="75000"/>
                  </a:schemeClr>
                </a:solidFill>
                <a:cs typeface="Arial" charset="0"/>
              </a:rPr>
              <a:t>PARQUE AUTOMOTOR</a:t>
            </a:r>
          </a:p>
        </p:txBody>
      </p:sp>
      <p:sp>
        <p:nvSpPr>
          <p:cNvPr id="6" name="5 Rectángulo"/>
          <p:cNvSpPr/>
          <p:nvPr/>
        </p:nvSpPr>
        <p:spPr>
          <a:xfrm>
            <a:off x="184231" y="256304"/>
            <a:ext cx="297568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GENERAL</a:t>
            </a:r>
            <a:endParaRPr lang="es-CO" sz="2400" dirty="0"/>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cien días (1).jpg"/>
          <p:cNvPicPr>
            <a:picLocks noChangeAspect="1"/>
          </p:cNvPicPr>
          <p:nvPr/>
        </p:nvPicPr>
        <p:blipFill>
          <a:blip r:embed="rId3"/>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71500" y="902547"/>
            <a:ext cx="7643813" cy="704850"/>
          </a:xfrm>
          <a:prstGeom prst="rect">
            <a:avLst/>
          </a:prstGeom>
        </p:spPr>
        <p:txBody>
          <a:bodyPr>
            <a:spAutoFit/>
          </a:bodyPr>
          <a:lstStyle/>
          <a:p>
            <a:pPr algn="ctr">
              <a:defRPr/>
            </a:pPr>
            <a:r>
              <a:rPr lang="es-CO" sz="2000" b="1" dirty="0">
                <a:solidFill>
                  <a:schemeClr val="tx2">
                    <a:lumMod val="75000"/>
                  </a:schemeClr>
                </a:solidFill>
                <a:cs typeface="Arial" charset="0"/>
              </a:rPr>
              <a:t>AHORRO GENERADO POR LA APLICACIÓN DEL </a:t>
            </a:r>
          </a:p>
          <a:p>
            <a:pPr algn="ctr">
              <a:defRPr/>
            </a:pPr>
            <a:r>
              <a:rPr lang="es-CO" sz="2000" b="1" dirty="0">
                <a:solidFill>
                  <a:schemeClr val="tx2">
                    <a:lumMod val="75000"/>
                  </a:schemeClr>
                </a:solidFill>
                <a:cs typeface="Arial" charset="0"/>
              </a:rPr>
              <a:t>DECRETO DE AUSTERIDAD</a:t>
            </a:r>
            <a:endParaRPr lang="es-ES" sz="2000" b="1" dirty="0">
              <a:solidFill>
                <a:schemeClr val="tx2">
                  <a:lumMod val="75000"/>
                </a:schemeClr>
              </a:solidFill>
              <a:cs typeface="Arial" charset="0"/>
            </a:endParaRPr>
          </a:p>
        </p:txBody>
      </p:sp>
      <p:graphicFrame>
        <p:nvGraphicFramePr>
          <p:cNvPr id="5" name="4 Tabla"/>
          <p:cNvGraphicFramePr>
            <a:graphicFrameLocks noGrp="1"/>
          </p:cNvGraphicFramePr>
          <p:nvPr/>
        </p:nvGraphicFramePr>
        <p:xfrm>
          <a:off x="246063" y="1770927"/>
          <a:ext cx="8229630" cy="3785574"/>
        </p:xfrm>
        <a:graphic>
          <a:graphicData uri="http://schemas.openxmlformats.org/drawingml/2006/table">
            <a:tbl>
              <a:tblPr firstRow="1" bandRow="1">
                <a:tableStyleId>{F5AB1C69-6EDB-4FF4-983F-18BD219EF322}</a:tableStyleId>
              </a:tblPr>
              <a:tblGrid>
                <a:gridCol w="4114815"/>
                <a:gridCol w="4114815"/>
              </a:tblGrid>
              <a:tr h="630929">
                <a:tc>
                  <a:txBody>
                    <a:bodyPr/>
                    <a:lstStyle/>
                    <a:p>
                      <a:r>
                        <a:rPr lang="es-CO" dirty="0" smtClean="0"/>
                        <a:t>CONCEPTO</a:t>
                      </a:r>
                      <a:endParaRPr lang="en-US" dirty="0"/>
                    </a:p>
                  </a:txBody>
                  <a:tcPr>
                    <a:solidFill>
                      <a:schemeClr val="accent1">
                        <a:lumMod val="50000"/>
                      </a:schemeClr>
                    </a:solidFill>
                  </a:tcPr>
                </a:tc>
                <a:tc>
                  <a:txBody>
                    <a:bodyPr/>
                    <a:lstStyle/>
                    <a:p>
                      <a:r>
                        <a:rPr lang="es-CO" dirty="0" smtClean="0"/>
                        <a:t>VALOR AHORRO  PRIMEROS</a:t>
                      </a:r>
                      <a:r>
                        <a:rPr lang="es-CO" baseline="0" dirty="0" smtClean="0"/>
                        <a:t> CIEN DIAS</a:t>
                      </a:r>
                      <a:endParaRPr lang="en-US" dirty="0"/>
                    </a:p>
                  </a:txBody>
                  <a:tcPr>
                    <a:solidFill>
                      <a:schemeClr val="accent1">
                        <a:lumMod val="50000"/>
                      </a:schemeClr>
                    </a:solidFill>
                  </a:tcPr>
                </a:tc>
              </a:tr>
              <a:tr h="630929">
                <a:tc>
                  <a:txBody>
                    <a:bodyPr/>
                    <a:lstStyle/>
                    <a:p>
                      <a:pPr marL="0" algn="l" defTabSz="914400" rtl="0" eaLnBrk="1" latinLnBrk="0" hangingPunct="1"/>
                      <a:r>
                        <a:rPr lang="es-CO" sz="2400" b="1" kern="1200" dirty="0" smtClean="0">
                          <a:solidFill>
                            <a:schemeClr val="tx2">
                              <a:lumMod val="75000"/>
                            </a:schemeClr>
                          </a:solidFill>
                          <a:latin typeface="+mn-lt"/>
                          <a:ea typeface="+mn-ea"/>
                          <a:cs typeface="+mn-cs"/>
                        </a:rPr>
                        <a:t>CELULARES</a:t>
                      </a:r>
                      <a:endParaRPr lang="en-US" sz="2400" b="1" kern="1200" dirty="0">
                        <a:solidFill>
                          <a:schemeClr val="tx2">
                            <a:lumMod val="75000"/>
                          </a:schemeClr>
                        </a:solidFill>
                        <a:latin typeface="+mn-lt"/>
                        <a:ea typeface="+mn-ea"/>
                        <a:cs typeface="+mn-cs"/>
                      </a:endParaRPr>
                    </a:p>
                  </a:txBody>
                  <a:tcPr/>
                </a:tc>
                <a:tc>
                  <a:txBody>
                    <a:bodyPr/>
                    <a:lstStyle/>
                    <a:p>
                      <a:pPr algn="r"/>
                      <a:r>
                        <a:rPr lang="es-CO" sz="2800" b="1" dirty="0" smtClean="0">
                          <a:solidFill>
                            <a:schemeClr val="tx2">
                              <a:lumMod val="75000"/>
                            </a:schemeClr>
                          </a:solidFill>
                        </a:rPr>
                        <a:t>$1.683.890</a:t>
                      </a:r>
                      <a:endParaRPr lang="en-US" sz="2800" b="1" dirty="0">
                        <a:solidFill>
                          <a:schemeClr val="tx2">
                            <a:lumMod val="75000"/>
                          </a:schemeClr>
                        </a:solidFill>
                      </a:endParaRPr>
                    </a:p>
                  </a:txBody>
                  <a:tcPr/>
                </a:tc>
              </a:tr>
              <a:tr h="630929">
                <a:tc>
                  <a:txBody>
                    <a:bodyPr/>
                    <a:lstStyle/>
                    <a:p>
                      <a:pPr marL="0" algn="l" defTabSz="914400" rtl="0" eaLnBrk="1" latinLnBrk="0" hangingPunct="1"/>
                      <a:r>
                        <a:rPr lang="es-CO" sz="2400" b="1" kern="1200" dirty="0" smtClean="0">
                          <a:solidFill>
                            <a:schemeClr val="tx2">
                              <a:lumMod val="75000"/>
                            </a:schemeClr>
                          </a:solidFill>
                          <a:latin typeface="+mn-lt"/>
                          <a:ea typeface="+mn-ea"/>
                          <a:cs typeface="+mn-cs"/>
                        </a:rPr>
                        <a:t>MANTENIMIENTO VEHICULOS</a:t>
                      </a:r>
                      <a:endParaRPr lang="en-US" sz="2400" b="1" kern="1200" dirty="0">
                        <a:solidFill>
                          <a:schemeClr val="tx2">
                            <a:lumMod val="75000"/>
                          </a:schemeClr>
                        </a:solidFill>
                        <a:latin typeface="+mn-lt"/>
                        <a:ea typeface="+mn-ea"/>
                        <a:cs typeface="+mn-cs"/>
                      </a:endParaRPr>
                    </a:p>
                  </a:txBody>
                  <a:tcPr/>
                </a:tc>
                <a:tc>
                  <a:txBody>
                    <a:bodyPr/>
                    <a:lstStyle/>
                    <a:p>
                      <a:pPr marL="0" algn="r" defTabSz="914400" rtl="0" eaLnBrk="1" latinLnBrk="0" hangingPunct="1"/>
                      <a:r>
                        <a:rPr lang="es-CO" sz="2800" b="1" kern="1200" dirty="0" smtClean="0">
                          <a:solidFill>
                            <a:schemeClr val="tx2">
                              <a:lumMod val="75000"/>
                            </a:schemeClr>
                          </a:solidFill>
                          <a:latin typeface="+mn-lt"/>
                          <a:ea typeface="+mn-ea"/>
                          <a:cs typeface="+mn-cs"/>
                        </a:rPr>
                        <a:t>$40.424.757</a:t>
                      </a:r>
                      <a:endParaRPr lang="en-US" sz="2800" b="1" kern="1200" dirty="0">
                        <a:solidFill>
                          <a:schemeClr val="tx2">
                            <a:lumMod val="75000"/>
                          </a:schemeClr>
                        </a:solidFill>
                        <a:latin typeface="+mn-lt"/>
                        <a:ea typeface="+mn-ea"/>
                        <a:cs typeface="+mn-cs"/>
                      </a:endParaRPr>
                    </a:p>
                  </a:txBody>
                  <a:tcPr/>
                </a:tc>
              </a:tr>
              <a:tr h="630929">
                <a:tc>
                  <a:txBody>
                    <a:bodyPr/>
                    <a:lstStyle/>
                    <a:p>
                      <a:pPr marL="0" algn="l" defTabSz="914400" rtl="0" eaLnBrk="1" latinLnBrk="0" hangingPunct="1"/>
                      <a:r>
                        <a:rPr lang="es-CO" sz="2400" b="1" kern="1200" dirty="0" smtClean="0">
                          <a:solidFill>
                            <a:schemeClr val="tx2">
                              <a:lumMod val="75000"/>
                            </a:schemeClr>
                          </a:solidFill>
                          <a:latin typeface="+mn-lt"/>
                          <a:ea typeface="+mn-ea"/>
                          <a:cs typeface="+mn-cs"/>
                        </a:rPr>
                        <a:t>COMBUSTIBLE</a:t>
                      </a:r>
                      <a:endParaRPr lang="en-US" sz="2400" b="1" kern="1200" dirty="0">
                        <a:solidFill>
                          <a:schemeClr val="tx2">
                            <a:lumMod val="75000"/>
                          </a:schemeClr>
                        </a:solidFill>
                        <a:latin typeface="+mn-lt"/>
                        <a:ea typeface="+mn-ea"/>
                        <a:cs typeface="+mn-cs"/>
                      </a:endParaRPr>
                    </a:p>
                  </a:txBody>
                  <a:tcPr/>
                </a:tc>
                <a:tc>
                  <a:txBody>
                    <a:bodyPr/>
                    <a:lstStyle/>
                    <a:p>
                      <a:pPr marL="0" algn="r" defTabSz="914400" rtl="0" eaLnBrk="1" latinLnBrk="0" hangingPunct="1"/>
                      <a:r>
                        <a:rPr lang="es-CO" sz="2800" b="1" kern="1200" dirty="0" smtClean="0">
                          <a:solidFill>
                            <a:schemeClr val="tx2">
                              <a:lumMod val="75000"/>
                            </a:schemeClr>
                          </a:solidFill>
                          <a:latin typeface="+mn-lt"/>
                          <a:ea typeface="+mn-ea"/>
                          <a:cs typeface="+mn-cs"/>
                        </a:rPr>
                        <a:t>$15.134.946</a:t>
                      </a:r>
                      <a:endParaRPr lang="en-US" sz="2800" b="1" kern="1200" dirty="0">
                        <a:solidFill>
                          <a:schemeClr val="tx2">
                            <a:lumMod val="75000"/>
                          </a:schemeClr>
                        </a:solidFill>
                        <a:latin typeface="+mn-lt"/>
                        <a:ea typeface="+mn-ea"/>
                        <a:cs typeface="+mn-cs"/>
                      </a:endParaRPr>
                    </a:p>
                  </a:txBody>
                  <a:tcPr/>
                </a:tc>
              </a:tr>
              <a:tr h="630929">
                <a:tc>
                  <a:txBody>
                    <a:bodyPr/>
                    <a:lstStyle/>
                    <a:p>
                      <a:pPr marL="0" algn="l" defTabSz="914400" rtl="0" eaLnBrk="1" latinLnBrk="0" hangingPunct="1"/>
                      <a:r>
                        <a:rPr lang="es-CO" sz="2400" b="1" kern="1200" dirty="0" smtClean="0">
                          <a:solidFill>
                            <a:schemeClr val="tx2">
                              <a:lumMod val="75000"/>
                            </a:schemeClr>
                          </a:solidFill>
                          <a:latin typeface="+mn-lt"/>
                          <a:ea typeface="+mn-ea"/>
                          <a:cs typeface="+mn-cs"/>
                        </a:rPr>
                        <a:t>IMPUESTOS PREDIALES</a:t>
                      </a:r>
                      <a:endParaRPr lang="en-US" sz="2400" b="1" kern="1200" dirty="0">
                        <a:solidFill>
                          <a:schemeClr val="tx2">
                            <a:lumMod val="75000"/>
                          </a:schemeClr>
                        </a:solidFill>
                        <a:latin typeface="+mn-lt"/>
                        <a:ea typeface="+mn-ea"/>
                        <a:cs typeface="+mn-cs"/>
                      </a:endParaRPr>
                    </a:p>
                  </a:txBody>
                  <a:tcPr/>
                </a:tc>
                <a:tc>
                  <a:txBody>
                    <a:bodyPr/>
                    <a:lstStyle/>
                    <a:p>
                      <a:pPr marL="0" algn="r" defTabSz="914400" rtl="0" eaLnBrk="1" latinLnBrk="0" hangingPunct="1"/>
                      <a:r>
                        <a:rPr lang="es-CO" sz="2800" b="1" kern="1200" dirty="0" smtClean="0">
                          <a:solidFill>
                            <a:schemeClr val="tx2">
                              <a:lumMod val="75000"/>
                            </a:schemeClr>
                          </a:solidFill>
                          <a:latin typeface="+mn-lt"/>
                          <a:ea typeface="+mn-ea"/>
                          <a:cs typeface="+mn-cs"/>
                        </a:rPr>
                        <a:t>$66.565.126</a:t>
                      </a:r>
                      <a:endParaRPr lang="en-US" sz="2800" b="1" kern="1200" dirty="0">
                        <a:solidFill>
                          <a:schemeClr val="tx2">
                            <a:lumMod val="75000"/>
                          </a:schemeClr>
                        </a:solidFill>
                        <a:latin typeface="+mn-lt"/>
                        <a:ea typeface="+mn-ea"/>
                        <a:cs typeface="+mn-cs"/>
                      </a:endParaRPr>
                    </a:p>
                  </a:txBody>
                  <a:tcPr/>
                </a:tc>
              </a:tr>
              <a:tr h="630929">
                <a:tc>
                  <a:txBody>
                    <a:bodyPr/>
                    <a:lstStyle/>
                    <a:p>
                      <a:pPr marL="0" algn="l" defTabSz="914400" rtl="0" eaLnBrk="1" latinLnBrk="0" hangingPunct="1"/>
                      <a:r>
                        <a:rPr lang="es-CO" sz="2400" b="1" kern="1200" dirty="0" smtClean="0">
                          <a:solidFill>
                            <a:schemeClr val="tx2">
                              <a:lumMod val="75000"/>
                            </a:schemeClr>
                          </a:solidFill>
                          <a:latin typeface="+mn-lt"/>
                          <a:ea typeface="+mn-ea"/>
                          <a:cs typeface="+mn-cs"/>
                        </a:rPr>
                        <a:t>TOTAL</a:t>
                      </a:r>
                      <a:endParaRPr lang="en-US" sz="2400" b="1" kern="1200" dirty="0">
                        <a:solidFill>
                          <a:schemeClr val="tx2">
                            <a:lumMod val="75000"/>
                          </a:schemeClr>
                        </a:solidFill>
                        <a:latin typeface="+mn-lt"/>
                        <a:ea typeface="+mn-ea"/>
                        <a:cs typeface="+mn-cs"/>
                      </a:endParaRPr>
                    </a:p>
                  </a:txBody>
                  <a:tcPr/>
                </a:tc>
                <a:tc>
                  <a:txBody>
                    <a:bodyPr/>
                    <a:lstStyle/>
                    <a:p>
                      <a:pPr marL="0" algn="r" defTabSz="914400" rtl="0" eaLnBrk="1" latinLnBrk="0" hangingPunct="1"/>
                      <a:r>
                        <a:rPr lang="es-CO" sz="2800" b="1" kern="1200" dirty="0" smtClean="0">
                          <a:solidFill>
                            <a:schemeClr val="tx2">
                              <a:lumMod val="75000"/>
                            </a:schemeClr>
                          </a:solidFill>
                          <a:latin typeface="+mn-lt"/>
                          <a:ea typeface="+mn-ea"/>
                          <a:cs typeface="+mn-cs"/>
                        </a:rPr>
                        <a:t>$123.808.719</a:t>
                      </a:r>
                      <a:endParaRPr lang="en-US" sz="2800" b="1" kern="1200" dirty="0">
                        <a:solidFill>
                          <a:schemeClr val="tx2">
                            <a:lumMod val="75000"/>
                          </a:schemeClr>
                        </a:solidFill>
                        <a:latin typeface="+mn-lt"/>
                        <a:ea typeface="+mn-ea"/>
                        <a:cs typeface="+mn-cs"/>
                      </a:endParaRPr>
                    </a:p>
                  </a:txBody>
                  <a:tcPr/>
                </a:tc>
              </a:tr>
            </a:tbl>
          </a:graphicData>
        </a:graphic>
      </p:graphicFrame>
      <p:sp>
        <p:nvSpPr>
          <p:cNvPr id="6" name="5 Rectángulo"/>
          <p:cNvSpPr/>
          <p:nvPr/>
        </p:nvSpPr>
        <p:spPr>
          <a:xfrm>
            <a:off x="184231" y="256304"/>
            <a:ext cx="386759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PLANEACIÓN</a:t>
            </a:r>
            <a:endParaRPr lang="es-CO" sz="2400" dirty="0"/>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CuadroTexto"/>
          <p:cNvSpPr txBox="1">
            <a:spLocks noChangeArrowheads="1"/>
          </p:cNvSpPr>
          <p:nvPr/>
        </p:nvSpPr>
        <p:spPr bwMode="auto">
          <a:xfrm>
            <a:off x="214313" y="739775"/>
            <a:ext cx="8726487" cy="4432300"/>
          </a:xfrm>
          <a:prstGeom prst="rect">
            <a:avLst/>
          </a:prstGeom>
          <a:noFill/>
          <a:ln w="9525">
            <a:noFill/>
            <a:miter lim="800000"/>
            <a:headEnd/>
            <a:tailEnd/>
          </a:ln>
        </p:spPr>
        <p:txBody>
          <a:bodyPr>
            <a:spAutoFit/>
          </a:bodyPr>
          <a:lstStyle/>
          <a:p>
            <a:pPr algn="just">
              <a:defRPr/>
            </a:pPr>
            <a:endParaRPr lang="es-ES" sz="2000" b="1" dirty="0">
              <a:solidFill>
                <a:schemeClr val="tx2">
                  <a:lumMod val="75000"/>
                </a:schemeClr>
              </a:solidFill>
              <a:cs typeface="Arial" charset="0"/>
            </a:endParaRPr>
          </a:p>
          <a:p>
            <a:pPr>
              <a:defRPr/>
            </a:pPr>
            <a:r>
              <a:rPr lang="es-ES" sz="2000" b="1" dirty="0">
                <a:cs typeface="Arial" charset="0"/>
              </a:rPr>
              <a:t>BIENES INMUEBLES</a:t>
            </a:r>
          </a:p>
          <a:p>
            <a:pPr marL="173038" indent="-173038" algn="just">
              <a:buFont typeface="Arial" pitchFamily="34" charset="0"/>
              <a:buChar char="•"/>
              <a:defRPr/>
            </a:pPr>
            <a:r>
              <a:rPr lang="es-ES" dirty="0">
                <a:cs typeface="Arial" charset="0"/>
              </a:rPr>
              <a:t> 	</a:t>
            </a:r>
            <a:r>
              <a:rPr lang="es-ES" sz="1600" dirty="0">
                <a:cs typeface="Arial" charset="0"/>
              </a:rPr>
              <a:t>Se han adelantado estudios previos y de mercado  para el Proyecto Magna- Georeferenciación de Bienes.</a:t>
            </a:r>
          </a:p>
          <a:p>
            <a:pPr marL="173038" indent="-173038" algn="just">
              <a:buFont typeface="Arial" pitchFamily="34" charset="0"/>
              <a:buChar char="•"/>
              <a:defRPr/>
            </a:pPr>
            <a:endParaRPr lang="es-ES" sz="1600" dirty="0">
              <a:cs typeface="Arial" charset="0"/>
            </a:endParaRPr>
          </a:p>
          <a:p>
            <a:pPr marL="173038" indent="-173038" algn="just">
              <a:buFont typeface="Arial" pitchFamily="34" charset="0"/>
              <a:buChar char="•"/>
              <a:defRPr/>
            </a:pPr>
            <a:r>
              <a:rPr lang="es-ES" sz="1600" b="1" dirty="0">
                <a:cs typeface="Arial" charset="0"/>
              </a:rPr>
              <a:t> 	CERCUN – </a:t>
            </a:r>
            <a:r>
              <a:rPr lang="es-ES" sz="1600" dirty="0">
                <a:cs typeface="Arial" charset="0"/>
              </a:rPr>
              <a:t>Levantamiento de inventarios de bienes muebles, nombramiento de Administrador, organización de  reglamento interno, plan tarifario, proyecto de gestión de recursos para el mantenimiento y mejora de infraestructura y elaboración de vallas de identificación e imagen Departamental en el predio.</a:t>
            </a:r>
          </a:p>
          <a:p>
            <a:pPr marL="173038" indent="-173038" algn="just">
              <a:buFont typeface="Arial" pitchFamily="34" charset="0"/>
              <a:buChar char="•"/>
              <a:defRPr/>
            </a:pPr>
            <a:endParaRPr lang="es-ES" sz="1600" dirty="0">
              <a:cs typeface="Arial" charset="0"/>
            </a:endParaRPr>
          </a:p>
          <a:p>
            <a:pPr marL="173038" indent="-173038" algn="just">
              <a:buFont typeface="Arial" pitchFamily="34" charset="0"/>
              <a:buChar char="•"/>
              <a:defRPr/>
            </a:pPr>
            <a:r>
              <a:rPr lang="es-ES" sz="1600" dirty="0">
                <a:cs typeface="Arial" charset="0"/>
              </a:rPr>
              <a:t> 	Restitución del Inmueble “Palacio San Francisco” - se realizó levantamiento de inventarios bienes muebles y contrato de Arrendamiento No. 219/11 con prorroga hasta Nov. 30/12. </a:t>
            </a:r>
          </a:p>
          <a:p>
            <a:pPr algn="just">
              <a:buFont typeface="Wingdings" pitchFamily="2" charset="2"/>
              <a:buChar char="ü"/>
              <a:defRPr/>
            </a:pPr>
            <a:endParaRPr lang="es-ES" sz="1600" dirty="0">
              <a:cs typeface="Arial" charset="0"/>
            </a:endParaRPr>
          </a:p>
          <a:p>
            <a:pPr algn="just">
              <a:buFont typeface="Wingdings" pitchFamily="2" charset="2"/>
              <a:buChar char="ü"/>
              <a:defRPr/>
            </a:pPr>
            <a:endParaRPr lang="es-ES" sz="1600" dirty="0">
              <a:cs typeface="Arial" charset="0"/>
            </a:endParaRPr>
          </a:p>
          <a:p>
            <a:pPr algn="just">
              <a:buFont typeface="Wingdings" pitchFamily="2" charset="2"/>
              <a:buChar char="ü"/>
              <a:defRPr/>
            </a:pPr>
            <a:endParaRPr lang="es-ES" sz="1600" dirty="0">
              <a:cs typeface="Arial" charset="0"/>
            </a:endParaRPr>
          </a:p>
          <a:p>
            <a:pPr algn="just">
              <a:buFont typeface="Wingdings" pitchFamily="2" charset="2"/>
              <a:buChar char="ü"/>
              <a:defRPr/>
            </a:pPr>
            <a:endParaRPr lang="es-ES" sz="1600" dirty="0">
              <a:cs typeface="Arial" charset="0"/>
            </a:endParaRPr>
          </a:p>
          <a:p>
            <a:pPr algn="just">
              <a:buFont typeface="Wingdings" pitchFamily="2" charset="2"/>
              <a:buChar char="ü"/>
              <a:defRPr/>
            </a:pPr>
            <a:endParaRPr lang="es-CO" sz="1600" dirty="0">
              <a:cs typeface="Arial" charset="0"/>
            </a:endParaRPr>
          </a:p>
        </p:txBody>
      </p:sp>
      <p:sp>
        <p:nvSpPr>
          <p:cNvPr id="60420" name="9 CuadroTexto"/>
          <p:cNvSpPr txBox="1">
            <a:spLocks noChangeArrowheads="1"/>
          </p:cNvSpPr>
          <p:nvPr/>
        </p:nvSpPr>
        <p:spPr bwMode="auto">
          <a:xfrm>
            <a:off x="392113" y="3867150"/>
            <a:ext cx="8359775" cy="2092325"/>
          </a:xfrm>
          <a:prstGeom prst="rect">
            <a:avLst/>
          </a:prstGeom>
          <a:noFill/>
          <a:ln w="9525">
            <a:noFill/>
            <a:miter lim="800000"/>
            <a:headEnd/>
            <a:tailEnd/>
          </a:ln>
        </p:spPr>
        <p:txBody>
          <a:bodyPr>
            <a:spAutoFit/>
          </a:bodyPr>
          <a:lstStyle/>
          <a:p>
            <a:r>
              <a:rPr lang="es-ES" b="1" dirty="0"/>
              <a:t>BIENES MUEBLES</a:t>
            </a:r>
          </a:p>
          <a:p>
            <a:pPr algn="just"/>
            <a:endParaRPr lang="es-ES" sz="1600" b="1" u="sng" dirty="0"/>
          </a:p>
          <a:p>
            <a:pPr algn="just">
              <a:buFont typeface="Arial" pitchFamily="34" charset="0"/>
              <a:buChar char="•"/>
            </a:pPr>
            <a:r>
              <a:rPr lang="es-ES" sz="1600" b="1" i="1" u="sng" dirty="0" smtClean="0"/>
              <a:t> Donaciones </a:t>
            </a:r>
            <a:r>
              <a:rPr lang="es-ES" sz="1600" b="1" i="1" u="sng" dirty="0"/>
              <a:t>y/o Ayudas Humanitarias. </a:t>
            </a:r>
            <a:r>
              <a:rPr lang="es-CO" sz="1600" dirty="0"/>
              <a:t>L</a:t>
            </a:r>
            <a:r>
              <a:rPr lang="es-ES" sz="1600" dirty="0" err="1"/>
              <a:t>evantamiento</a:t>
            </a:r>
            <a:r>
              <a:rPr lang="es-ES" sz="1600" dirty="0"/>
              <a:t> físico del stock de inventario de las bodegas del Almacén. Entrega de donaciones y ayudas humanitarias a Municipios (</a:t>
            </a:r>
            <a:r>
              <a:rPr lang="es-ES" sz="1600" dirty="0" err="1"/>
              <a:t>Útica</a:t>
            </a:r>
            <a:r>
              <a:rPr lang="es-ES" sz="1600" dirty="0"/>
              <a:t>, </a:t>
            </a:r>
            <a:r>
              <a:rPr lang="es-ES" sz="1600" dirty="0" err="1"/>
              <a:t>Ubaté</a:t>
            </a:r>
            <a:r>
              <a:rPr lang="es-ES" sz="1600" dirty="0"/>
              <a:t>,  </a:t>
            </a:r>
            <a:r>
              <a:rPr lang="es-ES" sz="1600" dirty="0" err="1"/>
              <a:t>Villagomez</a:t>
            </a:r>
            <a:r>
              <a:rPr lang="es-ES" sz="1600" dirty="0"/>
              <a:t>, </a:t>
            </a:r>
            <a:r>
              <a:rPr lang="es-ES" sz="1600" dirty="0" err="1"/>
              <a:t>Tocaima</a:t>
            </a:r>
            <a:r>
              <a:rPr lang="es-ES" sz="1600" dirty="0"/>
              <a:t>, Soacha, </a:t>
            </a:r>
            <a:r>
              <a:rPr lang="es-ES" sz="1600" dirty="0" err="1"/>
              <a:t>Paime</a:t>
            </a:r>
            <a:r>
              <a:rPr lang="es-ES" sz="1600" dirty="0"/>
              <a:t>, Guaduas, Gama, Chía, </a:t>
            </a:r>
            <a:r>
              <a:rPr lang="es-ES" sz="1600" dirty="0" err="1"/>
              <a:t>Funza</a:t>
            </a:r>
            <a:r>
              <a:rPr lang="es-ES" sz="1600" dirty="0"/>
              <a:t>, </a:t>
            </a:r>
            <a:r>
              <a:rPr lang="es-ES" sz="1600" dirty="0" err="1"/>
              <a:t>Nemocón</a:t>
            </a:r>
            <a:r>
              <a:rPr lang="es-ES" sz="1600" dirty="0"/>
              <a:t>, y Cota) aprox. 35.000 elementos.</a:t>
            </a:r>
            <a:endParaRPr lang="es-CO" sz="1600" dirty="0"/>
          </a:p>
          <a:p>
            <a:pPr algn="just"/>
            <a:r>
              <a:rPr lang="es-CO" sz="1600" dirty="0"/>
              <a:t>Se han realizado 22 entregas / de 84.752 elementos entregados a los municipios afectados por la ola invernal.</a:t>
            </a:r>
          </a:p>
        </p:txBody>
      </p:sp>
      <p:sp>
        <p:nvSpPr>
          <p:cNvPr id="4" name="3 Rectángulo"/>
          <p:cNvSpPr/>
          <p:nvPr/>
        </p:nvSpPr>
        <p:spPr>
          <a:xfrm>
            <a:off x="184231" y="256304"/>
            <a:ext cx="386759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PLANEACIÓN</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9100" y="1074738"/>
            <a:ext cx="8158163" cy="2616101"/>
          </a:xfrm>
          <a:prstGeom prst="rect">
            <a:avLst/>
          </a:prstGeom>
        </p:spPr>
        <p:txBody>
          <a:bodyPr>
            <a:spAutoFit/>
          </a:bodyPr>
          <a:lstStyle/>
          <a:p>
            <a:pPr>
              <a:defRPr/>
            </a:pPr>
            <a:r>
              <a:rPr lang="es-CO" sz="2000" b="1" dirty="0" smtClean="0">
                <a:cs typeface="Arial" charset="0"/>
              </a:rPr>
              <a:t>ACCIONES </a:t>
            </a:r>
            <a:r>
              <a:rPr lang="es-CO" sz="2000" b="1" dirty="0">
                <a:cs typeface="Arial" charset="0"/>
              </a:rPr>
              <a:t>EMPRENDIDAS</a:t>
            </a:r>
          </a:p>
          <a:p>
            <a:pPr algn="ctr">
              <a:defRPr/>
            </a:pPr>
            <a:endParaRPr lang="es-CO" dirty="0">
              <a:cs typeface="Arial" charset="0"/>
            </a:endParaRPr>
          </a:p>
          <a:p>
            <a:pPr marL="358775" indent="-358775" algn="just">
              <a:buFont typeface="Arial" pitchFamily="34" charset="0"/>
              <a:buChar char="•"/>
              <a:defRPr/>
            </a:pPr>
            <a:r>
              <a:rPr lang="es-CO" dirty="0">
                <a:cs typeface="Arial" charset="0"/>
              </a:rPr>
              <a:t> Adecuación de nuevas instalaciones para Archivo Central, con el fin de:</a:t>
            </a:r>
          </a:p>
          <a:p>
            <a:pPr marL="358775" indent="-358775" algn="just">
              <a:buFont typeface="Arial" pitchFamily="34" charset="0"/>
              <a:buChar char="•"/>
              <a:defRPr/>
            </a:pPr>
            <a:r>
              <a:rPr lang="es-CO" dirty="0">
                <a:cs typeface="Arial" charset="0"/>
              </a:rPr>
              <a:t>Recibir las transferencias documentales y descongestionar los archivos de gestión.</a:t>
            </a:r>
          </a:p>
          <a:p>
            <a:pPr marL="358775" indent="-358775" algn="just">
              <a:buFont typeface="Arial" pitchFamily="34" charset="0"/>
              <a:buChar char="•"/>
              <a:defRPr/>
            </a:pPr>
            <a:r>
              <a:rPr lang="es-CO" dirty="0">
                <a:cs typeface="Arial" charset="0"/>
              </a:rPr>
              <a:t>Trasladar los archivos que se encuentran en alto riesgo en las bodegas de las Américas a la nueva instalación.  </a:t>
            </a:r>
          </a:p>
          <a:p>
            <a:pPr marL="358775" indent="-358775" algn="just">
              <a:buFont typeface="Arial" pitchFamily="34" charset="0"/>
              <a:buChar char="•"/>
              <a:defRPr/>
            </a:pPr>
            <a:r>
              <a:rPr lang="es-CO" dirty="0">
                <a:cs typeface="Arial" charset="0"/>
              </a:rPr>
              <a:t>Iniciamos un plan de verificación de la gestión documental, en especial la organización, custodia y protección de los contratos celebrados en las vigencias 2010 y 2011.</a:t>
            </a:r>
            <a:endParaRPr lang="es-CO" dirty="0">
              <a:latin typeface="Arial" pitchFamily="34" charset="0"/>
              <a:cs typeface="Arial" pitchFamily="34" charset="0"/>
            </a:endParaRPr>
          </a:p>
        </p:txBody>
      </p:sp>
      <p:sp>
        <p:nvSpPr>
          <p:cNvPr id="61444" name="3 Rectángulo"/>
          <p:cNvSpPr>
            <a:spLocks noChangeArrowheads="1"/>
          </p:cNvSpPr>
          <p:nvPr/>
        </p:nvSpPr>
        <p:spPr bwMode="auto">
          <a:xfrm>
            <a:off x="468313" y="3951288"/>
            <a:ext cx="8108950" cy="1538287"/>
          </a:xfrm>
          <a:prstGeom prst="rect">
            <a:avLst/>
          </a:prstGeom>
          <a:noFill/>
          <a:ln w="9525">
            <a:noFill/>
            <a:miter lim="800000"/>
            <a:headEnd/>
            <a:tailEnd/>
          </a:ln>
        </p:spPr>
        <p:txBody>
          <a:bodyPr>
            <a:spAutoFit/>
          </a:bodyPr>
          <a:lstStyle/>
          <a:p>
            <a:pPr algn="ctr"/>
            <a:endParaRPr lang="es-CO" sz="2000" b="1" dirty="0"/>
          </a:p>
          <a:p>
            <a:r>
              <a:rPr lang="es-CO" sz="2000" b="1" dirty="0"/>
              <a:t>SERVICIO AL CIUDADANO </a:t>
            </a:r>
          </a:p>
          <a:p>
            <a:pPr algn="just"/>
            <a:endParaRPr lang="es-CO" dirty="0"/>
          </a:p>
          <a:p>
            <a:pPr marL="173038" indent="-173038" algn="just">
              <a:buFont typeface="Arial" pitchFamily="34" charset="0"/>
              <a:buChar char="•"/>
            </a:pPr>
            <a:r>
              <a:rPr lang="es-CO" dirty="0" smtClean="0"/>
              <a:t> Se </a:t>
            </a:r>
            <a:r>
              <a:rPr lang="es-CO" dirty="0"/>
              <a:t>inicia un proceso de formulación y  rediseño, propuesta que es trabajada e incluida en el Plan de Desarrollo 2012-2016, bajo parámetros de calidad </a:t>
            </a:r>
          </a:p>
        </p:txBody>
      </p:sp>
      <p:sp>
        <p:nvSpPr>
          <p:cNvPr id="4" name="3 Rectángulo"/>
          <p:cNvSpPr/>
          <p:nvPr/>
        </p:nvSpPr>
        <p:spPr>
          <a:xfrm>
            <a:off x="184231" y="256304"/>
            <a:ext cx="3867597"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PLANEACIÓN</a:t>
            </a:r>
            <a:endParaRPr lang="es-CO" sz="24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Box 1"/>
          <p:cNvSpPr txBox="1">
            <a:spLocks noChangeArrowheads="1"/>
          </p:cNvSpPr>
          <p:nvPr/>
        </p:nvSpPr>
        <p:spPr bwMode="auto">
          <a:xfrm>
            <a:off x="2874963" y="5135563"/>
            <a:ext cx="5386387" cy="600075"/>
          </a:xfrm>
          <a:prstGeom prst="rect">
            <a:avLst/>
          </a:prstGeom>
          <a:noFill/>
          <a:ln w="9525">
            <a:noFill/>
            <a:miter lim="800000"/>
            <a:headEnd/>
            <a:tailEnd/>
          </a:ln>
        </p:spPr>
        <p:txBody>
          <a:bodyPr>
            <a:spAutoFit/>
          </a:bodyPr>
          <a:lstStyle/>
          <a:p>
            <a:pPr algn="ctr"/>
            <a:r>
              <a:rPr lang="es-CO">
                <a:solidFill>
                  <a:srgbClr val="FFFFFF"/>
                </a:solidFill>
              </a:rPr>
              <a:t>JOSÉ FERNANDO SUAREZ</a:t>
            </a:r>
            <a:endParaRPr lang="es-ES_tradnl">
              <a:solidFill>
                <a:srgbClr val="FFFFFF"/>
              </a:solidFill>
            </a:endParaRPr>
          </a:p>
          <a:p>
            <a:pPr algn="ctr"/>
            <a:r>
              <a:rPr lang="es-CO" sz="1500">
                <a:solidFill>
                  <a:srgbClr val="FFFFFF"/>
                </a:solidFill>
              </a:rPr>
              <a:t>SECRETARÍA JURÍDICA </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5293693" cy="769441"/>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JURÍDICA</a:t>
            </a:r>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Marcador de contenido"/>
          <p:cNvSpPr>
            <a:spLocks/>
          </p:cNvSpPr>
          <p:nvPr/>
        </p:nvSpPr>
        <p:spPr bwMode="auto">
          <a:xfrm>
            <a:off x="106363" y="1341438"/>
            <a:ext cx="8713787" cy="5230812"/>
          </a:xfrm>
          <a:prstGeom prst="rect">
            <a:avLst/>
          </a:prstGeom>
          <a:noFill/>
          <a:ln w="9525">
            <a:noFill/>
            <a:miter lim="800000"/>
            <a:headEnd/>
            <a:tailEnd/>
          </a:ln>
        </p:spPr>
        <p:txBody>
          <a:bodyPr/>
          <a:lstStyle/>
          <a:p>
            <a:pPr marL="822325" lvl="1" indent="-365125" algn="just" eaLnBrk="0" hangingPunct="0">
              <a:spcBef>
                <a:spcPct val="20000"/>
              </a:spcBef>
              <a:buFontTx/>
              <a:buChar char="•"/>
            </a:pPr>
            <a:r>
              <a:rPr lang="es-CO" sz="1400" dirty="0">
                <a:cs typeface="Calibri" pitchFamily="34" charset="0"/>
              </a:rPr>
              <a:t>LA </a:t>
            </a:r>
            <a:r>
              <a:rPr lang="es-CO" sz="1400" dirty="0" smtClean="0">
                <a:cs typeface="Calibri" pitchFamily="34" charset="0"/>
              </a:rPr>
              <a:t>SECRETARÍA JURÍDICA ESTÁ REORIENTANDO </a:t>
            </a:r>
            <a:r>
              <a:rPr lang="es-CO" sz="1400" dirty="0">
                <a:cs typeface="Calibri" pitchFamily="34" charset="0"/>
              </a:rPr>
              <a:t>EL TEMA DE PREVENCION DEL DAÑO ANTIJURÍDICO Y LA GERENCIA PUBLICA JURIDICA INTEGRAL, TANTO EN EL NIVEL DENTRAL, DESCENTRALIZADO, COMO MUNICIPAL.</a:t>
            </a:r>
          </a:p>
        </p:txBody>
      </p:sp>
      <p:sp>
        <p:nvSpPr>
          <p:cNvPr id="63492" name="3 Rectángulo"/>
          <p:cNvSpPr>
            <a:spLocks noChangeArrowheads="1"/>
          </p:cNvSpPr>
          <p:nvPr/>
        </p:nvSpPr>
        <p:spPr bwMode="auto">
          <a:xfrm>
            <a:off x="1033463" y="2101850"/>
            <a:ext cx="7786687" cy="368300"/>
          </a:xfrm>
          <a:prstGeom prst="rect">
            <a:avLst/>
          </a:prstGeom>
          <a:noFill/>
          <a:ln w="9525">
            <a:noFill/>
            <a:miter lim="800000"/>
            <a:headEnd/>
            <a:tailEnd/>
          </a:ln>
        </p:spPr>
        <p:txBody>
          <a:bodyPr>
            <a:spAutoFit/>
          </a:bodyPr>
          <a:lstStyle/>
          <a:p>
            <a:pPr algn="ctr" eaLnBrk="0" hangingPunct="0"/>
            <a:r>
              <a:rPr lang="es-ES" b="1">
                <a:cs typeface="Calibri" pitchFamily="34" charset="0"/>
              </a:rPr>
              <a:t>ACTIVIDADES DIRECCION DE PROCESOS JUDICIALES</a:t>
            </a:r>
          </a:p>
        </p:txBody>
      </p:sp>
      <p:sp>
        <p:nvSpPr>
          <p:cNvPr id="63493" name="Rectangle 17"/>
          <p:cNvSpPr>
            <a:spLocks noChangeArrowheads="1"/>
          </p:cNvSpPr>
          <p:nvPr/>
        </p:nvSpPr>
        <p:spPr bwMode="auto">
          <a:xfrm>
            <a:off x="931863" y="2470150"/>
            <a:ext cx="7888287" cy="1574800"/>
          </a:xfrm>
          <a:prstGeom prst="rect">
            <a:avLst/>
          </a:prstGeom>
          <a:solidFill>
            <a:schemeClr val="bg1"/>
          </a:solidFill>
          <a:ln w="9525">
            <a:solidFill>
              <a:schemeClr val="bg1"/>
            </a:solidFill>
            <a:miter lim="800000"/>
            <a:headEnd/>
            <a:tailEnd/>
          </a:ln>
        </p:spPr>
        <p:txBody>
          <a:bodyPr wrap="none" anchor="ctr"/>
          <a:lstStyle/>
          <a:p>
            <a:pPr marL="342900" indent="-342900" eaLnBrk="0" hangingPunct="0">
              <a:spcBef>
                <a:spcPct val="20000"/>
              </a:spcBef>
            </a:pPr>
            <a:r>
              <a:rPr lang="es-ES" sz="1400" b="1">
                <a:cs typeface="Calibri" pitchFamily="34" charset="0"/>
              </a:rPr>
              <a:t>COMITÉ DE CONCILIACION:</a:t>
            </a:r>
            <a:endParaRPr lang="es-ES" sz="1400">
              <a:cs typeface="Calibri" pitchFamily="34" charset="0"/>
            </a:endParaRPr>
          </a:p>
          <a:p>
            <a:pPr marL="342900" indent="-342900" eaLnBrk="0" hangingPunct="0">
              <a:spcBef>
                <a:spcPct val="20000"/>
              </a:spcBef>
            </a:pPr>
            <a:endParaRPr lang="es-ES" sz="1400">
              <a:cs typeface="Calibri" pitchFamily="34" charset="0"/>
            </a:endParaRPr>
          </a:p>
          <a:p>
            <a:pPr marL="342900" indent="-342900" eaLnBrk="0" hangingPunct="0">
              <a:spcBef>
                <a:spcPct val="20000"/>
              </a:spcBef>
              <a:buFontTx/>
              <a:buChar char="-"/>
            </a:pPr>
            <a:r>
              <a:rPr lang="es-ES" sz="1400">
                <a:cs typeface="Calibri" pitchFamily="34" charset="0"/>
              </a:rPr>
              <a:t>ADECUACION INVENTARIOS, BASE DE DATOS  Y ARCHIVOS. </a:t>
            </a:r>
          </a:p>
          <a:p>
            <a:pPr marL="342900" indent="-342900" eaLnBrk="0" hangingPunct="0">
              <a:spcBef>
                <a:spcPct val="20000"/>
              </a:spcBef>
              <a:buFontTx/>
              <a:buChar char="-"/>
            </a:pPr>
            <a:r>
              <a:rPr lang="es-ES" sz="1400">
                <a:cs typeface="Calibri" pitchFamily="34" charset="0"/>
              </a:rPr>
              <a:t>DISEÑO REGLAMENTO.</a:t>
            </a:r>
          </a:p>
          <a:p>
            <a:pPr marL="342900" indent="-342900" eaLnBrk="0" hangingPunct="0">
              <a:spcBef>
                <a:spcPct val="20000"/>
              </a:spcBef>
              <a:buFontTx/>
              <a:buChar char="-"/>
            </a:pPr>
            <a:r>
              <a:rPr lang="es-ES" sz="1400">
                <a:cs typeface="Calibri" pitchFamily="34" charset="0"/>
              </a:rPr>
              <a:t>CAPACITACION PROCURADURIA.</a:t>
            </a:r>
          </a:p>
          <a:p>
            <a:pPr marL="342900" indent="-342900" eaLnBrk="0" hangingPunct="0">
              <a:spcBef>
                <a:spcPct val="20000"/>
              </a:spcBef>
              <a:buFontTx/>
              <a:buChar char="-"/>
            </a:pPr>
            <a:r>
              <a:rPr lang="es-ES" sz="1400">
                <a:cs typeface="Calibri" pitchFamily="34" charset="0"/>
              </a:rPr>
              <a:t>ACOMPAÑAMIENTO PROCURADURIA.</a:t>
            </a:r>
          </a:p>
        </p:txBody>
      </p:sp>
      <p:sp>
        <p:nvSpPr>
          <p:cNvPr id="63494" name="5 Rectángulo"/>
          <p:cNvSpPr>
            <a:spLocks noChangeArrowheads="1"/>
          </p:cNvSpPr>
          <p:nvPr/>
        </p:nvSpPr>
        <p:spPr bwMode="auto">
          <a:xfrm>
            <a:off x="1125538" y="4094163"/>
            <a:ext cx="7143750" cy="369887"/>
          </a:xfrm>
          <a:prstGeom prst="rect">
            <a:avLst/>
          </a:prstGeom>
          <a:noFill/>
          <a:ln w="9525">
            <a:noFill/>
            <a:miter lim="800000"/>
            <a:headEnd/>
            <a:tailEnd/>
          </a:ln>
        </p:spPr>
        <p:txBody>
          <a:bodyPr>
            <a:spAutoFit/>
          </a:bodyPr>
          <a:lstStyle/>
          <a:p>
            <a:pPr algn="ctr"/>
            <a:r>
              <a:rPr lang="es-ES" b="1">
                <a:cs typeface="Calibri" pitchFamily="34" charset="0"/>
              </a:rPr>
              <a:t>ACTIVIDADES EN MATERIA DE TUTELAS</a:t>
            </a:r>
            <a:endParaRPr lang="es-CO">
              <a:cs typeface="Calibri" pitchFamily="34" charset="0"/>
            </a:endParaRPr>
          </a:p>
        </p:txBody>
      </p:sp>
      <p:sp>
        <p:nvSpPr>
          <p:cNvPr id="63495" name="6 Rectángulo"/>
          <p:cNvSpPr>
            <a:spLocks noChangeArrowheads="1"/>
          </p:cNvSpPr>
          <p:nvPr/>
        </p:nvSpPr>
        <p:spPr bwMode="auto">
          <a:xfrm>
            <a:off x="642938" y="4679950"/>
            <a:ext cx="8001000" cy="1082675"/>
          </a:xfrm>
          <a:prstGeom prst="rect">
            <a:avLst/>
          </a:prstGeom>
          <a:noFill/>
          <a:ln w="9525">
            <a:noFill/>
            <a:miter lim="800000"/>
            <a:headEnd/>
            <a:tailEnd/>
          </a:ln>
        </p:spPr>
        <p:txBody>
          <a:bodyPr>
            <a:spAutoFit/>
          </a:bodyPr>
          <a:lstStyle/>
          <a:p>
            <a:pPr marL="342900" indent="-342900" eaLnBrk="0" hangingPunct="0">
              <a:spcBef>
                <a:spcPct val="20000"/>
              </a:spcBef>
              <a:buFont typeface="Arial" pitchFamily="34" charset="0"/>
              <a:buChar char="•"/>
            </a:pPr>
            <a:r>
              <a:rPr lang="es-ES" sz="1400">
                <a:cs typeface="Calibri" pitchFamily="34" charset="0"/>
              </a:rPr>
              <a:t>DIAGNOSTICO DE SITUACION EN TUTELAS.</a:t>
            </a:r>
          </a:p>
          <a:p>
            <a:pPr marL="342900" indent="-342900" eaLnBrk="0" hangingPunct="0">
              <a:spcBef>
                <a:spcPct val="20000"/>
              </a:spcBef>
              <a:buFont typeface="Arial" pitchFamily="34" charset="0"/>
              <a:buChar char="•"/>
            </a:pPr>
            <a:r>
              <a:rPr lang="es-ES" sz="1400">
                <a:cs typeface="Calibri" pitchFamily="34" charset="0"/>
              </a:rPr>
              <a:t>ACOMPAÑAMIENTO   Y SEGUIMIENTO A DEPENDENCIAS.</a:t>
            </a:r>
          </a:p>
          <a:p>
            <a:pPr marL="342900" indent="-342900" eaLnBrk="0" hangingPunct="0">
              <a:spcBef>
                <a:spcPct val="20000"/>
              </a:spcBef>
              <a:buFont typeface="Arial" pitchFamily="34" charset="0"/>
              <a:buChar char="•"/>
            </a:pPr>
            <a:r>
              <a:rPr lang="es-ES" sz="1400">
                <a:cs typeface="Calibri" pitchFamily="34" charset="0"/>
              </a:rPr>
              <a:t>CAPACITACION SIPROJ.</a:t>
            </a:r>
          </a:p>
          <a:p>
            <a:pPr marL="342900" indent="-342900" eaLnBrk="0" hangingPunct="0">
              <a:spcBef>
                <a:spcPct val="20000"/>
              </a:spcBef>
            </a:pPr>
            <a:endParaRPr lang="es-ES" sz="1400">
              <a:cs typeface="Calibri" pitchFamily="34" charset="0"/>
            </a:endParaRPr>
          </a:p>
        </p:txBody>
      </p:sp>
      <p:sp>
        <p:nvSpPr>
          <p:cNvPr id="7" name="6 Rectángulo"/>
          <p:cNvSpPr/>
          <p:nvPr/>
        </p:nvSpPr>
        <p:spPr>
          <a:xfrm>
            <a:off x="184231" y="256304"/>
            <a:ext cx="29708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JURÍDICA</a:t>
            </a:r>
            <a:endParaRPr lang="es-CO" sz="2400" dirty="0"/>
          </a:p>
        </p:txBody>
      </p:sp>
      <p:cxnSp>
        <p:nvCxnSpPr>
          <p:cNvPr id="8" name="7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8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3 Subtítulo"/>
          <p:cNvSpPr>
            <a:spLocks noGrp="1"/>
          </p:cNvSpPr>
          <p:nvPr>
            <p:ph type="subTitle" idx="1"/>
          </p:nvPr>
        </p:nvSpPr>
        <p:spPr>
          <a:xfrm>
            <a:off x="449263" y="1001713"/>
            <a:ext cx="7766050" cy="4978400"/>
          </a:xfrm>
        </p:spPr>
        <p:txBody>
          <a:bodyPr/>
          <a:lstStyle/>
          <a:p>
            <a:pPr algn="just"/>
            <a:r>
              <a:rPr lang="es-CO" sz="2000" b="1" dirty="0" smtClean="0">
                <a:solidFill>
                  <a:schemeClr val="tx1"/>
                </a:solidFill>
              </a:rPr>
              <a:t>EDUCACIÓN</a:t>
            </a:r>
          </a:p>
          <a:p>
            <a:pPr marL="180975" indent="-180975" algn="just">
              <a:buFont typeface="Arial" pitchFamily="34" charset="0"/>
              <a:buChar char="•"/>
            </a:pPr>
            <a:r>
              <a:rPr lang="es-CO" sz="1800" dirty="0" smtClean="0">
                <a:solidFill>
                  <a:schemeClr val="tx1"/>
                </a:solidFill>
              </a:rPr>
              <a:t>Se superó la sanción impuesta por el Ministerio de Educación  Nacional.</a:t>
            </a:r>
          </a:p>
          <a:p>
            <a:pPr marL="180975" indent="-180975" algn="just">
              <a:buFont typeface="Arial" pitchFamily="34" charset="0"/>
              <a:buChar char="•"/>
            </a:pPr>
            <a:r>
              <a:rPr lang="es-CO" sz="1800" dirty="0" smtClean="0">
                <a:solidFill>
                  <a:schemeClr val="tx1"/>
                </a:solidFill>
              </a:rPr>
              <a:t>Estructuración de la planta de docentes por municipio no certificado.</a:t>
            </a:r>
          </a:p>
          <a:p>
            <a:pPr marL="180975" indent="-180975" algn="just">
              <a:buFont typeface="Arial" pitchFamily="34" charset="0"/>
              <a:buChar char="•"/>
            </a:pPr>
            <a:r>
              <a:rPr lang="es-CO" sz="1800" dirty="0" smtClean="0">
                <a:solidFill>
                  <a:schemeClr val="tx1"/>
                </a:solidFill>
              </a:rPr>
              <a:t>100% de la planta de docentes cubierta.</a:t>
            </a:r>
          </a:p>
          <a:p>
            <a:pPr marL="180975" indent="-180975" algn="just">
              <a:buFont typeface="Arial" pitchFamily="34" charset="0"/>
              <a:buChar char="•"/>
            </a:pPr>
            <a:r>
              <a:rPr lang="es-CO" sz="1800" dirty="0" smtClean="0">
                <a:solidFill>
                  <a:schemeClr val="tx1"/>
                </a:solidFill>
              </a:rPr>
              <a:t>Alianza con instituciones de educación superior e </a:t>
            </a:r>
            <a:r>
              <a:rPr lang="es-CO" sz="1800" dirty="0" err="1" smtClean="0">
                <a:solidFill>
                  <a:schemeClr val="tx1"/>
                </a:solidFill>
              </a:rPr>
              <a:t>Icetex</a:t>
            </a:r>
            <a:r>
              <a:rPr lang="es-CO" sz="1800" dirty="0" smtClean="0">
                <a:solidFill>
                  <a:schemeClr val="tx1"/>
                </a:solidFill>
              </a:rPr>
              <a:t>, para apoyar y garantizar el ingreso y permanencia de 5.000 estudiantes del Departamento a la educación superior.</a:t>
            </a:r>
          </a:p>
          <a:p>
            <a:pPr marL="180975" indent="-180975" algn="just">
              <a:buFont typeface="Arial" pitchFamily="34" charset="0"/>
              <a:buChar char="•"/>
            </a:pPr>
            <a:r>
              <a:rPr lang="es-CO" sz="1800" dirty="0" smtClean="0">
                <a:solidFill>
                  <a:schemeClr val="tx1"/>
                </a:solidFill>
              </a:rPr>
              <a:t>Aumento de cobertura en 7.250 personas, para el programa de atención a la población joven y adulta iletrada.</a:t>
            </a:r>
          </a:p>
          <a:p>
            <a:pPr algn="just"/>
            <a:r>
              <a:rPr lang="es-CO" sz="2000" b="1" dirty="0" smtClean="0">
                <a:solidFill>
                  <a:schemeClr val="tx1"/>
                </a:solidFill>
              </a:rPr>
              <a:t>AGRÍCOLA</a:t>
            </a:r>
          </a:p>
          <a:p>
            <a:pPr marL="180975" indent="-180975" algn="just">
              <a:buFont typeface="Arial" pitchFamily="34" charset="0"/>
              <a:buChar char="•"/>
            </a:pPr>
            <a:r>
              <a:rPr lang="es-CO" sz="1800" dirty="0" smtClean="0">
                <a:solidFill>
                  <a:schemeClr val="tx1"/>
                </a:solidFill>
              </a:rPr>
              <a:t>Se avalaron 827 proyectos por un monto total de $71.000 millones, con garantías complementarias por $5.000 millones, dentro del Programa Incentivo para la Capitalización Rural.</a:t>
            </a:r>
          </a:p>
          <a:p>
            <a:pPr marL="180975" indent="-180975" algn="just">
              <a:buFont typeface="Arial" pitchFamily="34" charset="0"/>
              <a:buChar char="•"/>
            </a:pPr>
            <a:r>
              <a:rPr lang="es-CO" sz="1800" dirty="0" smtClean="0">
                <a:solidFill>
                  <a:schemeClr val="tx1"/>
                </a:solidFill>
              </a:rPr>
              <a:t>Se asignaron 265 incentivos equivalentes a $723 millones.</a:t>
            </a:r>
          </a:p>
          <a:p>
            <a:pPr marL="180975" indent="-180975" algn="just">
              <a:buFont typeface="Arial" pitchFamily="34" charset="0"/>
              <a:buChar char="•"/>
            </a:pPr>
            <a:r>
              <a:rPr lang="es-CO" sz="1800" dirty="0" smtClean="0">
                <a:solidFill>
                  <a:schemeClr val="tx1"/>
                </a:solidFill>
              </a:rPr>
              <a:t>96 agremiaciones de paneleros beneficiados con dotación de maquinaria.</a:t>
            </a:r>
          </a:p>
          <a:p>
            <a:pPr algn="just">
              <a:buFont typeface="Arial" pitchFamily="34" charset="0"/>
              <a:buChar char="•"/>
            </a:pPr>
            <a:endParaRPr lang="es-CO" sz="1400" dirty="0" smtClean="0">
              <a:solidFill>
                <a:schemeClr val="tx1"/>
              </a:solidFill>
            </a:endParaRPr>
          </a:p>
        </p:txBody>
      </p:sp>
      <p:pic>
        <p:nvPicPr>
          <p:cNvPr id="6" name="5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7" name="6 Rectángulo"/>
          <p:cNvSpPr/>
          <p:nvPr/>
        </p:nvSpPr>
        <p:spPr>
          <a:xfrm>
            <a:off x="457200" y="309718"/>
            <a:ext cx="2806538"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SECTOR SOCIAL</a:t>
            </a:r>
            <a:endParaRPr lang="es-CO" sz="3200" b="1" dirty="0">
              <a:solidFill>
                <a:srgbClr val="FF0000"/>
              </a:solidFill>
              <a:effectLst>
                <a:outerShdw blurRad="38100" dist="38100" dir="2700000" algn="tl">
                  <a:srgbClr val="000000">
                    <a:alpha val="43137"/>
                  </a:srgbClr>
                </a:outerShdw>
              </a:effectLst>
            </a:endParaRPr>
          </a:p>
        </p:txBody>
      </p:sp>
      <p:cxnSp>
        <p:nvCxnSpPr>
          <p:cNvPr id="8" name="7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p:cNvSpPr>
          <p:nvPr/>
        </p:nvSpPr>
        <p:spPr bwMode="auto">
          <a:xfrm>
            <a:off x="682906" y="664370"/>
            <a:ext cx="7105112" cy="519112"/>
          </a:xfrm>
          <a:prstGeom prst="rect">
            <a:avLst/>
          </a:prstGeom>
          <a:noFill/>
          <a:ln w="9525">
            <a:noFill/>
            <a:miter lim="800000"/>
            <a:headEnd/>
            <a:tailEnd/>
          </a:ln>
        </p:spPr>
        <p:txBody>
          <a:bodyPr anchor="b"/>
          <a:lstStyle/>
          <a:p>
            <a:pPr algn="ctr" eaLnBrk="0" hangingPunct="0"/>
            <a:r>
              <a:rPr lang="es-CO" sz="1400" b="1" dirty="0">
                <a:cs typeface="Calibri" pitchFamily="34" charset="0"/>
              </a:rPr>
              <a:t>ACTIVIDADES DIRECCIÓN DE CONCEPTOS Y ESTUDIOS </a:t>
            </a:r>
            <a:r>
              <a:rPr lang="es-CO" sz="1400" b="1" dirty="0" smtClean="0">
                <a:cs typeface="Calibri" pitchFamily="34" charset="0"/>
              </a:rPr>
              <a:t>JURÍDICOS</a:t>
            </a:r>
            <a:endParaRPr lang="en-US" sz="1400" b="1" dirty="0">
              <a:cs typeface="Calibri" pitchFamily="34" charset="0"/>
            </a:endParaRPr>
          </a:p>
        </p:txBody>
      </p:sp>
      <p:sp>
        <p:nvSpPr>
          <p:cNvPr id="4" name="2 Marcador de contenido"/>
          <p:cNvSpPr>
            <a:spLocks/>
          </p:cNvSpPr>
          <p:nvPr/>
        </p:nvSpPr>
        <p:spPr bwMode="auto">
          <a:xfrm>
            <a:off x="534988" y="1213301"/>
            <a:ext cx="7639050" cy="1439862"/>
          </a:xfrm>
          <a:prstGeom prst="rect">
            <a:avLst/>
          </a:prstGeom>
          <a:noFill/>
          <a:ln w="9525">
            <a:noFill/>
            <a:miter lim="800000"/>
            <a:headEnd/>
            <a:tailEnd/>
          </a:ln>
        </p:spPr>
        <p:txBody>
          <a:bodyPr/>
          <a:lstStyle/>
          <a:p>
            <a:pPr algn="just" eaLnBrk="0" hangingPunct="0">
              <a:spcBef>
                <a:spcPct val="20000"/>
              </a:spcBef>
            </a:pPr>
            <a:r>
              <a:rPr lang="es-CO" sz="1400" dirty="0">
                <a:cs typeface="Calibri" pitchFamily="34" charset="0"/>
              </a:rPr>
              <a:t>ATENCION Y ASESORIA A LOS MUNICIPIOS EN TODAS LAS ACTIVIDADES SEÑALADAS AQUI, EN ESPECIAL EN CONCEPTOS JURIDICOS SOBRE TEMAS DE PLANTAS DE PERSONAL, PRESUPUESTAL, NORMAS POLICIVAS Y ELECTORALES. </a:t>
            </a:r>
          </a:p>
          <a:p>
            <a:pPr algn="just" eaLnBrk="0" hangingPunct="0">
              <a:spcBef>
                <a:spcPct val="20000"/>
              </a:spcBef>
            </a:pPr>
            <a:endParaRPr lang="es-CO" sz="1400" dirty="0">
              <a:cs typeface="Calibri" pitchFamily="34" charset="0"/>
            </a:endParaRPr>
          </a:p>
          <a:p>
            <a:pPr algn="just" eaLnBrk="0" hangingPunct="0">
              <a:spcBef>
                <a:spcPct val="20000"/>
              </a:spcBef>
            </a:pPr>
            <a:r>
              <a:rPr lang="es-CO" sz="1400" dirty="0">
                <a:cs typeface="Calibri" pitchFamily="34" charset="0"/>
              </a:rPr>
              <a:t>A NIVEL NACIONAL SE HAN PRESENTADO OBSERVACIONES Y PROPOSICIONES AL PROYECTO DE LEY REGIMEN DEPARTAMENTAL No. 045-11 Cámara.</a:t>
            </a:r>
          </a:p>
          <a:p>
            <a:pPr algn="just" eaLnBrk="0" hangingPunct="0">
              <a:spcBef>
                <a:spcPct val="20000"/>
              </a:spcBef>
            </a:pPr>
            <a:endParaRPr lang="es-CO" sz="1400" dirty="0"/>
          </a:p>
        </p:txBody>
      </p:sp>
      <p:graphicFrame>
        <p:nvGraphicFramePr>
          <p:cNvPr id="5" name="2 Gráfico"/>
          <p:cNvGraphicFramePr>
            <a:graphicFrameLocks/>
          </p:cNvGraphicFramePr>
          <p:nvPr/>
        </p:nvGraphicFramePr>
        <p:xfrm>
          <a:off x="361950" y="2653163"/>
          <a:ext cx="7812088" cy="3738562"/>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84231" y="256304"/>
            <a:ext cx="29708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JURÍDICA</a:t>
            </a:r>
            <a:endParaRPr lang="es-CO" sz="2400" dirty="0"/>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cien días (1).jpg"/>
          <p:cNvPicPr>
            <a:picLocks noChangeAspect="1"/>
          </p:cNvPicPr>
          <p:nvPr/>
        </p:nvPicPr>
        <p:blipFill>
          <a:blip r:embed="rId3"/>
          <a:stretch>
            <a:fillRect/>
          </a:stretch>
        </p:blipFill>
        <p:spPr>
          <a:xfrm>
            <a:off x="7788017" y="177790"/>
            <a:ext cx="1077182" cy="1077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57200" y="1069975"/>
            <a:ext cx="8229600" cy="446088"/>
          </a:xfrm>
          <a:prstGeom prst="rect">
            <a:avLst/>
          </a:prstGeom>
          <a:noFill/>
          <a:ln w="9525">
            <a:noFill/>
            <a:miter lim="800000"/>
            <a:headEnd/>
            <a:tailEnd/>
          </a:ln>
        </p:spPr>
        <p:txBody>
          <a:bodyPr anchor="ctr"/>
          <a:lstStyle/>
          <a:p>
            <a:pPr eaLnBrk="0" hangingPunct="0"/>
            <a:r>
              <a:rPr lang="es-ES" sz="2000" b="1" dirty="0"/>
              <a:t>DEFENSA JUDICIAL</a:t>
            </a:r>
          </a:p>
        </p:txBody>
      </p:sp>
      <p:sp>
        <p:nvSpPr>
          <p:cNvPr id="4" name="Rectangle 5"/>
          <p:cNvSpPr>
            <a:spLocks noChangeArrowheads="1"/>
          </p:cNvSpPr>
          <p:nvPr/>
        </p:nvSpPr>
        <p:spPr bwMode="auto">
          <a:xfrm>
            <a:off x="457200" y="1857375"/>
            <a:ext cx="8229600" cy="4071938"/>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pitchFamily="34" charset="0"/>
              <a:buChar char="•"/>
            </a:pPr>
            <a:r>
              <a:rPr lang="es-ES" sz="1600">
                <a:cs typeface="Calibri" pitchFamily="34" charset="0"/>
              </a:rPr>
              <a:t>PROCESOS FALLADOS :  </a:t>
            </a:r>
          </a:p>
          <a:p>
            <a:pPr marL="342900" indent="-342900" eaLnBrk="0" hangingPunct="0">
              <a:lnSpc>
                <a:spcPct val="90000"/>
              </a:lnSpc>
              <a:spcBef>
                <a:spcPct val="20000"/>
              </a:spcBef>
              <a:buFontTx/>
              <a:buChar char="•"/>
            </a:pPr>
            <a:r>
              <a:rPr lang="es-ES" sz="1600" b="1">
                <a:cs typeface="Calibri" pitchFamily="34" charset="0"/>
              </a:rPr>
              <a:t>FAVORABLES: 58. </a:t>
            </a:r>
            <a:r>
              <a:rPr lang="es-ES" sz="1600">
                <a:cs typeface="Calibri" pitchFamily="34" charset="0"/>
              </a:rPr>
              <a:t>CON AHORRO PARA  EL DEPARTAMENTO EN UN APROXIMADO DE VEINTE MIL  MILLONES DE PESOS ($20.000.000.000.oo).</a:t>
            </a:r>
          </a:p>
          <a:p>
            <a:pPr marL="342900" indent="-342900" eaLnBrk="0" hangingPunct="0">
              <a:lnSpc>
                <a:spcPct val="90000"/>
              </a:lnSpc>
              <a:spcBef>
                <a:spcPct val="20000"/>
              </a:spcBef>
              <a:buFontTx/>
              <a:buChar char="•"/>
            </a:pPr>
            <a:r>
              <a:rPr lang="es-ES" sz="1600" b="1">
                <a:cs typeface="Calibri" pitchFamily="34" charset="0"/>
              </a:rPr>
              <a:t>DESFAVORABLES: 20. </a:t>
            </a:r>
            <a:r>
              <a:rPr lang="es-ES" sz="1600">
                <a:cs typeface="Calibri" pitchFamily="34" charset="0"/>
              </a:rPr>
              <a:t>QUE ASCIENDEN A LA SUMA DE SEISCIENTOS CUARENTA MILLONES DE PESOS ($640.000.000), EN LOS CUALES SE INCLUYE </a:t>
            </a:r>
            <a:r>
              <a:rPr lang="es-ES" sz="1600" b="1">
                <a:cs typeface="Calibri" pitchFamily="34" charset="0"/>
              </a:rPr>
              <a:t>14</a:t>
            </a:r>
            <a:r>
              <a:rPr lang="es-ES" sz="1600">
                <a:cs typeface="Calibri" pitchFamily="34" charset="0"/>
              </a:rPr>
              <a:t> </a:t>
            </a:r>
            <a:r>
              <a:rPr lang="es-ES" sz="1600" b="1">
                <a:cs typeface="Calibri" pitchFamily="34" charset="0"/>
              </a:rPr>
              <a:t>REINTEGROS </a:t>
            </a:r>
            <a:r>
              <a:rPr lang="es-ES" sz="1600">
                <a:cs typeface="Calibri" pitchFamily="34" charset="0"/>
              </a:rPr>
              <a:t>DE EXFUNCIONARIOS.</a:t>
            </a:r>
          </a:p>
          <a:p>
            <a:pPr marL="342900" indent="-342900" eaLnBrk="0" hangingPunct="0">
              <a:lnSpc>
                <a:spcPct val="90000"/>
              </a:lnSpc>
              <a:spcBef>
                <a:spcPct val="20000"/>
              </a:spcBef>
              <a:buFontTx/>
              <a:buChar char="•"/>
            </a:pPr>
            <a:r>
              <a:rPr lang="es-ES" sz="1600">
                <a:cs typeface="Calibri" pitchFamily="34" charset="0"/>
              </a:rPr>
              <a:t>REASIGNACION DE PROCESOS POR ESPECIALIDAD.</a:t>
            </a:r>
          </a:p>
          <a:p>
            <a:pPr marL="342900" indent="-342900" eaLnBrk="0" hangingPunct="0">
              <a:lnSpc>
                <a:spcPct val="90000"/>
              </a:lnSpc>
              <a:spcBef>
                <a:spcPct val="20000"/>
              </a:spcBef>
              <a:buFontTx/>
              <a:buChar char="•"/>
            </a:pPr>
            <a:r>
              <a:rPr lang="es-ES" sz="1600">
                <a:cs typeface="Calibri" pitchFamily="34" charset="0"/>
              </a:rPr>
              <a:t>INSTRUCTIVO DE ENTREGA Y RECIBO DE PROCESOS.</a:t>
            </a:r>
          </a:p>
          <a:p>
            <a:pPr marL="342900" indent="-342900" eaLnBrk="0" hangingPunct="0">
              <a:lnSpc>
                <a:spcPct val="90000"/>
              </a:lnSpc>
              <a:spcBef>
                <a:spcPct val="20000"/>
              </a:spcBef>
              <a:buFontTx/>
              <a:buChar char="•"/>
            </a:pPr>
            <a:r>
              <a:rPr lang="es-ES" sz="1600">
                <a:cs typeface="Calibri" pitchFamily="34" charset="0"/>
              </a:rPr>
              <a:t>CAPACITACION ACCION DE REPETICION.</a:t>
            </a:r>
          </a:p>
          <a:p>
            <a:pPr marL="342900" indent="-342900" eaLnBrk="0" hangingPunct="0">
              <a:lnSpc>
                <a:spcPct val="90000"/>
              </a:lnSpc>
              <a:spcBef>
                <a:spcPct val="20000"/>
              </a:spcBef>
              <a:buFontTx/>
              <a:buChar char="•"/>
            </a:pPr>
            <a:r>
              <a:rPr lang="es-ES" sz="1600">
                <a:cs typeface="Calibri" pitchFamily="34" charset="0"/>
              </a:rPr>
              <a:t>PROGRAMACION EN CAPACITACION NUEVO C.C.A</a:t>
            </a:r>
          </a:p>
          <a:p>
            <a:pPr marL="342900" indent="-342900" eaLnBrk="0" hangingPunct="0">
              <a:lnSpc>
                <a:spcPct val="90000"/>
              </a:lnSpc>
              <a:spcBef>
                <a:spcPct val="20000"/>
              </a:spcBef>
              <a:buFontTx/>
              <a:buChar char="•"/>
            </a:pPr>
            <a:r>
              <a:rPr lang="es-ES" sz="1600">
                <a:cs typeface="Calibri" pitchFamily="34" charset="0"/>
              </a:rPr>
              <a:t>DEPURACION SIPROJ.</a:t>
            </a:r>
          </a:p>
        </p:txBody>
      </p:sp>
      <p:sp>
        <p:nvSpPr>
          <p:cNvPr id="5" name="4 Rectángulo"/>
          <p:cNvSpPr/>
          <p:nvPr/>
        </p:nvSpPr>
        <p:spPr>
          <a:xfrm>
            <a:off x="184231" y="256304"/>
            <a:ext cx="29708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JURÍDICA</a:t>
            </a:r>
            <a:endParaRPr lang="es-CO" sz="2400" dirty="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Box 1"/>
          <p:cNvSpPr txBox="1">
            <a:spLocks noChangeArrowheads="1"/>
          </p:cNvSpPr>
          <p:nvPr/>
        </p:nvSpPr>
        <p:spPr bwMode="auto">
          <a:xfrm>
            <a:off x="2805113" y="5164138"/>
            <a:ext cx="5484812" cy="600075"/>
          </a:xfrm>
          <a:prstGeom prst="rect">
            <a:avLst/>
          </a:prstGeom>
          <a:noFill/>
          <a:ln w="9525">
            <a:noFill/>
            <a:miter lim="800000"/>
            <a:headEnd/>
            <a:tailEnd/>
          </a:ln>
        </p:spPr>
        <p:txBody>
          <a:bodyPr>
            <a:spAutoFit/>
          </a:bodyPr>
          <a:lstStyle/>
          <a:p>
            <a:pPr algn="ctr"/>
            <a:r>
              <a:rPr lang="es-CO">
                <a:solidFill>
                  <a:srgbClr val="FFFFFF"/>
                </a:solidFill>
              </a:rPr>
              <a:t>JUAN CARLOS JOYOS RODRIGUEZ</a:t>
            </a:r>
            <a:endParaRPr lang="es-ES_tradnl">
              <a:solidFill>
                <a:srgbClr val="FFFFFF"/>
              </a:solidFill>
            </a:endParaRPr>
          </a:p>
          <a:p>
            <a:pPr algn="ctr"/>
            <a:r>
              <a:rPr lang="es-CO" sz="1500">
                <a:solidFill>
                  <a:srgbClr val="FFFFFF"/>
                </a:solidFill>
              </a:rPr>
              <a:t>SECRETARÍA DE DESARROLLO SOCIAL</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7215373"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DESARROLLO SOCIAL</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1041" y="968544"/>
            <a:ext cx="7066976" cy="504056"/>
          </a:xfrm>
          <a:prstGeom prst="rect">
            <a:avLst/>
          </a:prstGeom>
          <a:solidFill>
            <a:schemeClr val="bg1"/>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90000"/>
              </a:lnSpc>
              <a:defRPr/>
            </a:pPr>
            <a:r>
              <a:rPr lang="es-CO" sz="1800" b="1" dirty="0" smtClean="0">
                <a:solidFill>
                  <a:schemeClr val="tx1"/>
                </a:solidFill>
                <a:latin typeface="+mj-lt"/>
                <a:cs typeface="Arial" pitchFamily="34" charset="0"/>
              </a:rPr>
              <a:t>SEGURIDAD ALIMENTARIA Y NUTRICIONAL</a:t>
            </a:r>
            <a:r>
              <a:rPr lang="es-CO" sz="2400" b="1" i="1" dirty="0" smtClean="0">
                <a:solidFill>
                  <a:schemeClr val="tx1"/>
                </a:solidFill>
                <a:cs typeface="Arial" pitchFamily="34" charset="0"/>
              </a:rPr>
              <a:t> </a:t>
            </a:r>
            <a:endParaRPr lang="es-CO" sz="2000" b="1" i="1" dirty="0" smtClean="0">
              <a:solidFill>
                <a:schemeClr val="tx1"/>
              </a:solidFill>
              <a:cs typeface="Arial" pitchFamily="34" charset="0"/>
            </a:endParaRPr>
          </a:p>
          <a:p>
            <a:pPr>
              <a:lnSpc>
                <a:spcPct val="90000"/>
              </a:lnSpc>
              <a:defRPr/>
            </a:pPr>
            <a:endParaRPr lang="es-CO" sz="2000" b="1" i="1" dirty="0" smtClean="0">
              <a:solidFill>
                <a:schemeClr val="bg1"/>
              </a:solidFill>
              <a:cs typeface="Arial" pitchFamily="34" charset="0"/>
            </a:endParaRPr>
          </a:p>
          <a:p>
            <a:pPr>
              <a:lnSpc>
                <a:spcPct val="90000"/>
              </a:lnSpc>
              <a:defRPr/>
            </a:pPr>
            <a:r>
              <a:rPr lang="es-CO" sz="1600" b="1" i="1" dirty="0" smtClean="0">
                <a:solidFill>
                  <a:schemeClr val="tx1"/>
                </a:solidFill>
                <a:cs typeface="Arial" pitchFamily="34" charset="0"/>
              </a:rPr>
              <a:t>AL DERECHO CON LA ALIMENTACIÓN</a:t>
            </a:r>
          </a:p>
          <a:p>
            <a:pPr>
              <a:lnSpc>
                <a:spcPct val="90000"/>
              </a:lnSpc>
              <a:defRPr/>
            </a:pPr>
            <a:endParaRPr lang="es-CO" sz="2000" b="1" i="1" dirty="0" smtClean="0">
              <a:solidFill>
                <a:schemeClr val="bg1"/>
              </a:solidFill>
              <a:cs typeface="Arial" pitchFamily="34" charset="0"/>
            </a:endParaRPr>
          </a:p>
        </p:txBody>
      </p:sp>
      <p:sp>
        <p:nvSpPr>
          <p:cNvPr id="4" name="16 Marcador de contenido"/>
          <p:cNvSpPr>
            <a:spLocks noGrp="1"/>
          </p:cNvSpPr>
          <p:nvPr>
            <p:ph idx="4294967295"/>
          </p:nvPr>
        </p:nvSpPr>
        <p:spPr>
          <a:xfrm>
            <a:off x="457200" y="1944547"/>
            <a:ext cx="8229600" cy="4000500"/>
          </a:xfrm>
        </p:spPr>
        <p:txBody>
          <a:bodyPr>
            <a:normAutofit fontScale="92500"/>
          </a:bodyPr>
          <a:lstStyle/>
          <a:p>
            <a:pPr algn="just">
              <a:buFont typeface="Arial" charset="0"/>
              <a:buChar char="•"/>
              <a:defRPr/>
            </a:pPr>
            <a:r>
              <a:rPr lang="es-ES" sz="1600" dirty="0" smtClean="0"/>
              <a:t>Con una estrategia de atención nutricional de 180 días, la Secretaría de Desarrollo Social lidera la atención a 7.871 niños y niñas menores de cinco años y 3.064 madres gestantes y/o lactantes en situación de vulnerabilidad alimentaria o riesgo nutricional, con la entrega de 32.805 paquetes alimentarios a los 116 municipios, entregas realizadas en los meses de enero, febrero y marzo de 2012.</a:t>
            </a:r>
          </a:p>
          <a:p>
            <a:pPr algn="just">
              <a:buFont typeface="Arial" charset="0"/>
              <a:buNone/>
              <a:defRPr/>
            </a:pPr>
            <a:endParaRPr lang="es-ES" sz="1600" dirty="0" smtClean="0"/>
          </a:p>
          <a:p>
            <a:pPr algn="just">
              <a:buFont typeface="Arial" charset="0"/>
              <a:buChar char="•"/>
              <a:defRPr/>
            </a:pPr>
            <a:r>
              <a:rPr lang="es-ES" sz="1600" dirty="0" smtClean="0"/>
              <a:t>La Secretaria de Desarrollo Social de Cundinamarca, en coordinación con el  Banco Arquidiocesano y en reunión los alcaldes  de Fusagasugá, La Mesa, La Calera, Soacha, Funza, Zipaquirá, Gachancipá, Ubaté y Chocontá, pretenden implementar en sus regiones el Banco de Alimentos que busca brindar asistencia alimentaria a habitantes en estado de vulnerabilidad, así como capacitación a los funcionarios encargados de su administración.</a:t>
            </a:r>
          </a:p>
          <a:p>
            <a:pPr algn="just">
              <a:buFont typeface="Arial" charset="0"/>
              <a:buNone/>
              <a:defRPr/>
            </a:pPr>
            <a:endParaRPr lang="es-ES" sz="1600" dirty="0" smtClean="0"/>
          </a:p>
          <a:p>
            <a:pPr algn="just">
              <a:buFont typeface="Arial" charset="0"/>
              <a:buChar char="•"/>
              <a:defRPr/>
            </a:pPr>
            <a:r>
              <a:rPr lang="es-CO" sz="1600" dirty="0" smtClean="0"/>
              <a:t>Para beneficiar a población vulnerable como familias en condición de pobreza y madres cabeza de familia, el barrio Kennedy de Girardot, la Inspección de Puerto Libre de Puerto Salgar y el municipio de Nilo, la Secretaría de Desarrollo Social asignó nuevas plantas de soya, a fin de servir de complemento a la seguridad alimentaria y apuntalar al emprendimiento de sus mujeres.</a:t>
            </a:r>
            <a:r>
              <a:rPr lang="es-ES" sz="1600" dirty="0" smtClean="0"/>
              <a:t> </a:t>
            </a:r>
            <a:endParaRPr lang="es-CO" sz="1600" dirty="0" smtClean="0"/>
          </a:p>
          <a:p>
            <a:pPr>
              <a:buFont typeface="Arial" charset="0"/>
              <a:buChar char="•"/>
              <a:defRPr/>
            </a:pPr>
            <a:endParaRPr lang="es-CO" sz="1600" dirty="0">
              <a:latin typeface="+mj-lt"/>
            </a:endParaRPr>
          </a:p>
        </p:txBody>
      </p:sp>
      <p:sp>
        <p:nvSpPr>
          <p:cNvPr id="5" name="4 Rectángulo"/>
          <p:cNvSpPr/>
          <p:nvPr/>
        </p:nvSpPr>
        <p:spPr>
          <a:xfrm>
            <a:off x="184231" y="256304"/>
            <a:ext cx="486966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DESARROLLO SOCIAL</a:t>
            </a:r>
            <a:endParaRPr lang="es-CO" sz="2400" dirty="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784120"/>
            <a:ext cx="7582515" cy="810328"/>
          </a:xfrm>
          <a:prstGeom prst="rect">
            <a:avLst/>
          </a:prstGeom>
          <a:solidFill>
            <a:schemeClr val="bg1"/>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90000"/>
              </a:lnSpc>
              <a:defRPr/>
            </a:pPr>
            <a:r>
              <a:rPr lang="es-CO" sz="1800" b="1" i="1" dirty="0" smtClean="0">
                <a:solidFill>
                  <a:schemeClr val="tx1"/>
                </a:solidFill>
                <a:latin typeface="+mj-lt"/>
                <a:cs typeface="Arial" pitchFamily="34" charset="0"/>
              </a:rPr>
              <a:t>APLICACIÓN Y RECONOCIMIENTO DE LOS DERECHOS DE LAS Y LOS JOVENES</a:t>
            </a:r>
          </a:p>
          <a:p>
            <a:pPr>
              <a:lnSpc>
                <a:spcPct val="90000"/>
              </a:lnSpc>
              <a:defRPr/>
            </a:pPr>
            <a:r>
              <a:rPr lang="es-CO" sz="1800" b="1" i="1" dirty="0" smtClean="0">
                <a:solidFill>
                  <a:schemeClr val="tx1"/>
                </a:solidFill>
                <a:latin typeface="+mj-lt"/>
                <a:cs typeface="Arial" pitchFamily="34" charset="0"/>
              </a:rPr>
              <a:t>CUNDINAMARCA SE HACE JOVEN</a:t>
            </a:r>
          </a:p>
        </p:txBody>
      </p:sp>
      <p:sp>
        <p:nvSpPr>
          <p:cNvPr id="68614" name="15 CuadroTexto"/>
          <p:cNvSpPr txBox="1">
            <a:spLocks noChangeArrowheads="1"/>
          </p:cNvSpPr>
          <p:nvPr/>
        </p:nvSpPr>
        <p:spPr bwMode="auto">
          <a:xfrm>
            <a:off x="428624" y="1759352"/>
            <a:ext cx="8240813" cy="5213735"/>
          </a:xfrm>
          <a:prstGeom prst="rect">
            <a:avLst/>
          </a:prstGeom>
          <a:noFill/>
          <a:ln w="9525">
            <a:noFill/>
            <a:miter lim="800000"/>
            <a:headEnd/>
            <a:tailEnd/>
          </a:ln>
        </p:spPr>
        <p:txBody>
          <a:bodyPr wrap="square">
            <a:spAutoFit/>
          </a:bodyPr>
          <a:lstStyle/>
          <a:p>
            <a:pPr algn="just" defTabSz="912813">
              <a:buFont typeface="Arial" pitchFamily="34" charset="0"/>
              <a:buChar char="•"/>
            </a:pPr>
            <a:r>
              <a:rPr lang="es-ES_tradnl" sz="1600" dirty="0"/>
              <a:t>Conformación  del Fondo Emprender</a:t>
            </a:r>
            <a:r>
              <a:rPr lang="es-ES_tradnl" sz="1600" b="1" dirty="0">
                <a:solidFill>
                  <a:srgbClr val="0070C0"/>
                </a:solidFill>
              </a:rPr>
              <a:t> </a:t>
            </a:r>
            <a:r>
              <a:rPr lang="es-ES_tradnl" sz="1600" dirty="0"/>
              <a:t>para beneficiar a jóvenes emprendedores de Cundinamarca.</a:t>
            </a:r>
          </a:p>
          <a:p>
            <a:pPr algn="just" defTabSz="912813"/>
            <a:endParaRPr lang="es-ES_tradnl" sz="1600" dirty="0"/>
          </a:p>
          <a:p>
            <a:pPr algn="just" defTabSz="912813">
              <a:buFont typeface="Arial" pitchFamily="34" charset="0"/>
              <a:buChar char="•"/>
            </a:pPr>
            <a:r>
              <a:rPr lang="es-ES_tradnl" sz="1600" dirty="0"/>
              <a:t>En conjunto con la Secretaria de Competitividad y Desarrollo Económico, Agricultura y Desarrollo Rural, Región Capital e Integración Regional en asocio con el SENA,  se consolidaron y recibieron 33 proyectos con planes de negocios avalados de los cuales 25 ingresaron a la plataforma de FONADE, entre los cuales participan iniciativas de jóvenes </a:t>
            </a:r>
            <a:r>
              <a:rPr lang="es-ES_tradnl" sz="1600" dirty="0" smtClean="0"/>
              <a:t>de</a:t>
            </a:r>
            <a:r>
              <a:rPr lang="es-ES" sz="1600" dirty="0" smtClean="0"/>
              <a:t>: </a:t>
            </a:r>
            <a:r>
              <a:rPr lang="es-ES" sz="1600" dirty="0" err="1"/>
              <a:t>Anapoima</a:t>
            </a:r>
            <a:r>
              <a:rPr lang="es-ES" sz="1600" dirty="0"/>
              <a:t>, </a:t>
            </a:r>
            <a:r>
              <a:rPr lang="es-ES" sz="1600" dirty="0" err="1"/>
              <a:t>Cajicá</a:t>
            </a:r>
            <a:r>
              <a:rPr lang="es-ES" sz="1600" dirty="0"/>
              <a:t>, La Palma, Soacha, Girardot, </a:t>
            </a:r>
            <a:r>
              <a:rPr lang="es-ES" sz="1600" dirty="0" err="1"/>
              <a:t>Sasaima</a:t>
            </a:r>
            <a:r>
              <a:rPr lang="es-ES" sz="1600" dirty="0"/>
              <a:t>, Gacheta, </a:t>
            </a:r>
            <a:r>
              <a:rPr lang="es-ES" sz="1600" dirty="0" err="1"/>
              <a:t>Fusagasugá</a:t>
            </a:r>
            <a:r>
              <a:rPr lang="es-ES" sz="1600" dirty="0"/>
              <a:t>, </a:t>
            </a:r>
            <a:r>
              <a:rPr lang="es-ES" sz="1600" dirty="0" err="1"/>
              <a:t>Choachí</a:t>
            </a:r>
            <a:r>
              <a:rPr lang="es-ES" sz="1600" dirty="0"/>
              <a:t>, Chía, El Colegio, Venecia, </a:t>
            </a:r>
            <a:r>
              <a:rPr lang="es-ES" sz="1600" dirty="0" err="1"/>
              <a:t>Cachipay</a:t>
            </a:r>
            <a:r>
              <a:rPr lang="es-ES" sz="1600" dirty="0"/>
              <a:t>, </a:t>
            </a:r>
            <a:r>
              <a:rPr lang="es-ES" sz="1600" dirty="0" err="1" smtClean="0"/>
              <a:t>TopaipÍ</a:t>
            </a:r>
            <a:r>
              <a:rPr lang="es-ES" sz="1600" dirty="0" smtClean="0"/>
              <a:t>, </a:t>
            </a:r>
            <a:r>
              <a:rPr lang="es-ES" sz="1600" dirty="0"/>
              <a:t>Granada, Guaduas, </a:t>
            </a:r>
            <a:r>
              <a:rPr lang="es-ES" sz="1600" dirty="0" err="1"/>
              <a:t>Silvania</a:t>
            </a:r>
            <a:r>
              <a:rPr lang="es-ES" sz="1600" dirty="0"/>
              <a:t>, </a:t>
            </a:r>
            <a:r>
              <a:rPr lang="es-ES" sz="1600" dirty="0" err="1"/>
              <a:t>Quebradanegra</a:t>
            </a:r>
            <a:r>
              <a:rPr lang="es-ES" sz="1600" dirty="0"/>
              <a:t> y San Juan de </a:t>
            </a:r>
            <a:r>
              <a:rPr lang="es-ES" sz="1600" dirty="0" err="1"/>
              <a:t>Rioseco</a:t>
            </a:r>
            <a:r>
              <a:rPr lang="es-ES" sz="1600" dirty="0"/>
              <a:t> y 8 se presentarán a la convocatoria nacional.</a:t>
            </a:r>
          </a:p>
          <a:p>
            <a:pPr algn="just" defTabSz="912813">
              <a:buFont typeface="Arial" pitchFamily="34" charset="0"/>
              <a:buChar char="•"/>
            </a:pPr>
            <a:endParaRPr lang="es-ES" sz="1600" dirty="0"/>
          </a:p>
          <a:p>
            <a:pPr algn="ctr" defTabSz="912813">
              <a:lnSpc>
                <a:spcPct val="90000"/>
              </a:lnSpc>
            </a:pPr>
            <a:r>
              <a:rPr lang="es-CO" sz="1600" b="1" dirty="0"/>
              <a:t>MUJER Y EQUIDAD DE GÉNERO</a:t>
            </a:r>
          </a:p>
          <a:p>
            <a:pPr algn="ctr" defTabSz="912813">
              <a:lnSpc>
                <a:spcPct val="90000"/>
              </a:lnSpc>
            </a:pPr>
            <a:r>
              <a:rPr lang="es-CO" sz="1600" b="1" dirty="0"/>
              <a:t>MUJER RECONOCIMIENTO Y PODER</a:t>
            </a:r>
          </a:p>
          <a:p>
            <a:pPr algn="just" defTabSz="912813"/>
            <a:endParaRPr lang="es-CO" sz="1600" dirty="0"/>
          </a:p>
          <a:p>
            <a:pPr algn="just" defTabSz="912813">
              <a:buFont typeface="Arial" pitchFamily="34" charset="0"/>
              <a:buChar char="•"/>
            </a:pPr>
            <a:r>
              <a:rPr lang="es-CO" sz="1600" dirty="0"/>
              <a:t>Gestión con empresarios para generación de empleo femenino para acceder a capacitación y vinculación </a:t>
            </a:r>
            <a:r>
              <a:rPr lang="es-CO" sz="1600" dirty="0" smtClean="0"/>
              <a:t>laboral.</a:t>
            </a:r>
            <a:endParaRPr lang="es-CO" sz="1600" dirty="0"/>
          </a:p>
          <a:p>
            <a:pPr algn="just" defTabSz="912813">
              <a:buFont typeface="Arial" pitchFamily="34" charset="0"/>
              <a:buChar char="•"/>
            </a:pPr>
            <a:r>
              <a:rPr lang="es-CO" sz="1600" dirty="0"/>
              <a:t>10 talleres para sensibilizar a los nuevos directivos, funcionarios de las </a:t>
            </a:r>
            <a:endParaRPr lang="es-CO" sz="1600" dirty="0" smtClean="0"/>
          </a:p>
          <a:p>
            <a:pPr algn="just" defTabSz="912813"/>
            <a:r>
              <a:rPr lang="es-CO" sz="1600" dirty="0" smtClean="0"/>
              <a:t>administraciones </a:t>
            </a:r>
            <a:r>
              <a:rPr lang="es-CO" sz="1600" dirty="0"/>
              <a:t>municipales y demás actores importantes, en presupuestos </a:t>
            </a:r>
            <a:endParaRPr lang="es-CO" sz="1600" dirty="0" smtClean="0"/>
          </a:p>
          <a:p>
            <a:pPr algn="just" defTabSz="912813"/>
            <a:r>
              <a:rPr lang="es-CO" sz="1600" dirty="0" smtClean="0"/>
              <a:t>sensibles </a:t>
            </a:r>
            <a:r>
              <a:rPr lang="es-CO" sz="1600" dirty="0"/>
              <a:t>al genero en enfoque de gestión del riesgo.</a:t>
            </a:r>
          </a:p>
          <a:p>
            <a:pPr algn="just" defTabSz="912813">
              <a:buFont typeface="Arial" pitchFamily="34" charset="0"/>
              <a:buChar char="•"/>
            </a:pPr>
            <a:endParaRPr lang="es-CO" sz="1600" dirty="0"/>
          </a:p>
          <a:p>
            <a:pPr algn="just" defTabSz="912813">
              <a:buFont typeface="Arial" pitchFamily="34" charset="0"/>
              <a:buChar char="•"/>
            </a:pPr>
            <a:endParaRPr lang="es-ES_tradnl" sz="1600"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184231" y="177790"/>
            <a:ext cx="486966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DESARROLLO SOCIAL</a:t>
            </a:r>
            <a:endParaRPr lang="es-CO"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4231" y="1002944"/>
            <a:ext cx="7709095" cy="504056"/>
          </a:xfrm>
          <a:prstGeom prst="rect">
            <a:avLst/>
          </a:prstGeom>
          <a:solidFill>
            <a:schemeClr val="bg1"/>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90000"/>
              </a:lnSpc>
              <a:defRPr/>
            </a:pPr>
            <a:r>
              <a:rPr lang="es-CO" sz="1800" b="1" dirty="0" smtClean="0">
                <a:solidFill>
                  <a:schemeClr val="tx1"/>
                </a:solidFill>
                <a:latin typeface="+mj-lt"/>
                <a:cs typeface="Arial" pitchFamily="34" charset="0"/>
              </a:rPr>
              <a:t>INFANCIA Y ADOLESCENCIA </a:t>
            </a:r>
          </a:p>
          <a:p>
            <a:pPr>
              <a:lnSpc>
                <a:spcPct val="90000"/>
              </a:lnSpc>
              <a:defRPr/>
            </a:pPr>
            <a:endParaRPr lang="es-CO" sz="2400" b="1" i="1" dirty="0" smtClean="0">
              <a:solidFill>
                <a:srgbClr val="0070C0"/>
              </a:solidFill>
              <a:cs typeface="Arial" pitchFamily="34" charset="0"/>
            </a:endParaRPr>
          </a:p>
          <a:p>
            <a:pPr>
              <a:lnSpc>
                <a:spcPct val="90000"/>
              </a:lnSpc>
              <a:defRPr/>
            </a:pPr>
            <a:r>
              <a:rPr lang="es-CO" sz="1800" b="1" dirty="0" smtClean="0">
                <a:solidFill>
                  <a:schemeClr val="tx1"/>
                </a:solidFill>
                <a:latin typeface="+mj-lt"/>
                <a:cs typeface="Arial" pitchFamily="34" charset="0"/>
              </a:rPr>
              <a:t>CRECIENDO CON DERECHOS</a:t>
            </a:r>
          </a:p>
        </p:txBody>
      </p:sp>
      <p:sp>
        <p:nvSpPr>
          <p:cNvPr id="4" name="10 Marcador de contenido"/>
          <p:cNvSpPr>
            <a:spLocks noGrp="1"/>
          </p:cNvSpPr>
          <p:nvPr>
            <p:ph idx="4294967295"/>
          </p:nvPr>
        </p:nvSpPr>
        <p:spPr>
          <a:xfrm>
            <a:off x="457200" y="1944547"/>
            <a:ext cx="8229600" cy="4757737"/>
          </a:xfrm>
        </p:spPr>
        <p:txBody>
          <a:bodyPr>
            <a:normAutofit/>
          </a:bodyPr>
          <a:lstStyle/>
          <a:p>
            <a:pPr algn="just">
              <a:buFont typeface="Arial" charset="0"/>
              <a:buChar char="•"/>
              <a:defRPr/>
            </a:pPr>
            <a:r>
              <a:rPr lang="es-CO" sz="1400" i="1" dirty="0" smtClean="0">
                <a:latin typeface="+mj-lt"/>
              </a:rPr>
              <a:t> 3 Ludotecas con mas de 200 elementos para sonreír, crear e innovar, aprendiendo, valores, desarrollando habilidades y competencias para la vida le fueron entregados a estos municipios</a:t>
            </a:r>
            <a:endParaRPr lang="es-CO" sz="1400" dirty="0" smtClean="0">
              <a:latin typeface="+mj-lt"/>
            </a:endParaRPr>
          </a:p>
          <a:p>
            <a:pPr algn="just">
              <a:buFont typeface="Arial" charset="0"/>
              <a:buChar char="•"/>
              <a:defRPr/>
            </a:pPr>
            <a:r>
              <a:rPr lang="es-CO" sz="1400" dirty="0" smtClean="0">
                <a:latin typeface="+mj-lt"/>
              </a:rPr>
              <a:t>Se realizó el lanzamiento del Plan Departamental para Prevenir, desestimular y erradicar el trabajo infantil y proteger al joven trabajador, el cual </a:t>
            </a:r>
            <a:r>
              <a:rPr lang="es-CO" sz="1400" dirty="0" err="1" smtClean="0">
                <a:latin typeface="+mj-lt"/>
              </a:rPr>
              <a:t>fué</a:t>
            </a:r>
            <a:r>
              <a:rPr lang="es-CO" sz="1400" dirty="0" smtClean="0">
                <a:latin typeface="+mj-lt"/>
              </a:rPr>
              <a:t> formulado por la Secretaria de Desarrollo Social en colaboración con la Secretaria de Salud, con el fin de propiciar la implementación de acciones que permitan la protección de los niños, niñas y adolescentes trabajadores,  garantizando el ejercicio pleno de sus derechos y desarrollo integral.</a:t>
            </a:r>
          </a:p>
          <a:p>
            <a:pPr algn="just">
              <a:buFont typeface="Arial" charset="0"/>
              <a:buChar char="•"/>
              <a:defRPr/>
            </a:pPr>
            <a:endParaRPr lang="es-CO" sz="1600" dirty="0" smtClean="0">
              <a:latin typeface="+mj-lt"/>
            </a:endParaRPr>
          </a:p>
          <a:p>
            <a:pPr algn="just">
              <a:buFont typeface="Arial" charset="0"/>
              <a:buChar char="•"/>
              <a:defRPr/>
            </a:pPr>
            <a:endParaRPr lang="es-CO" sz="1600" dirty="0" smtClean="0">
              <a:latin typeface="+mj-lt"/>
            </a:endParaRPr>
          </a:p>
          <a:p>
            <a:pPr algn="just">
              <a:buFont typeface="Arial" charset="0"/>
              <a:buNone/>
              <a:defRPr/>
            </a:pPr>
            <a:endParaRPr lang="es-CO" sz="1600" dirty="0" smtClean="0">
              <a:latin typeface="+mj-lt"/>
            </a:endParaRPr>
          </a:p>
          <a:p>
            <a:pPr>
              <a:buFont typeface="Arial" charset="0"/>
              <a:buNone/>
              <a:defRPr/>
            </a:pPr>
            <a:endParaRPr lang="es-CO" sz="1600" dirty="0" smtClean="0">
              <a:latin typeface="+mj-lt"/>
            </a:endParaRPr>
          </a:p>
          <a:p>
            <a:pPr>
              <a:buFont typeface="Arial" charset="0"/>
              <a:buChar char="•"/>
              <a:defRPr/>
            </a:pPr>
            <a:endParaRPr lang="es-CO" dirty="0"/>
          </a:p>
        </p:txBody>
      </p:sp>
      <p:sp>
        <p:nvSpPr>
          <p:cNvPr id="5" name="7 Marcador de contenido"/>
          <p:cNvSpPr txBox="1">
            <a:spLocks/>
          </p:cNvSpPr>
          <p:nvPr/>
        </p:nvSpPr>
        <p:spPr bwMode="auto">
          <a:xfrm>
            <a:off x="457200" y="3822700"/>
            <a:ext cx="8229600" cy="4525963"/>
          </a:xfrm>
          <a:prstGeom prst="rect">
            <a:avLst/>
          </a:prstGeom>
          <a:noFill/>
          <a:ln w="9525">
            <a:noFill/>
            <a:miter lim="800000"/>
            <a:headEnd/>
            <a:tailEnd/>
          </a:ln>
        </p:spPr>
        <p:txBody>
          <a:bodyPr>
            <a:normAutofit/>
          </a:bodyPr>
          <a:lstStyle/>
          <a:p>
            <a:pPr marL="342900" indent="-342900" algn="just" eaLnBrk="0" hangingPunct="0">
              <a:spcBef>
                <a:spcPct val="20000"/>
              </a:spcBef>
              <a:buFont typeface="Arial" charset="0"/>
              <a:buChar char="•"/>
              <a:defRPr/>
            </a:pPr>
            <a:r>
              <a:rPr lang="es-CO" sz="1600" dirty="0" err="1">
                <a:latin typeface="+mn-lt"/>
                <a:cs typeface="ＭＳ Ｐゴシック" charset="0"/>
              </a:rPr>
              <a:t>Dseñó</a:t>
            </a:r>
            <a:r>
              <a:rPr lang="es-CO" sz="1600" dirty="0">
                <a:latin typeface="+mn-lt"/>
                <a:cs typeface="ＭＳ Ｐゴシック" charset="0"/>
              </a:rPr>
              <a:t> la Ruta e Identificación de Recomendaciones para la construcción de la Política Pública de Envejecimiento y Vejez en Cundinamarca.</a:t>
            </a:r>
          </a:p>
          <a:p>
            <a:pPr marL="342900" indent="-342900" algn="just" eaLnBrk="0" hangingPunct="0">
              <a:spcBef>
                <a:spcPct val="20000"/>
              </a:spcBef>
              <a:buFont typeface="Arial" charset="0"/>
              <a:buChar char="•"/>
              <a:defRPr/>
            </a:pPr>
            <a:endParaRPr lang="es-CO" sz="1600" dirty="0">
              <a:latin typeface="+mj-lt"/>
              <a:cs typeface="ＭＳ Ｐゴシック" charset="0"/>
            </a:endParaRPr>
          </a:p>
          <a:p>
            <a:pPr marL="342900" indent="-342900" algn="ctr" eaLnBrk="0" hangingPunct="0">
              <a:spcBef>
                <a:spcPct val="20000"/>
              </a:spcBef>
              <a:buFont typeface="Arial" charset="0"/>
              <a:buNone/>
              <a:defRPr/>
            </a:pPr>
            <a:r>
              <a:rPr lang="es-CO" b="1" dirty="0">
                <a:latin typeface="+mj-lt"/>
                <a:cs typeface="ＭＳ Ｐゴシック" charset="0"/>
              </a:rPr>
              <a:t>POBLACION AFROCOLOMBIANA E INDIGENA</a:t>
            </a:r>
          </a:p>
          <a:p>
            <a:pPr marL="342900" indent="-342900" eaLnBrk="0" hangingPunct="0">
              <a:spcBef>
                <a:spcPct val="20000"/>
              </a:spcBef>
              <a:buFont typeface="Arial" charset="0"/>
              <a:buNone/>
              <a:defRPr/>
            </a:pPr>
            <a:endParaRPr lang="es-CO" sz="1600" dirty="0">
              <a:latin typeface="+mn-lt"/>
              <a:cs typeface="ＭＳ Ｐゴシック" charset="0"/>
            </a:endParaRPr>
          </a:p>
          <a:p>
            <a:pPr marL="342900" indent="-342900" algn="just" eaLnBrk="0" hangingPunct="0">
              <a:spcBef>
                <a:spcPct val="20000"/>
              </a:spcBef>
              <a:buFont typeface="Arial" charset="0"/>
              <a:buChar char="•"/>
              <a:defRPr/>
            </a:pPr>
            <a:r>
              <a:rPr lang="es-CO" sz="1600" dirty="0">
                <a:latin typeface="+mn-lt"/>
                <a:cs typeface="ＭＳ Ｐゴシック" charset="0"/>
              </a:rPr>
              <a:t>En el municipio de Cota se coordinó la mesa Departamental de poblaciones indígenas, la cual contó con la participación de los municipio de Cota, Chía, </a:t>
            </a:r>
            <a:r>
              <a:rPr lang="es-CO" sz="1600" dirty="0" err="1">
                <a:latin typeface="+mn-lt"/>
                <a:cs typeface="ＭＳ Ｐゴシック" charset="0"/>
              </a:rPr>
              <a:t>Sesquilé</a:t>
            </a:r>
            <a:r>
              <a:rPr lang="es-CO" sz="1600" dirty="0">
                <a:latin typeface="+mn-lt"/>
                <a:cs typeface="ＭＳ Ｐゴシック" charset="0"/>
              </a:rPr>
              <a:t>, Soacha y La Mesa. Al igual que se organizó la consulta previa con los Gobernadores de estas comunidades, con la participación de Planeación Departamental.</a:t>
            </a:r>
          </a:p>
          <a:p>
            <a:pPr marL="342900" indent="-342900" algn="just" eaLnBrk="0" hangingPunct="0">
              <a:spcBef>
                <a:spcPct val="20000"/>
              </a:spcBef>
              <a:buFont typeface="Arial" charset="0"/>
              <a:buChar char="•"/>
              <a:defRPr/>
            </a:pPr>
            <a:endParaRPr lang="es-CO" sz="1600" dirty="0">
              <a:latin typeface="+mn-lt"/>
              <a:cs typeface="ＭＳ Ｐゴシック" charset="0"/>
            </a:endParaRPr>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177790"/>
            <a:ext cx="486966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DESARROLLO SOCIAL</a:t>
            </a:r>
            <a:endParaRPr lang="es-CO"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Box 1"/>
          <p:cNvSpPr txBox="1">
            <a:spLocks noChangeArrowheads="1"/>
          </p:cNvSpPr>
          <p:nvPr/>
        </p:nvSpPr>
        <p:spPr bwMode="auto">
          <a:xfrm>
            <a:off x="3379788" y="5199063"/>
            <a:ext cx="4348162" cy="646112"/>
          </a:xfrm>
          <a:prstGeom prst="rect">
            <a:avLst/>
          </a:prstGeom>
          <a:noFill/>
          <a:ln w="9525">
            <a:noFill/>
            <a:miter lim="800000"/>
            <a:headEnd/>
            <a:tailEnd/>
          </a:ln>
        </p:spPr>
        <p:txBody>
          <a:bodyPr wrap="none">
            <a:spAutoFit/>
          </a:bodyPr>
          <a:lstStyle/>
          <a:p>
            <a:pPr algn="ctr"/>
            <a:r>
              <a:rPr lang="es-CO">
                <a:solidFill>
                  <a:srgbClr val="FFFFFF"/>
                </a:solidFill>
              </a:rPr>
              <a:t>CONSTANZA RAMOS CAMPOS</a:t>
            </a:r>
          </a:p>
          <a:p>
            <a:pPr algn="ctr"/>
            <a:r>
              <a:rPr lang="es-CO" sz="1500">
                <a:solidFill>
                  <a:srgbClr val="FFFFFF"/>
                </a:solidFill>
              </a:rPr>
              <a:t>SECRETARÍA DE AGRICULTURA Y DESARROLLO RURAL</a:t>
            </a:r>
            <a:r>
              <a:rPr lang="es-CO">
                <a:solidFill>
                  <a:srgbClr val="FFFFFF"/>
                </a:solidFill>
              </a:rPr>
              <a:t> </a:t>
            </a:r>
            <a:r>
              <a:rPr lang="es-ES_tradnl">
                <a:solidFill>
                  <a:srgbClr val="FFFFFF"/>
                </a:solidFill>
              </a:rPr>
              <a:t> </a:t>
            </a: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350808" y="1840375"/>
            <a:ext cx="7343805" cy="2123658"/>
          </a:xfrm>
          <a:prstGeom prst="rect">
            <a:avLst/>
          </a:prstGeom>
        </p:spPr>
        <p:txBody>
          <a:bodyPr wrap="none">
            <a:spAutoFit/>
          </a:bodyPr>
          <a:lstStyle/>
          <a:p>
            <a:r>
              <a:rPr lang="es-CO" sz="4400" b="1" dirty="0" smtClean="0">
                <a:solidFill>
                  <a:schemeClr val="accent1">
                    <a:lumMod val="75000"/>
                  </a:schemeClr>
                </a:solidFill>
                <a:effectLst>
                  <a:outerShdw blurRad="38100" dist="38100" dir="2700000" algn="tl">
                    <a:srgbClr val="000000">
                      <a:alpha val="43137"/>
                    </a:srgbClr>
                  </a:outerShdw>
                </a:effectLst>
              </a:rPr>
              <a:t>SECRETARÍA DE AGRICULTURA </a:t>
            </a:r>
          </a:p>
          <a:p>
            <a:r>
              <a:rPr lang="es-CO" sz="4400" b="1" dirty="0" smtClean="0">
                <a:solidFill>
                  <a:schemeClr val="accent1">
                    <a:lumMod val="75000"/>
                  </a:schemeClr>
                </a:solidFill>
                <a:effectLst>
                  <a:outerShdw blurRad="38100" dist="38100" dir="2700000" algn="tl">
                    <a:srgbClr val="000000">
                      <a:alpha val="43137"/>
                    </a:srgbClr>
                  </a:outerShdw>
                </a:effectLst>
              </a:rPr>
              <a:t>Y DESARROLLO RURAL</a:t>
            </a:r>
          </a:p>
          <a:p>
            <a:endParaRPr lang="es-CO" sz="44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60350" y="942975"/>
            <a:ext cx="8229600" cy="955675"/>
          </a:xfrm>
          <a:prstGeom prst="rect">
            <a:avLst/>
          </a:prstGeom>
        </p:spPr>
        <p:txBody>
          <a:bodyPr anchor="ctr">
            <a:normAutofit fontScale="55000" lnSpcReduction="20000"/>
          </a:bodyPr>
          <a:lstStyle/>
          <a:p>
            <a:pPr algn="ctr" defTabSz="914400" fontAlgn="auto">
              <a:spcAft>
                <a:spcPts val="0"/>
              </a:spcAft>
              <a:defRPr/>
            </a:pPr>
            <a:r>
              <a:rPr lang="es-ES_tradnl" sz="4400" dirty="0">
                <a:latin typeface="+mj-lt"/>
                <a:ea typeface="+mj-ea"/>
                <a:cs typeface="+mj-cs"/>
              </a:rPr>
              <a:t/>
            </a:r>
            <a:br>
              <a:rPr lang="es-ES_tradnl" sz="4400" dirty="0">
                <a:latin typeface="+mj-lt"/>
                <a:ea typeface="+mj-ea"/>
                <a:cs typeface="+mj-cs"/>
              </a:rPr>
            </a:br>
            <a:r>
              <a:rPr lang="es-ES_tradnl" sz="4000" b="1" dirty="0">
                <a:latin typeface="+mj-lt"/>
                <a:ea typeface="+mj-ea"/>
                <a:cs typeface="+mj-cs"/>
              </a:rPr>
              <a:t>INCENTIVO A LA </a:t>
            </a:r>
            <a:r>
              <a:rPr lang="es-ES_tradnl" sz="4000" b="1" dirty="0" smtClean="0">
                <a:latin typeface="+mj-lt"/>
                <a:ea typeface="+mj-ea"/>
                <a:cs typeface="+mj-cs"/>
              </a:rPr>
              <a:t>CAPITALIZACIÓN </a:t>
            </a:r>
            <a:r>
              <a:rPr lang="es-ES_tradnl" sz="4000" b="1" dirty="0">
                <a:latin typeface="+mj-lt"/>
                <a:ea typeface="+mj-ea"/>
                <a:cs typeface="+mj-cs"/>
              </a:rPr>
              <a:t>RURAL – </a:t>
            </a:r>
            <a:r>
              <a:rPr lang="es-ES_tradnl" sz="4000" b="1" dirty="0" smtClean="0">
                <a:latin typeface="+mj-lt"/>
                <a:ea typeface="+mj-ea"/>
                <a:cs typeface="+mj-cs"/>
              </a:rPr>
              <a:t>ICR CUND </a:t>
            </a:r>
            <a:r>
              <a:rPr lang="es-ES_tradnl" sz="4000" b="1" dirty="0">
                <a:latin typeface="+mj-lt"/>
                <a:ea typeface="+mj-ea"/>
                <a:cs typeface="+mj-cs"/>
              </a:rPr>
              <a:t>APROBADOS</a:t>
            </a:r>
            <a:r>
              <a:rPr lang="es-ES" sz="4400" b="1" dirty="0">
                <a:latin typeface="+mj-lt"/>
                <a:ea typeface="+mj-ea"/>
                <a:cs typeface="+mj-cs"/>
              </a:rPr>
              <a:t/>
            </a:r>
            <a:br>
              <a:rPr lang="es-ES" sz="4400" b="1" dirty="0">
                <a:latin typeface="+mj-lt"/>
                <a:ea typeface="+mj-ea"/>
                <a:cs typeface="+mj-cs"/>
              </a:rPr>
            </a:br>
            <a:endParaRPr lang="es-ES" sz="4400" b="1" dirty="0">
              <a:latin typeface="+mj-lt"/>
              <a:ea typeface="+mj-ea"/>
              <a:cs typeface="+mj-cs"/>
            </a:endParaRPr>
          </a:p>
        </p:txBody>
      </p:sp>
      <p:sp>
        <p:nvSpPr>
          <p:cNvPr id="71684" name="3 CuadroTexto"/>
          <p:cNvSpPr txBox="1">
            <a:spLocks noChangeArrowheads="1"/>
          </p:cNvSpPr>
          <p:nvPr/>
        </p:nvSpPr>
        <p:spPr bwMode="auto">
          <a:xfrm>
            <a:off x="534988" y="1749425"/>
            <a:ext cx="8158162" cy="523875"/>
          </a:xfrm>
          <a:prstGeom prst="rect">
            <a:avLst/>
          </a:prstGeom>
          <a:noFill/>
          <a:ln w="9525">
            <a:noFill/>
            <a:miter lim="800000"/>
            <a:headEnd/>
            <a:tailEnd/>
          </a:ln>
        </p:spPr>
        <p:txBody>
          <a:bodyPr wrap="square">
            <a:spAutoFit/>
          </a:bodyPr>
          <a:lstStyle/>
          <a:p>
            <a:pPr algn="just"/>
            <a:r>
              <a:rPr lang="es-ES_tradnl" sz="1400" dirty="0"/>
              <a:t>Se ha logrado avalar 827 proyectos  por un monto total de $7.175.117. 347 </a:t>
            </a:r>
            <a:r>
              <a:rPr lang="es-ES_tradnl" sz="1400" dirty="0" smtClean="0"/>
              <a:t>millones, </a:t>
            </a:r>
            <a:r>
              <a:rPr lang="es-ES_tradnl" sz="1400" dirty="0"/>
              <a:t>con garantías complementarias por $5.762.593.999 en proyectos agrícolas y pecuarios</a:t>
            </a:r>
            <a:endParaRPr lang="es-ES" sz="1400" dirty="0"/>
          </a:p>
        </p:txBody>
      </p:sp>
      <p:sp>
        <p:nvSpPr>
          <p:cNvPr id="71685" name="1 Título"/>
          <p:cNvSpPr>
            <a:spLocks noGrp="1"/>
          </p:cNvSpPr>
          <p:nvPr>
            <p:ph type="title" idx="4294967295"/>
          </p:nvPr>
        </p:nvSpPr>
        <p:spPr>
          <a:xfrm>
            <a:off x="534988" y="2266950"/>
            <a:ext cx="8609012" cy="511175"/>
          </a:xfrm>
        </p:spPr>
        <p:txBody>
          <a:bodyPr/>
          <a:lstStyle/>
          <a:p>
            <a:r>
              <a:rPr lang="es-ES_tradnl" sz="2200" dirty="0" smtClean="0"/>
              <a:t/>
            </a:r>
            <a:br>
              <a:rPr lang="es-ES_tradnl" sz="2200" dirty="0" smtClean="0"/>
            </a:br>
            <a:r>
              <a:rPr lang="es-ES_tradnl" sz="1800" b="1" dirty="0" smtClean="0"/>
              <a:t>CRÉDITO AGROPECUARIO CON GARANTÍAS COMPLEMENTARIAS</a:t>
            </a:r>
            <a:r>
              <a:rPr lang="es-ES" sz="1600" dirty="0" smtClean="0"/>
              <a:t/>
            </a:r>
            <a:br>
              <a:rPr lang="es-ES" sz="1600" dirty="0" smtClean="0"/>
            </a:br>
            <a:endParaRPr lang="es-ES" sz="1600" dirty="0" smtClean="0"/>
          </a:p>
        </p:txBody>
      </p:sp>
      <p:sp>
        <p:nvSpPr>
          <p:cNvPr id="6" name="2 Marcador de contenido"/>
          <p:cNvSpPr>
            <a:spLocks noGrp="1"/>
          </p:cNvSpPr>
          <p:nvPr>
            <p:ph idx="4294967295"/>
          </p:nvPr>
        </p:nvSpPr>
        <p:spPr>
          <a:xfrm>
            <a:off x="470499" y="2997844"/>
            <a:ext cx="8394700" cy="3078866"/>
          </a:xfrm>
        </p:spPr>
        <p:txBody>
          <a:bodyPr>
            <a:normAutofit fontScale="25000" lnSpcReduction="20000"/>
          </a:bodyPr>
          <a:lstStyle/>
          <a:p>
            <a:pPr algn="just">
              <a:buFont typeface="Arial" charset="0"/>
              <a:buChar char="•"/>
              <a:defRPr/>
            </a:pPr>
            <a:r>
              <a:rPr lang="es-ES_tradnl" sz="4300" dirty="0" smtClean="0"/>
              <a:t>Con relación al incentivo a  la capitalización rural se han otorgado 265 Incentivos a la capitalización rural de Cundinamarca, beneficiado a igual número de productores y un total de $723.062.716 millones de pesos para maquinaria y proyectos productivos.</a:t>
            </a:r>
          </a:p>
          <a:p>
            <a:pPr algn="just">
              <a:buFont typeface="Arial" charset="0"/>
              <a:buChar char="•"/>
              <a:defRPr/>
            </a:pPr>
            <a:endParaRPr lang="es-ES_tradnl" sz="4300" dirty="0" smtClean="0"/>
          </a:p>
          <a:p>
            <a:pPr algn="ctr">
              <a:buFont typeface="Arial" charset="0"/>
              <a:buNone/>
              <a:defRPr/>
            </a:pPr>
            <a:r>
              <a:rPr lang="es-ES_tradnl" sz="4300" b="1" dirty="0" smtClean="0">
                <a:latin typeface="+mj-lt"/>
              </a:rPr>
              <a:t>OPORTUNIDADES RURALES </a:t>
            </a:r>
          </a:p>
          <a:p>
            <a:pPr algn="just">
              <a:buFont typeface="Arial" charset="0"/>
              <a:buChar char="•"/>
              <a:defRPr/>
            </a:pPr>
            <a:r>
              <a:rPr lang="es-ES_tradnl" sz="4300" dirty="0" smtClean="0"/>
              <a:t>Se presentaron 17 proyectos para acceder a recursos del Ministerio de Agricultura por un valor estimado de 425.000.000 millones de pesos para beneficiar 17 asociaciones con 340 productores</a:t>
            </a:r>
          </a:p>
          <a:p>
            <a:pPr algn="ctr">
              <a:buFont typeface="Arial" charset="0"/>
              <a:buNone/>
              <a:defRPr/>
            </a:pPr>
            <a:endParaRPr lang="es-ES_tradnl" sz="4300" b="1" dirty="0" smtClean="0">
              <a:latin typeface="+mj-lt"/>
            </a:endParaRPr>
          </a:p>
          <a:p>
            <a:pPr algn="ctr">
              <a:buFont typeface="Arial" charset="0"/>
              <a:buNone/>
              <a:defRPr/>
            </a:pPr>
            <a:r>
              <a:rPr lang="es-ES_tradnl" sz="4300" b="1" dirty="0" smtClean="0">
                <a:latin typeface="+mj-lt"/>
              </a:rPr>
              <a:t>SISTEMA NACIONAL DE REGALIAS</a:t>
            </a:r>
          </a:p>
          <a:p>
            <a:pPr algn="ctr">
              <a:buFont typeface="Arial" charset="0"/>
              <a:buNone/>
              <a:defRPr/>
            </a:pPr>
            <a:endParaRPr lang="es-ES_tradnl" sz="4300" b="1" dirty="0" smtClean="0">
              <a:latin typeface="+mj-lt"/>
            </a:endParaRPr>
          </a:p>
          <a:p>
            <a:pPr algn="just">
              <a:buFont typeface="Arial" charset="0"/>
              <a:buChar char="•"/>
              <a:defRPr/>
            </a:pPr>
            <a:r>
              <a:rPr lang="es-ES_tradnl" sz="4300" dirty="0" smtClean="0">
                <a:latin typeface="+mj-lt"/>
              </a:rPr>
              <a:t>Se presentaron proyectos para beneficiar a productores de las cadenas de cacao, café, caña panelera, cárnica y láctea, hortofrutícola y aromáticas por valor de </a:t>
            </a:r>
            <a:r>
              <a:rPr lang="es-ES_tradnl" sz="4300" b="1" dirty="0" smtClean="0">
                <a:latin typeface="+mj-lt"/>
              </a:rPr>
              <a:t>30.772.000.000 </a:t>
            </a:r>
            <a:r>
              <a:rPr lang="es-ES_tradnl" sz="4300" dirty="0" smtClean="0">
                <a:latin typeface="+mj-lt"/>
              </a:rPr>
              <a:t>millones de pesos.</a:t>
            </a:r>
          </a:p>
          <a:p>
            <a:pPr algn="just">
              <a:buFont typeface="Arial" charset="0"/>
              <a:buChar char="•"/>
              <a:defRPr/>
            </a:pPr>
            <a:endParaRPr lang="es-ES_tradnl" sz="4300" dirty="0" smtClean="0">
              <a:latin typeface="+mj-lt"/>
            </a:endParaRPr>
          </a:p>
          <a:p>
            <a:pPr algn="ctr">
              <a:buFont typeface="Arial" charset="0"/>
              <a:buNone/>
              <a:defRPr/>
            </a:pPr>
            <a:r>
              <a:rPr lang="es-ES_tradnl" sz="4300" b="1" dirty="0" smtClean="0">
                <a:latin typeface="+mj-lt"/>
              </a:rPr>
              <a:t>RENOVACION CAFETERA</a:t>
            </a:r>
          </a:p>
          <a:p>
            <a:pPr algn="ctr">
              <a:buFont typeface="Arial" charset="0"/>
              <a:buChar char="•"/>
              <a:defRPr/>
            </a:pPr>
            <a:endParaRPr lang="es-ES_tradnl" sz="4300" b="1" dirty="0" smtClean="0">
              <a:latin typeface="+mj-lt"/>
            </a:endParaRPr>
          </a:p>
          <a:p>
            <a:pPr algn="just">
              <a:buFont typeface="Arial" charset="0"/>
              <a:buChar char="•"/>
              <a:defRPr/>
            </a:pPr>
            <a:r>
              <a:rPr lang="es-ES_tradnl" sz="4300" b="1" dirty="0" smtClean="0"/>
              <a:t>OBJETO:</a:t>
            </a:r>
            <a:r>
              <a:rPr lang="es-ES_tradnl" sz="4300" dirty="0" smtClean="0"/>
              <a:t> “Aunar esfuerzos técnicos, administrativos y económicos encaminados a renovación y/o sustitución de los cultivos envejecidos o susceptibles de roya</a:t>
            </a:r>
          </a:p>
          <a:p>
            <a:pPr algn="just">
              <a:buFont typeface="Arial" charset="0"/>
              <a:buChar char="•"/>
              <a:defRPr/>
            </a:pPr>
            <a:r>
              <a:rPr lang="es-ES_tradnl" sz="4300" dirty="0" smtClean="0"/>
              <a:t>La inversión total cofinanciada con el Comité de cafeteros es de $1.520.481.141</a:t>
            </a:r>
            <a:endParaRPr lang="es-ES" sz="4300" dirty="0" smtClean="0"/>
          </a:p>
          <a:p>
            <a:pPr algn="just">
              <a:buFont typeface="Arial" charset="0"/>
              <a:buChar char="•"/>
              <a:defRPr/>
            </a:pPr>
            <a:r>
              <a:rPr lang="es-ES_tradnl" sz="4300" dirty="0" smtClean="0"/>
              <a:t>Para la atención de población desplazada y retornada del municipio de </a:t>
            </a:r>
            <a:r>
              <a:rPr lang="es-ES_tradnl" sz="4300" dirty="0" err="1" smtClean="0"/>
              <a:t>Viotá</a:t>
            </a:r>
            <a:r>
              <a:rPr lang="es-ES_tradnl" sz="4300" dirty="0" smtClean="0"/>
              <a:t> se estableció un rubro especial dentro del convenio.”</a:t>
            </a:r>
            <a:endParaRPr lang="es-ES" sz="4300" dirty="0" smtClean="0"/>
          </a:p>
          <a:p>
            <a:pPr algn="just">
              <a:buFont typeface="Arial" charset="0"/>
              <a:buChar char="•"/>
              <a:defRPr/>
            </a:pPr>
            <a:endParaRPr lang="es-ES_tradnl" sz="4300" dirty="0" smtClean="0">
              <a:latin typeface="+mj-lt"/>
            </a:endParaRPr>
          </a:p>
          <a:p>
            <a:pPr algn="ctr">
              <a:buFont typeface="Arial" charset="0"/>
              <a:buChar char="•"/>
              <a:defRPr/>
            </a:pPr>
            <a:endParaRPr lang="es-ES_tradnl" sz="1400" b="1" dirty="0" smtClean="0">
              <a:latin typeface="+mj-lt"/>
            </a:endParaRPr>
          </a:p>
          <a:p>
            <a:pPr algn="just">
              <a:buFont typeface="Arial" charset="0"/>
              <a:buChar char="•"/>
              <a:defRPr/>
            </a:pPr>
            <a:endParaRPr lang="es-ES_tradnl" sz="1400" dirty="0" smtClean="0"/>
          </a:p>
          <a:p>
            <a:pPr algn="ctr">
              <a:buFont typeface="Arial" charset="0"/>
              <a:buNone/>
              <a:defRPr/>
            </a:pPr>
            <a:endParaRPr lang="es-ES_tradnl" sz="1400" b="1" dirty="0" smtClean="0"/>
          </a:p>
          <a:p>
            <a:pPr algn="ctr">
              <a:buFont typeface="Arial" charset="0"/>
              <a:buNone/>
              <a:defRPr/>
            </a:pPr>
            <a:endParaRPr lang="es-ES" sz="1400" b="1" dirty="0" smtClean="0"/>
          </a:p>
          <a:p>
            <a:pPr>
              <a:buFont typeface="Arial" charset="0"/>
              <a:buNone/>
              <a:defRPr/>
            </a:pPr>
            <a:endParaRPr lang="es-ES" dirty="0"/>
          </a:p>
        </p:txBody>
      </p:sp>
      <p:cxnSp>
        <p:nvCxnSpPr>
          <p:cNvPr id="7" name="6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8" name="7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9" name="8 Rectángulo"/>
          <p:cNvSpPr/>
          <p:nvPr/>
        </p:nvSpPr>
        <p:spPr>
          <a:xfrm>
            <a:off x="184231" y="177790"/>
            <a:ext cx="6930423"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AGRICULTURA Y DESARROLLO RURAL</a:t>
            </a:r>
            <a:endParaRPr lang="es-CO"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6 Título"/>
          <p:cNvSpPr>
            <a:spLocks noGrp="1"/>
          </p:cNvSpPr>
          <p:nvPr>
            <p:ph type="title" idx="4294967295"/>
          </p:nvPr>
        </p:nvSpPr>
        <p:spPr>
          <a:xfrm>
            <a:off x="457200" y="927947"/>
            <a:ext cx="8229600" cy="654050"/>
          </a:xfrm>
        </p:spPr>
        <p:txBody>
          <a:bodyPr/>
          <a:lstStyle/>
          <a:p>
            <a:r>
              <a:rPr lang="es-ES_tradnl" sz="2400" b="1" dirty="0" smtClean="0"/>
              <a:t/>
            </a:r>
            <a:br>
              <a:rPr lang="es-ES_tradnl" sz="2400" b="1" dirty="0" smtClean="0"/>
            </a:br>
            <a:r>
              <a:rPr lang="es-ES_tradnl" sz="1800" b="1" dirty="0" smtClean="0"/>
              <a:t>PROYECTO</a:t>
            </a:r>
            <a:r>
              <a:rPr lang="es-MX" sz="1800" b="1" dirty="0" smtClean="0"/>
              <a:t> PARA EL FORTALECIMIENTO DE LA GANADERIA</a:t>
            </a:r>
            <a:r>
              <a:rPr lang="es-ES" sz="2400" dirty="0" smtClean="0"/>
              <a:t/>
            </a:r>
            <a:br>
              <a:rPr lang="es-ES" sz="2400" dirty="0" smtClean="0"/>
            </a:br>
            <a:endParaRPr lang="es-ES" sz="2400" dirty="0" smtClean="0"/>
          </a:p>
        </p:txBody>
      </p:sp>
      <p:sp>
        <p:nvSpPr>
          <p:cNvPr id="4" name="7 Marcador de contenido"/>
          <p:cNvSpPr>
            <a:spLocks noGrp="1"/>
          </p:cNvSpPr>
          <p:nvPr>
            <p:ph idx="4294967295"/>
          </p:nvPr>
        </p:nvSpPr>
        <p:spPr>
          <a:xfrm>
            <a:off x="457200" y="1651000"/>
            <a:ext cx="7986712" cy="4772025"/>
          </a:xfrm>
        </p:spPr>
        <p:txBody>
          <a:bodyPr>
            <a:normAutofit lnSpcReduction="10000"/>
          </a:bodyPr>
          <a:lstStyle/>
          <a:p>
            <a:pPr algn="just">
              <a:buFont typeface="Arial" charset="0"/>
              <a:buChar char="•"/>
              <a:defRPr/>
            </a:pPr>
            <a:r>
              <a:rPr lang="es-ES_tradnl" sz="1400" b="1" dirty="0" smtClean="0"/>
              <a:t>VALOR </a:t>
            </a:r>
            <a:r>
              <a:rPr lang="es-ES_tradnl" sz="1400" b="1" dirty="0"/>
              <a:t>DEL PROYECTO:</a:t>
            </a:r>
            <a:r>
              <a:rPr lang="es-ES_tradnl" sz="1400" dirty="0"/>
              <a:t> </a:t>
            </a:r>
            <a:r>
              <a:rPr lang="es-ES_tradnl" sz="1400" dirty="0" smtClean="0"/>
              <a:t> 1.246.331.450 Mil </a:t>
            </a:r>
            <a:r>
              <a:rPr lang="es-ES_tradnl" sz="1400" dirty="0"/>
              <a:t>Doscientos Cuarenta y Seis  Millones Trescientos Treinta y Un Mil Cuatrocientos Cincuenta </a:t>
            </a:r>
            <a:r>
              <a:rPr lang="es-ES_tradnl" sz="1400" dirty="0" smtClean="0"/>
              <a:t>Pesos</a:t>
            </a:r>
          </a:p>
          <a:p>
            <a:pPr algn="just">
              <a:buFont typeface="Arial" charset="0"/>
              <a:buChar char="•"/>
              <a:defRPr/>
            </a:pPr>
            <a:endParaRPr lang="es-ES_tradnl" sz="1400" b="1" dirty="0" smtClean="0"/>
          </a:p>
          <a:p>
            <a:pPr>
              <a:buFont typeface="Arial" charset="0"/>
              <a:buNone/>
              <a:defRPr/>
            </a:pPr>
            <a:r>
              <a:rPr lang="es-ES_tradnl" sz="1400" b="1" dirty="0" smtClean="0"/>
              <a:t>ACTIVIDADES</a:t>
            </a:r>
            <a:r>
              <a:rPr lang="es-ES_tradnl" sz="1400" dirty="0" smtClean="0"/>
              <a:t> </a:t>
            </a:r>
            <a:endParaRPr lang="es-ES" sz="1400" dirty="0" smtClean="0"/>
          </a:p>
          <a:p>
            <a:pPr algn="just">
              <a:buFont typeface="Arial" charset="0"/>
              <a:buChar char="•"/>
              <a:defRPr/>
            </a:pPr>
            <a:r>
              <a:rPr lang="es-ES" sz="1400" dirty="0" smtClean="0"/>
              <a:t>Optimización del sistema básico de producción ganadera (Inseminación artificial y Buenas prácticas ganaderas).</a:t>
            </a:r>
          </a:p>
          <a:p>
            <a:pPr algn="just">
              <a:buFont typeface="Arial" charset="0"/>
              <a:buChar char="•"/>
              <a:defRPr/>
            </a:pPr>
            <a:r>
              <a:rPr lang="es-ES" sz="1400" dirty="0" smtClean="0"/>
              <a:t>Mejoramiento de la calidad de los sistemas de producción ganadera  (Inseminación artificial, Buenas prácticas ganaderas y Sistemas de georreferenciación). </a:t>
            </a:r>
          </a:p>
          <a:p>
            <a:pPr algn="just">
              <a:buFont typeface="Arial" charset="0"/>
              <a:buChar char="•"/>
              <a:defRPr/>
            </a:pPr>
            <a:r>
              <a:rPr lang="es-ES" sz="1400" dirty="0" smtClean="0"/>
              <a:t>Biotecnología reproductiva (Colecta, clasificación, congelación y transferencia de embriones).</a:t>
            </a:r>
          </a:p>
          <a:p>
            <a:pPr algn="just">
              <a:buFont typeface="Arial" charset="0"/>
              <a:buChar char="•"/>
              <a:defRPr/>
            </a:pPr>
            <a:r>
              <a:rPr lang="es-ES" sz="1400" dirty="0" smtClean="0"/>
              <a:t>Mejoramiento productivo integral</a:t>
            </a:r>
          </a:p>
          <a:p>
            <a:pPr algn="just">
              <a:buFont typeface="Arial" charset="0"/>
              <a:buChar char="•"/>
              <a:defRPr/>
            </a:pPr>
            <a:endParaRPr lang="es-ES" sz="1400" dirty="0" smtClean="0"/>
          </a:p>
          <a:p>
            <a:pPr algn="just">
              <a:buFont typeface="Arial" charset="0"/>
              <a:buChar char="•"/>
              <a:defRPr/>
            </a:pPr>
            <a:endParaRPr lang="es-ES" sz="1400" dirty="0" smtClean="0"/>
          </a:p>
          <a:p>
            <a:pPr>
              <a:buFont typeface="Arial" charset="0"/>
              <a:buNone/>
              <a:defRPr/>
            </a:pPr>
            <a:endParaRPr lang="es-ES" dirty="0" smtClean="0"/>
          </a:p>
          <a:p>
            <a:pPr algn="just">
              <a:buFont typeface="Arial" charset="0"/>
              <a:buNone/>
              <a:defRPr/>
            </a:pPr>
            <a:r>
              <a:rPr lang="es-ES_tradnl" sz="2100" b="1" dirty="0" smtClean="0"/>
              <a:t> </a:t>
            </a:r>
            <a:r>
              <a:rPr lang="es-ES_tradnl" sz="1400" dirty="0" smtClean="0"/>
              <a:t>Se busca la</a:t>
            </a:r>
            <a:r>
              <a:rPr lang="es-ES_tradnl" sz="1400" b="1" dirty="0" smtClean="0"/>
              <a:t> </a:t>
            </a:r>
            <a:r>
              <a:rPr lang="es-ES_tradnl" sz="1400" dirty="0" smtClean="0"/>
              <a:t>consolidación  empresarial de la asociación de población  desplazada ¨RENACER´ con el montaje de un proyecto  de producción  de huevo de codorniz en el municipio  de </a:t>
            </a:r>
            <a:r>
              <a:rPr lang="es-ES_tradnl" sz="1400" dirty="0" err="1" smtClean="0"/>
              <a:t>Fusagasugá</a:t>
            </a:r>
            <a:r>
              <a:rPr lang="es-ES_tradnl" sz="1400" dirty="0" smtClean="0"/>
              <a:t>   Cundinamarca.</a:t>
            </a:r>
          </a:p>
          <a:p>
            <a:pPr algn="just">
              <a:buFont typeface="Arial" charset="0"/>
              <a:buNone/>
              <a:defRPr/>
            </a:pPr>
            <a:r>
              <a:rPr lang="es-ES_tradnl" sz="1400" b="1" dirty="0" smtClean="0"/>
              <a:t>     </a:t>
            </a:r>
          </a:p>
          <a:p>
            <a:pPr algn="just">
              <a:buFont typeface="Arial" charset="0"/>
              <a:buNone/>
              <a:defRPr/>
            </a:pPr>
            <a:r>
              <a:rPr lang="es-ES_tradnl" sz="1400" b="1" dirty="0" smtClean="0"/>
              <a:t>	VALOR DEL PROYECTO</a:t>
            </a:r>
            <a:r>
              <a:rPr lang="es-ES_tradnl" sz="1400" dirty="0" smtClean="0"/>
              <a:t>: $26.152.600, de los cuales el departamento aporta $20.000.000 y el municipio de </a:t>
            </a:r>
            <a:r>
              <a:rPr lang="es-ES_tradnl" sz="1400" dirty="0" err="1" smtClean="0"/>
              <a:t>Fusagasugá</a:t>
            </a:r>
            <a:r>
              <a:rPr lang="es-ES_tradnl" sz="1400" dirty="0" smtClean="0"/>
              <a:t>  $6.152.600</a:t>
            </a:r>
          </a:p>
          <a:p>
            <a:pPr>
              <a:buFont typeface="Arial" charset="0"/>
              <a:buNone/>
              <a:defRPr/>
            </a:pPr>
            <a:endParaRPr lang="es-ES" dirty="0" smtClean="0"/>
          </a:p>
          <a:p>
            <a:pPr algn="just">
              <a:buFont typeface="Arial" charset="0"/>
              <a:buChar char="•"/>
              <a:defRPr/>
            </a:pPr>
            <a:endParaRPr lang="es-ES" dirty="0"/>
          </a:p>
          <a:p>
            <a:pPr>
              <a:buFont typeface="Arial" charset="0"/>
              <a:buChar char="•"/>
              <a:defRPr/>
            </a:pPr>
            <a:endParaRPr lang="es-ES" dirty="0"/>
          </a:p>
        </p:txBody>
      </p:sp>
      <p:sp>
        <p:nvSpPr>
          <p:cNvPr id="5" name="1 Título"/>
          <p:cNvSpPr txBox="1">
            <a:spLocks/>
          </p:cNvSpPr>
          <p:nvPr/>
        </p:nvSpPr>
        <p:spPr>
          <a:xfrm>
            <a:off x="635599" y="4037013"/>
            <a:ext cx="8229600" cy="644525"/>
          </a:xfrm>
          <a:prstGeom prst="rect">
            <a:avLst/>
          </a:prstGeom>
        </p:spPr>
        <p:txBody>
          <a:bodyPr anchor="ctr"/>
          <a:lstStyle/>
          <a:p>
            <a:pPr algn="ctr" defTabSz="914400" fontAlgn="auto">
              <a:spcAft>
                <a:spcPts val="0"/>
              </a:spcAft>
              <a:defRPr/>
            </a:pPr>
            <a:r>
              <a:rPr lang="es-ES_tradnl" b="1" dirty="0">
                <a:latin typeface="+mj-lt"/>
                <a:ea typeface="+mj-ea"/>
                <a:cs typeface="+mj-cs"/>
              </a:rPr>
              <a:t>PROYECTO PARA INCORPORAR  A LA POBLACION VICTIMA DEL CONFLICTO AL SECTOR PRODUCTIVO</a:t>
            </a:r>
            <a:endParaRPr lang="es-ES" dirty="0">
              <a:latin typeface="+mj-lt"/>
              <a:ea typeface="+mj-ea"/>
              <a:cs typeface="+mj-cs"/>
            </a:endParaRPr>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177790"/>
            <a:ext cx="486966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DESARROLLO SOCIAL</a:t>
            </a:r>
            <a:endParaRPr lang="es-CO"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idx="4294967295"/>
          </p:nvPr>
        </p:nvSpPr>
        <p:spPr>
          <a:xfrm>
            <a:off x="457200" y="912250"/>
            <a:ext cx="8229600" cy="465137"/>
          </a:xfrm>
        </p:spPr>
        <p:txBody>
          <a:bodyPr>
            <a:normAutofit fontScale="90000"/>
          </a:bodyPr>
          <a:lstStyle/>
          <a:p>
            <a:pPr>
              <a:defRPr/>
            </a:pPr>
            <a:r>
              <a:rPr lang="es-CO" b="1" dirty="0" smtClean="0"/>
              <a:t/>
            </a:r>
            <a:br>
              <a:rPr lang="es-CO" b="1" dirty="0" smtClean="0"/>
            </a:br>
            <a:r>
              <a:rPr lang="es-CO" sz="2000" b="1" dirty="0" smtClean="0"/>
              <a:t>PROYECTO </a:t>
            </a:r>
            <a:r>
              <a:rPr lang="es-CO" sz="2000" b="1" dirty="0"/>
              <a:t>CADENA CAÑA PANELERA</a:t>
            </a:r>
            <a:r>
              <a:rPr lang="es-ES" sz="2000" dirty="0"/>
              <a:t/>
            </a:r>
            <a:br>
              <a:rPr lang="es-ES" sz="2000" dirty="0"/>
            </a:br>
            <a:endParaRPr lang="es-ES" sz="2000" dirty="0"/>
          </a:p>
        </p:txBody>
      </p:sp>
      <p:sp>
        <p:nvSpPr>
          <p:cNvPr id="73732" name="2 Marcador de contenido"/>
          <p:cNvSpPr>
            <a:spLocks noGrp="1"/>
          </p:cNvSpPr>
          <p:nvPr>
            <p:ph idx="4294967295"/>
          </p:nvPr>
        </p:nvSpPr>
        <p:spPr>
          <a:xfrm>
            <a:off x="261938" y="1377387"/>
            <a:ext cx="8229600" cy="5054600"/>
          </a:xfrm>
        </p:spPr>
        <p:txBody>
          <a:bodyPr/>
          <a:lstStyle/>
          <a:p>
            <a:pPr algn="just"/>
            <a:r>
              <a:rPr lang="es-CO" sz="1400" b="1" dirty="0" smtClean="0"/>
              <a:t>OBJETO: </a:t>
            </a:r>
            <a:r>
              <a:rPr lang="es-CO" sz="1400" dirty="0" smtClean="0"/>
              <a:t>Dotación de maquinaria y equipos a productores agremiados se han beneficiado 96 agremiaciones con adecuaciones y entrega de equipos.</a:t>
            </a:r>
          </a:p>
          <a:p>
            <a:pPr algn="just"/>
            <a:endParaRPr lang="es-CO" sz="1400" dirty="0" smtClean="0"/>
          </a:p>
          <a:p>
            <a:pPr algn="ctr">
              <a:buFont typeface="Arial" pitchFamily="34" charset="0"/>
              <a:buNone/>
            </a:pPr>
            <a:r>
              <a:rPr lang="es-CO" sz="1400" b="1" dirty="0" smtClean="0"/>
              <a:t>PROYECTOS PRESENTADOS A CONVOCATORIAS NACIONALES</a:t>
            </a:r>
            <a:r>
              <a:rPr lang="es-ES" sz="1400" dirty="0" smtClean="0"/>
              <a:t> : </a:t>
            </a:r>
            <a:r>
              <a:rPr lang="es-CO" sz="1400" b="1" dirty="0" smtClean="0"/>
              <a:t>ALIANZAS PRODUCTIVAS</a:t>
            </a:r>
          </a:p>
          <a:p>
            <a:pPr algn="ctr">
              <a:buFont typeface="Arial" pitchFamily="34" charset="0"/>
              <a:buNone/>
            </a:pPr>
            <a:endParaRPr lang="es-CO" sz="1400" b="1" dirty="0" smtClean="0"/>
          </a:p>
          <a:p>
            <a:pPr algn="just"/>
            <a:r>
              <a:rPr lang="es-CO" sz="1400" b="1" dirty="0" smtClean="0"/>
              <a:t>A</a:t>
            </a:r>
            <a:r>
              <a:rPr lang="es-ES_tradnl" sz="1400" dirty="0" err="1" smtClean="0"/>
              <a:t>valo</a:t>
            </a:r>
            <a:r>
              <a:rPr lang="es-ES_tradnl" sz="1400" dirty="0" smtClean="0"/>
              <a:t> 17 perfiles de proyectos que cumplieron los requisitos mínimos del Proyecto de Alianzas Productivas del Ministerio de Agricultura y Desarrollo Rural jalonan 20.924.247.263 millones</a:t>
            </a:r>
          </a:p>
          <a:p>
            <a:pPr algn="just"/>
            <a:endParaRPr lang="es-ES_tradnl" sz="1400" dirty="0" smtClean="0"/>
          </a:p>
          <a:p>
            <a:pPr algn="ctr">
              <a:buFont typeface="Arial" pitchFamily="34" charset="0"/>
              <a:buNone/>
            </a:pPr>
            <a:r>
              <a:rPr lang="es-CO" sz="1400" b="1" dirty="0" smtClean="0"/>
              <a:t>DISTRITOS DE RIEGO</a:t>
            </a:r>
          </a:p>
          <a:p>
            <a:pPr algn="ctr">
              <a:buFont typeface="Arial" pitchFamily="34" charset="0"/>
              <a:buNone/>
            </a:pPr>
            <a:endParaRPr lang="es-CO" sz="1400" b="1" dirty="0" smtClean="0"/>
          </a:p>
          <a:p>
            <a:pPr algn="just"/>
            <a:r>
              <a:rPr lang="es-CO" sz="1400" dirty="0" smtClean="0"/>
              <a:t>Se concluyeron los estudios y diseños básicos de ingeniería para 17 distritos de riego que serán presentados en la convocatoria del Ministerio de Agricultura - </a:t>
            </a:r>
            <a:r>
              <a:rPr lang="es-CO" sz="1400" dirty="0" err="1" smtClean="0"/>
              <a:t>Finagro</a:t>
            </a:r>
            <a:r>
              <a:rPr lang="es-CO" sz="1400" dirty="0" smtClean="0"/>
              <a:t> con los cuales se espera apalancar recursos para el departamento por 18.353.521.399 millones de pesos, para proporcionar riego a 1838 hectáreas, beneficiado igual número de productores.</a:t>
            </a:r>
          </a:p>
          <a:p>
            <a:pPr algn="just"/>
            <a:endParaRPr lang="es-CO" sz="1400" dirty="0" smtClean="0"/>
          </a:p>
          <a:p>
            <a:pPr algn="just"/>
            <a:r>
              <a:rPr lang="es-CO" sz="1400" dirty="0" smtClean="0"/>
              <a:t>Se concluyeron los estudios y diseños básicos de ingeniería para 17 distritos de riego que serán presentados en la convocatoria del Ministerio de Agricultura - </a:t>
            </a:r>
            <a:r>
              <a:rPr lang="es-CO" sz="1400" dirty="0" err="1" smtClean="0"/>
              <a:t>Finagro</a:t>
            </a:r>
            <a:r>
              <a:rPr lang="es-CO" sz="1400" dirty="0" smtClean="0"/>
              <a:t> con los cuales se espera apalancar recursos para el departamento por 18.353.521.399 millones de pesos, para proporcionar riego a 1838 hectáreas, beneficiado igual número de productores.</a:t>
            </a:r>
            <a:endParaRPr lang="es-ES" sz="1400" dirty="0" smtClean="0"/>
          </a:p>
          <a:p>
            <a:pPr algn="just"/>
            <a:endParaRPr lang="es-ES" sz="1400" dirty="0" smtClean="0"/>
          </a:p>
          <a:p>
            <a:pPr algn="just">
              <a:buFont typeface="Arial" pitchFamily="34" charset="0"/>
              <a:buNone/>
            </a:pPr>
            <a:endParaRPr lang="es-ES" sz="1400" dirty="0" smtClean="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486966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DESARROLLO SOCIAL</a:t>
            </a:r>
            <a:endParaRPr lang="es-CO"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Rectángulo"/>
          <p:cNvSpPr>
            <a:spLocks noChangeArrowheads="1"/>
          </p:cNvSpPr>
          <p:nvPr/>
        </p:nvSpPr>
        <p:spPr bwMode="auto">
          <a:xfrm>
            <a:off x="457200" y="1238250"/>
            <a:ext cx="8261350" cy="3293209"/>
          </a:xfrm>
          <a:prstGeom prst="rect">
            <a:avLst/>
          </a:prstGeom>
          <a:noFill/>
          <a:ln w="9525">
            <a:noFill/>
            <a:miter lim="800000"/>
            <a:headEnd/>
            <a:tailEnd/>
          </a:ln>
        </p:spPr>
        <p:txBody>
          <a:bodyPr wrap="square">
            <a:spAutoFit/>
          </a:bodyPr>
          <a:lstStyle/>
          <a:p>
            <a:pPr marL="180975" indent="-180975" algn="just" eaLnBrk="1" hangingPunct="1">
              <a:defRPr/>
            </a:pPr>
            <a:endParaRPr lang="es-CO" sz="1400" b="1" dirty="0" smtClean="0">
              <a:latin typeface="+mn-lt"/>
            </a:endParaRPr>
          </a:p>
          <a:p>
            <a:pPr marL="180975" indent="-180975" algn="just">
              <a:defRPr/>
            </a:pPr>
            <a:r>
              <a:rPr lang="es-CO" b="1" dirty="0" smtClean="0"/>
              <a:t>DEPORTES</a:t>
            </a:r>
          </a:p>
          <a:p>
            <a:pPr marL="180975" indent="-180975" algn="just">
              <a:buFont typeface="Arial" pitchFamily="34" charset="0"/>
              <a:buChar char="•"/>
              <a:defRPr/>
            </a:pPr>
            <a:r>
              <a:rPr lang="es-CO" dirty="0" smtClean="0">
                <a:latin typeface="+mn-lt"/>
              </a:rPr>
              <a:t>Se institucionalizarán los Juegos Comunales, cada 2 años, a partir de 2013, con la participación de todos los líderes comunales de los municipios, con fase previa durante esta vigencia con una inversión de $522’600.000 </a:t>
            </a:r>
          </a:p>
          <a:p>
            <a:pPr marL="180975" indent="-180975" algn="just" eaLnBrk="1" hangingPunct="1">
              <a:defRPr/>
            </a:pPr>
            <a:endParaRPr lang="es-CO" sz="1400" b="1" dirty="0" smtClean="0">
              <a:latin typeface="+mn-lt"/>
            </a:endParaRPr>
          </a:p>
          <a:p>
            <a:pPr marL="180975" indent="-180975" algn="just" eaLnBrk="1" hangingPunct="1">
              <a:buFont typeface="Arial" pitchFamily="34" charset="0"/>
              <a:buChar char="•"/>
              <a:defRPr/>
            </a:pPr>
            <a:r>
              <a:rPr lang="es-CO" dirty="0" smtClean="0">
                <a:latin typeface="+mn-lt"/>
              </a:rPr>
              <a:t>Selección y otorgamiento del Plan Estrellas a 116 deportistas de alto rendimiento, con </a:t>
            </a:r>
            <a:r>
              <a:rPr lang="es-CO" kern="0" dirty="0" smtClean="0">
                <a:latin typeface="+mn-lt"/>
              </a:rPr>
              <a:t>una financiación </a:t>
            </a:r>
            <a:r>
              <a:rPr lang="es-CO" dirty="0" smtClean="0">
                <a:latin typeface="+mn-lt"/>
              </a:rPr>
              <a:t>de $708’896.664.</a:t>
            </a:r>
          </a:p>
          <a:p>
            <a:pPr marL="180975" indent="-180975" algn="just" eaLnBrk="1" hangingPunct="1">
              <a:defRPr/>
            </a:pPr>
            <a:endParaRPr lang="es-CO" b="1" dirty="0" smtClean="0">
              <a:latin typeface="+mn-lt"/>
            </a:endParaRPr>
          </a:p>
          <a:p>
            <a:pPr marL="180975" indent="-180975" algn="just" eaLnBrk="1" hangingPunct="1">
              <a:buFont typeface="Arial" pitchFamily="34" charset="0"/>
              <a:buChar char="•"/>
              <a:defRPr/>
            </a:pPr>
            <a:r>
              <a:rPr lang="es-CO" dirty="0" smtClean="0">
                <a:latin typeface="+mn-lt"/>
              </a:rPr>
              <a:t>Se desarrolló la Mesa Externa Sectorial del Deporte, como estrategia de apoyo a la formulación del Plan de Desarrollo Departamental 2012-2015. </a:t>
            </a:r>
            <a:endParaRPr lang="es-CO" dirty="0"/>
          </a:p>
          <a:p>
            <a:pPr algn="just"/>
            <a:endParaRPr lang="es-CO" dirty="0"/>
          </a:p>
        </p:txBody>
      </p:sp>
      <p:pic>
        <p:nvPicPr>
          <p:cNvPr id="7" name="6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8" name="7 Rectángulo"/>
          <p:cNvSpPr/>
          <p:nvPr/>
        </p:nvSpPr>
        <p:spPr>
          <a:xfrm>
            <a:off x="457200" y="309718"/>
            <a:ext cx="2806538"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SECTOR SOCIAL</a:t>
            </a:r>
            <a:endParaRPr lang="es-CO" sz="3200" b="1" dirty="0">
              <a:solidFill>
                <a:srgbClr val="FF0000"/>
              </a:solidFill>
              <a:effectLst>
                <a:outerShdw blurRad="38100" dist="38100" dir="2700000" algn="tl">
                  <a:srgbClr val="000000">
                    <a:alpha val="43137"/>
                  </a:srgbClr>
                </a:outerShdw>
              </a:effectLst>
            </a:endParaRPr>
          </a:p>
        </p:txBody>
      </p:sp>
      <p:cxnSp>
        <p:nvCxnSpPr>
          <p:cNvPr id="9" name="8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Box 1"/>
          <p:cNvSpPr txBox="1">
            <a:spLocks noChangeArrowheads="1"/>
          </p:cNvSpPr>
          <p:nvPr/>
        </p:nvSpPr>
        <p:spPr bwMode="auto">
          <a:xfrm>
            <a:off x="3306763" y="5135563"/>
            <a:ext cx="4424362" cy="831850"/>
          </a:xfrm>
          <a:prstGeom prst="rect">
            <a:avLst/>
          </a:prstGeom>
          <a:noFill/>
          <a:ln w="9525">
            <a:noFill/>
            <a:miter lim="800000"/>
            <a:headEnd/>
            <a:tailEnd/>
          </a:ln>
        </p:spPr>
        <p:txBody>
          <a:bodyPr>
            <a:spAutoFit/>
          </a:bodyPr>
          <a:lstStyle/>
          <a:p>
            <a:pPr algn="ctr"/>
            <a:r>
              <a:rPr lang="es-CO">
                <a:solidFill>
                  <a:srgbClr val="FFFFFF"/>
                </a:solidFill>
              </a:rPr>
              <a:t>LUIS CARLOS MEJIA</a:t>
            </a:r>
          </a:p>
          <a:p>
            <a:pPr algn="ctr"/>
            <a:r>
              <a:rPr lang="es-CO" sz="1500">
                <a:solidFill>
                  <a:srgbClr val="FFFFFF"/>
                </a:solidFill>
              </a:rPr>
              <a:t>SECRETARÍA DE CONECTIVIDAD </a:t>
            </a:r>
            <a:endParaRPr lang="es-ES_tradnl" sz="1500">
              <a:solidFill>
                <a:srgbClr val="FFFFFF"/>
              </a:solidFill>
            </a:endParaRPr>
          </a:p>
          <a:p>
            <a:pPr algn="ct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6132576"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CONECTIVIDAD</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42 CuadroTexto"/>
          <p:cNvSpPr txBox="1">
            <a:spLocks noChangeArrowheads="1"/>
          </p:cNvSpPr>
          <p:nvPr/>
        </p:nvSpPr>
        <p:spPr bwMode="auto">
          <a:xfrm>
            <a:off x="500063" y="928688"/>
            <a:ext cx="7959725" cy="5354637"/>
          </a:xfrm>
          <a:prstGeom prst="rect">
            <a:avLst/>
          </a:prstGeom>
          <a:noFill/>
          <a:ln w="9525">
            <a:noFill/>
            <a:miter lim="800000"/>
            <a:headEnd/>
            <a:tailEnd/>
          </a:ln>
        </p:spPr>
        <p:txBody>
          <a:bodyPr>
            <a:spAutoFit/>
          </a:bodyPr>
          <a:lstStyle/>
          <a:p>
            <a:pPr algn="ctr">
              <a:defRPr/>
            </a:pPr>
            <a:endParaRPr lang="es-MX" dirty="0">
              <a:latin typeface="+mj-lt"/>
            </a:endParaRPr>
          </a:p>
          <a:p>
            <a:pPr algn="ctr">
              <a:defRPr/>
            </a:pPr>
            <a:r>
              <a:rPr lang="es-MX" b="1" dirty="0">
                <a:latin typeface="+mj-lt"/>
              </a:rPr>
              <a:t>IMPLEMENTACIÓN DEL CORREO DE </a:t>
            </a:r>
            <a:r>
              <a:rPr lang="es-MX" b="1" dirty="0" smtClean="0">
                <a:latin typeface="+mj-lt"/>
              </a:rPr>
              <a:t>VOZ</a:t>
            </a:r>
          </a:p>
          <a:p>
            <a:pPr algn="ctr">
              <a:defRPr/>
            </a:pPr>
            <a:r>
              <a:rPr lang="es-MX" b="1" dirty="0" smtClean="0">
                <a:latin typeface="+mj-lt"/>
              </a:rPr>
              <a:t> </a:t>
            </a:r>
            <a:r>
              <a:rPr lang="es-MX" b="1" dirty="0">
                <a:latin typeface="+mj-lt"/>
              </a:rPr>
              <a:t>EN EL DEPARTAMENTO DE CUNDINAMARCA</a:t>
            </a:r>
          </a:p>
          <a:p>
            <a:pPr marL="285750" indent="-285750" algn="just">
              <a:buFont typeface="Arial" pitchFamily="34" charset="0"/>
              <a:buChar char="•"/>
              <a:defRPr/>
            </a:pPr>
            <a:endParaRPr lang="es-MX" dirty="0">
              <a:latin typeface="+mj-lt"/>
            </a:endParaRPr>
          </a:p>
          <a:p>
            <a:pPr indent="-228600" algn="just">
              <a:buFont typeface="Arial" pitchFamily="34" charset="0"/>
              <a:buChar char="•"/>
              <a:tabLst>
                <a:tab pos="228600" algn="l"/>
              </a:tabLst>
              <a:defRPr/>
            </a:pPr>
            <a:r>
              <a:rPr lang="es-CO" dirty="0"/>
              <a:t>Se implementó una herramienta que provee la posibilidad de acceso a cualquier hora, en cualquier lugar y a través de cualquier teléfono a un solo buzón que contiene correo electrónico y correo de voz.  </a:t>
            </a:r>
            <a:r>
              <a:rPr lang="es-ES" dirty="0"/>
              <a:t>Facilita la comunicación entre el ente provincial (Alcaldías, Instituciones Educativas, Hospitales, etc..), y la Administración Central del Departamento en cabeza del Gobernador.</a:t>
            </a:r>
          </a:p>
          <a:p>
            <a:pPr indent="-228600" algn="just">
              <a:tabLst>
                <a:tab pos="228600" algn="l"/>
              </a:tabLst>
              <a:defRPr/>
            </a:pPr>
            <a:endParaRPr lang="es-ES"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a:p>
            <a:pPr indent="-228600" algn="just">
              <a:tabLst>
                <a:tab pos="228600" algn="l"/>
              </a:tabLst>
              <a:defRPr/>
            </a:pPr>
            <a:endParaRPr lang="es-CO" dirty="0"/>
          </a:p>
        </p:txBody>
      </p:sp>
      <p:pic>
        <p:nvPicPr>
          <p:cNvPr id="75780" name="Picture 2"/>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2785825" y="3608387"/>
            <a:ext cx="3095624" cy="935037"/>
          </a:xfrm>
          <a:prstGeom prst="rect">
            <a:avLst/>
          </a:prstGeom>
          <a:noFill/>
          <a:ln w="9525">
            <a:noFill/>
            <a:miter lim="800000"/>
            <a:headEnd/>
            <a:tailEnd/>
          </a:ln>
        </p:spPr>
      </p:pic>
      <p:sp>
        <p:nvSpPr>
          <p:cNvPr id="75781" name="4 Rectángulo"/>
          <p:cNvSpPr>
            <a:spLocks noChangeArrowheads="1"/>
          </p:cNvSpPr>
          <p:nvPr/>
        </p:nvSpPr>
        <p:spPr bwMode="auto">
          <a:xfrm>
            <a:off x="500063" y="4764088"/>
            <a:ext cx="7643812" cy="923330"/>
          </a:xfrm>
          <a:prstGeom prst="rect">
            <a:avLst/>
          </a:prstGeom>
          <a:noFill/>
          <a:ln w="9525">
            <a:noFill/>
            <a:miter lim="800000"/>
            <a:headEnd/>
            <a:tailEnd/>
          </a:ln>
        </p:spPr>
        <p:txBody>
          <a:bodyPr wrap="square">
            <a:spAutoFit/>
          </a:bodyPr>
          <a:lstStyle/>
          <a:p>
            <a:pPr algn="just">
              <a:buFont typeface="Arial" pitchFamily="34" charset="0"/>
              <a:buChar char="•"/>
            </a:pPr>
            <a:r>
              <a:rPr lang="es-MX" dirty="0" smtClean="0">
                <a:cs typeface="Calibri" pitchFamily="34" charset="0"/>
              </a:rPr>
              <a:t> Inicia </a:t>
            </a:r>
            <a:r>
              <a:rPr lang="es-MX" dirty="0">
                <a:cs typeface="Calibri" pitchFamily="34" charset="0"/>
              </a:rPr>
              <a:t>la campaña en asocio con HP acerca de la recolección de equipos de computo obsoletos y en desuso que serán reciclados dando manejo especial adecuado de los residuos tóxicos que los componen.</a:t>
            </a: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3"/>
          <a:stretch>
            <a:fillRect/>
          </a:stretch>
        </p:blipFill>
        <p:spPr>
          <a:xfrm>
            <a:off x="7788017" y="177790"/>
            <a:ext cx="1077182" cy="1077182"/>
          </a:xfrm>
          <a:prstGeom prst="rect">
            <a:avLst/>
          </a:prstGeom>
        </p:spPr>
      </p:pic>
      <p:sp>
        <p:nvSpPr>
          <p:cNvPr id="7" name="6 Rectángulo"/>
          <p:cNvSpPr/>
          <p:nvPr/>
        </p:nvSpPr>
        <p:spPr>
          <a:xfrm>
            <a:off x="184231" y="177790"/>
            <a:ext cx="414940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CONECTIVIDAD</a:t>
            </a:r>
            <a:endParaRPr lang="es-CO"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75" y="900113"/>
            <a:ext cx="7853363" cy="6216650"/>
          </a:xfrm>
          <a:prstGeom prst="rect">
            <a:avLst/>
          </a:prstGeom>
        </p:spPr>
        <p:txBody>
          <a:bodyPr>
            <a:spAutoFit/>
          </a:bodyPr>
          <a:lstStyle/>
          <a:p>
            <a:pPr algn="ctr">
              <a:defRPr/>
            </a:pPr>
            <a:r>
              <a:rPr lang="es-MX" b="1" dirty="0"/>
              <a:t>PROYECTO DE RED DE APOYO A LA SEGURIDAD </a:t>
            </a:r>
            <a:r>
              <a:rPr lang="es-MX" b="1" dirty="0" smtClean="0"/>
              <a:t>CIUDADANA</a:t>
            </a:r>
            <a:endParaRPr lang="es-MX" dirty="0"/>
          </a:p>
          <a:p>
            <a:pPr algn="ctr">
              <a:defRPr/>
            </a:pPr>
            <a:endParaRPr lang="es-MX" dirty="0"/>
          </a:p>
          <a:p>
            <a:pPr marL="285750" indent="-285750" algn="just">
              <a:buFont typeface="Arial" pitchFamily="34" charset="0"/>
              <a:buChar char="•"/>
              <a:defRPr/>
            </a:pPr>
            <a:r>
              <a:rPr lang="es-MX" dirty="0"/>
              <a:t>Se creará en coordinación con la Secretaría de Gobierno la red de seguridad del departamento dotando de medios de comunicación a 3,000 juntas de acción comunal y los rectores de las </a:t>
            </a:r>
            <a:r>
              <a:rPr lang="es-MX" dirty="0" err="1"/>
              <a:t>IEDs</a:t>
            </a:r>
            <a:r>
              <a:rPr lang="es-MX" dirty="0"/>
              <a:t>.</a:t>
            </a:r>
          </a:p>
          <a:p>
            <a:pPr marL="285750" indent="-285750" algn="just">
              <a:buFont typeface="Arial" pitchFamily="34" charset="0"/>
              <a:buChar char="•"/>
              <a:defRPr/>
            </a:pPr>
            <a:r>
              <a:rPr lang="es-MX" dirty="0"/>
              <a:t>Se informará a los comandos de </a:t>
            </a:r>
            <a:r>
              <a:rPr lang="es-MX" dirty="0" smtClean="0"/>
              <a:t>Policía </a:t>
            </a:r>
            <a:r>
              <a:rPr lang="es-MX" dirty="0"/>
              <a:t>de cada uno de los 116 municipios sobre cualquier anomalía.</a:t>
            </a:r>
          </a:p>
          <a:p>
            <a:pPr marL="285750" indent="-285750" algn="just">
              <a:buFont typeface="Arial" pitchFamily="34" charset="0"/>
              <a:buChar char="•"/>
              <a:defRPr/>
            </a:pPr>
            <a:r>
              <a:rPr lang="es-MX" dirty="0"/>
              <a:t>Se asignaron recursos por 800 millones de pesos para su conformación (Sec. Gobierno)</a:t>
            </a:r>
          </a:p>
          <a:p>
            <a:pPr marL="285750" indent="-285750" algn="just">
              <a:buFont typeface="Arial" pitchFamily="34" charset="0"/>
              <a:buChar char="•"/>
              <a:defRPr/>
            </a:pPr>
            <a:r>
              <a:rPr lang="es-MX" dirty="0"/>
              <a:t>Se diseñó la red de acuerdo a los requerido por la Secretaría de Gobierno.</a:t>
            </a:r>
          </a:p>
          <a:p>
            <a:pPr marL="285750" indent="-285750" algn="just">
              <a:buFont typeface="Arial" pitchFamily="34" charset="0"/>
              <a:buChar char="•"/>
              <a:defRPr/>
            </a:pPr>
            <a:r>
              <a:rPr lang="es-MX" dirty="0"/>
              <a:t>proceso de contratación en trámite</a:t>
            </a:r>
          </a:p>
          <a:p>
            <a:pPr marL="285750" indent="-285750" algn="just">
              <a:buFont typeface="Arial" pitchFamily="34" charset="0"/>
              <a:buChar char="•"/>
              <a:defRPr/>
            </a:pPr>
            <a:endParaRPr lang="es-MX" dirty="0"/>
          </a:p>
          <a:p>
            <a:pPr algn="ctr">
              <a:defRPr/>
            </a:pPr>
            <a:r>
              <a:rPr lang="es-CO" b="1" dirty="0">
                <a:cs typeface="Calibri" pitchFamily="34" charset="0"/>
              </a:rPr>
              <a:t>DISEÑO DEL SISTEMA DE COMUNICACIÓN DE RADICOMUNICACIONES – </a:t>
            </a:r>
            <a:r>
              <a:rPr lang="es-CO" b="1" dirty="0" smtClean="0">
                <a:cs typeface="Calibri" pitchFamily="34" charset="0"/>
              </a:rPr>
              <a:t>ÚTICA</a:t>
            </a:r>
            <a:endParaRPr lang="es-CO" b="1" dirty="0">
              <a:cs typeface="Calibri" pitchFamily="34" charset="0"/>
            </a:endParaRPr>
          </a:p>
          <a:p>
            <a:pPr algn="ctr">
              <a:defRPr/>
            </a:pPr>
            <a:endParaRPr lang="es-CO" b="1" dirty="0">
              <a:cs typeface="Calibri" pitchFamily="34" charset="0"/>
            </a:endParaRPr>
          </a:p>
          <a:p>
            <a:pPr>
              <a:buFont typeface="Arial" pitchFamily="34" charset="0"/>
              <a:buChar char="•"/>
              <a:defRPr/>
            </a:pPr>
            <a:r>
              <a:rPr lang="es-CO" sz="2000" dirty="0">
                <a:cs typeface="Calibri" pitchFamily="34" charset="0"/>
              </a:rPr>
              <a:t> </a:t>
            </a:r>
            <a:r>
              <a:rPr lang="es-CO" dirty="0">
                <a:cs typeface="Calibri" pitchFamily="34" charset="0"/>
              </a:rPr>
              <a:t>Brindar un Sistema de comunicación y monitoreo de Alarmas tempranas.</a:t>
            </a:r>
          </a:p>
          <a:p>
            <a:pPr>
              <a:buFont typeface="Arial" pitchFamily="34" charset="0"/>
              <a:buChar char="•"/>
              <a:defRPr/>
            </a:pPr>
            <a:r>
              <a:rPr lang="es-CO" dirty="0">
                <a:cs typeface="Calibri" pitchFamily="34" charset="0"/>
              </a:rPr>
              <a:t>Reforzar la Seguridad en sectores críticos.</a:t>
            </a:r>
          </a:p>
          <a:p>
            <a:pPr>
              <a:buFont typeface="Arial" pitchFamily="34" charset="0"/>
              <a:buChar char="•"/>
              <a:defRPr/>
            </a:pPr>
            <a:r>
              <a:rPr lang="es-CO" dirty="0">
                <a:cs typeface="Calibri" pitchFamily="34" charset="0"/>
              </a:rPr>
              <a:t>Intercomunicar la sede del </a:t>
            </a:r>
            <a:r>
              <a:rPr lang="es-CO" dirty="0" err="1">
                <a:cs typeface="Calibri" pitchFamily="34" charset="0"/>
              </a:rPr>
              <a:t>Crepad</a:t>
            </a:r>
            <a:r>
              <a:rPr lang="es-CO" dirty="0">
                <a:cs typeface="Calibri" pitchFamily="34" charset="0"/>
              </a:rPr>
              <a:t> y la Gobernación en Bogotá con las entidades de prevención del Municipio de Utica Cundinamarca</a:t>
            </a:r>
          </a:p>
          <a:p>
            <a:pPr marL="285750" indent="-285750" algn="just">
              <a:buFont typeface="Arial" pitchFamily="34" charset="0"/>
              <a:buChar char="•"/>
              <a:defRPr/>
            </a:pPr>
            <a:endParaRPr lang="es-MX" dirty="0"/>
          </a:p>
          <a:p>
            <a:pPr marL="285750" indent="-285750" algn="just">
              <a:buFont typeface="Arial" pitchFamily="34" charset="0"/>
              <a:buChar char="•"/>
              <a:defRPr/>
            </a:pPr>
            <a:endParaRPr lang="es-MX" dirty="0"/>
          </a:p>
          <a:p>
            <a:pPr marL="285750" indent="-285750" algn="just">
              <a:buFont typeface="Arial" pitchFamily="34" charset="0"/>
              <a:buChar char="•"/>
              <a:defRPr/>
            </a:pPr>
            <a:endParaRPr lang="es-MX" dirty="0"/>
          </a:p>
          <a:p>
            <a:pPr marL="285750" indent="-285750" algn="just">
              <a:buFont typeface="Arial" pitchFamily="34" charset="0"/>
              <a:buChar char="•"/>
              <a:defRPr/>
            </a:pPr>
            <a:endParaRPr lang="es-MX"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414940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CONECTIVIDAD</a:t>
            </a:r>
            <a:endParaRPr lang="es-CO"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4800" y="882547"/>
            <a:ext cx="7912100" cy="5510212"/>
          </a:xfrm>
          <a:prstGeom prst="rect">
            <a:avLst/>
          </a:prstGeom>
        </p:spPr>
        <p:txBody>
          <a:bodyPr>
            <a:spAutoFit/>
          </a:bodyPr>
          <a:lstStyle/>
          <a:p>
            <a:pPr algn="ctr">
              <a:defRPr/>
            </a:pPr>
            <a:r>
              <a:rPr lang="es-MX" b="1" dirty="0">
                <a:latin typeface="+mj-lt"/>
              </a:rPr>
              <a:t>CONSOLIDACIÓN  DEL INVENTARIO DE RECURSOS TECNOLÓGICO DE LAS ENTIDADES DEL DEPARTAMENTO</a:t>
            </a:r>
          </a:p>
          <a:p>
            <a:pPr algn="ctr">
              <a:defRPr/>
            </a:pPr>
            <a:endParaRPr lang="es-MX" sz="2400" dirty="0"/>
          </a:p>
          <a:p>
            <a:pPr marL="285750" indent="-285750" algn="just">
              <a:buFont typeface="Arial" pitchFamily="34" charset="0"/>
              <a:buChar char="•"/>
              <a:defRPr/>
            </a:pPr>
            <a:r>
              <a:rPr lang="es-MX" sz="2000" dirty="0"/>
              <a:t>Se levantó y consolido el inventario de los recursos tecnológicos de las entidades centralizadas y descentralizadas del departamento,  información que permite:</a:t>
            </a:r>
          </a:p>
          <a:p>
            <a:pPr marL="742950" lvl="1" indent="-285750" algn="just">
              <a:buFont typeface="Wingdings" pitchFamily="2" charset="2"/>
              <a:buChar char="ü"/>
              <a:defRPr/>
            </a:pPr>
            <a:r>
              <a:rPr lang="es-MX" sz="2000" dirty="0"/>
              <a:t>Obtener economías de escalas en la incorporación y soporte de herramientas informáticas</a:t>
            </a:r>
          </a:p>
          <a:p>
            <a:pPr marL="742950" lvl="1" indent="-285750" algn="just">
              <a:buFont typeface="Wingdings" pitchFamily="2" charset="2"/>
              <a:buChar char="ü"/>
              <a:defRPr/>
            </a:pPr>
            <a:r>
              <a:rPr lang="es-MX" sz="2000" dirty="0"/>
              <a:t>Facilitar la gestión de las Tecnologías de Información y Comunicación TIC en el departamento.</a:t>
            </a:r>
          </a:p>
          <a:p>
            <a:pPr marL="742950" lvl="1" indent="-285750" algn="just">
              <a:buFont typeface="Wingdings" pitchFamily="2" charset="2"/>
              <a:buChar char="ü"/>
              <a:defRPr/>
            </a:pPr>
            <a:r>
              <a:rPr lang="es-MX" sz="2000" dirty="0"/>
              <a:t>Consolidar plataformas unificadas, habilitando mayores servicios informáticos  a los ciudadanos</a:t>
            </a:r>
          </a:p>
          <a:p>
            <a:pPr marL="742950" lvl="1" indent="-285750" algn="just">
              <a:buFont typeface="Wingdings" pitchFamily="2" charset="2"/>
              <a:buChar char="ü"/>
              <a:defRPr/>
            </a:pPr>
            <a:r>
              <a:rPr lang="es-MX" sz="2000" dirty="0"/>
              <a:t>Consolidar un portal único de gobierno orientando al  ciudadano.</a:t>
            </a:r>
          </a:p>
          <a:p>
            <a:pPr marL="742950" lvl="1" indent="-285750" algn="just">
              <a:defRPr/>
            </a:pPr>
            <a:endParaRPr lang="es-MX" sz="2000" dirty="0"/>
          </a:p>
          <a:p>
            <a:pPr marL="285750" indent="-285750" algn="just">
              <a:buFont typeface="Arial" pitchFamily="34" charset="0"/>
              <a:buChar char="•"/>
              <a:defRPr/>
            </a:pPr>
            <a:r>
              <a:rPr lang="es-ES" sz="2000" dirty="0">
                <a:cs typeface="Calibri" pitchFamily="34" charset="0"/>
              </a:rPr>
              <a:t>convenio interadministrativo de cooperación que se suscribirá entre el Departamento de Cundinamarca y Computadores para Educar, para facilitar el acceso a la información y el conocimiento</a:t>
            </a:r>
            <a:endParaRPr lang="es-CO"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414940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CONECTIVIDAD</a:t>
            </a:r>
            <a:endParaRPr lang="es-CO"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Box 2"/>
          <p:cNvSpPr txBox="1">
            <a:spLocks noChangeArrowheads="1"/>
          </p:cNvSpPr>
          <p:nvPr/>
        </p:nvSpPr>
        <p:spPr bwMode="auto">
          <a:xfrm>
            <a:off x="3209925" y="5080000"/>
            <a:ext cx="4827588" cy="600075"/>
          </a:xfrm>
          <a:prstGeom prst="rect">
            <a:avLst/>
          </a:prstGeom>
          <a:noFill/>
          <a:ln w="9525">
            <a:noFill/>
            <a:miter lim="800000"/>
            <a:headEnd/>
            <a:tailEnd/>
          </a:ln>
        </p:spPr>
        <p:txBody>
          <a:bodyPr>
            <a:spAutoFit/>
          </a:bodyPr>
          <a:lstStyle/>
          <a:p>
            <a:pPr algn="ctr"/>
            <a:r>
              <a:rPr lang="es-CO">
                <a:solidFill>
                  <a:srgbClr val="FFFFFF"/>
                </a:solidFill>
              </a:rPr>
              <a:t>MARCELA ORDUZ QUIJANO</a:t>
            </a:r>
            <a:endParaRPr lang="es-ES_tradnl">
              <a:solidFill>
                <a:srgbClr val="FFFFFF"/>
              </a:solidFill>
            </a:endParaRPr>
          </a:p>
          <a:p>
            <a:pPr algn="ctr"/>
            <a:r>
              <a:rPr lang="es-CO" sz="1500">
                <a:solidFill>
                  <a:srgbClr val="FFFFFF"/>
                </a:solidFill>
              </a:rPr>
              <a:t>SECRETARÍA DE AMBIENTE </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5453994"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DEL AMBIENTE</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228600" y="765174"/>
            <a:ext cx="8143875" cy="785813"/>
          </a:xfrm>
          <a:prstGeom prst="rect">
            <a:avLst/>
          </a:prstGeom>
          <a:noFill/>
          <a:ln w="9525">
            <a:noFill/>
            <a:miter lim="800000"/>
            <a:headEnd/>
            <a:tailEnd/>
          </a:ln>
        </p:spPr>
        <p:txBody>
          <a:bodyPr anchor="ctr">
            <a:normAutofit fontScale="82500" lnSpcReduction="20000"/>
          </a:bodyPr>
          <a:lstStyle/>
          <a:p>
            <a:pPr fontAlgn="auto">
              <a:spcAft>
                <a:spcPts val="0"/>
              </a:spcAft>
              <a:defRPr/>
            </a:pPr>
            <a:r>
              <a:rPr lang="es-CO" sz="2700" b="1" dirty="0">
                <a:latin typeface="Arial" pitchFamily="34" charset="0"/>
                <a:cs typeface="Arial" pitchFamily="34" charset="0"/>
              </a:rPr>
              <a:t/>
            </a:r>
            <a:br>
              <a:rPr lang="es-CO" sz="2700" b="1" dirty="0">
                <a:latin typeface="Arial" pitchFamily="34" charset="0"/>
                <a:cs typeface="Arial" pitchFamily="34" charset="0"/>
              </a:rPr>
            </a:br>
            <a:r>
              <a:rPr lang="es-CO" sz="2200" b="1" dirty="0">
                <a:latin typeface="+mj-lt"/>
                <a:cs typeface="Arial" pitchFamily="34" charset="0"/>
              </a:rPr>
              <a:t>EDUACION PASAPORTE AL </a:t>
            </a:r>
            <a:r>
              <a:rPr lang="es-CO" sz="2200" b="1" dirty="0" smtClean="0">
                <a:latin typeface="+mj-lt"/>
                <a:cs typeface="Arial" pitchFamily="34" charset="0"/>
              </a:rPr>
              <a:t>ÉXITO  </a:t>
            </a:r>
            <a:br>
              <a:rPr lang="es-CO" sz="2200" b="1" dirty="0" smtClean="0">
                <a:latin typeface="+mj-lt"/>
                <a:cs typeface="Arial" pitchFamily="34" charset="0"/>
              </a:rPr>
            </a:br>
            <a:endParaRPr lang="es-CO" b="1" dirty="0">
              <a:latin typeface="+mj-lt"/>
              <a:cs typeface="Arial" pitchFamily="34" charset="0"/>
            </a:endParaRPr>
          </a:p>
        </p:txBody>
      </p:sp>
      <p:sp>
        <p:nvSpPr>
          <p:cNvPr id="4" name="4 CuadroTexto"/>
          <p:cNvSpPr txBox="1">
            <a:spLocks noChangeArrowheads="1"/>
          </p:cNvSpPr>
          <p:nvPr/>
        </p:nvSpPr>
        <p:spPr bwMode="auto">
          <a:xfrm>
            <a:off x="228600" y="1423662"/>
            <a:ext cx="7600950" cy="1446212"/>
          </a:xfrm>
          <a:prstGeom prst="rect">
            <a:avLst/>
          </a:prstGeom>
          <a:noFill/>
          <a:ln w="9525">
            <a:noFill/>
            <a:miter lim="800000"/>
            <a:headEnd/>
            <a:tailEnd/>
          </a:ln>
        </p:spPr>
        <p:txBody>
          <a:bodyPr>
            <a:spAutoFit/>
          </a:bodyPr>
          <a:lstStyle/>
          <a:p>
            <a:pPr algn="just">
              <a:defRPr/>
            </a:pPr>
            <a:r>
              <a:rPr lang="es-ES" sz="1400" dirty="0" smtClean="0">
                <a:latin typeface="+mn-lt"/>
              </a:rPr>
              <a:t>Se avanza en el desarrollo del  concurso Departamental Proyectos Ciudadanos de Educación Ambiental PROCEDA para el apoyo al componente ambiental de los Planes de Gestión Integral de Residuos Sólidos PGIRS en los Municipios </a:t>
            </a:r>
            <a:r>
              <a:rPr lang="es-ES" sz="1400" dirty="0" err="1" smtClean="0">
                <a:latin typeface="+mn-lt"/>
              </a:rPr>
              <a:t>Ubalá</a:t>
            </a:r>
            <a:r>
              <a:rPr lang="es-ES" sz="1400" dirty="0" smtClean="0">
                <a:latin typeface="+mn-lt"/>
              </a:rPr>
              <a:t> (2 proyectos) </a:t>
            </a:r>
            <a:r>
              <a:rPr lang="es-ES" sz="1400" dirty="0" err="1" smtClean="0">
                <a:latin typeface="+mn-lt"/>
              </a:rPr>
              <a:t>Viotá</a:t>
            </a:r>
            <a:r>
              <a:rPr lang="es-ES" sz="1400" dirty="0" smtClean="0">
                <a:latin typeface="+mn-lt"/>
              </a:rPr>
              <a:t> y </a:t>
            </a:r>
            <a:r>
              <a:rPr lang="es-ES" sz="1400" dirty="0" err="1" smtClean="0">
                <a:latin typeface="+mn-lt"/>
              </a:rPr>
              <a:t>Quipile</a:t>
            </a:r>
            <a:r>
              <a:rPr lang="es-ES" sz="1400" dirty="0" smtClean="0">
                <a:latin typeface="+mn-lt"/>
              </a:rPr>
              <a:t>. Actualmente adelanta el primer Concurso Ambiental “Cundinamarca Neutra- Compensa tu huella” en acción prospectiva del Plan de Desarrollo “Cundinamarca Calidad de Vida”</a:t>
            </a:r>
          </a:p>
          <a:p>
            <a:pPr algn="just">
              <a:defRPr/>
            </a:pPr>
            <a:endParaRPr lang="es-CO" dirty="0">
              <a:solidFill>
                <a:srgbClr val="000000"/>
              </a:solidFill>
            </a:endParaRPr>
          </a:p>
        </p:txBody>
      </p:sp>
      <p:sp>
        <p:nvSpPr>
          <p:cNvPr id="5" name="4 CuadroTexto"/>
          <p:cNvSpPr txBox="1">
            <a:spLocks noChangeArrowheads="1"/>
          </p:cNvSpPr>
          <p:nvPr/>
        </p:nvSpPr>
        <p:spPr bwMode="auto">
          <a:xfrm>
            <a:off x="228601" y="2667000"/>
            <a:ext cx="7966276" cy="2862322"/>
          </a:xfrm>
          <a:prstGeom prst="rect">
            <a:avLst/>
          </a:prstGeom>
          <a:noFill/>
          <a:ln w="9525">
            <a:noFill/>
            <a:miter lim="800000"/>
            <a:headEnd/>
            <a:tailEnd/>
          </a:ln>
        </p:spPr>
        <p:txBody>
          <a:bodyPr wrap="square">
            <a:spAutoFit/>
          </a:bodyPr>
          <a:lstStyle/>
          <a:p>
            <a:pPr algn="just">
              <a:defRPr/>
            </a:pPr>
            <a:r>
              <a:rPr lang="es-ES" sz="1400" dirty="0">
                <a:latin typeface="+mn-lt"/>
              </a:rPr>
              <a:t>La Secretaria del Ambiente ha iniciado  la estructuración del proyecto “ Implementación de un Mecanismo de Desarrollo limpio (MDL) para el Relleno sanitario Nuevo Mondoñedo (RSNM)”</a:t>
            </a:r>
          </a:p>
          <a:p>
            <a:pPr algn="just">
              <a:defRPr/>
            </a:pPr>
            <a:endParaRPr lang="es-ES" sz="1400" dirty="0">
              <a:latin typeface="+mn-lt"/>
            </a:endParaRPr>
          </a:p>
          <a:p>
            <a:pPr>
              <a:defRPr/>
            </a:pPr>
            <a:r>
              <a:rPr lang="es-CO" b="1" dirty="0">
                <a:latin typeface="+mj-lt"/>
                <a:cs typeface="Arial" pitchFamily="34" charset="0"/>
              </a:rPr>
              <a:t>GESTION AMBIENTAL DEL AGUA</a:t>
            </a:r>
          </a:p>
          <a:p>
            <a:pPr algn="ctr">
              <a:defRPr/>
            </a:pPr>
            <a:endParaRPr lang="es-CO" sz="1400" b="1" dirty="0">
              <a:latin typeface="+mj-lt"/>
              <a:cs typeface="Arial" pitchFamily="34" charset="0"/>
            </a:endParaRPr>
          </a:p>
          <a:p>
            <a:pPr algn="just">
              <a:defRPr/>
            </a:pPr>
            <a:r>
              <a:rPr lang="es-ES" sz="1400" b="1" i="1" dirty="0"/>
              <a:t> </a:t>
            </a:r>
            <a:r>
              <a:rPr lang="es-ES" sz="1400" dirty="0">
                <a:latin typeface="+mn-lt"/>
              </a:rPr>
              <a:t>Legalización de 266,3337  hectáreas mediante la adquisición de los predios en los municipios de </a:t>
            </a:r>
            <a:r>
              <a:rPr lang="es-ES" sz="1400" dirty="0" err="1">
                <a:latin typeface="+mn-lt"/>
              </a:rPr>
              <a:t>Sasaima</a:t>
            </a:r>
            <a:r>
              <a:rPr lang="es-ES" sz="1400" dirty="0">
                <a:latin typeface="+mn-lt"/>
              </a:rPr>
              <a:t>, </a:t>
            </a:r>
            <a:r>
              <a:rPr lang="es-ES" sz="1400" dirty="0" err="1">
                <a:latin typeface="+mn-lt"/>
              </a:rPr>
              <a:t>Choachí</a:t>
            </a:r>
            <a:r>
              <a:rPr lang="es-ES" sz="1400" dirty="0">
                <a:latin typeface="+mn-lt"/>
              </a:rPr>
              <a:t>, La Vega, </a:t>
            </a:r>
            <a:r>
              <a:rPr lang="es-ES" sz="1400" dirty="0" err="1">
                <a:latin typeface="+mn-lt"/>
              </a:rPr>
              <a:t>Chipaque</a:t>
            </a:r>
            <a:r>
              <a:rPr lang="es-ES" sz="1400" dirty="0">
                <a:latin typeface="+mn-lt"/>
              </a:rPr>
              <a:t> y  Gama.</a:t>
            </a:r>
          </a:p>
          <a:p>
            <a:pPr algn="just">
              <a:defRPr/>
            </a:pPr>
            <a:endParaRPr lang="es-ES" sz="1400" dirty="0"/>
          </a:p>
          <a:p>
            <a:pPr>
              <a:defRPr/>
            </a:pPr>
            <a:r>
              <a:rPr lang="es-ES" b="1" dirty="0" smtClean="0">
                <a:latin typeface="+mj-lt"/>
              </a:rPr>
              <a:t>MÁS </a:t>
            </a:r>
            <a:r>
              <a:rPr lang="es-ES" b="1" dirty="0">
                <a:latin typeface="+mj-lt"/>
              </a:rPr>
              <a:t>BIODIVERSIDAD MEJOR COMUNIDAD</a:t>
            </a:r>
          </a:p>
          <a:p>
            <a:pPr algn="ctr">
              <a:defRPr/>
            </a:pPr>
            <a:endParaRPr lang="es-ES" b="1" dirty="0">
              <a:latin typeface="+mj-lt"/>
            </a:endParaRPr>
          </a:p>
          <a:p>
            <a:pPr algn="just">
              <a:defRPr/>
            </a:pPr>
            <a:r>
              <a:rPr lang="es-ES" sz="1400" b="1" dirty="0">
                <a:latin typeface="+mn-lt"/>
              </a:rPr>
              <a:t>Gestión Integral de Bosques:  </a:t>
            </a:r>
            <a:r>
              <a:rPr lang="es-ES" sz="1400" dirty="0">
                <a:latin typeface="+mn-lt"/>
              </a:rPr>
              <a:t>Se adelanta la reforestación de 92 hectáreas, instalación de cerca de protección en 23,48 </a:t>
            </a:r>
            <a:r>
              <a:rPr lang="es-ES" sz="1400" dirty="0" smtClean="0">
                <a:latin typeface="+mn-lt"/>
              </a:rPr>
              <a:t>km</a:t>
            </a:r>
            <a:endParaRPr lang="es-CO" sz="1400" dirty="0">
              <a:solidFill>
                <a:srgbClr val="000000"/>
              </a:solidFill>
              <a:latin typeface="+mn-lt"/>
            </a:endParaRPr>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177790"/>
            <a:ext cx="369703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DEL AMBIENTE</a:t>
            </a:r>
            <a:endParaRPr lang="es-CO"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04800" y="1498600"/>
            <a:ext cx="8501063" cy="5970588"/>
          </a:xfrm>
          <a:prstGeom prst="rect">
            <a:avLst/>
          </a:prstGeom>
          <a:noFill/>
          <a:ln w="9525">
            <a:noFill/>
            <a:miter lim="800000"/>
            <a:headEnd/>
            <a:tailEnd/>
          </a:ln>
        </p:spPr>
        <p:txBody>
          <a:bodyPr>
            <a:spAutoFit/>
          </a:bodyPr>
          <a:lstStyle/>
          <a:p>
            <a:pPr algn="just">
              <a:defRPr/>
            </a:pPr>
            <a:r>
              <a:rPr lang="es-ES" dirty="0"/>
              <a:t> </a:t>
            </a:r>
            <a:r>
              <a:rPr lang="es-CO" sz="1400" b="1" dirty="0">
                <a:latin typeface="+mn-lt"/>
              </a:rPr>
              <a:t>Certificación de Municipios en Agua Potable y Saneamiento Básico</a:t>
            </a:r>
          </a:p>
          <a:p>
            <a:pPr algn="just">
              <a:defRPr/>
            </a:pPr>
            <a:endParaRPr lang="es-CO" sz="1400" dirty="0">
              <a:latin typeface="+mn-lt"/>
            </a:endParaRPr>
          </a:p>
          <a:p>
            <a:pPr algn="just">
              <a:defRPr/>
            </a:pPr>
            <a:r>
              <a:rPr lang="es-CO" sz="1400" dirty="0">
                <a:latin typeface="+mn-lt"/>
              </a:rPr>
              <a:t>Mediante la gestión y el apoyo realizado por la Secretaría del Ambiente fue posible que la SSPD, se pronunciara sobre la revocatoria de las resoluciones y certificara  a los ocho municipios </a:t>
            </a:r>
            <a:r>
              <a:rPr lang="es-CO" sz="1400" dirty="0" err="1">
                <a:latin typeface="+mn-lt"/>
              </a:rPr>
              <a:t>descertificados</a:t>
            </a:r>
            <a:r>
              <a:rPr lang="es-CO" sz="1400" dirty="0">
                <a:latin typeface="+mn-lt"/>
              </a:rPr>
              <a:t> mediante las resoluciones 20114010037335 y 3735 de 2011  (</a:t>
            </a:r>
            <a:r>
              <a:rPr lang="es-CO" sz="1400" dirty="0" err="1">
                <a:latin typeface="+mn-lt"/>
              </a:rPr>
              <a:t>Chipaque</a:t>
            </a:r>
            <a:r>
              <a:rPr lang="es-CO" sz="1400" dirty="0">
                <a:latin typeface="+mn-lt"/>
              </a:rPr>
              <a:t>, </a:t>
            </a:r>
            <a:r>
              <a:rPr lang="es-CO" sz="1400" dirty="0" err="1">
                <a:latin typeface="+mn-lt"/>
              </a:rPr>
              <a:t>Gachalá</a:t>
            </a:r>
            <a:r>
              <a:rPr lang="es-CO" sz="1400" dirty="0">
                <a:latin typeface="+mn-lt"/>
              </a:rPr>
              <a:t>, Pasca, </a:t>
            </a:r>
            <a:r>
              <a:rPr lang="es-CO" sz="1400" dirty="0" err="1">
                <a:latin typeface="+mn-lt"/>
              </a:rPr>
              <a:t>Tausa</a:t>
            </a:r>
            <a:r>
              <a:rPr lang="es-CO" sz="1400" dirty="0">
                <a:latin typeface="+mn-lt"/>
              </a:rPr>
              <a:t>, </a:t>
            </a:r>
            <a:r>
              <a:rPr lang="es-CO" sz="1400" dirty="0" err="1">
                <a:latin typeface="+mn-lt"/>
              </a:rPr>
              <a:t>Guatavita</a:t>
            </a:r>
            <a:r>
              <a:rPr lang="es-CO" sz="1400" dirty="0">
                <a:latin typeface="+mn-lt"/>
              </a:rPr>
              <a:t>, </a:t>
            </a:r>
            <a:r>
              <a:rPr lang="es-CO" sz="1400" dirty="0" err="1">
                <a:latin typeface="+mn-lt"/>
              </a:rPr>
              <a:t>Paratebueno</a:t>
            </a:r>
            <a:r>
              <a:rPr lang="es-CO" sz="1400" dirty="0">
                <a:latin typeface="+mn-lt"/>
              </a:rPr>
              <a:t>, </a:t>
            </a:r>
            <a:r>
              <a:rPr lang="es-CO" sz="1400" dirty="0" err="1">
                <a:latin typeface="+mn-lt"/>
              </a:rPr>
              <a:t>Sesquilé</a:t>
            </a:r>
            <a:r>
              <a:rPr lang="es-CO" sz="1400" dirty="0">
                <a:latin typeface="+mn-lt"/>
              </a:rPr>
              <a:t> y </a:t>
            </a:r>
            <a:r>
              <a:rPr lang="es-CO" sz="1400" dirty="0" err="1">
                <a:latin typeface="+mn-lt"/>
              </a:rPr>
              <a:t>Zipacón</a:t>
            </a:r>
            <a:r>
              <a:rPr lang="es-CO" sz="1400" dirty="0">
                <a:latin typeface="+mn-lt"/>
              </a:rPr>
              <a:t>) y certificará a La Palma único municipio </a:t>
            </a:r>
            <a:r>
              <a:rPr lang="es-CO" sz="1400" dirty="0" err="1">
                <a:latin typeface="+mn-lt"/>
              </a:rPr>
              <a:t>descertificado</a:t>
            </a:r>
            <a:r>
              <a:rPr lang="es-CO" sz="1400" dirty="0">
                <a:latin typeface="+mn-lt"/>
              </a:rPr>
              <a:t> para el año 2009. </a:t>
            </a:r>
          </a:p>
          <a:p>
            <a:pPr algn="just">
              <a:defRPr/>
            </a:pPr>
            <a:endParaRPr lang="es-CO" sz="1400" dirty="0">
              <a:latin typeface="+mn-lt"/>
            </a:endParaRPr>
          </a:p>
          <a:p>
            <a:pPr>
              <a:defRPr/>
            </a:pPr>
            <a:r>
              <a:rPr lang="es-ES" b="1" cap="all" dirty="0">
                <a:latin typeface="+mj-lt"/>
              </a:rPr>
              <a:t>Estrategia Cundinamarca Neutra; Cálculo, Reducción y Mitigación de la Huella de Carbono</a:t>
            </a:r>
            <a:r>
              <a:rPr lang="es-ES" b="1" i="1" cap="all" dirty="0">
                <a:latin typeface="+mj-lt"/>
              </a:rPr>
              <a:t>. </a:t>
            </a:r>
          </a:p>
          <a:p>
            <a:pPr algn="ctr">
              <a:defRPr/>
            </a:pPr>
            <a:endParaRPr lang="es-ES" b="1" i="1" cap="all" dirty="0">
              <a:latin typeface="+mj-lt"/>
            </a:endParaRPr>
          </a:p>
          <a:p>
            <a:pPr algn="just">
              <a:defRPr/>
            </a:pPr>
            <a:r>
              <a:rPr lang="es-ES" sz="1400" dirty="0">
                <a:latin typeface="+mn-lt"/>
              </a:rPr>
              <a:t>El Departamento sea ambientalmente sostenible con estrategias de consumo responsables y producción limpia para mejorar la calidad de vida de los Cundinamarqueses</a:t>
            </a:r>
          </a:p>
          <a:p>
            <a:pPr algn="just">
              <a:defRPr/>
            </a:pPr>
            <a:endParaRPr lang="es-ES" sz="1400" b="1" i="1" cap="all" dirty="0">
              <a:latin typeface="+mn-lt"/>
            </a:endParaRPr>
          </a:p>
          <a:p>
            <a:pPr>
              <a:defRPr/>
            </a:pPr>
            <a:r>
              <a:rPr lang="es-ES" b="1" cap="all" dirty="0">
                <a:latin typeface="+mj-lt"/>
              </a:rPr>
              <a:t>Alianzas estratégicas para la gestión ambiental.</a:t>
            </a:r>
            <a:r>
              <a:rPr lang="es-ES" sz="1400" b="1" cap="all" dirty="0">
                <a:latin typeface="+mj-lt"/>
              </a:rPr>
              <a:t> </a:t>
            </a:r>
          </a:p>
          <a:p>
            <a:pPr algn="ctr">
              <a:defRPr/>
            </a:pPr>
            <a:endParaRPr lang="es-ES" sz="1400" b="1" dirty="0">
              <a:latin typeface="+mn-lt"/>
            </a:endParaRPr>
          </a:p>
          <a:p>
            <a:pPr algn="just">
              <a:defRPr/>
            </a:pPr>
            <a:r>
              <a:rPr lang="es-ES" sz="1400" dirty="0">
                <a:latin typeface="+mn-lt"/>
              </a:rPr>
              <a:t>Consolidación de alianzas con la Organización para la Alimentación y la Agricultura de las Naciones Unidas FAO, la Universidad Distrital Francisco José de Caldas, la Universidad de Cundinamarca, el Comité Departamental de Cafeteros y Jardín Botánico, entre otros, para el desarrollo de actividades de mejoramiento ambiental en </a:t>
            </a:r>
            <a:r>
              <a:rPr lang="es-ES" sz="1400" dirty="0" smtClean="0">
                <a:latin typeface="+mn-lt"/>
              </a:rPr>
              <a:t>Cundinamarca.</a:t>
            </a:r>
            <a:endParaRPr lang="es-ES" sz="1400" dirty="0">
              <a:latin typeface="+mn-lt"/>
            </a:endParaRPr>
          </a:p>
          <a:p>
            <a:pPr algn="just">
              <a:defRPr/>
            </a:pPr>
            <a:endParaRPr lang="es-ES" sz="1400" b="1" i="1" cap="all" dirty="0">
              <a:latin typeface="+mn-lt"/>
            </a:endParaRPr>
          </a:p>
          <a:p>
            <a:pPr algn="ctr">
              <a:defRPr/>
            </a:pPr>
            <a:endParaRPr lang="es-ES" b="1" i="1" cap="all" dirty="0">
              <a:latin typeface="+mj-lt"/>
            </a:endParaRPr>
          </a:p>
          <a:p>
            <a:pPr algn="just">
              <a:defRPr/>
            </a:pPr>
            <a:endParaRPr lang="es-ES" sz="1400" b="1" i="1" cap="all" dirty="0">
              <a:latin typeface="+mn-lt"/>
            </a:endParaRPr>
          </a:p>
          <a:p>
            <a:pPr algn="just">
              <a:defRPr/>
            </a:pPr>
            <a:endParaRPr lang="es-CO" sz="1400" dirty="0">
              <a:latin typeface="+mn-lt"/>
            </a:endParaRPr>
          </a:p>
          <a:p>
            <a:pPr algn="just">
              <a:defRPr/>
            </a:pPr>
            <a:endParaRPr lang="es-CO" dirty="0">
              <a:solidFill>
                <a:srgbClr val="000000"/>
              </a:solidFill>
            </a:endParaRPr>
          </a:p>
          <a:p>
            <a:pPr>
              <a:defRPr/>
            </a:pPr>
            <a:r>
              <a:rPr lang="es-ES" dirty="0"/>
              <a:t>.</a:t>
            </a:r>
            <a:endParaRPr lang="es-CO" dirty="0">
              <a:solidFill>
                <a:srgbClr val="000000"/>
              </a:solidFill>
            </a:endParaRPr>
          </a:p>
        </p:txBody>
      </p:sp>
      <p:sp>
        <p:nvSpPr>
          <p:cNvPr id="4" name="1 Título"/>
          <p:cNvSpPr txBox="1">
            <a:spLocks/>
          </p:cNvSpPr>
          <p:nvPr/>
        </p:nvSpPr>
        <p:spPr bwMode="auto">
          <a:xfrm>
            <a:off x="533400" y="990600"/>
            <a:ext cx="8143875" cy="685800"/>
          </a:xfrm>
          <a:prstGeom prst="rect">
            <a:avLst/>
          </a:prstGeom>
          <a:noFill/>
          <a:ln w="9525">
            <a:noFill/>
            <a:miter lim="800000"/>
            <a:headEnd/>
            <a:tailEnd/>
          </a:ln>
        </p:spPr>
        <p:txBody>
          <a:bodyPr anchor="ctr">
            <a:normAutofit fontScale="45000" lnSpcReduction="20000"/>
          </a:bodyPr>
          <a:lstStyle/>
          <a:p>
            <a:pPr fontAlgn="auto">
              <a:spcAft>
                <a:spcPts val="0"/>
              </a:spcAft>
              <a:defRPr/>
            </a:pPr>
            <a:r>
              <a:rPr lang="es-CO" sz="2700" b="1" dirty="0">
                <a:latin typeface="Arial" pitchFamily="34" charset="0"/>
                <a:ea typeface="+mj-ea"/>
                <a:cs typeface="Arial" pitchFamily="34" charset="0"/>
              </a:rPr>
              <a:t/>
            </a:r>
            <a:br>
              <a:rPr lang="es-CO" sz="2700" b="1" dirty="0">
                <a:latin typeface="Arial" pitchFamily="34" charset="0"/>
                <a:ea typeface="+mj-ea"/>
                <a:cs typeface="Arial" pitchFamily="34" charset="0"/>
              </a:rPr>
            </a:br>
            <a:r>
              <a:rPr lang="es-ES" sz="4000" b="1" dirty="0">
                <a:latin typeface="+mj-lt"/>
              </a:rPr>
              <a:t>EL PLAN ES AGUA PARA TODOS</a:t>
            </a:r>
            <a:r>
              <a:rPr lang="es-ES" sz="3400" b="1" dirty="0">
                <a:latin typeface="+mj-lt"/>
              </a:rPr>
              <a:t> </a:t>
            </a:r>
            <a:r>
              <a:rPr lang="es-CO" sz="3700" b="1" dirty="0">
                <a:latin typeface="Arial" pitchFamily="34" charset="0"/>
                <a:ea typeface="+mj-ea"/>
                <a:cs typeface="Arial" pitchFamily="34" charset="0"/>
              </a:rPr>
              <a:t/>
            </a:r>
            <a:br>
              <a:rPr lang="es-CO" sz="3700" b="1" dirty="0">
                <a:latin typeface="Arial" pitchFamily="34" charset="0"/>
                <a:ea typeface="+mj-ea"/>
                <a:cs typeface="Arial" pitchFamily="34" charset="0"/>
              </a:rPr>
            </a:br>
            <a:endParaRPr lang="es-CO" sz="3700" b="1" dirty="0">
              <a:latin typeface="Arial" pitchFamily="34" charset="0"/>
              <a:ea typeface="+mj-ea"/>
              <a:cs typeface="Arial" pitchFamily="34" charset="0"/>
            </a:endParaRPr>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177790"/>
            <a:ext cx="369703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DEL AMBIENTE</a:t>
            </a:r>
            <a:endParaRPr lang="es-CO"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1"/>
          <p:cNvSpPr txBox="1">
            <a:spLocks noChangeArrowheads="1"/>
          </p:cNvSpPr>
          <p:nvPr/>
        </p:nvSpPr>
        <p:spPr bwMode="auto">
          <a:xfrm>
            <a:off x="2959100" y="5108575"/>
            <a:ext cx="5203825" cy="876300"/>
          </a:xfrm>
          <a:prstGeom prst="rect">
            <a:avLst/>
          </a:prstGeom>
          <a:noFill/>
          <a:ln w="9525">
            <a:noFill/>
            <a:miter lim="800000"/>
            <a:headEnd/>
            <a:tailEnd/>
          </a:ln>
        </p:spPr>
        <p:txBody>
          <a:bodyPr>
            <a:spAutoFit/>
          </a:bodyPr>
          <a:lstStyle/>
          <a:p>
            <a:pPr algn="ctr"/>
            <a:r>
              <a:rPr lang="es-CO">
                <a:solidFill>
                  <a:srgbClr val="FFFFFF"/>
                </a:solidFill>
              </a:rPr>
              <a:t>GERMÁN RODRIGUEZ </a:t>
            </a:r>
          </a:p>
          <a:p>
            <a:pPr algn="ctr"/>
            <a:r>
              <a:rPr lang="es-CO" sz="1500">
                <a:solidFill>
                  <a:srgbClr val="FFFFFF"/>
                </a:solidFill>
              </a:rPr>
              <a:t>EMPRESA DE SERVICIO PÚBLICOS DE CUNDINAMARCA </a:t>
            </a:r>
            <a:endParaRPr lang="es-ES_tradnl" sz="1500">
              <a:solidFill>
                <a:srgbClr val="FFFFFF"/>
              </a:solidFill>
            </a:endParaRPr>
          </a:p>
          <a:p>
            <a:pPr algn="ct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042417"/>
            <a:ext cx="6848413"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EMPRESA DE SERVICIOS PÚBLICOS </a:t>
            </a:r>
          </a:p>
          <a:p>
            <a:r>
              <a:rPr lang="es-CO" sz="3600" b="1" dirty="0" smtClean="0">
                <a:solidFill>
                  <a:schemeClr val="accent1">
                    <a:lumMod val="75000"/>
                  </a:schemeClr>
                </a:solidFill>
                <a:effectLst>
                  <a:outerShdw blurRad="38100" dist="38100" dir="2700000" algn="tl">
                    <a:srgbClr val="000000">
                      <a:alpha val="43137"/>
                    </a:srgbClr>
                  </a:outerShdw>
                </a:effectLst>
              </a:rPr>
              <a:t>DE CUNDINAMARCA, ESP</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785813" y="1077913"/>
            <a:ext cx="7772400" cy="571500"/>
          </a:xfrm>
          <a:prstGeom prst="rect">
            <a:avLst/>
          </a:prstGeom>
          <a:noFill/>
          <a:ln w="9525">
            <a:noFill/>
            <a:miter lim="800000"/>
            <a:headEnd/>
            <a:tailEnd/>
          </a:ln>
        </p:spPr>
        <p:txBody>
          <a:bodyPr anchor="ctr">
            <a:normAutofit/>
          </a:bodyPr>
          <a:lstStyle/>
          <a:p>
            <a:pPr algn="ctr" eaLnBrk="0" hangingPunct="0">
              <a:defRPr/>
            </a:pPr>
            <a:r>
              <a:rPr lang="es-CO" b="1">
                <a:latin typeface="+mj-lt"/>
                <a:cs typeface="ＭＳ Ｐゴシック" charset="0"/>
              </a:rPr>
              <a:t>PRINCIPALES ACCIONES EJECUTADAS</a:t>
            </a:r>
            <a:endParaRPr lang="es-CO" b="1" dirty="0">
              <a:latin typeface="+mj-lt"/>
              <a:cs typeface="ＭＳ Ｐゴシック" charset="0"/>
            </a:endParaRPr>
          </a:p>
        </p:txBody>
      </p:sp>
      <p:sp>
        <p:nvSpPr>
          <p:cNvPr id="4" name="2 Subtítulo"/>
          <p:cNvSpPr txBox="1">
            <a:spLocks/>
          </p:cNvSpPr>
          <p:nvPr/>
        </p:nvSpPr>
        <p:spPr bwMode="auto">
          <a:xfrm>
            <a:off x="714375" y="1571625"/>
            <a:ext cx="7500938" cy="4067175"/>
          </a:xfrm>
          <a:prstGeom prst="rect">
            <a:avLst/>
          </a:prstGeom>
          <a:noFill/>
          <a:ln w="9525">
            <a:noFill/>
            <a:miter lim="800000"/>
            <a:headEnd/>
            <a:tailEnd/>
          </a:ln>
        </p:spPr>
        <p:txBody>
          <a:bodyPr>
            <a:normAutofit/>
          </a:bodyPr>
          <a:lstStyle/>
          <a:p>
            <a:pPr marL="742950" lvl="1" indent="-285750" algn="just" eaLnBrk="0" hangingPunct="0">
              <a:spcBef>
                <a:spcPct val="20000"/>
              </a:spcBef>
              <a:buFont typeface="Arial" pitchFamily="34" charset="0"/>
              <a:buChar char="•"/>
              <a:defRPr/>
            </a:pPr>
            <a:r>
              <a:rPr lang="es-CO" dirty="0">
                <a:latin typeface="+mn-lt"/>
              </a:rPr>
              <a:t>Estructuración de 12 proyectos para obtener recursos del Fondo Nacional de Adaptación por  $19.295.116.082</a:t>
            </a:r>
          </a:p>
          <a:p>
            <a:pPr marL="742950" lvl="1" indent="-285750" algn="just" eaLnBrk="0" hangingPunct="0">
              <a:spcBef>
                <a:spcPct val="20000"/>
              </a:spcBef>
              <a:buFont typeface="Arial" pitchFamily="34" charset="0"/>
              <a:buChar char="•"/>
              <a:defRPr/>
            </a:pPr>
            <a:endParaRPr lang="es-CO" dirty="0">
              <a:latin typeface="+mn-lt"/>
            </a:endParaRPr>
          </a:p>
          <a:p>
            <a:pPr marL="742950" lvl="1" indent="-285750" algn="just" eaLnBrk="0" hangingPunct="0">
              <a:spcBef>
                <a:spcPct val="20000"/>
              </a:spcBef>
              <a:buFont typeface="Arial" pitchFamily="34" charset="0"/>
              <a:buChar char="•"/>
              <a:defRPr/>
            </a:pPr>
            <a:r>
              <a:rPr lang="es-CO" dirty="0">
                <a:latin typeface="+mn-lt"/>
              </a:rPr>
              <a:t> Nueve proyectos viabilizados para la construcción de Unidades Sanitarias por $ 1.739.004.456</a:t>
            </a:r>
          </a:p>
          <a:p>
            <a:pPr marL="742950" lvl="1" indent="-285750" algn="just" eaLnBrk="0" hangingPunct="0">
              <a:spcBef>
                <a:spcPct val="20000"/>
              </a:spcBef>
              <a:buFont typeface="Arial" pitchFamily="34" charset="0"/>
              <a:buChar char="•"/>
              <a:defRPr/>
            </a:pPr>
            <a:endParaRPr lang="es-CO" dirty="0">
              <a:latin typeface="+mn-lt"/>
            </a:endParaRPr>
          </a:p>
          <a:p>
            <a:pPr marL="742950" lvl="1" indent="-285750" algn="just" eaLnBrk="0" hangingPunct="0">
              <a:spcBef>
                <a:spcPct val="20000"/>
              </a:spcBef>
              <a:buFont typeface="Arial" pitchFamily="34" charset="0"/>
              <a:buChar char="•"/>
              <a:defRPr/>
            </a:pPr>
            <a:r>
              <a:rPr lang="es-CO" dirty="0">
                <a:latin typeface="+mn-lt"/>
              </a:rPr>
              <a:t> Quince municipios beneficiados con vehículos compactadores  de basura por $1.100.191.932</a:t>
            </a:r>
          </a:p>
          <a:p>
            <a:pPr marL="742950" lvl="1" indent="-285750" algn="just" eaLnBrk="0" hangingPunct="0">
              <a:spcBef>
                <a:spcPct val="20000"/>
              </a:spcBef>
              <a:buFont typeface="Arial" pitchFamily="34" charset="0"/>
              <a:buChar char="•"/>
              <a:defRPr/>
            </a:pPr>
            <a:endParaRPr lang="es-CO" dirty="0">
              <a:latin typeface="+mn-lt"/>
            </a:endParaRPr>
          </a:p>
          <a:p>
            <a:pPr marL="742950" lvl="1" indent="-285750" algn="just" eaLnBrk="0" hangingPunct="0">
              <a:spcBef>
                <a:spcPct val="20000"/>
              </a:spcBef>
              <a:buFont typeface="Arial" pitchFamily="34" charset="0"/>
              <a:buChar char="•"/>
              <a:defRPr/>
            </a:pPr>
            <a:r>
              <a:rPr lang="es-CO" dirty="0">
                <a:latin typeface="+mn-lt"/>
              </a:rPr>
              <a:t> Atención de emergencias por cerca de $500.000.000.</a:t>
            </a:r>
          </a:p>
          <a:p>
            <a:pPr marL="742950" lvl="1" indent="-285750" algn="just" eaLnBrk="0" hangingPunct="0">
              <a:spcBef>
                <a:spcPct val="20000"/>
              </a:spcBef>
              <a:buFont typeface="Arial" pitchFamily="34" charset="0"/>
              <a:buChar char="•"/>
              <a:defRPr/>
            </a:pPr>
            <a:endParaRPr lang="es-CO" dirty="0">
              <a:latin typeface="+mn-lt"/>
            </a:endParaRPr>
          </a:p>
          <a:p>
            <a:pPr marL="742950" lvl="1" indent="-285750" algn="just" eaLnBrk="0" hangingPunct="0">
              <a:spcBef>
                <a:spcPct val="20000"/>
              </a:spcBef>
              <a:buFont typeface="Arial" pitchFamily="34" charset="0"/>
              <a:buChar char="•"/>
              <a:defRPr/>
            </a:pPr>
            <a:r>
              <a:rPr lang="es-CO" dirty="0">
                <a:latin typeface="+mn-lt"/>
              </a:rPr>
              <a:t>Preparación de procesos licitatorios</a:t>
            </a:r>
          </a:p>
          <a:p>
            <a:pPr marL="742950" lvl="1" indent="-285750" algn="just" eaLnBrk="0" hangingPunct="0">
              <a:spcBef>
                <a:spcPct val="20000"/>
              </a:spcBef>
              <a:buFont typeface="Arial" pitchFamily="34" charset="0"/>
              <a:buChar char="•"/>
              <a:defRPr/>
            </a:pPr>
            <a:endParaRPr lang="es-CO" sz="1600" dirty="0">
              <a:latin typeface="+mn-lt"/>
            </a:endParaRPr>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184231" y="177790"/>
            <a:ext cx="4631396"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EMPRESA DE SERVICIOS PÚBLICOS </a:t>
            </a:r>
            <a:endParaRPr lang="es-CO"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Box 1"/>
          <p:cNvSpPr txBox="1">
            <a:spLocks noChangeArrowheads="1"/>
          </p:cNvSpPr>
          <p:nvPr/>
        </p:nvSpPr>
        <p:spPr bwMode="auto">
          <a:xfrm>
            <a:off x="2776538" y="5122863"/>
            <a:ext cx="5443537" cy="923925"/>
          </a:xfrm>
          <a:prstGeom prst="rect">
            <a:avLst/>
          </a:prstGeom>
          <a:noFill/>
          <a:ln w="9525">
            <a:noFill/>
            <a:miter lim="800000"/>
            <a:headEnd/>
            <a:tailEnd/>
          </a:ln>
        </p:spPr>
        <p:txBody>
          <a:bodyPr>
            <a:spAutoFit/>
          </a:bodyPr>
          <a:lstStyle/>
          <a:p>
            <a:pPr algn="ctr"/>
            <a:r>
              <a:rPr lang="es-CO">
                <a:solidFill>
                  <a:srgbClr val="FFFFFF"/>
                </a:solidFill>
              </a:rPr>
              <a:t>JOSÉ IGNACION FLOREZ ZAMBRANO</a:t>
            </a:r>
          </a:p>
          <a:p>
            <a:pPr algn="ctr"/>
            <a:endParaRPr lang="es-ES_tradnl">
              <a:solidFill>
                <a:srgbClr val="FFFFFF"/>
              </a:solidFill>
            </a:endParaRPr>
          </a:p>
          <a:p>
            <a:pPr algn="ct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473305"/>
            <a:ext cx="6697539"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MINAS Y ENERGÍA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7 Subtítulo"/>
          <p:cNvSpPr>
            <a:spLocks noGrp="1"/>
          </p:cNvSpPr>
          <p:nvPr>
            <p:ph type="subTitle" idx="1"/>
          </p:nvPr>
        </p:nvSpPr>
        <p:spPr>
          <a:xfrm>
            <a:off x="457200" y="1238250"/>
            <a:ext cx="7791450" cy="4391025"/>
          </a:xfrm>
        </p:spPr>
        <p:txBody>
          <a:bodyPr/>
          <a:lstStyle/>
          <a:p>
            <a:pPr algn="just"/>
            <a:r>
              <a:rPr lang="es-CO" sz="1800" b="1" dirty="0" smtClean="0">
                <a:solidFill>
                  <a:schemeClr val="tx1"/>
                </a:solidFill>
              </a:rPr>
              <a:t>DESARROLLO SOCIAL</a:t>
            </a:r>
          </a:p>
          <a:p>
            <a:pPr marL="180975" indent="-180975" algn="just">
              <a:buFont typeface="Arial" pitchFamily="34" charset="0"/>
              <a:buChar char="•"/>
            </a:pPr>
            <a:r>
              <a:rPr lang="es-CO" sz="1600" dirty="0" smtClean="0">
                <a:solidFill>
                  <a:schemeClr val="tx1"/>
                </a:solidFill>
              </a:rPr>
              <a:t>Atención a 7.871 niños y niñas menores de cinco años y 3.094 madres gestantes y/o lactantes en situación de vulnerabilidad.</a:t>
            </a:r>
          </a:p>
          <a:p>
            <a:pPr marL="180975" indent="-180975" algn="just">
              <a:buFont typeface="Arial" pitchFamily="34" charset="0"/>
              <a:buChar char="•"/>
            </a:pPr>
            <a:r>
              <a:rPr lang="es-CO" sz="1600" dirty="0" smtClean="0">
                <a:solidFill>
                  <a:schemeClr val="tx1"/>
                </a:solidFill>
              </a:rPr>
              <a:t>Entregas de 32.085  paquetes alimentarios a los 116 municipios.</a:t>
            </a:r>
          </a:p>
          <a:p>
            <a:pPr marL="180975" indent="-180975" algn="just">
              <a:buFont typeface="Arial" pitchFamily="34" charset="0"/>
              <a:buChar char="•"/>
            </a:pPr>
            <a:r>
              <a:rPr lang="es-CO" sz="1600" dirty="0" smtClean="0">
                <a:solidFill>
                  <a:schemeClr val="tx1"/>
                </a:solidFill>
              </a:rPr>
              <a:t>Entrega de plantas de soya a madres cabeza de familia organizadas de los municipios de Girardot y Puerto Salgar, como complemento a la seguridad alimentaria y el emprendimiento de trabajo comunitario para mujeres.</a:t>
            </a:r>
          </a:p>
          <a:p>
            <a:pPr marL="180975" indent="-180975" algn="just">
              <a:buFont typeface="Arial" pitchFamily="34" charset="0"/>
              <a:buChar char="•"/>
            </a:pPr>
            <a:r>
              <a:rPr lang="es-CO" sz="1600" dirty="0" smtClean="0">
                <a:solidFill>
                  <a:schemeClr val="tx1"/>
                </a:solidFill>
              </a:rPr>
              <a:t>Conformación del Fondo Emprender para beneficiar a jóvenes empresarios de Cundinamarca.</a:t>
            </a:r>
          </a:p>
          <a:p>
            <a:pPr algn="just"/>
            <a:endParaRPr lang="es-CO" sz="1600" b="1" dirty="0" smtClean="0">
              <a:solidFill>
                <a:schemeClr val="tx1"/>
              </a:solidFill>
            </a:endParaRPr>
          </a:p>
          <a:p>
            <a:pPr algn="just"/>
            <a:r>
              <a:rPr lang="es-CO" sz="1600" b="1" dirty="0" smtClean="0">
                <a:solidFill>
                  <a:schemeClr val="tx1"/>
                </a:solidFill>
              </a:rPr>
              <a:t>PARTICIPACIÓN COMUNITARIA</a:t>
            </a:r>
          </a:p>
          <a:p>
            <a:pPr marL="180975" indent="-180975" algn="just">
              <a:buFont typeface="Arial" pitchFamily="34" charset="0"/>
              <a:buChar char="•"/>
              <a:defRPr/>
            </a:pPr>
            <a:r>
              <a:rPr lang="es-CO" sz="1600" dirty="0" smtClean="0">
                <a:solidFill>
                  <a:schemeClr val="tx1"/>
                </a:solidFill>
              </a:rPr>
              <a:t>36 juntas de acción comunal dotadas de muebles y equipos.</a:t>
            </a:r>
          </a:p>
          <a:p>
            <a:pPr marL="180975" indent="-180975" algn="just">
              <a:buFont typeface="Arial" pitchFamily="34" charset="0"/>
              <a:buChar char="•"/>
              <a:defRPr/>
            </a:pPr>
            <a:r>
              <a:rPr lang="es-ES" sz="1600" dirty="0" smtClean="0">
                <a:solidFill>
                  <a:schemeClr val="tx1"/>
                </a:solidFill>
              </a:rPr>
              <a:t>Se han capacitado 3.495  organizaciones  comunales de los 116 municipios del Departamento, en desarrollo del “Plan de Choque”, para las elecciones comunales del pasado 29 de abril.</a:t>
            </a:r>
          </a:p>
          <a:p>
            <a:pPr algn="just"/>
            <a:endParaRPr lang="es-CO" sz="1600" b="1" dirty="0" smtClean="0">
              <a:solidFill>
                <a:schemeClr val="tx1"/>
              </a:solidFill>
            </a:endParaRPr>
          </a:p>
        </p:txBody>
      </p:sp>
      <p:pic>
        <p:nvPicPr>
          <p:cNvPr id="19" name="18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20" name="19 Rectángulo"/>
          <p:cNvSpPr/>
          <p:nvPr/>
        </p:nvSpPr>
        <p:spPr>
          <a:xfrm>
            <a:off x="457200" y="309718"/>
            <a:ext cx="2806538"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SECTOR SOCIAL</a:t>
            </a:r>
            <a:endParaRPr lang="es-CO" sz="3200" b="1" dirty="0">
              <a:solidFill>
                <a:srgbClr val="FF0000"/>
              </a:solidFill>
              <a:effectLst>
                <a:outerShdw blurRad="38100" dist="38100" dir="2700000" algn="tl">
                  <a:srgbClr val="000000">
                    <a:alpha val="43137"/>
                  </a:srgbClr>
                </a:outerShdw>
              </a:effectLst>
            </a:endParaRPr>
          </a:p>
        </p:txBody>
      </p:sp>
      <p:cxnSp>
        <p:nvCxnSpPr>
          <p:cNvPr id="21" name="20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28625" y="1111250"/>
            <a:ext cx="8286750" cy="60626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s-CO" b="1" dirty="0">
                <a:latin typeface="+mj-lt"/>
              </a:rPr>
              <a:t>PRINCIPALES ACCIONES </a:t>
            </a:r>
          </a:p>
          <a:p>
            <a:pPr algn="ctr">
              <a:defRPr/>
            </a:pPr>
            <a:endParaRPr lang="es-CO" b="1" dirty="0">
              <a:latin typeface="+mj-lt"/>
            </a:endParaRPr>
          </a:p>
          <a:p>
            <a:pPr algn="just">
              <a:buFont typeface="Arial" pitchFamily="34" charset="0"/>
              <a:buChar char="•"/>
              <a:defRPr/>
            </a:pPr>
            <a:r>
              <a:rPr lang="es-CO" sz="1400" dirty="0">
                <a:latin typeface="+mj-lt"/>
              </a:rPr>
              <a:t> </a:t>
            </a:r>
            <a:r>
              <a:rPr lang="es-CO" sz="1600" dirty="0">
                <a:latin typeface="+mj-lt"/>
              </a:rPr>
              <a:t>Una mesa externa de planificación, en la cual se socializo las acciones que se han venido desarrollando y la propuesta del Plan de Desarrollo.</a:t>
            </a:r>
          </a:p>
          <a:p>
            <a:pPr algn="just">
              <a:defRPr/>
            </a:pPr>
            <a:endParaRPr lang="es-CO" sz="1600" dirty="0">
              <a:latin typeface="+mj-lt"/>
            </a:endParaRPr>
          </a:p>
          <a:p>
            <a:pPr algn="just">
              <a:buFont typeface="Arial" pitchFamily="34" charset="0"/>
              <a:buChar char="•"/>
              <a:defRPr/>
            </a:pPr>
            <a:r>
              <a:rPr lang="es-CO" sz="1600" dirty="0">
                <a:latin typeface="+mj-lt"/>
              </a:rPr>
              <a:t>A través de la suscripción de convenios se están ejecutando obras de infraestructura eléctrica en zonas rurales de 25 municipios, beneficiando 600 familias con una inversión de $ 7.226.305.</a:t>
            </a:r>
          </a:p>
          <a:p>
            <a:pPr algn="just">
              <a:buFont typeface="Arial" pitchFamily="34" charset="0"/>
              <a:buChar char="•"/>
              <a:defRPr/>
            </a:pPr>
            <a:endParaRPr lang="es-CO" sz="1600" dirty="0">
              <a:latin typeface="+mj-lt"/>
            </a:endParaRPr>
          </a:p>
          <a:p>
            <a:pPr algn="just">
              <a:buFont typeface="Arial" pitchFamily="34" charset="0"/>
              <a:buChar char="•"/>
              <a:defRPr/>
            </a:pPr>
            <a:r>
              <a:rPr lang="es-CO" sz="1600" dirty="0">
                <a:latin typeface="+mj-lt"/>
              </a:rPr>
              <a:t>Con relación al Gas, el Departamento adelanta la cofinanciación para la conexión del servicio de gas natural domiciliario, mediante la suscripción de varios convenios con las empresas de gas domiciliario con los municipios de Guaduas, La Vega, Villeta, El Rosal y la Calera, entre otros.</a:t>
            </a:r>
          </a:p>
          <a:p>
            <a:pPr algn="just">
              <a:defRPr/>
            </a:pPr>
            <a:endParaRPr lang="es-CO" sz="1600" dirty="0">
              <a:latin typeface="+mj-lt"/>
            </a:endParaRPr>
          </a:p>
          <a:p>
            <a:pPr algn="just">
              <a:buFont typeface="Arial" pitchFamily="34" charset="0"/>
              <a:buChar char="•"/>
              <a:defRPr/>
            </a:pPr>
            <a:r>
              <a:rPr lang="es-CO" sz="1600" dirty="0">
                <a:latin typeface="+mj-lt"/>
              </a:rPr>
              <a:t>Se conectaron 1779 viviendas al servicio de energía en el la zona urbano y rural</a:t>
            </a:r>
          </a:p>
          <a:p>
            <a:pPr algn="just">
              <a:buFont typeface="Arial" pitchFamily="34" charset="0"/>
              <a:buChar char="•"/>
              <a:defRPr/>
            </a:pPr>
            <a:endParaRPr lang="es-CO" sz="1600" dirty="0">
              <a:latin typeface="+mj-lt"/>
            </a:endParaRPr>
          </a:p>
          <a:p>
            <a:pPr algn="just">
              <a:buFont typeface="Arial" pitchFamily="34" charset="0"/>
              <a:buChar char="•"/>
              <a:defRPr/>
            </a:pPr>
            <a:r>
              <a:rPr lang="es-CO" sz="1600" dirty="0">
                <a:latin typeface="+mj-lt"/>
              </a:rPr>
              <a:t>Se financiaron centros para la transformación de arcillas </a:t>
            </a:r>
            <a:r>
              <a:rPr lang="es-CO" sz="1600" dirty="0">
                <a:latin typeface="+mn-lt"/>
              </a:rPr>
              <a:t>en Nemocon, Susa y Soacha.</a:t>
            </a:r>
          </a:p>
          <a:p>
            <a:pPr algn="just">
              <a:buFont typeface="Arial" pitchFamily="34" charset="0"/>
              <a:buChar char="•"/>
              <a:defRPr/>
            </a:pPr>
            <a:endParaRPr lang="es-CO" sz="1600" dirty="0">
              <a:latin typeface="+mn-lt"/>
            </a:endParaRPr>
          </a:p>
          <a:p>
            <a:pPr algn="just">
              <a:buFont typeface="Arial" pitchFamily="34" charset="0"/>
              <a:buChar char="•"/>
              <a:defRPr/>
            </a:pPr>
            <a:r>
              <a:rPr lang="es-CO" sz="1600" dirty="0">
                <a:latin typeface="+mn-lt"/>
              </a:rPr>
              <a:t>Centro para talla de Esmeraldas en Gachalá.</a:t>
            </a:r>
          </a:p>
          <a:p>
            <a:pPr algn="just">
              <a:buFont typeface="Arial" pitchFamily="34" charset="0"/>
              <a:buChar char="•"/>
              <a:defRPr/>
            </a:pPr>
            <a:endParaRPr lang="es-CO" sz="1600" dirty="0">
              <a:latin typeface="+mn-lt"/>
            </a:endParaRPr>
          </a:p>
          <a:p>
            <a:pPr algn="just">
              <a:buFont typeface="Arial" pitchFamily="34" charset="0"/>
              <a:buChar char="•"/>
              <a:defRPr/>
            </a:pPr>
            <a:r>
              <a:rPr lang="es-CO" sz="1600" dirty="0">
                <a:latin typeface="+mj-lt"/>
              </a:rPr>
              <a:t> Se inicio la gestión con alcanos de Colombia se iniciaron los estudios para la implementación del servicio de gas para los  municipios de  San Juan de </a:t>
            </a:r>
            <a:r>
              <a:rPr lang="es-CO" sz="1600" dirty="0" err="1">
                <a:latin typeface="+mj-lt"/>
              </a:rPr>
              <a:t>Rioseco</a:t>
            </a:r>
            <a:r>
              <a:rPr lang="es-CO" sz="1600" dirty="0">
                <a:latin typeface="+mj-lt"/>
              </a:rPr>
              <a:t>, </a:t>
            </a:r>
            <a:r>
              <a:rPr lang="es-CO" sz="1600" dirty="0" err="1">
                <a:latin typeface="+mj-lt"/>
              </a:rPr>
              <a:t>Vianí</a:t>
            </a:r>
            <a:r>
              <a:rPr lang="es-CO" sz="1600" dirty="0">
                <a:latin typeface="+mj-lt"/>
              </a:rPr>
              <a:t>, </a:t>
            </a:r>
            <a:r>
              <a:rPr lang="es-CO" sz="1600" dirty="0" err="1">
                <a:latin typeface="+mj-lt"/>
              </a:rPr>
              <a:t>Chaguaní</a:t>
            </a:r>
            <a:r>
              <a:rPr lang="es-CO" sz="1600" dirty="0">
                <a:latin typeface="+mj-lt"/>
              </a:rPr>
              <a:t>, </a:t>
            </a:r>
            <a:r>
              <a:rPr lang="es-CO" sz="1600" dirty="0" err="1">
                <a:latin typeface="+mj-lt"/>
              </a:rPr>
              <a:t>Guyabal</a:t>
            </a:r>
            <a:r>
              <a:rPr lang="es-CO" sz="1600" dirty="0">
                <a:latin typeface="+mj-lt"/>
              </a:rPr>
              <a:t> de </a:t>
            </a:r>
            <a:r>
              <a:rPr lang="es-CO" sz="1600" dirty="0" err="1">
                <a:latin typeface="+mj-lt"/>
              </a:rPr>
              <a:t>Siquima</a:t>
            </a:r>
            <a:r>
              <a:rPr lang="es-CO" sz="1600" dirty="0">
                <a:latin typeface="+mj-lt"/>
              </a:rPr>
              <a:t>, </a:t>
            </a:r>
            <a:r>
              <a:rPr lang="es-CO" sz="1600" dirty="0" err="1">
                <a:latin typeface="+mj-lt"/>
              </a:rPr>
              <a:t>Bituima</a:t>
            </a:r>
            <a:r>
              <a:rPr lang="es-CO" sz="1600" dirty="0">
                <a:latin typeface="+mj-lt"/>
              </a:rPr>
              <a:t> y </a:t>
            </a:r>
            <a:r>
              <a:rPr lang="es-CO" sz="1600" dirty="0" err="1">
                <a:latin typeface="+mj-lt"/>
              </a:rPr>
              <a:t>Albán</a:t>
            </a:r>
            <a:r>
              <a:rPr lang="es-CO" sz="1600" dirty="0">
                <a:latin typeface="+mj-lt"/>
              </a:rPr>
              <a:t>. Con el municipio de Guaduas.</a:t>
            </a:r>
          </a:p>
          <a:p>
            <a:pPr algn="just">
              <a:buFont typeface="Arial" pitchFamily="34" charset="0"/>
              <a:buChar char="•"/>
              <a:defRPr/>
            </a:pPr>
            <a:endParaRPr lang="es-CO" sz="1600" dirty="0">
              <a:latin typeface="+mj-lt"/>
            </a:endParaRPr>
          </a:p>
          <a:p>
            <a:pPr algn="just">
              <a:buFont typeface="Arial" pitchFamily="34" charset="0"/>
              <a:buChar char="•"/>
              <a:defRPr/>
            </a:pPr>
            <a:endParaRPr lang="es-CO" sz="1600" dirty="0">
              <a:latin typeface="+mj-lt"/>
            </a:endParaRPr>
          </a:p>
          <a:p>
            <a:pPr algn="just">
              <a:buFont typeface="Arial" pitchFamily="34" charset="0"/>
              <a:buChar char="•"/>
              <a:defRPr/>
            </a:pPr>
            <a:endParaRPr lang="es-CO" sz="1600" dirty="0">
              <a:latin typeface="+mj-lt"/>
            </a:endParaRPr>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4521751"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MINAS Y ENERGÍA</a:t>
            </a:r>
            <a:endParaRPr lang="es-CO"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90512" y="1632030"/>
            <a:ext cx="8424863" cy="403187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lvl="1" algn="just">
              <a:buFont typeface="Arial" pitchFamily="34" charset="0"/>
              <a:buChar char="•"/>
              <a:defRPr/>
            </a:pPr>
            <a:r>
              <a:rPr lang="es-CO" sz="1600" dirty="0" smtClean="0"/>
              <a:t>Se acordó la gasificación con Gas Natural Fenosa de los municipios </a:t>
            </a:r>
            <a:r>
              <a:rPr lang="es-CO" sz="1600" dirty="0" err="1" smtClean="0"/>
              <a:t>Anapoima</a:t>
            </a:r>
            <a:r>
              <a:rPr lang="es-CO" sz="1600" dirty="0" smtClean="0"/>
              <a:t>, La Mesa, El Colegio y </a:t>
            </a:r>
            <a:r>
              <a:rPr lang="es-CO" sz="1600" dirty="0" err="1" smtClean="0"/>
              <a:t>Viotá</a:t>
            </a:r>
            <a:r>
              <a:rPr lang="es-CO" sz="1600" dirty="0" smtClean="0"/>
              <a:t>, con una inversión cercana a los 20.300.000.000 de pesos, así como también, a los municipios de  </a:t>
            </a:r>
            <a:r>
              <a:rPr lang="es-CO" sz="1600" dirty="0" err="1" smtClean="0"/>
              <a:t>Fómeque</a:t>
            </a:r>
            <a:r>
              <a:rPr lang="es-CO" sz="1600" dirty="0" smtClean="0"/>
              <a:t>, </a:t>
            </a:r>
            <a:r>
              <a:rPr lang="es-CO" sz="1600" dirty="0" err="1" smtClean="0"/>
              <a:t>Choachí</a:t>
            </a:r>
            <a:r>
              <a:rPr lang="es-CO" sz="1600" dirty="0" smtClean="0"/>
              <a:t> y Ubaque; Con este acuerdo  el departamento por cada peso que invierte en estos proyectos logra obtener cerca de 28 pesos de inversión privada</a:t>
            </a:r>
          </a:p>
          <a:p>
            <a:pPr lvl="1" algn="just">
              <a:buFont typeface="Arial" pitchFamily="34" charset="0"/>
              <a:buChar char="•"/>
              <a:defRPr/>
            </a:pPr>
            <a:endParaRPr lang="es-CO" sz="1600" dirty="0" smtClean="0"/>
          </a:p>
          <a:p>
            <a:pPr lvl="1" algn="just">
              <a:buFont typeface="Arial" pitchFamily="34" charset="0"/>
              <a:buChar char="•"/>
              <a:defRPr/>
            </a:pPr>
            <a:r>
              <a:rPr lang="es-CO" sz="1600" dirty="0" smtClean="0"/>
              <a:t>Con </a:t>
            </a:r>
            <a:r>
              <a:rPr lang="es-CO" sz="1600" dirty="0"/>
              <a:t>Alcanos de Colombia se iniciaron los estudios para la implementación del servicio de gas para los  municipios de  San Juan de </a:t>
            </a:r>
            <a:r>
              <a:rPr lang="es-CO" sz="1600" dirty="0" err="1"/>
              <a:t>Rioseco</a:t>
            </a:r>
            <a:r>
              <a:rPr lang="es-CO" sz="1600" dirty="0"/>
              <a:t>, </a:t>
            </a:r>
            <a:r>
              <a:rPr lang="es-CO" sz="1600" dirty="0" err="1"/>
              <a:t>Vianí</a:t>
            </a:r>
            <a:r>
              <a:rPr lang="es-CO" sz="1600" dirty="0"/>
              <a:t>, </a:t>
            </a:r>
            <a:r>
              <a:rPr lang="es-CO" sz="1600" dirty="0" err="1"/>
              <a:t>Chaguaní</a:t>
            </a:r>
            <a:r>
              <a:rPr lang="es-CO" sz="1600" dirty="0"/>
              <a:t>, </a:t>
            </a:r>
            <a:r>
              <a:rPr lang="es-CO" sz="1600" dirty="0" smtClean="0"/>
              <a:t>Guayabal </a:t>
            </a:r>
            <a:r>
              <a:rPr lang="es-CO" sz="1600" dirty="0"/>
              <a:t>de </a:t>
            </a:r>
            <a:r>
              <a:rPr lang="es-CO" sz="1600" dirty="0" err="1" smtClean="0"/>
              <a:t>Síquima</a:t>
            </a:r>
            <a:r>
              <a:rPr lang="es-CO" sz="1600" dirty="0"/>
              <a:t>, </a:t>
            </a:r>
            <a:r>
              <a:rPr lang="es-CO" sz="1600" dirty="0" err="1"/>
              <a:t>Bituima</a:t>
            </a:r>
            <a:r>
              <a:rPr lang="es-CO" sz="1600" dirty="0"/>
              <a:t> y </a:t>
            </a:r>
            <a:r>
              <a:rPr lang="es-CO" sz="1600" dirty="0" err="1"/>
              <a:t>Albán</a:t>
            </a:r>
            <a:r>
              <a:rPr lang="es-CO" sz="1600" dirty="0"/>
              <a:t>. Con el municipio de Guaduas se aprobó el paso sobre el Río </a:t>
            </a:r>
            <a:r>
              <a:rPr lang="es-CO" sz="1600" dirty="0" smtClean="0"/>
              <a:t>Magdalena </a:t>
            </a:r>
            <a:r>
              <a:rPr lang="es-CO" sz="1600" dirty="0"/>
              <a:t>para la conexión con Puerto Bogotá.</a:t>
            </a:r>
          </a:p>
          <a:p>
            <a:pPr algn="just">
              <a:defRPr/>
            </a:pPr>
            <a:r>
              <a:rPr lang="es-CO" sz="1600" dirty="0"/>
              <a:t> </a:t>
            </a:r>
          </a:p>
          <a:p>
            <a:pPr lvl="1" algn="just">
              <a:buFont typeface="Arial" pitchFamily="34" charset="0"/>
              <a:buChar char="•"/>
              <a:defRPr/>
            </a:pPr>
            <a:r>
              <a:rPr lang="es-CO" sz="1600" dirty="0"/>
              <a:t>Se acordó la gasificación con Gas Natural Fenosa de los municipios </a:t>
            </a:r>
            <a:r>
              <a:rPr lang="es-CO" sz="1600" dirty="0" err="1"/>
              <a:t>Anapoima</a:t>
            </a:r>
            <a:r>
              <a:rPr lang="es-CO" sz="1600" dirty="0"/>
              <a:t>, La Mesa, El Colegio y </a:t>
            </a:r>
            <a:r>
              <a:rPr lang="es-CO" sz="1600" dirty="0" err="1" smtClean="0"/>
              <a:t>Viotá</a:t>
            </a:r>
            <a:r>
              <a:rPr lang="es-CO" sz="1600" dirty="0" smtClean="0"/>
              <a:t>, </a:t>
            </a:r>
            <a:r>
              <a:rPr lang="es-CO" sz="1600" dirty="0"/>
              <a:t>con una inversión cercana a los 20.300.000.000 de pesos, así como también, a los municipios de  </a:t>
            </a:r>
            <a:r>
              <a:rPr lang="es-CO" sz="1600" dirty="0" err="1" smtClean="0"/>
              <a:t>Fómeque</a:t>
            </a:r>
            <a:r>
              <a:rPr lang="es-CO" sz="1600" dirty="0"/>
              <a:t>, </a:t>
            </a:r>
            <a:r>
              <a:rPr lang="es-CO" sz="1600" dirty="0" err="1"/>
              <a:t>Choachí</a:t>
            </a:r>
            <a:r>
              <a:rPr lang="es-CO" sz="1600" dirty="0"/>
              <a:t> y Ubaque. Con este acuerdo  el departamento por cada peso que invierte en estos proyectos logra obtener cerca de 28 pesos de inversión privada,  gestión que se ve reflejada en la eficiencia fiscal de la secretaría, garantizando su efectividad  y rentabilidad, tanto social como económicamente.</a:t>
            </a:r>
            <a:endParaRPr lang="es-CO" sz="1600" b="1" dirty="0"/>
          </a:p>
        </p:txBody>
      </p:sp>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7" name="6 Rectángulo"/>
          <p:cNvSpPr/>
          <p:nvPr/>
        </p:nvSpPr>
        <p:spPr>
          <a:xfrm>
            <a:off x="184231" y="177790"/>
            <a:ext cx="4521751"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MINAS Y ENERGÍA</a:t>
            </a:r>
            <a:endParaRPr lang="es-CO" sz="2400" dirty="0"/>
          </a:p>
        </p:txBody>
      </p:sp>
      <p:sp>
        <p:nvSpPr>
          <p:cNvPr id="8" name="7 Rectángulo"/>
          <p:cNvSpPr/>
          <p:nvPr/>
        </p:nvSpPr>
        <p:spPr>
          <a:xfrm>
            <a:off x="612494" y="1024139"/>
            <a:ext cx="131157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Acciones</a:t>
            </a:r>
            <a:endParaRPr lang="es-CO"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5" name="4 Rectángulo"/>
          <p:cNvSpPr/>
          <p:nvPr/>
        </p:nvSpPr>
        <p:spPr>
          <a:xfrm>
            <a:off x="457200" y="2113021"/>
            <a:ext cx="7075335"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UNIDAD ADMINISTRATIVA ESPECIAL</a:t>
            </a:r>
          </a:p>
          <a:p>
            <a:r>
              <a:rPr lang="es-CO" sz="3600" b="1" dirty="0" smtClean="0">
                <a:solidFill>
                  <a:schemeClr val="accent1">
                    <a:lumMod val="75000"/>
                  </a:schemeClr>
                </a:solidFill>
                <a:effectLst>
                  <a:outerShdw blurRad="38100" dist="38100" dir="2700000" algn="tl">
                    <a:srgbClr val="000000">
                      <a:alpha val="43137"/>
                    </a:srgbClr>
                  </a:outerShdw>
                </a:effectLst>
              </a:rPr>
              <a:t>BOSQUES DE CUNDINAMARCA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6" name="5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0" y="800100"/>
            <a:ext cx="8929688" cy="571500"/>
          </a:xfrm>
          <a:prstGeom prst="rect">
            <a:avLst/>
          </a:prstGeom>
          <a:noFill/>
        </p:spPr>
        <p:txBody>
          <a:bodyPr/>
          <a:lstStyle/>
          <a:p>
            <a:pPr algn="ctr">
              <a:defRPr/>
            </a:pPr>
            <a:r>
              <a:rPr lang="es-ES" b="1" cap="all" dirty="0">
                <a:latin typeface="+mj-lt"/>
              </a:rPr>
              <a:t>Proyecto Sistemas Agroforestales</a:t>
            </a:r>
          </a:p>
        </p:txBody>
      </p:sp>
      <p:sp>
        <p:nvSpPr>
          <p:cNvPr id="4" name="3 CuadroTexto"/>
          <p:cNvSpPr txBox="1"/>
          <p:nvPr/>
        </p:nvSpPr>
        <p:spPr>
          <a:xfrm>
            <a:off x="428596" y="1787834"/>
            <a:ext cx="2714644" cy="369332"/>
          </a:xfrm>
          <a:prstGeom prst="rect">
            <a:avLst/>
          </a:prstGeom>
          <a:solidFill>
            <a:srgbClr val="00B050"/>
          </a:solidFill>
          <a:scene3d>
            <a:camera prst="orthographicFront"/>
            <a:lightRig rig="threePt" dir="t"/>
          </a:scene3d>
          <a:sp3d>
            <a:bevelT/>
          </a:sp3d>
        </p:spPr>
        <p:txBody>
          <a:bodyPr>
            <a:spAutoFit/>
          </a:bodyPr>
          <a:lstStyle/>
          <a:p>
            <a:pPr algn="ctr">
              <a:defRPr/>
            </a:pPr>
            <a:r>
              <a:rPr lang="es-CO" b="1" dirty="0">
                <a:solidFill>
                  <a:schemeClr val="bg1"/>
                </a:solidFill>
              </a:rPr>
              <a:t>INVERSIÓN: $98.000.261=</a:t>
            </a:r>
          </a:p>
        </p:txBody>
      </p:sp>
      <p:sp>
        <p:nvSpPr>
          <p:cNvPr id="5" name="TextBox 1"/>
          <p:cNvSpPr txBox="1"/>
          <p:nvPr/>
        </p:nvSpPr>
        <p:spPr>
          <a:xfrm>
            <a:off x="184231" y="1288496"/>
            <a:ext cx="6324600" cy="557213"/>
          </a:xfrm>
          <a:prstGeom prst="rect">
            <a:avLst/>
          </a:prstGeom>
          <a:noFill/>
        </p:spPr>
        <p:txBody>
          <a:bodyPr/>
          <a:lstStyle/>
          <a:p>
            <a:pPr>
              <a:defRPr/>
            </a:pPr>
            <a:r>
              <a:rPr lang="es-ES" b="1" dirty="0">
                <a:latin typeface="+mj-lt"/>
              </a:rPr>
              <a:t>Localización: </a:t>
            </a:r>
            <a:r>
              <a:rPr lang="es-ES" b="1" dirty="0">
                <a:solidFill>
                  <a:schemeClr val="tx1">
                    <a:lumMod val="85000"/>
                    <a:lumOff val="15000"/>
                  </a:schemeClr>
                </a:solidFill>
                <a:latin typeface="+mj-lt"/>
              </a:rPr>
              <a:t>Municipio de Nocaima</a:t>
            </a:r>
            <a:endParaRPr lang="es-ES" dirty="0">
              <a:solidFill>
                <a:schemeClr val="tx1">
                  <a:lumMod val="50000"/>
                  <a:lumOff val="50000"/>
                </a:schemeClr>
              </a:solidFill>
              <a:latin typeface="+mj-lt"/>
            </a:endParaRPr>
          </a:p>
        </p:txBody>
      </p:sp>
      <p:sp>
        <p:nvSpPr>
          <p:cNvPr id="6" name="5 Rectángulo"/>
          <p:cNvSpPr/>
          <p:nvPr/>
        </p:nvSpPr>
        <p:spPr>
          <a:xfrm>
            <a:off x="435574" y="2157166"/>
            <a:ext cx="8429625" cy="4185761"/>
          </a:xfrm>
          <a:prstGeom prst="rect">
            <a:avLst/>
          </a:prstGeom>
        </p:spPr>
        <p:txBody>
          <a:bodyPr>
            <a:spAutoFit/>
          </a:bodyPr>
          <a:lstStyle/>
          <a:p>
            <a:pPr marL="285750" indent="-285750">
              <a:buFont typeface="Arial" pitchFamily="34" charset="0"/>
              <a:buChar char="•"/>
              <a:defRPr/>
            </a:pPr>
            <a:r>
              <a:rPr lang="es-CO" sz="1600" dirty="0"/>
              <a:t>Diseño del vivero</a:t>
            </a:r>
          </a:p>
          <a:p>
            <a:pPr marL="285750" indent="-285750">
              <a:buFont typeface="Arial" pitchFamily="34" charset="0"/>
              <a:buChar char="•"/>
              <a:defRPr/>
            </a:pPr>
            <a:r>
              <a:rPr lang="es-CO" sz="1600" dirty="0"/>
              <a:t>Adecuación del terreno</a:t>
            </a:r>
          </a:p>
          <a:p>
            <a:pPr marL="285750" indent="-285750">
              <a:buFont typeface="Arial" pitchFamily="34" charset="0"/>
              <a:buChar char="•"/>
              <a:defRPr/>
            </a:pPr>
            <a:r>
              <a:rPr lang="es-CO" sz="1600" dirty="0"/>
              <a:t>Construcción de un invernadero de dos naves (25 x 13,6 m)</a:t>
            </a:r>
          </a:p>
          <a:p>
            <a:pPr marL="285750" indent="-285750">
              <a:buFont typeface="Arial" pitchFamily="34" charset="0"/>
              <a:buChar char="•"/>
              <a:defRPr/>
            </a:pPr>
            <a:r>
              <a:rPr lang="es-CO" sz="1600" dirty="0"/>
              <a:t>Levantamiento de 3 camas de germinación (1x4 m cada una)</a:t>
            </a:r>
          </a:p>
          <a:p>
            <a:pPr marL="285750" indent="-285750">
              <a:buFont typeface="Arial" pitchFamily="34" charset="0"/>
              <a:buChar char="•"/>
              <a:defRPr/>
            </a:pPr>
            <a:r>
              <a:rPr lang="es-CO" sz="1600" dirty="0"/>
              <a:t>Adecuación del área de rustificación</a:t>
            </a:r>
          </a:p>
          <a:p>
            <a:pPr marL="285750" indent="-285750">
              <a:buFont typeface="Arial" pitchFamily="34" charset="0"/>
              <a:buChar char="•"/>
              <a:defRPr/>
            </a:pPr>
            <a:r>
              <a:rPr lang="es-CO" sz="1600" dirty="0"/>
              <a:t>Construcción de zanjas de drenaje</a:t>
            </a:r>
          </a:p>
          <a:p>
            <a:pPr marL="285750" indent="-285750">
              <a:buFont typeface="Arial" pitchFamily="34" charset="0"/>
              <a:buChar char="•"/>
              <a:defRPr/>
            </a:pPr>
            <a:r>
              <a:rPr lang="es-CO" sz="1600" dirty="0"/>
              <a:t>Colocación de </a:t>
            </a:r>
            <a:r>
              <a:rPr lang="es-CO" sz="1600" dirty="0" err="1"/>
              <a:t>polisombras</a:t>
            </a:r>
            <a:r>
              <a:rPr lang="es-CO" sz="1600" dirty="0"/>
              <a:t>.</a:t>
            </a:r>
          </a:p>
          <a:p>
            <a:pPr marL="285750" indent="-285750">
              <a:buFont typeface="Arial" pitchFamily="34" charset="0"/>
              <a:buChar char="•"/>
              <a:defRPr/>
            </a:pPr>
            <a:endParaRPr lang="es-CO" sz="1600" dirty="0"/>
          </a:p>
          <a:p>
            <a:pPr marL="285750" indent="-285750" algn="ctr">
              <a:defRPr/>
            </a:pPr>
            <a:r>
              <a:rPr lang="es-CO" b="1" dirty="0" smtClean="0"/>
              <a:t>PROMOCIÓN </a:t>
            </a:r>
            <a:r>
              <a:rPr lang="es-CO" b="1" dirty="0"/>
              <a:t>DEL DESARROLLO SOSTENIBLE</a:t>
            </a:r>
          </a:p>
          <a:p>
            <a:pPr marL="285750" indent="-285750" algn="just">
              <a:defRPr/>
            </a:pPr>
            <a:r>
              <a:rPr sz="1400" b="1"/>
              <a:t>Localización: </a:t>
            </a:r>
            <a:r>
              <a:rPr sz="1400" b="1">
                <a:solidFill>
                  <a:schemeClr val="tx1">
                    <a:lumMod val="85000"/>
                    <a:lumOff val="15000"/>
                  </a:schemeClr>
                </a:solidFill>
              </a:rPr>
              <a:t>Medina, Paratebueno, Yacopí, Caparrapí y Puerto Salgar</a:t>
            </a:r>
            <a:endParaRPr sz="1400">
              <a:solidFill>
                <a:schemeClr val="tx1">
                  <a:lumMod val="50000"/>
                  <a:lumOff val="50000"/>
                </a:schemeClr>
              </a:solidFill>
            </a:endParaRPr>
          </a:p>
          <a:p>
            <a:pPr marL="285750" indent="-285750" algn="just">
              <a:defRPr/>
            </a:pPr>
            <a:endParaRPr lang="es-CO" b="1" dirty="0"/>
          </a:p>
          <a:p>
            <a:pPr marL="285750" indent="-285750" algn="ctr">
              <a:defRPr/>
            </a:pPr>
            <a:endParaRPr lang="es-CO" b="1" dirty="0"/>
          </a:p>
          <a:p>
            <a:pPr marL="285750" indent="-285750">
              <a:buFont typeface="Arial" pitchFamily="34" charset="0"/>
              <a:buChar char="•"/>
              <a:defRPr/>
            </a:pPr>
            <a:r>
              <a:rPr lang="es-CO" sz="1400" dirty="0"/>
              <a:t>Se está desarrollando el estudio de </a:t>
            </a:r>
            <a:r>
              <a:rPr lang="es-CO" sz="1400" dirty="0" err="1"/>
              <a:t>prefactibilidad</a:t>
            </a:r>
            <a:r>
              <a:rPr lang="es-CO" sz="1400" dirty="0"/>
              <a:t> para la conformación de dos núcleos forestales.</a:t>
            </a:r>
          </a:p>
          <a:p>
            <a:pPr marL="285750" indent="-285750">
              <a:buFont typeface="Arial" pitchFamily="34" charset="0"/>
              <a:buChar char="•"/>
              <a:defRPr/>
            </a:pPr>
            <a:r>
              <a:rPr lang="es-CO" sz="1400" dirty="0"/>
              <a:t>Se realizó recopilación de  información directa o secundaria, información  predial y cartográfica sobre aptitud de uso del suelo</a:t>
            </a:r>
          </a:p>
          <a:p>
            <a:pPr marL="285750" indent="-285750">
              <a:buFont typeface="Arial" pitchFamily="34" charset="0"/>
              <a:buChar char="•"/>
              <a:defRPr/>
            </a:pPr>
            <a:r>
              <a:rPr lang="es-CO" sz="1400" dirty="0"/>
              <a:t>Se visitaron predios para la planificación de las plantaciones. </a:t>
            </a:r>
          </a:p>
          <a:p>
            <a:pPr marL="285750" indent="-285750">
              <a:buFont typeface="Arial" pitchFamily="34" charset="0"/>
              <a:buChar char="•"/>
              <a:defRPr/>
            </a:pPr>
            <a:r>
              <a:rPr lang="es-CO" sz="1400" dirty="0"/>
              <a:t>Se realizaron  conversatorios con los propietarios de predios y autoridades locales para socializar el </a:t>
            </a:r>
            <a:r>
              <a:rPr lang="es-CO" sz="1400" dirty="0" smtClean="0"/>
              <a:t>proyecto</a:t>
            </a:r>
            <a:endParaRPr lang="es-CO" sz="1600" dirty="0"/>
          </a:p>
        </p:txBody>
      </p:sp>
      <p:sp>
        <p:nvSpPr>
          <p:cNvPr id="7" name="6 CuadroTexto"/>
          <p:cNvSpPr txBox="1"/>
          <p:nvPr/>
        </p:nvSpPr>
        <p:spPr>
          <a:xfrm>
            <a:off x="476240" y="4765418"/>
            <a:ext cx="2667000" cy="353943"/>
          </a:xfrm>
          <a:prstGeom prst="rect">
            <a:avLst/>
          </a:prstGeom>
          <a:solidFill>
            <a:srgbClr val="00B050"/>
          </a:solidFill>
          <a:scene3d>
            <a:camera prst="orthographicFront"/>
            <a:lightRig rig="threePt" dir="t"/>
          </a:scene3d>
          <a:sp3d>
            <a:bevelT/>
          </a:sp3d>
        </p:spPr>
        <p:txBody>
          <a:bodyPr>
            <a:spAutoFit/>
          </a:bodyPr>
          <a:lstStyle/>
          <a:p>
            <a:pPr algn="ctr">
              <a:defRPr/>
            </a:pPr>
            <a:r>
              <a:rPr lang="es-CO" sz="1700" b="1" dirty="0">
                <a:solidFill>
                  <a:schemeClr val="bg1"/>
                </a:solidFill>
              </a:rPr>
              <a:t>INVERSIÓN: $149.136.261=</a:t>
            </a:r>
          </a:p>
        </p:txBody>
      </p:sp>
      <p:cxnSp>
        <p:nvCxnSpPr>
          <p:cNvPr id="8" name="7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8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10" name="9 Rectángulo"/>
          <p:cNvSpPr/>
          <p:nvPr/>
        </p:nvSpPr>
        <p:spPr>
          <a:xfrm>
            <a:off x="184231" y="177790"/>
            <a:ext cx="4105163"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BOSQUES DE CUNDINAMARCA</a:t>
            </a:r>
            <a:endParaRPr lang="es-CO"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93290"/>
            <a:ext cx="8858250" cy="827088"/>
          </a:xfrm>
          <a:prstGeom prst="rect">
            <a:avLst/>
          </a:prstGeom>
          <a:noFill/>
        </p:spPr>
        <p:txBody>
          <a:bodyPr/>
          <a:lstStyle/>
          <a:p>
            <a:pPr algn="ctr">
              <a:defRPr/>
            </a:pPr>
            <a:r>
              <a:rPr lang="es-ES" b="1" cap="all" dirty="0">
                <a:latin typeface="+mj-lt"/>
              </a:rPr>
              <a:t>Programa  Reforestación Comercial</a:t>
            </a:r>
          </a:p>
        </p:txBody>
      </p:sp>
      <p:sp>
        <p:nvSpPr>
          <p:cNvPr id="9" name="TextBox 1"/>
          <p:cNvSpPr txBox="1"/>
          <p:nvPr/>
        </p:nvSpPr>
        <p:spPr>
          <a:xfrm>
            <a:off x="0" y="1063178"/>
            <a:ext cx="6553200" cy="914400"/>
          </a:xfrm>
          <a:prstGeom prst="rect">
            <a:avLst/>
          </a:prstGeom>
          <a:noFill/>
        </p:spPr>
        <p:txBody>
          <a:bodyPr/>
          <a:lstStyle/>
          <a:p>
            <a:pPr>
              <a:defRPr/>
            </a:pPr>
            <a:r>
              <a:rPr lang="es-ES" sz="1400" b="1" dirty="0">
                <a:latin typeface="+mj-lt"/>
              </a:rPr>
              <a:t>Localización: Vergara y Supatá</a:t>
            </a:r>
            <a:endParaRPr lang="es-ES" sz="1400" dirty="0">
              <a:latin typeface="+mj-lt"/>
            </a:endParaRPr>
          </a:p>
        </p:txBody>
      </p:sp>
      <p:sp>
        <p:nvSpPr>
          <p:cNvPr id="10" name="9 CuadroTexto"/>
          <p:cNvSpPr txBox="1"/>
          <p:nvPr/>
        </p:nvSpPr>
        <p:spPr>
          <a:xfrm>
            <a:off x="214282" y="1347689"/>
            <a:ext cx="2786082" cy="353943"/>
          </a:xfrm>
          <a:prstGeom prst="rect">
            <a:avLst/>
          </a:prstGeom>
          <a:solidFill>
            <a:srgbClr val="00B050"/>
          </a:solidFill>
          <a:scene3d>
            <a:camera prst="orthographicFront"/>
            <a:lightRig rig="threePt" dir="t"/>
          </a:scene3d>
          <a:sp3d>
            <a:bevelT/>
          </a:sp3d>
        </p:spPr>
        <p:txBody>
          <a:bodyPr>
            <a:spAutoFit/>
          </a:bodyPr>
          <a:lstStyle/>
          <a:p>
            <a:pPr algn="ctr">
              <a:defRPr/>
            </a:pPr>
            <a:r>
              <a:rPr lang="es-CO" sz="1700" b="1" dirty="0">
                <a:solidFill>
                  <a:schemeClr val="bg1"/>
                </a:solidFill>
              </a:rPr>
              <a:t>INVERSIÓN: $89.624.271=</a:t>
            </a:r>
          </a:p>
        </p:txBody>
      </p:sp>
      <p:sp>
        <p:nvSpPr>
          <p:cNvPr id="11" name="10 Rectángulo"/>
          <p:cNvSpPr/>
          <p:nvPr/>
        </p:nvSpPr>
        <p:spPr>
          <a:xfrm>
            <a:off x="214313" y="1700890"/>
            <a:ext cx="8358187" cy="4955203"/>
          </a:xfrm>
          <a:prstGeom prst="rect">
            <a:avLst/>
          </a:prstGeom>
        </p:spPr>
        <p:txBody>
          <a:bodyPr>
            <a:spAutoFit/>
          </a:bodyPr>
          <a:lstStyle/>
          <a:p>
            <a:pPr marL="285750" indent="-285750">
              <a:buFont typeface="Arial" pitchFamily="34" charset="0"/>
              <a:buChar char="•"/>
              <a:defRPr/>
            </a:pPr>
            <a:r>
              <a:rPr lang="es-CO" sz="1400" dirty="0"/>
              <a:t>Se entregó y se plantaron 22.100 plantas de Eucalyptus grandis y Pino </a:t>
            </a:r>
            <a:r>
              <a:rPr lang="es-CO" sz="1400" dirty="0" err="1"/>
              <a:t>tecunumani</a:t>
            </a:r>
            <a:r>
              <a:rPr lang="es-CO" sz="1400" dirty="0"/>
              <a:t>  de las cuales 17.600 en Vergara y 4.500 en Supatá. </a:t>
            </a:r>
          </a:p>
          <a:p>
            <a:pPr marL="285750" indent="-285750">
              <a:buFont typeface="Arial" pitchFamily="34" charset="0"/>
              <a:buChar char="•"/>
              <a:defRPr/>
            </a:pPr>
            <a:endParaRPr lang="es-CO" sz="1400" dirty="0"/>
          </a:p>
          <a:p>
            <a:pPr marL="285750" indent="-285750" algn="ctr">
              <a:defRPr/>
            </a:pPr>
            <a:r>
              <a:rPr b="1" cap="all"/>
              <a:t>Proyecto Corredor Ecológico</a:t>
            </a:r>
          </a:p>
          <a:p>
            <a:pPr marL="285750" indent="-285750">
              <a:buFont typeface="Arial" pitchFamily="34" charset="0"/>
              <a:buChar char="•"/>
              <a:defRPr/>
            </a:pPr>
            <a:endParaRPr lang="es-CO" sz="1400" dirty="0"/>
          </a:p>
          <a:p>
            <a:pPr marL="285750" indent="-285750">
              <a:defRPr/>
            </a:pPr>
            <a:r>
              <a:rPr sz="1400" b="1"/>
              <a:t>Localización: Corredor Bogotá Villavicencio: Quetáme, Chipaque, Cáqueza y Guayabetal</a:t>
            </a:r>
          </a:p>
          <a:p>
            <a:pPr marL="285750" indent="-285750">
              <a:buFont typeface="Arial" pitchFamily="34" charset="0"/>
              <a:buChar char="•"/>
              <a:defRPr/>
            </a:pPr>
            <a:endParaRPr lang="es-CO" sz="1400" b="1" dirty="0"/>
          </a:p>
          <a:p>
            <a:pPr marL="285750" indent="-285750">
              <a:buFont typeface="Arial" pitchFamily="34" charset="0"/>
              <a:buChar char="•"/>
              <a:defRPr/>
            </a:pPr>
            <a:endParaRPr lang="es-CO" sz="1400" dirty="0"/>
          </a:p>
          <a:p>
            <a:pPr marL="285750" indent="-285750">
              <a:buFont typeface="Arial" pitchFamily="34" charset="0"/>
              <a:buChar char="•"/>
              <a:defRPr/>
            </a:pPr>
            <a:endParaRPr lang="es-CO" sz="1400" dirty="0"/>
          </a:p>
          <a:p>
            <a:pPr marL="285750" indent="-285750">
              <a:buFont typeface="Arial" pitchFamily="34" charset="0"/>
              <a:buChar char="•"/>
              <a:defRPr/>
            </a:pPr>
            <a:r>
              <a:rPr lang="es-CO" sz="1400" dirty="0"/>
              <a:t>Se definieron los beneficiarios con quien se trabajará</a:t>
            </a:r>
          </a:p>
          <a:p>
            <a:pPr marL="285750" indent="-285750">
              <a:buFont typeface="Arial" pitchFamily="34" charset="0"/>
              <a:buChar char="•"/>
              <a:defRPr/>
            </a:pPr>
            <a:r>
              <a:rPr lang="es-CO" sz="1400" dirty="0"/>
              <a:t>Se hizo la compra del material vegetal (10.000 plántulas de  </a:t>
            </a:r>
            <a:r>
              <a:rPr lang="es-CO" sz="1400" dirty="0" err="1"/>
              <a:t>Eucalyptus</a:t>
            </a:r>
            <a:r>
              <a:rPr lang="es-CO" sz="1400" dirty="0"/>
              <a:t> </a:t>
            </a:r>
            <a:r>
              <a:rPr lang="es-CO" sz="1400" dirty="0" err="1"/>
              <a:t>grandis</a:t>
            </a:r>
            <a:r>
              <a:rPr lang="es-CO" sz="1400" dirty="0"/>
              <a:t>), material a establecer a finales del mes de mayo.</a:t>
            </a:r>
          </a:p>
          <a:p>
            <a:pPr marL="285750" indent="-285750">
              <a:buFont typeface="Arial" pitchFamily="34" charset="0"/>
              <a:buChar char="•"/>
              <a:defRPr/>
            </a:pPr>
            <a:endParaRPr lang="es-CO" sz="1400" dirty="0"/>
          </a:p>
          <a:p>
            <a:pPr marL="285750" indent="-285750" algn="ctr">
              <a:defRPr/>
            </a:pPr>
            <a:r>
              <a:rPr b="1" cap="all">
                <a:latin typeface="+mj-lt"/>
              </a:rPr>
              <a:t>Vivero Escuela Suboficiales</a:t>
            </a:r>
          </a:p>
          <a:p>
            <a:pPr marL="285750" indent="-285750">
              <a:defRPr/>
            </a:pPr>
            <a:endParaRPr lang="es-CO" sz="1400" b="1" dirty="0">
              <a:solidFill>
                <a:schemeClr val="tx2">
                  <a:lumMod val="60000"/>
                  <a:lumOff val="40000"/>
                </a:schemeClr>
              </a:solidFill>
            </a:endParaRPr>
          </a:p>
          <a:p>
            <a:pPr marL="285750" indent="-285750">
              <a:defRPr/>
            </a:pPr>
            <a:r>
              <a:rPr sz="1400" b="1"/>
              <a:t>Localización:  Sibaté</a:t>
            </a:r>
            <a:endParaRPr sz="1400"/>
          </a:p>
          <a:p>
            <a:pPr marL="285750" indent="-285750">
              <a:buFont typeface="Arial" pitchFamily="34" charset="0"/>
              <a:buChar char="•"/>
              <a:defRPr/>
            </a:pPr>
            <a:endParaRPr lang="es-CO" sz="1400" dirty="0"/>
          </a:p>
          <a:p>
            <a:pPr marL="285750" indent="-285750">
              <a:defRPr/>
            </a:pPr>
            <a:endParaRPr lang="es-CO" sz="1400" dirty="0"/>
          </a:p>
          <a:p>
            <a:pPr marL="285750" indent="-285750">
              <a:buFont typeface="Arial" pitchFamily="34" charset="0"/>
              <a:buChar char="•"/>
              <a:defRPr/>
            </a:pPr>
            <a:r>
              <a:rPr lang="es-CO" sz="1400" dirty="0"/>
              <a:t>Gestión con el Comandante de la Escuela de Suboficiales Gonzalo </a:t>
            </a:r>
            <a:r>
              <a:rPr lang="es-CO" sz="1400" dirty="0" err="1"/>
              <a:t>Jimenez</a:t>
            </a:r>
            <a:r>
              <a:rPr lang="es-CO" sz="1400" dirty="0"/>
              <a:t> de Quesada para la construcción de un vivero.</a:t>
            </a:r>
          </a:p>
          <a:p>
            <a:pPr marL="285750" indent="-285750">
              <a:buFont typeface="Arial" pitchFamily="34" charset="0"/>
              <a:buChar char="•"/>
              <a:defRPr/>
            </a:pPr>
            <a:r>
              <a:rPr lang="es-CO" sz="1400" dirty="0"/>
              <a:t>Se realizaron Visitas técnicas para el proyecto.</a:t>
            </a:r>
          </a:p>
          <a:p>
            <a:pPr marL="285750" indent="-285750">
              <a:buFont typeface="Arial" pitchFamily="34" charset="0"/>
              <a:buChar char="•"/>
              <a:defRPr/>
            </a:pPr>
            <a:r>
              <a:rPr lang="es-CO" sz="1400" dirty="0"/>
              <a:t>Se firmó comodato del predio del </a:t>
            </a:r>
            <a:r>
              <a:rPr lang="es-CO" sz="1400" dirty="0" smtClean="0"/>
              <a:t>proyecto</a:t>
            </a:r>
            <a:endParaRPr lang="es-CO" sz="1400" dirty="0"/>
          </a:p>
        </p:txBody>
      </p:sp>
      <p:sp>
        <p:nvSpPr>
          <p:cNvPr id="12" name="11 CuadroTexto"/>
          <p:cNvSpPr txBox="1"/>
          <p:nvPr/>
        </p:nvSpPr>
        <p:spPr>
          <a:xfrm>
            <a:off x="333364" y="3313858"/>
            <a:ext cx="2667000" cy="353943"/>
          </a:xfrm>
          <a:prstGeom prst="rect">
            <a:avLst/>
          </a:prstGeom>
          <a:solidFill>
            <a:srgbClr val="00B050"/>
          </a:solidFill>
          <a:scene3d>
            <a:camera prst="orthographicFront"/>
            <a:lightRig rig="threePt" dir="t"/>
          </a:scene3d>
          <a:sp3d>
            <a:bevelT/>
          </a:sp3d>
        </p:spPr>
        <p:txBody>
          <a:bodyPr>
            <a:spAutoFit/>
          </a:bodyPr>
          <a:lstStyle/>
          <a:p>
            <a:pPr algn="ctr">
              <a:defRPr/>
            </a:pPr>
            <a:r>
              <a:rPr lang="es-CO" sz="1700" b="1" dirty="0">
                <a:solidFill>
                  <a:schemeClr val="bg1"/>
                </a:solidFill>
              </a:rPr>
              <a:t>INVERSIÓN: $65.671.050=</a:t>
            </a:r>
          </a:p>
        </p:txBody>
      </p:sp>
      <p:sp>
        <p:nvSpPr>
          <p:cNvPr id="13" name="12 CuadroTexto"/>
          <p:cNvSpPr txBox="1"/>
          <p:nvPr/>
        </p:nvSpPr>
        <p:spPr>
          <a:xfrm>
            <a:off x="333364" y="5314122"/>
            <a:ext cx="2667000" cy="353943"/>
          </a:xfrm>
          <a:prstGeom prst="rect">
            <a:avLst/>
          </a:prstGeom>
          <a:solidFill>
            <a:srgbClr val="00B050"/>
          </a:solidFill>
          <a:scene3d>
            <a:camera prst="orthographicFront"/>
            <a:lightRig rig="threePt" dir="t"/>
          </a:scene3d>
          <a:sp3d>
            <a:bevelT/>
          </a:sp3d>
        </p:spPr>
        <p:txBody>
          <a:bodyPr>
            <a:spAutoFit/>
          </a:bodyPr>
          <a:lstStyle/>
          <a:p>
            <a:pPr algn="ctr">
              <a:defRPr/>
            </a:pPr>
            <a:r>
              <a:rPr lang="es-CO" sz="1700" b="1" dirty="0">
                <a:solidFill>
                  <a:schemeClr val="bg1"/>
                </a:solidFill>
              </a:rPr>
              <a:t>INVERSIÓN: $65.671.050=</a:t>
            </a:r>
          </a:p>
        </p:txBody>
      </p:sp>
      <p:cxnSp>
        <p:nvCxnSpPr>
          <p:cNvPr id="14" name="1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1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16" name="15 Rectángulo"/>
          <p:cNvSpPr/>
          <p:nvPr/>
        </p:nvSpPr>
        <p:spPr>
          <a:xfrm>
            <a:off x="184231" y="177790"/>
            <a:ext cx="4105163"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BOSQUES DE CUNDINAMARCA</a:t>
            </a:r>
            <a:endParaRPr lang="es-CO"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Box 1"/>
          <p:cNvSpPr txBox="1">
            <a:spLocks noChangeArrowheads="1"/>
          </p:cNvSpPr>
          <p:nvPr/>
        </p:nvSpPr>
        <p:spPr bwMode="auto">
          <a:xfrm>
            <a:off x="2860675" y="5094288"/>
            <a:ext cx="5414963" cy="876300"/>
          </a:xfrm>
          <a:prstGeom prst="rect">
            <a:avLst/>
          </a:prstGeom>
          <a:noFill/>
          <a:ln w="9525">
            <a:noFill/>
            <a:miter lim="800000"/>
            <a:headEnd/>
            <a:tailEnd/>
          </a:ln>
        </p:spPr>
        <p:txBody>
          <a:bodyPr>
            <a:spAutoFit/>
          </a:bodyPr>
          <a:lstStyle/>
          <a:p>
            <a:pPr algn="ctr"/>
            <a:r>
              <a:rPr lang="es-CO">
                <a:solidFill>
                  <a:srgbClr val="FFFFFF"/>
                </a:solidFill>
              </a:rPr>
              <a:t>JORGE GONZALEZ </a:t>
            </a:r>
          </a:p>
          <a:p>
            <a:pPr algn="ctr"/>
            <a:r>
              <a:rPr lang="es-CO" sz="1500">
                <a:solidFill>
                  <a:srgbClr val="FFFFFF"/>
                </a:solidFill>
              </a:rPr>
              <a:t> </a:t>
            </a:r>
            <a:endParaRPr lang="es-ES_tradnl" sz="1500">
              <a:solidFill>
                <a:srgbClr val="FFFFFF"/>
              </a:solidFill>
            </a:endParaRPr>
          </a:p>
          <a:p>
            <a:pPr algn="ct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119096"/>
            <a:ext cx="6309804"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COMPETITIVIAD</a:t>
            </a:r>
          </a:p>
          <a:p>
            <a:r>
              <a:rPr lang="es-CO" sz="3600" b="1" dirty="0" smtClean="0">
                <a:solidFill>
                  <a:schemeClr val="accent1">
                    <a:lumMod val="75000"/>
                  </a:schemeClr>
                </a:solidFill>
                <a:effectLst>
                  <a:outerShdw blurRad="38100" dist="38100" dir="2700000" algn="tl">
                    <a:srgbClr val="000000">
                      <a:alpha val="43137"/>
                    </a:srgbClr>
                  </a:outerShdw>
                </a:effectLst>
              </a:rPr>
              <a:t>Y DESARROLLO ECONÓMICO</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0550" y="1163638"/>
            <a:ext cx="8137525" cy="772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b="1" dirty="0"/>
              <a:t>CONCURSO PROVOCATE CUNDINAMARCA</a:t>
            </a:r>
          </a:p>
          <a:p>
            <a:pPr>
              <a:buFont typeface="Arial" pitchFamily="34" charset="0"/>
              <a:buChar char="•"/>
              <a:defRPr/>
            </a:pPr>
            <a:r>
              <a:rPr lang="es-ES" dirty="0"/>
              <a:t>Se finalizo el proyecto PROVOCATE DE CUNDINAMARCA frente al cual se  cumplieron los objetivos específicos como fueron: apoyar a 100 unidades productivas en el mejoramiento de su producto, proceso/canal de comercialización. </a:t>
            </a:r>
            <a:endParaRPr lang="es-CO" dirty="0"/>
          </a:p>
          <a:p>
            <a:pPr>
              <a:defRPr/>
            </a:pPr>
            <a:r>
              <a:rPr lang="es-ES" dirty="0"/>
              <a:t>El valor presupuestado para el convenio fue de $1.000’000.000, donde el Departamento aporto $500’000.000 y la Cámara $500’000.000.</a:t>
            </a:r>
          </a:p>
          <a:p>
            <a:pPr>
              <a:defRPr/>
            </a:pPr>
            <a:endParaRPr lang="es-ES" dirty="0"/>
          </a:p>
          <a:p>
            <a:pPr>
              <a:defRPr/>
            </a:pPr>
            <a:r>
              <a:rPr lang="es-ES" b="1" dirty="0"/>
              <a:t>BANCA DE </a:t>
            </a:r>
            <a:r>
              <a:rPr lang="es-ES" b="1" dirty="0" smtClean="0"/>
              <a:t>CRÉDITO</a:t>
            </a:r>
            <a:endParaRPr lang="es-ES" b="1" dirty="0"/>
          </a:p>
          <a:p>
            <a:pPr>
              <a:buFont typeface="Arial" pitchFamily="34" charset="0"/>
              <a:buChar char="•"/>
              <a:defRPr/>
            </a:pPr>
            <a:r>
              <a:rPr lang="es-ES" dirty="0"/>
              <a:t>Se gestionaron 194 créditos a través de entidades financieras de recursos bancoldex, banca de oportunidades, microcréditos y/o fondo de garantías.</a:t>
            </a:r>
          </a:p>
          <a:p>
            <a:pPr>
              <a:buFont typeface="Arial" pitchFamily="34" charset="0"/>
              <a:buChar char="•"/>
              <a:defRPr/>
            </a:pPr>
            <a:r>
              <a:rPr lang="es-ES" dirty="0"/>
              <a:t>Se aprobaron 25 proyectos de promoción y fortalecimiento de centros de emprendimiento regional correspondiente a 16 municipios.</a:t>
            </a:r>
          </a:p>
          <a:p>
            <a:pPr>
              <a:buFont typeface="Arial" pitchFamily="34" charset="0"/>
              <a:buChar char="•"/>
              <a:defRPr/>
            </a:pPr>
            <a:endParaRPr lang="es-ES" sz="1400" dirty="0"/>
          </a:p>
          <a:p>
            <a:pPr>
              <a:defRPr/>
            </a:pPr>
            <a:r>
              <a:rPr lang="es-ES" b="1" dirty="0"/>
              <a:t>MESA DE PLANEACIÓN ECONÓMICA Y COMPETITIVA </a:t>
            </a:r>
          </a:p>
          <a:p>
            <a:pPr>
              <a:defRPr/>
            </a:pPr>
            <a:endParaRPr lang="es-ES" b="1" dirty="0"/>
          </a:p>
          <a:p>
            <a:pPr>
              <a:defRPr/>
            </a:pPr>
            <a:r>
              <a:rPr lang="es-ES" dirty="0"/>
              <a:t>Se  realizaron mesas de trabajo en las provincias de </a:t>
            </a:r>
            <a:r>
              <a:rPr lang="es-ES" dirty="0" err="1"/>
              <a:t>Ubate</a:t>
            </a:r>
            <a:r>
              <a:rPr lang="es-ES" dirty="0"/>
              <a:t>, Occidente, y en los municipios de Puerto Salgar, San Juan de </a:t>
            </a:r>
            <a:r>
              <a:rPr lang="es-ES" dirty="0" err="1"/>
              <a:t>Rioseco</a:t>
            </a:r>
            <a:r>
              <a:rPr lang="es-ES" dirty="0"/>
              <a:t>, </a:t>
            </a:r>
            <a:r>
              <a:rPr lang="es-ES" dirty="0" err="1"/>
              <a:t>Guacheta</a:t>
            </a:r>
            <a:r>
              <a:rPr lang="es-ES" dirty="0"/>
              <a:t>, </a:t>
            </a:r>
            <a:r>
              <a:rPr lang="es-ES" dirty="0" err="1"/>
              <a:t>Quetame</a:t>
            </a:r>
            <a:endParaRPr lang="es-ES" dirty="0"/>
          </a:p>
          <a:p>
            <a:pPr>
              <a:defRPr/>
            </a:pPr>
            <a:endParaRPr lang="es-ES" sz="1400"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ES" dirty="0"/>
          </a:p>
          <a:p>
            <a:pPr>
              <a:defRPr/>
            </a:pPr>
            <a:endParaRPr lang="es-CO"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4453783"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COMPETITIVIDAD</a:t>
            </a:r>
            <a:endParaRPr lang="es-CO" sz="24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2 Rectángulo"/>
          <p:cNvSpPr>
            <a:spLocks noChangeArrowheads="1"/>
          </p:cNvSpPr>
          <p:nvPr/>
        </p:nvSpPr>
        <p:spPr bwMode="auto">
          <a:xfrm>
            <a:off x="633413" y="1044675"/>
            <a:ext cx="7394575" cy="5632450"/>
          </a:xfrm>
          <a:prstGeom prst="rect">
            <a:avLst/>
          </a:prstGeom>
          <a:noFill/>
          <a:ln w="9525">
            <a:solidFill>
              <a:schemeClr val="bg1"/>
            </a:solidFill>
            <a:miter lim="800000"/>
            <a:headEnd/>
            <a:tailEnd/>
          </a:ln>
        </p:spPr>
        <p:txBody>
          <a:bodyPr>
            <a:spAutoFit/>
          </a:bodyPr>
          <a:lstStyle/>
          <a:p>
            <a:r>
              <a:rPr lang="es-ES" b="1" dirty="0"/>
              <a:t>APOYO A FERIAS</a:t>
            </a:r>
          </a:p>
          <a:p>
            <a:endParaRPr lang="es-CO" dirty="0"/>
          </a:p>
          <a:p>
            <a:r>
              <a:rPr lang="es-ES" b="1" dirty="0"/>
              <a:t>EXPOCOLOMBIA  - MIAMI 2012</a:t>
            </a:r>
            <a:r>
              <a:rPr lang="es-ES" b="1" i="1" dirty="0"/>
              <a:t> </a:t>
            </a:r>
          </a:p>
          <a:p>
            <a:endParaRPr lang="es-CO" dirty="0"/>
          </a:p>
          <a:p>
            <a:r>
              <a:rPr lang="es-ES" dirty="0"/>
              <a:t>La Secretaria de Desarrollo Económico apoyará a tres microempresas de Cundinamarca en la Feria Expo Colombia en MIAMI de los días del 19 – 22 de abril. Los productos que se comercializarán en la feria son tejidos en macramé y lana, velas decorativas y artículos de decoración en madera. Los participantes son de los Municipios de Sopo, </a:t>
            </a:r>
            <a:r>
              <a:rPr lang="es-ES" dirty="0" err="1"/>
              <a:t>Cajicá</a:t>
            </a:r>
            <a:r>
              <a:rPr lang="es-ES" dirty="0"/>
              <a:t> y </a:t>
            </a:r>
            <a:r>
              <a:rPr lang="es-ES" dirty="0" err="1"/>
              <a:t>Facatativá</a:t>
            </a:r>
            <a:r>
              <a:rPr lang="es-ES" dirty="0"/>
              <a:t>. </a:t>
            </a:r>
            <a:endParaRPr lang="es-CO" dirty="0"/>
          </a:p>
          <a:p>
            <a:r>
              <a:rPr lang="es-ES" b="1" dirty="0"/>
              <a:t> </a:t>
            </a:r>
            <a:endParaRPr lang="es-CO" dirty="0"/>
          </a:p>
          <a:p>
            <a:r>
              <a:rPr lang="es-ES" b="1" dirty="0"/>
              <a:t>CUMPLEAÑOS DE CAJICÁ</a:t>
            </a:r>
          </a:p>
          <a:p>
            <a:endParaRPr lang="es-CO" dirty="0"/>
          </a:p>
          <a:p>
            <a:r>
              <a:rPr lang="es-ES" dirty="0"/>
              <a:t>En el marco de la celebración de los cumpleaños de </a:t>
            </a:r>
            <a:r>
              <a:rPr lang="es-ES" dirty="0" err="1"/>
              <a:t>Cajicá</a:t>
            </a:r>
            <a:r>
              <a:rPr lang="es-ES" dirty="0"/>
              <a:t> se  apoyo la feria artesanal organizada por el municipio con un aporte de $ 10.000.000 por parte de la Gobernación de Cundinamarca. En la feria participaron 20 artesanos del Municipio previamente clasificados. </a:t>
            </a:r>
          </a:p>
          <a:p>
            <a:endParaRPr lang="es-ES" dirty="0"/>
          </a:p>
          <a:p>
            <a:endParaRPr lang="es-ES" dirty="0"/>
          </a:p>
          <a:p>
            <a:endParaRPr lang="es-ES" dirty="0"/>
          </a:p>
          <a:p>
            <a:endParaRPr lang="es-CO" dirty="0"/>
          </a:p>
        </p:txBody>
      </p:sp>
      <p:cxnSp>
        <p:nvCxnSpPr>
          <p:cNvPr id="3" name="2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3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5" name="4 Rectángulo"/>
          <p:cNvSpPr/>
          <p:nvPr/>
        </p:nvSpPr>
        <p:spPr>
          <a:xfrm>
            <a:off x="184231" y="177790"/>
            <a:ext cx="4453783"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COMPETITIVIDAD</a:t>
            </a:r>
            <a:endParaRPr lang="es-CO"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188" y="1452188"/>
            <a:ext cx="7489825" cy="3416300"/>
          </a:xfrm>
          <a:prstGeom prst="rect">
            <a:avLst/>
          </a:prstGeom>
          <a:ln>
            <a:solidFill>
              <a:schemeClr val="bg1"/>
            </a:solidFill>
          </a:ln>
        </p:spPr>
        <p:txBody>
          <a:bodyPr>
            <a:spAutoFit/>
          </a:bodyPr>
          <a:lstStyle/>
          <a:p>
            <a:pPr>
              <a:defRPr/>
            </a:pPr>
            <a:r>
              <a:rPr lang="es-ES" b="1" dirty="0"/>
              <a:t>CONVENIO FENALCO – GOBERNACIÓN PROYECTO METODOLOGÍA PACA</a:t>
            </a:r>
            <a:endParaRPr lang="es-CO" dirty="0"/>
          </a:p>
          <a:p>
            <a:pPr>
              <a:defRPr/>
            </a:pPr>
            <a:r>
              <a:rPr lang="es-ES" dirty="0"/>
              <a:t> </a:t>
            </a:r>
            <a:endParaRPr lang="es-CO" dirty="0"/>
          </a:p>
          <a:p>
            <a:pPr>
              <a:defRPr/>
            </a:pPr>
            <a:r>
              <a:rPr lang="es-ES" dirty="0"/>
              <a:t>Se realizó el cierre del convenio con empresarios beneficiados.</a:t>
            </a:r>
            <a:endParaRPr lang="es-CO" dirty="0"/>
          </a:p>
          <a:p>
            <a:pPr>
              <a:defRPr/>
            </a:pPr>
            <a:endParaRPr lang="es-CO" dirty="0"/>
          </a:p>
          <a:p>
            <a:pPr>
              <a:defRPr/>
            </a:pPr>
            <a:r>
              <a:rPr lang="es-ES" dirty="0"/>
              <a:t> </a:t>
            </a:r>
            <a:endParaRPr lang="es-CO" dirty="0"/>
          </a:p>
          <a:p>
            <a:pPr>
              <a:defRPr/>
            </a:pPr>
            <a:r>
              <a:rPr lang="es-ES" b="1" dirty="0"/>
              <a:t>RESULTADOS DE COBERTURA:</a:t>
            </a:r>
            <a:endParaRPr lang="es-CO" b="1" dirty="0"/>
          </a:p>
          <a:p>
            <a:pPr>
              <a:defRPr/>
            </a:pPr>
            <a:r>
              <a:rPr lang="es-ES" dirty="0"/>
              <a:t>   </a:t>
            </a:r>
            <a:endParaRPr lang="es-CO" dirty="0"/>
          </a:p>
          <a:p>
            <a:pPr marL="285750" indent="-285750">
              <a:buFont typeface="Arial" pitchFamily="34" charset="0"/>
              <a:buChar char="•"/>
              <a:defRPr/>
            </a:pPr>
            <a:r>
              <a:rPr lang="es-ES"/>
              <a:t>14 </a:t>
            </a:r>
            <a:r>
              <a:rPr lang="es-ES" dirty="0"/>
              <a:t>Municipios atendidos en dos convenios de asociatividad institucional.</a:t>
            </a:r>
            <a:endParaRPr lang="es-CO" dirty="0"/>
          </a:p>
          <a:p>
            <a:pPr>
              <a:defRPr/>
            </a:pPr>
            <a:r>
              <a:rPr lang="es-ES" dirty="0"/>
              <a:t>• 1.150 productores y/o empresarios beneficiados.</a:t>
            </a:r>
            <a:endParaRPr lang="es-CO" dirty="0"/>
          </a:p>
          <a:p>
            <a:pPr>
              <a:defRPr/>
            </a:pPr>
            <a:r>
              <a:rPr lang="es-ES" dirty="0"/>
              <a:t>• 14 Equipos Locales de Promoción conformados.</a:t>
            </a:r>
            <a:endParaRPr lang="es-CO" dirty="0"/>
          </a:p>
          <a:p>
            <a:pPr>
              <a:defRPr/>
            </a:pPr>
            <a:r>
              <a:rPr lang="es-ES" dirty="0"/>
              <a:t>• 22 Empresas y/o Organizaciones de Productores beneficiadas.</a:t>
            </a:r>
            <a:endParaRPr lang="es-CO" dirty="0"/>
          </a:p>
          <a:p>
            <a:pPr>
              <a:defRPr/>
            </a:pPr>
            <a:r>
              <a:rPr lang="es-ES" dirty="0"/>
              <a:t>• 3 Gremios Sectoriales participando del proceso.</a:t>
            </a:r>
            <a:endParaRPr lang="es-CO"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4453783"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COMPETITIVIDAD</a:t>
            </a:r>
            <a:endParaRPr lang="es-CO"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Box 1"/>
          <p:cNvSpPr txBox="1">
            <a:spLocks noChangeArrowheads="1"/>
          </p:cNvSpPr>
          <p:nvPr/>
        </p:nvSpPr>
        <p:spPr bwMode="auto">
          <a:xfrm>
            <a:off x="3167063" y="5080000"/>
            <a:ext cx="4703762" cy="600075"/>
          </a:xfrm>
          <a:prstGeom prst="rect">
            <a:avLst/>
          </a:prstGeom>
          <a:noFill/>
          <a:ln w="9525">
            <a:noFill/>
            <a:miter lim="800000"/>
            <a:headEnd/>
            <a:tailEnd/>
          </a:ln>
        </p:spPr>
        <p:txBody>
          <a:bodyPr>
            <a:spAutoFit/>
          </a:bodyPr>
          <a:lstStyle/>
          <a:p>
            <a:pPr algn="ctr"/>
            <a:r>
              <a:rPr lang="es-CO">
                <a:solidFill>
                  <a:srgbClr val="FFFFFF"/>
                </a:solidFill>
              </a:rPr>
              <a:t>LINA MORA</a:t>
            </a:r>
            <a:endParaRPr lang="es-ES_tradnl">
              <a:solidFill>
                <a:srgbClr val="FFFFFF"/>
              </a:solidFill>
            </a:endParaRPr>
          </a:p>
          <a:p>
            <a:pPr algn="ctr"/>
            <a:r>
              <a:rPr lang="es-CO" sz="1500">
                <a:solidFill>
                  <a:srgbClr val="FFFFFF"/>
                </a:solidFill>
              </a:rPr>
              <a:t>SECRETARÍA DE COOPERACIÓN Y ENLACE INSTITUCIONAL </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119096"/>
            <a:ext cx="6512809"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COOPERACIÓN Y </a:t>
            </a:r>
          </a:p>
          <a:p>
            <a:r>
              <a:rPr lang="es-CO" sz="3600" b="1" dirty="0" smtClean="0">
                <a:solidFill>
                  <a:schemeClr val="accent1">
                    <a:lumMod val="75000"/>
                  </a:schemeClr>
                </a:solidFill>
                <a:effectLst>
                  <a:outerShdw blurRad="38100" dist="38100" dir="2700000" algn="tl">
                    <a:srgbClr val="000000">
                      <a:alpha val="43137"/>
                    </a:srgbClr>
                  </a:outerShdw>
                </a:effectLst>
              </a:rPr>
              <a:t>ENLACE INSTITUCIONAL</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457200" y="1095375"/>
            <a:ext cx="7453043" cy="4838700"/>
          </a:xfrm>
        </p:spPr>
        <p:txBody>
          <a:bodyPr/>
          <a:lstStyle/>
          <a:p>
            <a:pPr algn="just">
              <a:defRPr/>
            </a:pPr>
            <a:r>
              <a:rPr lang="es-CO" sz="1800" b="1" dirty="0" smtClean="0">
                <a:solidFill>
                  <a:schemeClr val="tx1"/>
                </a:solidFill>
              </a:rPr>
              <a:t>CULTURA Y TURISMO</a:t>
            </a:r>
          </a:p>
          <a:p>
            <a:pPr algn="just">
              <a:defRPr/>
            </a:pPr>
            <a:endParaRPr lang="es-CO" sz="1600" b="1" dirty="0" smtClean="0">
              <a:solidFill>
                <a:schemeClr val="tx1"/>
              </a:solidFill>
            </a:endParaRPr>
          </a:p>
          <a:p>
            <a:pPr marL="180975" indent="-180975" algn="just">
              <a:buFont typeface="Arial" pitchFamily="34" charset="0"/>
              <a:buChar char="•"/>
              <a:defRPr/>
            </a:pPr>
            <a:r>
              <a:rPr lang="es-CO" sz="1600" b="1" dirty="0" smtClean="0">
                <a:solidFill>
                  <a:schemeClr val="tx1"/>
                </a:solidFill>
              </a:rPr>
              <a:t> </a:t>
            </a:r>
            <a:r>
              <a:rPr lang="es-CO" sz="1600" dirty="0" smtClean="0">
                <a:solidFill>
                  <a:schemeClr val="tx1"/>
                </a:solidFill>
              </a:rPr>
              <a:t>Dotación de instrumentos musicales a 21 bandas municipales.</a:t>
            </a:r>
          </a:p>
          <a:p>
            <a:pPr marL="180975" indent="-180975" algn="just">
              <a:buFont typeface="Arial" pitchFamily="34" charset="0"/>
              <a:buChar char="•"/>
              <a:defRPr/>
            </a:pPr>
            <a:r>
              <a:rPr lang="es-CO" sz="1600" b="1" dirty="0" smtClean="0">
                <a:solidFill>
                  <a:schemeClr val="tx1"/>
                </a:solidFill>
              </a:rPr>
              <a:t> </a:t>
            </a:r>
            <a:r>
              <a:rPr lang="es-CO" sz="1600" dirty="0" smtClean="0">
                <a:solidFill>
                  <a:schemeClr val="tx1"/>
                </a:solidFill>
              </a:rPr>
              <a:t>Levantamiento de inventario piloto de valoración de fiestas patronales en 15 municipios.</a:t>
            </a:r>
          </a:p>
          <a:p>
            <a:pPr algn="just">
              <a:buFont typeface="Arial" pitchFamily="34" charset="0"/>
              <a:buChar char="•"/>
              <a:defRPr/>
            </a:pPr>
            <a:endParaRPr lang="es-CO" sz="1600" b="1" dirty="0" smtClean="0">
              <a:solidFill>
                <a:schemeClr val="tx1"/>
              </a:solidFill>
            </a:endParaRPr>
          </a:p>
          <a:p>
            <a:pPr algn="just">
              <a:defRPr/>
            </a:pPr>
            <a:r>
              <a:rPr lang="es-CO" sz="1800" b="1" dirty="0" smtClean="0">
                <a:solidFill>
                  <a:schemeClr val="tx1"/>
                </a:solidFill>
              </a:rPr>
              <a:t>AMBIENTE Y MINAS</a:t>
            </a:r>
          </a:p>
          <a:p>
            <a:pPr marL="180975" indent="-180975" algn="just">
              <a:buFont typeface="Arial" pitchFamily="34" charset="0"/>
              <a:buChar char="•"/>
            </a:pPr>
            <a:r>
              <a:rPr lang="es-ES" sz="1600" dirty="0" smtClean="0">
                <a:solidFill>
                  <a:schemeClr val="tx1"/>
                </a:solidFill>
              </a:rPr>
              <a:t>Legalización de 266,33 hectáreas mediante la adquisición de los predios en los municipios de </a:t>
            </a:r>
            <a:r>
              <a:rPr lang="es-ES" sz="1600" dirty="0" err="1" smtClean="0">
                <a:solidFill>
                  <a:schemeClr val="tx1"/>
                </a:solidFill>
              </a:rPr>
              <a:t>Sasaima</a:t>
            </a:r>
            <a:r>
              <a:rPr lang="es-ES" sz="1600" dirty="0" smtClean="0">
                <a:solidFill>
                  <a:schemeClr val="tx1"/>
                </a:solidFill>
              </a:rPr>
              <a:t>, </a:t>
            </a:r>
            <a:r>
              <a:rPr lang="es-ES" sz="1600" dirty="0" err="1" smtClean="0">
                <a:solidFill>
                  <a:schemeClr val="tx1"/>
                </a:solidFill>
              </a:rPr>
              <a:t>Choachí</a:t>
            </a:r>
            <a:r>
              <a:rPr lang="es-ES" sz="1600" dirty="0" smtClean="0">
                <a:solidFill>
                  <a:schemeClr val="tx1"/>
                </a:solidFill>
              </a:rPr>
              <a:t>, La Vega, </a:t>
            </a:r>
            <a:r>
              <a:rPr lang="es-ES" sz="1600" dirty="0" err="1" smtClean="0">
                <a:solidFill>
                  <a:schemeClr val="tx1"/>
                </a:solidFill>
              </a:rPr>
              <a:t>Chipaque</a:t>
            </a:r>
            <a:r>
              <a:rPr lang="es-ES" sz="1600" dirty="0" smtClean="0">
                <a:solidFill>
                  <a:schemeClr val="tx1"/>
                </a:solidFill>
              </a:rPr>
              <a:t> y  Gama.</a:t>
            </a:r>
          </a:p>
          <a:p>
            <a:pPr marL="180975" indent="-180975" algn="just">
              <a:buFont typeface="Arial" pitchFamily="34" charset="0"/>
              <a:buChar char="•"/>
            </a:pPr>
            <a:endParaRPr lang="es-ES" sz="1600" dirty="0" smtClean="0">
              <a:solidFill>
                <a:schemeClr val="tx1"/>
              </a:solidFill>
            </a:endParaRPr>
          </a:p>
          <a:p>
            <a:pPr marL="180975" indent="-180975" algn="just">
              <a:buFont typeface="Arial" pitchFamily="34" charset="0"/>
              <a:buChar char="•"/>
            </a:pPr>
            <a:r>
              <a:rPr lang="es-CO" sz="1600" dirty="0" smtClean="0">
                <a:solidFill>
                  <a:schemeClr val="tx1"/>
                </a:solidFill>
              </a:rPr>
              <a:t>Mediante la gestión y el apoyo realizado por la Secretaría del Ambiente, fue posible que la Superintendencia de Servicios Públicos Domiciliarios, SSPD, se pronunciara sobre la revocatoria de las resoluciones y certificara  a los ocho municipios </a:t>
            </a:r>
            <a:r>
              <a:rPr lang="es-CO" sz="1600" dirty="0" err="1" smtClean="0">
                <a:solidFill>
                  <a:schemeClr val="tx1"/>
                </a:solidFill>
              </a:rPr>
              <a:t>descertificados</a:t>
            </a:r>
            <a:r>
              <a:rPr lang="es-CO" sz="1600" dirty="0" smtClean="0">
                <a:solidFill>
                  <a:schemeClr val="tx1"/>
                </a:solidFill>
              </a:rPr>
              <a:t>.</a:t>
            </a:r>
          </a:p>
          <a:p>
            <a:pPr marL="180975" indent="-180975" algn="just">
              <a:buFont typeface="Arial" pitchFamily="34" charset="0"/>
              <a:buChar char="•"/>
            </a:pPr>
            <a:endParaRPr lang="es-CO" sz="1600" dirty="0" smtClean="0">
              <a:solidFill>
                <a:schemeClr val="tx1"/>
              </a:solidFill>
            </a:endParaRPr>
          </a:p>
          <a:p>
            <a:pPr marL="180975" indent="-180975" algn="just">
              <a:buFont typeface="Arial" pitchFamily="34" charset="0"/>
              <a:buChar char="•"/>
            </a:pPr>
            <a:r>
              <a:rPr lang="es-CO" sz="1600" dirty="0" smtClean="0">
                <a:solidFill>
                  <a:schemeClr val="tx1"/>
                </a:solidFill>
              </a:rPr>
              <a:t>Lanzamiento del programa “Cundinamarca Neutra”, orientado a reducir la huella de carbono en el Departamento.</a:t>
            </a:r>
            <a:endParaRPr lang="es-CO" dirty="0" smtClean="0"/>
          </a:p>
          <a:p>
            <a:pPr>
              <a:defRPr/>
            </a:pPr>
            <a:endParaRPr lang="es-CO" dirty="0"/>
          </a:p>
        </p:txBody>
      </p:sp>
      <p:pic>
        <p:nvPicPr>
          <p:cNvPr id="5" name="4 Imagen" descr="cien días (1).jpg"/>
          <p:cNvPicPr>
            <a:picLocks noChangeAspect="1"/>
          </p:cNvPicPr>
          <p:nvPr/>
        </p:nvPicPr>
        <p:blipFill>
          <a:blip r:embed="rId2"/>
          <a:stretch>
            <a:fillRect/>
          </a:stretch>
        </p:blipFill>
        <p:spPr>
          <a:xfrm>
            <a:off x="7910243" y="161068"/>
            <a:ext cx="1077182" cy="1077182"/>
          </a:xfrm>
          <a:prstGeom prst="rect">
            <a:avLst/>
          </a:prstGeom>
        </p:spPr>
      </p:pic>
      <p:sp>
        <p:nvSpPr>
          <p:cNvPr id="6" name="5 Rectángulo"/>
          <p:cNvSpPr/>
          <p:nvPr/>
        </p:nvSpPr>
        <p:spPr>
          <a:xfrm>
            <a:off x="457200" y="309718"/>
            <a:ext cx="2806538"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SECTOR SOCIAL</a:t>
            </a:r>
            <a:endParaRPr lang="es-CO" sz="3200" b="1" dirty="0">
              <a:solidFill>
                <a:srgbClr val="FF0000"/>
              </a:solidFill>
              <a:effectLst>
                <a:outerShdw blurRad="38100" dist="38100" dir="2700000" algn="tl">
                  <a:srgbClr val="000000">
                    <a:alpha val="43137"/>
                  </a:srgbClr>
                </a:outerShdw>
              </a:effectLst>
            </a:endParaRPr>
          </a:p>
        </p:txBody>
      </p:sp>
      <p:cxnSp>
        <p:nvCxnSpPr>
          <p:cNvPr id="7" name="6 Conector recto"/>
          <p:cNvCxnSpPr/>
          <p:nvPr/>
        </p:nvCxnSpPr>
        <p:spPr>
          <a:xfrm>
            <a:off x="457200" y="892905"/>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Título"/>
          <p:cNvSpPr>
            <a:spLocks noGrp="1"/>
          </p:cNvSpPr>
          <p:nvPr>
            <p:ph type="title" idx="4294967295"/>
          </p:nvPr>
        </p:nvSpPr>
        <p:spPr>
          <a:xfrm>
            <a:off x="368666" y="822972"/>
            <a:ext cx="7419352" cy="5670596"/>
          </a:xfrm>
        </p:spPr>
        <p:txBody>
          <a:bodyPr>
            <a:noAutofit/>
          </a:bodyPr>
          <a:lstStyle/>
          <a:p>
            <a:pPr marL="457200" indent="-457200">
              <a:buFont typeface="Arial" pitchFamily="34" charset="0"/>
              <a:buChar char="•"/>
              <a:defRPr/>
            </a:pP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Se le hizo seguimiento a la fase de cierre del  programa que consiste en la articulación de las secretarías y las agencias  de la ONU presentes en Soacha, como ACNUR, FAO, OPS, PMA, UNODC, UNICEF, OCHA, PNUD Y OIM.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CO" sz="2000" b="1" dirty="0" smtClean="0">
                <a:cs typeface="Arial" pitchFamily="34" charset="0"/>
              </a:rPr>
              <a:t> COORDINACION FAO</a:t>
            </a:r>
            <a:r>
              <a:rPr lang="es-ES" sz="1600" b="1" dirty="0" smtClean="0">
                <a:cs typeface="Arial" pitchFamily="34" charset="0"/>
              </a:rPr>
              <a:t/>
            </a:r>
            <a:br>
              <a:rPr lang="es-ES" sz="1600" b="1" dirty="0" smtClean="0">
                <a:cs typeface="Arial" pitchFamily="34" charset="0"/>
              </a:rPr>
            </a:br>
            <a:r>
              <a:rPr lang="es-ES" sz="1600" b="1" dirty="0" smtClean="0">
                <a:cs typeface="Arial" pitchFamily="34" charset="0"/>
              </a:rPr>
              <a:t/>
            </a:r>
            <a:br>
              <a:rPr lang="es-ES" sz="1600" b="1" dirty="0" smtClean="0">
                <a:cs typeface="Arial" pitchFamily="34" charset="0"/>
              </a:rPr>
            </a:br>
            <a:r>
              <a:rPr lang="es-ES_tradnl" sz="1600" dirty="0" smtClean="0">
                <a:latin typeface="+mn-lt"/>
                <a:cs typeface="Arial" pitchFamily="34" charset="0"/>
              </a:rPr>
              <a:t>Se realizaron reunión con la FAO para darle continuidad a este tema y para perfeccionar los mecanismos de articulación entre las secretarías alrededor del  ordenamiento integral y sostenible de distintas cuencas hidrográficas en el Cundinamarca.</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CO" sz="2000" b="1" dirty="0" smtClean="0">
                <a:cs typeface="Arial" pitchFamily="34" charset="0"/>
              </a:rPr>
              <a:t>RELACIONES CON BOGOTA</a:t>
            </a:r>
            <a:r>
              <a:rPr lang="es-ES" sz="1600" b="1" dirty="0" smtClean="0">
                <a:latin typeface="Arial" pitchFamily="34" charset="0"/>
                <a:cs typeface="Arial" pitchFamily="34" charset="0"/>
              </a:rPr>
              <a:t/>
            </a:r>
            <a:br>
              <a:rPr lang="es-ES" sz="1600" b="1" dirty="0" smtClean="0">
                <a:latin typeface="Arial" pitchFamily="34" charset="0"/>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latin typeface="+mn-lt"/>
                <a:cs typeface="Arial" pitchFamily="34" charset="0"/>
              </a:rPr>
              <a:t> la materialización de un acuerdo de voluntades y se enfoca por una parte en la gestión de recursos para los temas prioritarios de la Región Capital y por otra parte en el lanzamiento conjunto de buenas prácticas como región capital o Bogotá-Cundinamarca </a:t>
            </a:r>
            <a:br>
              <a:rPr lang="es-ES_tradnl" sz="1600"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800" b="1" dirty="0" smtClean="0">
                <a:latin typeface="+mn-lt"/>
                <a:cs typeface="Arial" pitchFamily="34" charset="0"/>
              </a:rPr>
              <a:t>MESA DE COOPERACION E INVERSION PRIVADA</a:t>
            </a:r>
            <a:br>
              <a:rPr lang="es-ES_tradnl" sz="1800" b="1" dirty="0" smtClean="0">
                <a:latin typeface="+mn-lt"/>
                <a:cs typeface="Arial" pitchFamily="34" charset="0"/>
              </a:rPr>
            </a:br>
            <a:r>
              <a:rPr lang="es-ES_tradnl" sz="1600" dirty="0" smtClean="0">
                <a:latin typeface="+mn-lt"/>
                <a:cs typeface="Arial" pitchFamily="34" charset="0"/>
              </a:rPr>
              <a:t/>
            </a:r>
            <a:br>
              <a:rPr lang="es-ES_tradnl" sz="1600" dirty="0" smtClean="0">
                <a:latin typeface="+mn-lt"/>
                <a:cs typeface="Arial" pitchFamily="34" charset="0"/>
              </a:rPr>
            </a:br>
            <a:r>
              <a:rPr lang="es-ES_tradnl" sz="1600" dirty="0" smtClean="0">
                <a:solidFill>
                  <a:srgbClr val="000000"/>
                </a:solidFill>
                <a:latin typeface="Arial" pitchFamily="34" charset="0"/>
                <a:ea typeface="ヒラギノ角ゴ Pro W3" charset="0"/>
                <a:cs typeface="Arial" pitchFamily="34" charset="0"/>
              </a:rPr>
              <a:t> </a:t>
            </a:r>
            <a:r>
              <a:rPr lang="es-ES_tradnl" sz="1600" dirty="0" smtClean="0">
                <a:solidFill>
                  <a:srgbClr val="000000"/>
                </a:solidFill>
                <a:latin typeface="+mn-lt"/>
                <a:ea typeface="ヒラギノ角ゴ Pro W3" charset="0"/>
                <a:cs typeface="Arial" pitchFamily="34" charset="0"/>
              </a:rPr>
              <a:t>se realizó la Mesa de Cooperación e Inversión Social Privada con el fin de enriquecer el programa que hace referencia a este tema en el Plan </a:t>
            </a:r>
            <a:r>
              <a:rPr lang="es-ES_tradnl" sz="2400" b="1" dirty="0" smtClean="0">
                <a:latin typeface="Arial" pitchFamily="34" charset="0"/>
                <a:cs typeface="Arial" pitchFamily="34" charset="0"/>
              </a:rPr>
              <a:t/>
            </a:r>
            <a:br>
              <a:rPr lang="es-ES_tradnl" sz="2400" b="1" dirty="0" smtClean="0">
                <a:latin typeface="Arial" pitchFamily="34" charset="0"/>
                <a:cs typeface="Arial" pitchFamily="34" charset="0"/>
              </a:rPr>
            </a:br>
            <a:r>
              <a:rPr lang="es-ES_tradnl" sz="2400" b="1" dirty="0">
                <a:latin typeface="Arial" pitchFamily="34" charset="0"/>
                <a:cs typeface="Arial" pitchFamily="34" charset="0"/>
              </a:rPr>
              <a:t/>
            </a:r>
            <a:br>
              <a:rPr lang="es-ES_tradnl" sz="2400" b="1" dirty="0">
                <a:latin typeface="Arial" pitchFamily="34" charset="0"/>
                <a:cs typeface="Arial" pitchFamily="34" charset="0"/>
              </a:rPr>
            </a:br>
            <a:r>
              <a:rPr lang="es-ES_tradnl" b="1" dirty="0" smtClean="0"/>
              <a:t/>
            </a:r>
            <a:br>
              <a:rPr lang="es-ES_tradnl" b="1" dirty="0" smtClean="0"/>
            </a:br>
            <a:r>
              <a:rPr lang="es-ES_tradnl" b="1" dirty="0"/>
              <a:t/>
            </a:r>
            <a:br>
              <a:rPr lang="es-ES_tradnl" b="1" dirty="0"/>
            </a:br>
            <a:endParaRPr lang="es-ES" sz="2800" b="1" dirty="0">
              <a:latin typeface="Arial" pitchFamily="34" charset="0"/>
              <a:cs typeface="Arial" pitchFamily="34" charset="0"/>
            </a:endParaRPr>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7435625"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COOPERACIÓN Y ENLACE INSTITUCIONAL</a:t>
            </a:r>
            <a:endParaRPr lang="es-CO"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Box 2"/>
          <p:cNvSpPr txBox="1">
            <a:spLocks noChangeArrowheads="1"/>
          </p:cNvSpPr>
          <p:nvPr/>
        </p:nvSpPr>
        <p:spPr bwMode="auto">
          <a:xfrm>
            <a:off x="2819400" y="5122863"/>
            <a:ext cx="5343525" cy="600075"/>
          </a:xfrm>
          <a:prstGeom prst="rect">
            <a:avLst/>
          </a:prstGeom>
          <a:noFill/>
          <a:ln w="9525">
            <a:noFill/>
            <a:miter lim="800000"/>
            <a:headEnd/>
            <a:tailEnd/>
          </a:ln>
        </p:spPr>
        <p:txBody>
          <a:bodyPr>
            <a:spAutoFit/>
          </a:bodyPr>
          <a:lstStyle/>
          <a:p>
            <a:pPr algn="ctr"/>
            <a:r>
              <a:rPr lang="es-CO">
                <a:solidFill>
                  <a:srgbClr val="FFFFFF"/>
                </a:solidFill>
              </a:rPr>
              <a:t>FREDDY WILLIAM SANCHEZ </a:t>
            </a:r>
          </a:p>
          <a:p>
            <a:pPr algn="ctr"/>
            <a:r>
              <a:rPr lang="es-CO" sz="1500">
                <a:solidFill>
                  <a:srgbClr val="FFFFFF"/>
                </a:solidFill>
              </a:rPr>
              <a:t>SECRETARÍA DE REGIÓN CAPITAL E INTEGRACIÓN REGIONAL</a:t>
            </a:r>
            <a:endParaRPr lang="en-US">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194046"/>
            <a:ext cx="1077182" cy="1077182"/>
          </a:xfrm>
          <a:prstGeom prst="rect">
            <a:avLst/>
          </a:prstGeom>
        </p:spPr>
      </p:pic>
      <p:sp>
        <p:nvSpPr>
          <p:cNvPr id="6" name="5 Rectángulo"/>
          <p:cNvSpPr/>
          <p:nvPr/>
        </p:nvSpPr>
        <p:spPr>
          <a:xfrm>
            <a:off x="457200" y="2536455"/>
            <a:ext cx="6388800"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REGIÓN CAPITAL</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24274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2 Rectángulo"/>
          <p:cNvSpPr>
            <a:spLocks noChangeArrowheads="1"/>
          </p:cNvSpPr>
          <p:nvPr/>
        </p:nvSpPr>
        <p:spPr bwMode="auto">
          <a:xfrm>
            <a:off x="871196" y="1254972"/>
            <a:ext cx="7258050" cy="4801314"/>
          </a:xfrm>
          <a:prstGeom prst="rect">
            <a:avLst/>
          </a:prstGeom>
          <a:noFill/>
          <a:ln w="9525">
            <a:noFill/>
            <a:miter lim="800000"/>
            <a:headEnd/>
            <a:tailEnd/>
          </a:ln>
        </p:spPr>
        <p:txBody>
          <a:bodyPr>
            <a:spAutoFit/>
          </a:bodyPr>
          <a:lstStyle/>
          <a:p>
            <a:pPr marL="179388" indent="-179388" algn="just">
              <a:buFont typeface="Arial" pitchFamily="34" charset="0"/>
              <a:buChar char="•"/>
            </a:pPr>
            <a:r>
              <a:rPr lang="es-CO" dirty="0">
                <a:latin typeface="Arial" pitchFamily="34" charset="0"/>
              </a:rPr>
              <a:t>Reuniones con diferentes dependencias del Distrito Capital para la articulación de los planes de desarrollo (En los aspectos que le competen a la Secretaria de Región Capital e Integración Regional) Bogotá – Cundinamarca</a:t>
            </a:r>
            <a:r>
              <a:rPr lang="es-CO" dirty="0" smtClean="0">
                <a:latin typeface="Arial" pitchFamily="34" charset="0"/>
              </a:rPr>
              <a:t>.</a:t>
            </a:r>
          </a:p>
          <a:p>
            <a:pPr marL="179388" indent="-179388" algn="just">
              <a:buFont typeface="Arial" pitchFamily="34" charset="0"/>
              <a:buChar char="•"/>
            </a:pPr>
            <a:endParaRPr lang="es-CO" dirty="0" smtClean="0">
              <a:latin typeface="Arial" pitchFamily="34" charset="0"/>
            </a:endParaRPr>
          </a:p>
          <a:p>
            <a:pPr marL="179388" indent="-179388" algn="just">
              <a:buFont typeface="Arial" pitchFamily="34" charset="0"/>
              <a:buChar char="•"/>
            </a:pPr>
            <a:r>
              <a:rPr lang="es-CO" dirty="0" smtClean="0">
                <a:latin typeface="Arial" pitchFamily="34" charset="0"/>
              </a:rPr>
              <a:t>Reunión con el instituto Distrital de Artes para la estructuración de propuesta para la realización de actividades culturales en el Palacio de San Francisco.</a:t>
            </a:r>
          </a:p>
          <a:p>
            <a:pPr marL="179388" indent="-179388" algn="just"/>
            <a:endParaRPr lang="es-CO" dirty="0" smtClean="0"/>
          </a:p>
          <a:p>
            <a:pPr marL="179388" indent="-179388" algn="just">
              <a:buFont typeface="Arial" pitchFamily="34" charset="0"/>
              <a:buChar char="•"/>
            </a:pPr>
            <a:r>
              <a:rPr lang="es-CO" dirty="0" smtClean="0">
                <a:latin typeface="Arial" pitchFamily="34" charset="0"/>
              </a:rPr>
              <a:t>Participación en la Junta Directiva de Reuniones con Bogotá </a:t>
            </a:r>
            <a:r>
              <a:rPr lang="es-CO" dirty="0" err="1" smtClean="0">
                <a:latin typeface="Arial" pitchFamily="34" charset="0"/>
              </a:rPr>
              <a:t>Connect</a:t>
            </a:r>
            <a:r>
              <a:rPr lang="es-CO" dirty="0" smtClean="0">
                <a:latin typeface="Arial" pitchFamily="34" charset="0"/>
              </a:rPr>
              <a:t>. Es una iniciativa que surge desde la Alianza Universidad Empresa Estado de Bogotá y nace en el 2011 como una corporación sin ánimo de lucro.</a:t>
            </a:r>
          </a:p>
          <a:p>
            <a:pPr marL="179388" indent="-179388" algn="just">
              <a:buFont typeface="Arial" pitchFamily="34" charset="0"/>
              <a:buChar char="•"/>
            </a:pPr>
            <a:endParaRPr lang="es-CO" dirty="0" smtClean="0">
              <a:latin typeface="Arial" pitchFamily="34" charset="0"/>
            </a:endParaRPr>
          </a:p>
          <a:p>
            <a:pPr marL="179388" indent="-179388" algn="just">
              <a:buFont typeface="Arial" pitchFamily="34" charset="0"/>
              <a:buChar char="•"/>
            </a:pPr>
            <a:r>
              <a:rPr lang="es-CO" dirty="0" smtClean="0">
                <a:latin typeface="Arial" pitchFamily="34" charset="0"/>
              </a:rPr>
              <a:t>Definición de la política pública municipal para la seguridad alimentaria donde participo la administración municipal, la FAO y la Secretaría de Región Capital e Integración Regional.</a:t>
            </a:r>
            <a:endParaRPr lang="es-CO" dirty="0" smtClean="0"/>
          </a:p>
        </p:txBody>
      </p:sp>
      <p:cxnSp>
        <p:nvCxnSpPr>
          <p:cNvPr id="6" name="5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6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8" name="7 Rectángulo"/>
          <p:cNvSpPr/>
          <p:nvPr/>
        </p:nvSpPr>
        <p:spPr>
          <a:xfrm>
            <a:off x="184231" y="177790"/>
            <a:ext cx="4315990"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REGIÓN CAPITAL</a:t>
            </a:r>
            <a:endParaRPr lang="es-CO"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Box 1"/>
          <p:cNvSpPr txBox="1">
            <a:spLocks noChangeArrowheads="1"/>
          </p:cNvSpPr>
          <p:nvPr/>
        </p:nvSpPr>
        <p:spPr bwMode="auto">
          <a:xfrm>
            <a:off x="2916238" y="5094288"/>
            <a:ext cx="5094287" cy="600075"/>
          </a:xfrm>
          <a:prstGeom prst="rect">
            <a:avLst/>
          </a:prstGeom>
          <a:noFill/>
          <a:ln w="9525">
            <a:noFill/>
            <a:miter lim="800000"/>
            <a:headEnd/>
            <a:tailEnd/>
          </a:ln>
        </p:spPr>
        <p:txBody>
          <a:bodyPr>
            <a:spAutoFit/>
          </a:bodyPr>
          <a:lstStyle/>
          <a:p>
            <a:pPr algn="ctr"/>
            <a:r>
              <a:rPr lang="es-CO">
                <a:solidFill>
                  <a:srgbClr val="FFFFFF"/>
                </a:solidFill>
              </a:rPr>
              <a:t>ANDRÉS ERNESTO DÍAZ</a:t>
            </a:r>
            <a:endParaRPr lang="es-ES_tradnl">
              <a:solidFill>
                <a:srgbClr val="FFFFFF"/>
              </a:solidFill>
            </a:endParaRPr>
          </a:p>
          <a:p>
            <a:pPr algn="ctr"/>
            <a:r>
              <a:rPr lang="es-CO" sz="1500">
                <a:solidFill>
                  <a:srgbClr val="FFFFFF"/>
                </a:solidFill>
              </a:rPr>
              <a:t>SECRETARÍA DE TRANSPORTE Y MOVILIDAD</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57200" y="2460639"/>
            <a:ext cx="5872698"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TRANSPORTE </a:t>
            </a:r>
          </a:p>
          <a:p>
            <a:r>
              <a:rPr lang="es-CO" sz="3600" b="1" dirty="0" smtClean="0">
                <a:solidFill>
                  <a:schemeClr val="accent1">
                    <a:lumMod val="75000"/>
                  </a:schemeClr>
                </a:solidFill>
                <a:effectLst>
                  <a:outerShdw blurRad="38100" dist="38100" dir="2700000" algn="tl">
                    <a:srgbClr val="000000">
                      <a:alpha val="43137"/>
                    </a:srgbClr>
                  </a:outerShdw>
                </a:effectLst>
              </a:rPr>
              <a:t>Y MOVILIDAD</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8313" y="1136650"/>
            <a:ext cx="8207375" cy="70183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s-CO" b="1" dirty="0"/>
              <a:t>ESTRATEGIAS IMPLEMENTADAS</a:t>
            </a:r>
          </a:p>
          <a:p>
            <a:pPr marL="269875" indent="-269875" algn="just">
              <a:spcBef>
                <a:spcPct val="50000"/>
              </a:spcBef>
              <a:buFont typeface="Arial" pitchFamily="34" charset="0"/>
              <a:buChar char="•"/>
              <a:defRPr/>
            </a:pPr>
            <a:r>
              <a:rPr lang="es-CO" dirty="0" smtClean="0"/>
              <a:t>Gobernación de Cundinamarca y la Corporación Fondo de Prevención Vial Juntos por la Seguridad Vial del Departamento.</a:t>
            </a:r>
          </a:p>
          <a:p>
            <a:pPr marL="179388" indent="-179388" algn="just">
              <a:spcBef>
                <a:spcPct val="50000"/>
              </a:spcBef>
              <a:buFont typeface="Arial" pitchFamily="34" charset="0"/>
              <a:buChar char="•"/>
              <a:defRPr/>
            </a:pPr>
            <a:r>
              <a:rPr lang="es-CO" dirty="0" smtClean="0">
                <a:latin typeface="+mn-lt"/>
              </a:rPr>
              <a:t>  Seguridad Vial “Cundinamarca, </a:t>
            </a:r>
            <a:r>
              <a:rPr lang="es-CO" altLang="ja-JP" dirty="0" smtClean="0">
                <a:latin typeface="+mn-lt"/>
              </a:rPr>
              <a:t>Calidad de Vida”.</a:t>
            </a:r>
            <a:endParaRPr lang="es-CO" altLang="ja-JP" dirty="0">
              <a:latin typeface="+mn-lt"/>
            </a:endParaRPr>
          </a:p>
          <a:p>
            <a:pPr marL="179388" indent="-179388" algn="just">
              <a:spcBef>
                <a:spcPct val="50000"/>
              </a:spcBef>
              <a:buFont typeface="Arial" pitchFamily="34" charset="0"/>
              <a:buChar char="•"/>
              <a:defRPr/>
            </a:pPr>
            <a:r>
              <a:rPr lang="es-CO" b="1" dirty="0"/>
              <a:t>  </a:t>
            </a:r>
            <a:r>
              <a:rPr lang="es-CO" dirty="0" smtClean="0"/>
              <a:t>Unidos por una Semana Santa sin accidentes.</a:t>
            </a:r>
            <a:endParaRPr lang="es-CO" dirty="0"/>
          </a:p>
          <a:p>
            <a:pPr marL="179388" indent="-179388" algn="just">
              <a:spcBef>
                <a:spcPct val="50000"/>
              </a:spcBef>
              <a:buFont typeface="Arial" pitchFamily="34" charset="0"/>
              <a:buChar char="•"/>
              <a:defRPr/>
            </a:pPr>
            <a:r>
              <a:rPr lang="es-CO" b="1" dirty="0"/>
              <a:t>  </a:t>
            </a:r>
            <a:r>
              <a:rPr lang="es-CO" dirty="0" smtClean="0"/>
              <a:t>RESTRICCIÓN </a:t>
            </a:r>
            <a:r>
              <a:rPr lang="es-CO" dirty="0"/>
              <a:t>DE </a:t>
            </a:r>
            <a:r>
              <a:rPr lang="es-CO" dirty="0" smtClean="0"/>
              <a:t>TRÁNSITO </a:t>
            </a:r>
            <a:r>
              <a:rPr lang="es-CO" dirty="0"/>
              <a:t>EN </a:t>
            </a:r>
            <a:r>
              <a:rPr lang="es-CO" dirty="0" smtClean="0"/>
              <a:t>DÍAS </a:t>
            </a:r>
            <a:r>
              <a:rPr lang="es-CO" dirty="0"/>
              <a:t>Y HORARIOS PARA </a:t>
            </a:r>
            <a:r>
              <a:rPr lang="es-CO" dirty="0" smtClean="0"/>
              <a:t>VEHÍCULOS </a:t>
            </a:r>
            <a:r>
              <a:rPr lang="es-CO" dirty="0"/>
              <a:t>DE </a:t>
            </a:r>
            <a:r>
              <a:rPr lang="es-CO" dirty="0" smtClean="0"/>
              <a:t>CARGA: Se expidió </a:t>
            </a:r>
            <a:r>
              <a:rPr lang="es-CO" dirty="0"/>
              <a:t>la Resolución </a:t>
            </a:r>
            <a:r>
              <a:rPr lang="es-CO" dirty="0" smtClean="0"/>
              <a:t>No. </a:t>
            </a:r>
            <a:r>
              <a:rPr lang="es-CO" dirty="0"/>
              <a:t>109 del 7 de </a:t>
            </a:r>
            <a:r>
              <a:rPr lang="es-CO" dirty="0" smtClean="0"/>
              <a:t>marzo </a:t>
            </a:r>
            <a:r>
              <a:rPr lang="es-CO" dirty="0"/>
              <a:t>de </a:t>
            </a:r>
            <a:r>
              <a:rPr lang="es-CO" dirty="0" smtClean="0"/>
              <a:t>2012, por la cual se restringe el tránsito </a:t>
            </a:r>
            <a:r>
              <a:rPr lang="es-CO" dirty="0"/>
              <a:t>de vehículos de carga tipo Doble Troque y </a:t>
            </a:r>
            <a:r>
              <a:rPr lang="es-CO" dirty="0" err="1"/>
              <a:t>Tractomulas</a:t>
            </a:r>
            <a:r>
              <a:rPr lang="es-CO" dirty="0"/>
              <a:t>, Categorías V, VI, VII desde el Km. 0 (cero) hasta el Km. 105 (ciento cinco) Ramal </a:t>
            </a:r>
            <a:r>
              <a:rPr lang="es-CO" dirty="0" smtClean="0"/>
              <a:t>Soacha</a:t>
            </a:r>
            <a:r>
              <a:rPr lang="es-CO" dirty="0"/>
              <a:t>, los días </a:t>
            </a:r>
            <a:r>
              <a:rPr lang="es-CO" dirty="0" smtClean="0"/>
              <a:t>viernes </a:t>
            </a:r>
            <a:r>
              <a:rPr lang="es-CO" dirty="0"/>
              <a:t>desde las </a:t>
            </a:r>
            <a:r>
              <a:rPr lang="es-CO" dirty="0" smtClean="0"/>
              <a:t>12 m, </a:t>
            </a:r>
            <a:r>
              <a:rPr lang="es-CO" dirty="0"/>
              <a:t>hasta las 10 pm.; los días </a:t>
            </a:r>
            <a:r>
              <a:rPr lang="es-CO" dirty="0" smtClean="0"/>
              <a:t>sábados, </a:t>
            </a:r>
            <a:r>
              <a:rPr lang="es-CO" dirty="0"/>
              <a:t>desde las 6:00 am. hasta las 10:00 pm</a:t>
            </a:r>
            <a:r>
              <a:rPr lang="es-CO" dirty="0" smtClean="0"/>
              <a:t>., </a:t>
            </a:r>
            <a:r>
              <a:rPr lang="es-CO" dirty="0"/>
              <a:t>y los domingos y festivos de 6:00 am. a 10:00 pm.</a:t>
            </a:r>
          </a:p>
          <a:p>
            <a:pPr marL="179388" indent="-179388" algn="just">
              <a:spcBef>
                <a:spcPct val="50000"/>
              </a:spcBef>
              <a:buFont typeface="Arial" pitchFamily="34" charset="0"/>
              <a:buChar char="•"/>
              <a:defRPr/>
            </a:pPr>
            <a:r>
              <a:rPr lang="es-CO" dirty="0"/>
              <a:t>ÉXITO EN OPREACIONES </a:t>
            </a:r>
            <a:r>
              <a:rPr lang="es-CO" dirty="0" smtClean="0"/>
              <a:t>ÉXODO </a:t>
            </a:r>
            <a:r>
              <a:rPr lang="es-CO" dirty="0"/>
              <a:t>Y RETORNO DE SEMANA SANTA: Según el informe presentado al Gobernador de por parte de la Policía de Cundinamarca, la accidentalidad vehicular en las carreteras durante esta semana santa, se redujo en un 42% y las muertes en un 40%.</a:t>
            </a:r>
          </a:p>
          <a:p>
            <a:pPr algn="just">
              <a:spcBef>
                <a:spcPct val="50000"/>
              </a:spcBef>
              <a:buFont typeface="Arial" pitchFamily="34" charset="0"/>
              <a:buChar char="•"/>
              <a:defRPr/>
            </a:pPr>
            <a:endParaRPr lang="es-CO" dirty="0"/>
          </a:p>
          <a:p>
            <a:pPr algn="just">
              <a:spcBef>
                <a:spcPct val="50000"/>
              </a:spcBef>
              <a:defRPr/>
            </a:pPr>
            <a:endParaRPr lang="es-CO" dirty="0"/>
          </a:p>
          <a:p>
            <a:pPr algn="just">
              <a:spcBef>
                <a:spcPct val="50000"/>
              </a:spcBef>
              <a:buFont typeface="Arial" pitchFamily="34" charset="0"/>
              <a:buChar char="•"/>
              <a:defRPr/>
            </a:pPr>
            <a:endParaRPr lang="es-CO" altLang="ja-JP" dirty="0">
              <a:latin typeface="+mn-lt"/>
            </a:endParaRPr>
          </a:p>
          <a:p>
            <a:pPr algn="just">
              <a:spcBef>
                <a:spcPct val="50000"/>
              </a:spcBef>
              <a:buFont typeface="Arial" pitchFamily="34" charset="0"/>
              <a:buChar char="•"/>
              <a:defRPr/>
            </a:pPr>
            <a:endParaRPr lang="es-CO" dirty="0">
              <a:latin typeface="+mn-lt"/>
            </a:endParaRPr>
          </a:p>
          <a:p>
            <a:pPr algn="ctr">
              <a:spcBef>
                <a:spcPct val="50000"/>
              </a:spcBef>
              <a:defRPr/>
            </a:pPr>
            <a:endParaRPr lang="es-CO" b="1" dirty="0"/>
          </a:p>
        </p:txBody>
      </p:sp>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2"/>
          <a:stretch>
            <a:fillRect/>
          </a:stretch>
        </p:blipFill>
        <p:spPr>
          <a:xfrm>
            <a:off x="7788017" y="177790"/>
            <a:ext cx="1077182" cy="1077182"/>
          </a:xfrm>
          <a:prstGeom prst="rect">
            <a:avLst/>
          </a:prstGeom>
        </p:spPr>
      </p:pic>
      <p:sp>
        <p:nvSpPr>
          <p:cNvPr id="6" name="5 Rectángulo"/>
          <p:cNvSpPr/>
          <p:nvPr/>
        </p:nvSpPr>
        <p:spPr>
          <a:xfrm>
            <a:off x="184231" y="177790"/>
            <a:ext cx="5718938"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TRANSPORTE Y MOVILIDAD</a:t>
            </a:r>
            <a:endParaRPr lang="es-CO"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Box 1"/>
          <p:cNvSpPr txBox="1">
            <a:spLocks noChangeArrowheads="1"/>
          </p:cNvSpPr>
          <p:nvPr/>
        </p:nvSpPr>
        <p:spPr bwMode="auto">
          <a:xfrm>
            <a:off x="2846388" y="5233988"/>
            <a:ext cx="5345112" cy="600075"/>
          </a:xfrm>
          <a:prstGeom prst="rect">
            <a:avLst/>
          </a:prstGeom>
          <a:noFill/>
          <a:ln w="9525">
            <a:noFill/>
            <a:miter lim="800000"/>
            <a:headEnd/>
            <a:tailEnd/>
          </a:ln>
        </p:spPr>
        <p:txBody>
          <a:bodyPr>
            <a:spAutoFit/>
          </a:bodyPr>
          <a:lstStyle/>
          <a:p>
            <a:pPr algn="ctr"/>
            <a:r>
              <a:rPr lang="es-CO">
                <a:solidFill>
                  <a:srgbClr val="FFFFFF"/>
                </a:solidFill>
              </a:rPr>
              <a:t>JOSE RUEDA</a:t>
            </a:r>
            <a:endParaRPr lang="es-ES_tradnl">
              <a:solidFill>
                <a:srgbClr val="FFFFFF"/>
              </a:solidFill>
            </a:endParaRPr>
          </a:p>
          <a:p>
            <a:pPr algn="ctr"/>
            <a:r>
              <a:rPr lang="es-CO" sz="1500">
                <a:solidFill>
                  <a:srgbClr val="FFFFFF"/>
                </a:solidFill>
              </a:rPr>
              <a:t>SECRETARÍA DE LA FUNCIÓN PÚBLICA</a:t>
            </a:r>
            <a:endParaRPr lang="en-US" sz="1500">
              <a:solidFill>
                <a:srgbClr val="FFFFFF"/>
              </a:solidFill>
            </a:endParaRPr>
          </a:p>
        </p:txBody>
      </p:sp>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350679" y="2986155"/>
            <a:ext cx="7343934" cy="646331"/>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SECRETARÍA DE LA FUNCIÓN PÚBLICA</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4 Título"/>
          <p:cNvSpPr>
            <a:spLocks noGrp="1"/>
          </p:cNvSpPr>
          <p:nvPr>
            <p:ph type="ctrTitle"/>
          </p:nvPr>
        </p:nvSpPr>
        <p:spPr>
          <a:xfrm>
            <a:off x="685800" y="596900"/>
            <a:ext cx="7772400" cy="1470025"/>
          </a:xfrm>
        </p:spPr>
        <p:txBody>
          <a:bodyPr/>
          <a:lstStyle/>
          <a:p>
            <a:r>
              <a:rPr lang="es-CO" sz="1800" b="1" dirty="0" smtClean="0"/>
              <a:t>GESTIÓN HUMANA Y ADMINISTRATIVA</a:t>
            </a:r>
          </a:p>
        </p:txBody>
      </p:sp>
      <p:graphicFrame>
        <p:nvGraphicFramePr>
          <p:cNvPr id="8" name="1 Gráfico"/>
          <p:cNvGraphicFramePr>
            <a:graphicFrameLocks noGrp="1"/>
          </p:cNvGraphicFramePr>
          <p:nvPr/>
        </p:nvGraphicFramePr>
        <p:xfrm>
          <a:off x="456774" y="1466541"/>
          <a:ext cx="8087619" cy="264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Tabla"/>
          <p:cNvGraphicFramePr>
            <a:graphicFrameLocks noGrp="1"/>
          </p:cNvGraphicFramePr>
          <p:nvPr/>
        </p:nvGraphicFramePr>
        <p:xfrm>
          <a:off x="995363" y="3910013"/>
          <a:ext cx="7215236" cy="2357448"/>
        </p:xfrm>
        <a:graphic>
          <a:graphicData uri="http://schemas.openxmlformats.org/drawingml/2006/table">
            <a:tbl>
              <a:tblPr/>
              <a:tblGrid>
                <a:gridCol w="3913890"/>
                <a:gridCol w="782778"/>
                <a:gridCol w="782778"/>
                <a:gridCol w="782778"/>
                <a:gridCol w="953012"/>
              </a:tblGrid>
              <a:tr h="196454">
                <a:tc>
                  <a:txBody>
                    <a:bodyPr/>
                    <a:lstStyle/>
                    <a:p>
                      <a:pPr algn="l" fontAlgn="b"/>
                      <a:r>
                        <a:rPr lang="es-ES" sz="1200" b="0" i="0" u="none" strike="noStrike" dirty="0">
                          <a:solidFill>
                            <a:srgbClr val="000000"/>
                          </a:solidFill>
                          <a:latin typeface="Tahoma"/>
                        </a:rPr>
                        <a:t> </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es-ES" sz="1200" b="1" i="0" u="none" strike="noStrike">
                          <a:solidFill>
                            <a:srgbClr val="000000"/>
                          </a:solidFill>
                          <a:latin typeface="Tahoma"/>
                        </a:rPr>
                        <a:t>Enero</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es-ES" sz="1200" b="1" i="0" u="none" strike="noStrike">
                          <a:solidFill>
                            <a:srgbClr val="000000"/>
                          </a:solidFill>
                          <a:latin typeface="Tahoma"/>
                        </a:rPr>
                        <a:t>Febrero</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es-ES" sz="1200" b="1" i="0" u="none" strike="noStrike">
                          <a:solidFill>
                            <a:srgbClr val="000000"/>
                          </a:solidFill>
                          <a:latin typeface="Tahoma"/>
                        </a:rPr>
                        <a:t>Marzo</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b"/>
                      <a:r>
                        <a:rPr lang="es-ES" sz="1200" b="1" i="0" u="none" strike="noStrike">
                          <a:solidFill>
                            <a:srgbClr val="000000"/>
                          </a:solidFill>
                          <a:latin typeface="Tahoma"/>
                        </a:rPr>
                        <a:t>Año_2012</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just" fontAlgn="b"/>
                      <a:r>
                        <a:rPr lang="es-ES" sz="1200" b="0" i="0" u="none" strike="noStrike" dirty="0" smtClean="0">
                          <a:solidFill>
                            <a:srgbClr val="000000"/>
                          </a:solidFill>
                          <a:latin typeface="Tahoma"/>
                        </a:rPr>
                        <a:t>20</a:t>
                      </a:r>
                      <a:r>
                        <a:rPr lang="es-ES" sz="1200" b="0" i="0" u="none" strike="noStrike" dirty="0">
                          <a:solidFill>
                            <a:srgbClr val="000000"/>
                          </a:solidFill>
                          <a:latin typeface="Tahoma"/>
                        </a:rPr>
                        <a:t>% sobresueldo</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5</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5</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l" fontAlgn="b"/>
                      <a:r>
                        <a:rPr lang="es-ES" sz="1200" b="0" i="0" u="none" strike="noStrike" dirty="0" smtClean="0">
                          <a:solidFill>
                            <a:srgbClr val="000000"/>
                          </a:solidFill>
                          <a:latin typeface="Tahoma"/>
                        </a:rPr>
                        <a:t>Accidente </a:t>
                      </a:r>
                      <a:r>
                        <a:rPr lang="es-ES" sz="1200" b="0" i="0" u="none" strike="noStrike" dirty="0">
                          <a:solidFill>
                            <a:srgbClr val="000000"/>
                          </a:solidFill>
                          <a:latin typeface="Tahoma"/>
                        </a:rPr>
                        <a:t>de Trabajo          </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2</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just" fontAlgn="b"/>
                      <a:r>
                        <a:rPr lang="es-ES" sz="1200" b="0" i="0" u="none" strike="noStrike" dirty="0" smtClean="0">
                          <a:solidFill>
                            <a:srgbClr val="000000"/>
                          </a:solidFill>
                          <a:latin typeface="Tahoma"/>
                        </a:rPr>
                        <a:t>Aplazamiento </a:t>
                      </a:r>
                      <a:r>
                        <a:rPr lang="es-ES" sz="1200" b="0" i="0" u="none" strike="noStrike" dirty="0">
                          <a:solidFill>
                            <a:srgbClr val="000000"/>
                          </a:solidFill>
                          <a:latin typeface="Tahoma"/>
                        </a:rPr>
                        <a:t>vacaciones</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3</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3</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3</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9</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just" fontAlgn="b"/>
                      <a:r>
                        <a:rPr lang="es-ES" sz="1200" b="0" i="0" u="none" strike="noStrike" dirty="0" smtClean="0">
                          <a:solidFill>
                            <a:srgbClr val="000000"/>
                          </a:solidFill>
                          <a:latin typeface="Tahoma"/>
                        </a:rPr>
                        <a:t>Autorización </a:t>
                      </a:r>
                      <a:r>
                        <a:rPr lang="es-ES" sz="1200" b="0" i="0" u="none" strike="noStrike" dirty="0">
                          <a:solidFill>
                            <a:srgbClr val="000000"/>
                          </a:solidFill>
                          <a:latin typeface="Tahoma"/>
                        </a:rPr>
                        <a:t>días vacaciones</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18</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just" fontAlgn="b"/>
                      <a:r>
                        <a:rPr lang="es-ES" sz="1200" b="0" i="0" u="none" strike="noStrike" dirty="0" smtClean="0">
                          <a:solidFill>
                            <a:srgbClr val="000000"/>
                          </a:solidFill>
                          <a:latin typeface="Tahoma"/>
                        </a:rPr>
                        <a:t>Horas </a:t>
                      </a:r>
                      <a:r>
                        <a:rPr lang="es-ES" sz="1200" b="0" i="0" u="none" strike="noStrike" dirty="0">
                          <a:solidFill>
                            <a:srgbClr val="000000"/>
                          </a:solidFill>
                          <a:latin typeface="Tahoma"/>
                        </a:rPr>
                        <a:t>extras, Dominicales Festivos y </a:t>
                      </a:r>
                      <a:r>
                        <a:rPr lang="es-ES" sz="1200" b="0" i="0" u="none" strike="noStrike" dirty="0" smtClean="0">
                          <a:solidFill>
                            <a:srgbClr val="000000"/>
                          </a:solidFill>
                          <a:latin typeface="Tahoma"/>
                        </a:rPr>
                        <a:t>recargos</a:t>
                      </a:r>
                      <a:endParaRPr lang="es-ES" sz="1200" b="0" i="0" u="none" strike="noStrike" dirty="0">
                        <a:solidFill>
                          <a:srgbClr val="000000"/>
                        </a:solidFill>
                        <a:latin typeface="Tahoma"/>
                      </a:endParaRP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2</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2</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2</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l" fontAlgn="b"/>
                      <a:r>
                        <a:rPr lang="es-ES" sz="1200" b="0" i="0" u="none" strike="noStrike" dirty="0" smtClean="0">
                          <a:solidFill>
                            <a:srgbClr val="000000"/>
                          </a:solidFill>
                          <a:latin typeface="Tahoma"/>
                        </a:rPr>
                        <a:t>Incapacidad </a:t>
                      </a:r>
                      <a:r>
                        <a:rPr lang="es-ES" sz="1200" b="0" i="0" u="none" strike="noStrike" dirty="0">
                          <a:solidFill>
                            <a:srgbClr val="000000"/>
                          </a:solidFill>
                          <a:latin typeface="Tahoma"/>
                        </a:rPr>
                        <a:t>General.</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84</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101</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131</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316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just" fontAlgn="b"/>
                      <a:r>
                        <a:rPr lang="es-ES" sz="1200" b="0" i="0" u="none" strike="noStrike" dirty="0" smtClean="0">
                          <a:solidFill>
                            <a:srgbClr val="000000"/>
                          </a:solidFill>
                          <a:latin typeface="Tahoma"/>
                        </a:rPr>
                        <a:t>Interrupción </a:t>
                      </a:r>
                      <a:r>
                        <a:rPr lang="es-ES" sz="1200" b="0" i="0" u="none" strike="noStrike" dirty="0">
                          <a:solidFill>
                            <a:srgbClr val="000000"/>
                          </a:solidFill>
                          <a:latin typeface="Tahoma"/>
                        </a:rPr>
                        <a:t>vacaciones</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6</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5</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17</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l" fontAlgn="b"/>
                      <a:r>
                        <a:rPr lang="es-ES" sz="1200" b="0" i="0" u="none" strike="noStrike" dirty="0" smtClean="0">
                          <a:solidFill>
                            <a:srgbClr val="000000"/>
                          </a:solidFill>
                          <a:latin typeface="Tahoma"/>
                        </a:rPr>
                        <a:t>Licencia </a:t>
                      </a:r>
                      <a:r>
                        <a:rPr lang="es-ES" sz="1200" b="0" i="0" u="none" strike="noStrike" dirty="0">
                          <a:solidFill>
                            <a:srgbClr val="000000"/>
                          </a:solidFill>
                          <a:latin typeface="Tahoma"/>
                        </a:rPr>
                        <a:t>de Maternidad</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4</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5</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5</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14</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l" fontAlgn="b"/>
                      <a:r>
                        <a:rPr lang="es-ES" sz="1200" b="0" i="0" u="none" strike="noStrike" dirty="0" smtClean="0">
                          <a:solidFill>
                            <a:srgbClr val="000000"/>
                          </a:solidFill>
                          <a:latin typeface="Tahoma"/>
                        </a:rPr>
                        <a:t>Licencia </a:t>
                      </a:r>
                      <a:r>
                        <a:rPr lang="es-ES" sz="1200" b="0" i="0" u="none" strike="noStrike" dirty="0">
                          <a:solidFill>
                            <a:srgbClr val="000000"/>
                          </a:solidFill>
                          <a:latin typeface="Tahoma"/>
                        </a:rPr>
                        <a:t>de Paternidad</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2</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3</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l" fontAlgn="b"/>
                      <a:r>
                        <a:rPr lang="es-ES" sz="1200" b="0" i="0" u="none" strike="noStrike" dirty="0" smtClean="0">
                          <a:solidFill>
                            <a:srgbClr val="000000"/>
                          </a:solidFill>
                          <a:latin typeface="Tahoma"/>
                        </a:rPr>
                        <a:t>Vacaciones</a:t>
                      </a:r>
                      <a:r>
                        <a:rPr lang="es-ES" sz="1200" b="0" i="0" u="none" strike="noStrike" dirty="0">
                          <a:solidFill>
                            <a:srgbClr val="000000"/>
                          </a:solidFill>
                          <a:latin typeface="Tahoma"/>
                        </a:rPr>
                        <a:t>                         </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13</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13</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14</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40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96454">
                <a:tc>
                  <a:txBody>
                    <a:bodyPr/>
                    <a:lstStyle/>
                    <a:p>
                      <a:pPr algn="l" fontAlgn="b"/>
                      <a:r>
                        <a:rPr lang="es-ES" sz="1200" b="0" i="0" u="none" strike="noStrike" dirty="0" smtClean="0">
                          <a:solidFill>
                            <a:srgbClr val="000000"/>
                          </a:solidFill>
                          <a:latin typeface="Tahoma"/>
                        </a:rPr>
                        <a:t>Enfermedad </a:t>
                      </a:r>
                      <a:r>
                        <a:rPr lang="es-ES" sz="1200" b="0" i="0" u="none" strike="noStrike" dirty="0">
                          <a:solidFill>
                            <a:srgbClr val="000000"/>
                          </a:solidFill>
                          <a:latin typeface="Tahoma"/>
                        </a:rPr>
                        <a:t>Profesional     </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a:solidFill>
                            <a:srgbClr val="000000"/>
                          </a:solidFill>
                          <a:latin typeface="Tahoma"/>
                        </a:rPr>
                        <a:t>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es-ES" sz="1200" b="0" i="0" u="none" strike="noStrike" dirty="0">
                          <a:solidFill>
                            <a:srgbClr val="000000"/>
                          </a:solidFill>
                          <a:latin typeface="Tahoma"/>
                        </a:rPr>
                        <a:t>0</a:t>
                      </a:r>
                    </a:p>
                  </a:txBody>
                  <a:tcPr marL="6531" marR="6531" marT="6531"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bl>
          </a:graphicData>
        </a:graphic>
      </p:graphicFrame>
      <p:cxnSp>
        <p:nvCxnSpPr>
          <p:cNvPr id="5" name="4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5 Imagen" descr="cien días (1).jpg"/>
          <p:cNvPicPr>
            <a:picLocks noChangeAspect="1"/>
          </p:cNvPicPr>
          <p:nvPr/>
        </p:nvPicPr>
        <p:blipFill>
          <a:blip r:embed="rId3"/>
          <a:stretch>
            <a:fillRect/>
          </a:stretch>
        </p:blipFill>
        <p:spPr>
          <a:xfrm>
            <a:off x="7788017" y="177790"/>
            <a:ext cx="1077182" cy="1077182"/>
          </a:xfrm>
          <a:prstGeom prst="rect">
            <a:avLst/>
          </a:prstGeom>
        </p:spPr>
      </p:pic>
      <p:sp>
        <p:nvSpPr>
          <p:cNvPr id="10" name="9 Rectángulo"/>
          <p:cNvSpPr/>
          <p:nvPr/>
        </p:nvSpPr>
        <p:spPr>
          <a:xfrm>
            <a:off x="184231" y="177790"/>
            <a:ext cx="4952190"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LA FUNCIÓN PÚBLICA</a:t>
            </a:r>
            <a:endParaRPr lang="es-CO"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2 Título"/>
          <p:cNvSpPr>
            <a:spLocks noGrp="1"/>
          </p:cNvSpPr>
          <p:nvPr>
            <p:ph type="ctrTitle"/>
          </p:nvPr>
        </p:nvSpPr>
        <p:spPr>
          <a:xfrm>
            <a:off x="685800" y="783908"/>
            <a:ext cx="7772400" cy="686117"/>
          </a:xfrm>
        </p:spPr>
        <p:txBody>
          <a:bodyPr/>
          <a:lstStyle/>
          <a:p>
            <a:r>
              <a:rPr lang="es-CO" sz="1800" b="1" dirty="0" smtClean="0"/>
              <a:t>COMPORTAMIENTO DE LAS CESANTIAS</a:t>
            </a:r>
          </a:p>
        </p:txBody>
      </p:sp>
      <p:graphicFrame>
        <p:nvGraphicFramePr>
          <p:cNvPr id="6" name="1 Gráfico"/>
          <p:cNvGraphicFramePr>
            <a:graphicFrameLocks noGrp="1"/>
          </p:cNvGraphicFramePr>
          <p:nvPr/>
        </p:nvGraphicFramePr>
        <p:xfrm>
          <a:off x="300037" y="783908"/>
          <a:ext cx="8343929" cy="555309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3 Conector recto"/>
          <p:cNvCxnSpPr/>
          <p:nvPr/>
        </p:nvCxnSpPr>
        <p:spPr>
          <a:xfrm>
            <a:off x="0" y="716381"/>
            <a:ext cx="7555859" cy="165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4 Imagen" descr="cien días (1).jpg"/>
          <p:cNvPicPr>
            <a:picLocks noChangeAspect="1"/>
          </p:cNvPicPr>
          <p:nvPr/>
        </p:nvPicPr>
        <p:blipFill>
          <a:blip r:embed="rId3"/>
          <a:stretch>
            <a:fillRect/>
          </a:stretch>
        </p:blipFill>
        <p:spPr>
          <a:xfrm>
            <a:off x="7788017" y="177790"/>
            <a:ext cx="1077182" cy="1077182"/>
          </a:xfrm>
          <a:prstGeom prst="rect">
            <a:avLst/>
          </a:prstGeom>
        </p:spPr>
      </p:pic>
      <p:sp>
        <p:nvSpPr>
          <p:cNvPr id="8" name="7 Rectángulo"/>
          <p:cNvSpPr/>
          <p:nvPr/>
        </p:nvSpPr>
        <p:spPr>
          <a:xfrm>
            <a:off x="184231" y="177790"/>
            <a:ext cx="4952190" cy="461665"/>
          </a:xfrm>
          <a:prstGeom prst="rect">
            <a:avLst/>
          </a:prstGeom>
        </p:spPr>
        <p:txBody>
          <a:bodyPr wrap="none">
            <a:spAutoFit/>
          </a:bodyPr>
          <a:lstStyle/>
          <a:p>
            <a:r>
              <a:rPr lang="es-CO" sz="2400" b="1" dirty="0" smtClean="0">
                <a:solidFill>
                  <a:schemeClr val="accent1">
                    <a:lumMod val="75000"/>
                  </a:schemeClr>
                </a:solidFill>
                <a:effectLst>
                  <a:outerShdw blurRad="38100" dist="38100" dir="2700000" algn="tl">
                    <a:srgbClr val="000000">
                      <a:alpha val="43137"/>
                    </a:srgbClr>
                  </a:outerShdw>
                </a:effectLst>
              </a:rPr>
              <a:t>SECRETARÍA DE LA FUNCIÓN PÚBLICA</a:t>
            </a:r>
            <a:endParaRPr lang="es-CO"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8" name="Group 35"/>
          <p:cNvGrpSpPr>
            <a:grpSpLocks/>
          </p:cNvGrpSpPr>
          <p:nvPr/>
        </p:nvGrpSpPr>
        <p:grpSpPr bwMode="auto">
          <a:xfrm>
            <a:off x="357188" y="531813"/>
            <a:ext cx="2128837" cy="2444750"/>
            <a:chOff x="3984" y="1728"/>
            <a:chExt cx="1562" cy="1584"/>
          </a:xfrm>
        </p:grpSpPr>
        <p:pic>
          <p:nvPicPr>
            <p:cNvPr id="103436" name="Picture 36"/>
            <p:cNvPicPr>
              <a:picLocks noChangeAspect="1" noChangeArrowheads="1"/>
            </p:cNvPicPr>
            <p:nvPr/>
          </p:nvPicPr>
          <p:blipFill>
            <a:blip r:embed="rId2"/>
            <a:srcRect/>
            <a:stretch>
              <a:fillRect/>
            </a:stretch>
          </p:blipFill>
          <p:spPr bwMode="auto">
            <a:xfrm>
              <a:off x="3984" y="1728"/>
              <a:ext cx="1562" cy="1584"/>
            </a:xfrm>
            <a:prstGeom prst="rect">
              <a:avLst/>
            </a:prstGeom>
            <a:noFill/>
            <a:ln w="9525">
              <a:noFill/>
              <a:miter lim="800000"/>
              <a:headEnd/>
              <a:tailEnd/>
            </a:ln>
          </p:spPr>
        </p:pic>
        <p:sp>
          <p:nvSpPr>
            <p:cNvPr id="103437" name="Text Box 37"/>
            <p:cNvSpPr txBox="1">
              <a:spLocks noChangeArrowheads="1"/>
            </p:cNvSpPr>
            <p:nvPr/>
          </p:nvSpPr>
          <p:spPr bwMode="auto">
            <a:xfrm>
              <a:off x="4272" y="2410"/>
              <a:ext cx="1155" cy="314"/>
            </a:xfrm>
            <a:prstGeom prst="rect">
              <a:avLst/>
            </a:prstGeom>
            <a:noFill/>
            <a:ln w="9525">
              <a:noFill/>
              <a:miter lim="800000"/>
              <a:headEnd/>
              <a:tailEnd/>
            </a:ln>
          </p:spPr>
          <p:txBody>
            <a:bodyPr wrap="none" lIns="83171" tIns="41586" rIns="83171" bIns="41586">
              <a:spAutoFit/>
            </a:bodyPr>
            <a:lstStyle/>
            <a:p>
              <a:pPr defTabSz="825500" eaLnBrk="0" hangingPunct="0"/>
              <a:r>
                <a:rPr lang="en-CA" sz="1300" b="1">
                  <a:solidFill>
                    <a:srgbClr val="000099"/>
                  </a:solidFill>
                </a:rPr>
                <a:t>MEJORAMIENTO </a:t>
              </a:r>
            </a:p>
            <a:p>
              <a:pPr defTabSz="825500" eaLnBrk="0" hangingPunct="0"/>
              <a:r>
                <a:rPr lang="en-CA" sz="1300" b="1">
                  <a:solidFill>
                    <a:srgbClr val="000099"/>
                  </a:solidFill>
                </a:rPr>
                <a:t>CONTINUO</a:t>
              </a:r>
            </a:p>
          </p:txBody>
        </p:sp>
      </p:grpSp>
      <p:sp>
        <p:nvSpPr>
          <p:cNvPr id="103429" name="AutoShape 9"/>
          <p:cNvSpPr>
            <a:spLocks noChangeArrowheads="1"/>
          </p:cNvSpPr>
          <p:nvPr/>
        </p:nvSpPr>
        <p:spPr bwMode="auto">
          <a:xfrm>
            <a:off x="3255963" y="1497013"/>
            <a:ext cx="4929187" cy="4921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7. ACTIVIDADES PRELIMINARES PARA EL 3er CONGRESO INTERNACIONAL</a:t>
            </a:r>
          </a:p>
          <a:p>
            <a:pPr defTabSz="688975" eaLnBrk="0" hangingPunct="0"/>
            <a:r>
              <a:rPr lang="es-ES_tradnl" sz="1000" b="1"/>
              <a:t> DE CALIDAD</a:t>
            </a:r>
          </a:p>
        </p:txBody>
      </p:sp>
      <p:sp>
        <p:nvSpPr>
          <p:cNvPr id="103430" name="AutoShape 11"/>
          <p:cNvSpPr>
            <a:spLocks noChangeArrowheads="1"/>
          </p:cNvSpPr>
          <p:nvPr/>
        </p:nvSpPr>
        <p:spPr bwMode="auto">
          <a:xfrm>
            <a:off x="928688" y="5481638"/>
            <a:ext cx="4464050" cy="500062"/>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marL="228600" indent="-228600" defTabSz="688975" eaLnBrk="0" hangingPunct="0">
              <a:buFontTx/>
              <a:buAutoNum type="arabicPeriod"/>
            </a:pPr>
            <a:r>
              <a:rPr lang="es-ES_tradnl" sz="1000" b="1"/>
              <a:t>DIAGNÓSTICO DEL ESTADO DEL SISTEMA INTEGRAL DE </a:t>
            </a:r>
          </a:p>
          <a:p>
            <a:pPr marL="228600" indent="-228600" defTabSz="688975" eaLnBrk="0" hangingPunct="0"/>
            <a:r>
              <a:rPr lang="es-ES_tradnl" sz="1000" b="1"/>
              <a:t>GESTIÓN Y CONTROL </a:t>
            </a:r>
          </a:p>
        </p:txBody>
      </p:sp>
      <p:sp>
        <p:nvSpPr>
          <p:cNvPr id="103431" name="AutoShape 11"/>
          <p:cNvSpPr>
            <a:spLocks noChangeArrowheads="1"/>
          </p:cNvSpPr>
          <p:nvPr/>
        </p:nvSpPr>
        <p:spPr bwMode="auto">
          <a:xfrm>
            <a:off x="1425575" y="4779963"/>
            <a:ext cx="4464050" cy="500062"/>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2. AJUSTE A LA ORGANIZACIÓN DEL SISTEMA INTEGRAL DE </a:t>
            </a:r>
          </a:p>
          <a:p>
            <a:pPr defTabSz="688975" eaLnBrk="0" hangingPunct="0"/>
            <a:r>
              <a:rPr lang="es-ES_tradnl" sz="1000" b="1"/>
              <a:t>GESTIÓN Y CONTROL Y DEFINICIÓN DE INSTANCIAS Y </a:t>
            </a:r>
          </a:p>
          <a:p>
            <a:pPr defTabSz="688975" eaLnBrk="0" hangingPunct="0"/>
            <a:r>
              <a:rPr lang="es-ES_tradnl" sz="1000" b="1"/>
              <a:t>RESPONSABILIDADES</a:t>
            </a:r>
          </a:p>
        </p:txBody>
      </p:sp>
      <p:sp>
        <p:nvSpPr>
          <p:cNvPr id="103432" name="AutoShape 11"/>
          <p:cNvSpPr>
            <a:spLocks noChangeArrowheads="1"/>
          </p:cNvSpPr>
          <p:nvPr/>
        </p:nvSpPr>
        <p:spPr bwMode="auto">
          <a:xfrm>
            <a:off x="1846263" y="4179888"/>
            <a:ext cx="4464050" cy="4286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3. SENSIBILIZACIÓN Y APOYO A LOS PROCESOS PARA AJUSTE </a:t>
            </a:r>
          </a:p>
          <a:p>
            <a:pPr defTabSz="688975" eaLnBrk="0" hangingPunct="0"/>
            <a:r>
              <a:rPr lang="es-ES_tradnl" sz="1000" b="1"/>
              <a:t>DE SU DOCUMENTACIÓN</a:t>
            </a:r>
          </a:p>
        </p:txBody>
      </p:sp>
      <p:sp>
        <p:nvSpPr>
          <p:cNvPr id="103433" name="AutoShape 11"/>
          <p:cNvSpPr>
            <a:spLocks noChangeArrowheads="1"/>
          </p:cNvSpPr>
          <p:nvPr/>
        </p:nvSpPr>
        <p:spPr bwMode="auto">
          <a:xfrm>
            <a:off x="2219325" y="3592513"/>
            <a:ext cx="4464050" cy="4286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4. PRESENTACIÓN A LOS LIDERES DEL SISTEMA Y INTEGRACIÓN </a:t>
            </a:r>
          </a:p>
          <a:p>
            <a:pPr defTabSz="688975" eaLnBrk="0" hangingPunct="0"/>
            <a:r>
              <a:rPr lang="es-ES_tradnl" sz="1000" b="1"/>
              <a:t>DE EQUIPOS DE MEJORAMIENTO X PROCESO</a:t>
            </a:r>
          </a:p>
        </p:txBody>
      </p:sp>
      <p:sp>
        <p:nvSpPr>
          <p:cNvPr id="103434" name="AutoShape 9"/>
          <p:cNvSpPr>
            <a:spLocks noChangeArrowheads="1"/>
          </p:cNvSpPr>
          <p:nvPr/>
        </p:nvSpPr>
        <p:spPr bwMode="auto">
          <a:xfrm>
            <a:off x="2528888" y="2979738"/>
            <a:ext cx="4464050" cy="4286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5. CONVENIO CON EL DEPARTAMENTO ADMINISTRATIVO DE LA </a:t>
            </a:r>
          </a:p>
          <a:p>
            <a:pPr defTabSz="688975" eaLnBrk="0" hangingPunct="0"/>
            <a:r>
              <a:rPr lang="es-ES_tradnl" sz="1000" b="1"/>
              <a:t>PROSPERIDAD PARA  ASISTENCIA TÉCNICA.</a:t>
            </a:r>
          </a:p>
        </p:txBody>
      </p:sp>
      <p:sp>
        <p:nvSpPr>
          <p:cNvPr id="103435" name="AutoShape 9"/>
          <p:cNvSpPr>
            <a:spLocks noChangeArrowheads="1"/>
          </p:cNvSpPr>
          <p:nvPr/>
        </p:nvSpPr>
        <p:spPr bwMode="auto">
          <a:xfrm>
            <a:off x="3013075" y="2270125"/>
            <a:ext cx="4464050" cy="492125"/>
          </a:xfrm>
          <a:prstGeom prst="flowChartProcess">
            <a:avLst/>
          </a:prstGeom>
          <a:gradFill rotWithShape="0">
            <a:gsLst>
              <a:gs pos="0">
                <a:srgbClr val="A1CDFD"/>
              </a:gs>
              <a:gs pos="100000">
                <a:srgbClr val="E9F3FF"/>
              </a:gs>
            </a:gsLst>
            <a:path path="rect">
              <a:fillToRect r="100000" b="100000"/>
            </a:path>
          </a:gradFill>
          <a:ln w="9525">
            <a:miter lim="800000"/>
            <a:headEnd/>
            <a:tailEnd/>
          </a:ln>
          <a:scene3d>
            <a:camera prst="legacyObliqueTopRight"/>
            <a:lightRig rig="legacyFlat3" dir="b"/>
          </a:scene3d>
          <a:sp3d extrusionH="201600" prstMaterial="legacyMatte">
            <a:bevelT w="13500" h="13500" prst="angle"/>
            <a:bevelB w="13500" h="13500" prst="angle"/>
            <a:extrusionClr>
              <a:srgbClr val="D2FFB7"/>
            </a:extrusionClr>
          </a:sp3d>
        </p:spPr>
        <p:txBody>
          <a:bodyPr wrap="none" lIns="36000" tIns="41299" rIns="36000" bIns="41299" anchor="ctr">
            <a:flatTx/>
          </a:bodyPr>
          <a:lstStyle/>
          <a:p>
            <a:pPr defTabSz="688975" eaLnBrk="0" hangingPunct="0"/>
            <a:r>
              <a:rPr lang="es-ES_tradnl" sz="1000" b="1"/>
              <a:t>6. CONVENIO CON EL SENA PARA APOYO EN CAPACITACIONES</a:t>
            </a:r>
          </a:p>
        </p:txBody>
      </p:sp>
      <p:pic>
        <p:nvPicPr>
          <p:cNvPr id="14" name="13 Imagen" descr="cien días (1).jpg"/>
          <p:cNvPicPr>
            <a:picLocks noChangeAspect="1"/>
          </p:cNvPicPr>
          <p:nvPr/>
        </p:nvPicPr>
        <p:blipFill>
          <a:blip r:embed="rId3"/>
          <a:stretch>
            <a:fillRect/>
          </a:stretch>
        </p:blipFill>
        <p:spPr>
          <a:xfrm>
            <a:off x="7910243" y="28575"/>
            <a:ext cx="1077182" cy="1077182"/>
          </a:xfrm>
          <a:prstGeom prst="rect">
            <a:avLst/>
          </a:prstGeom>
        </p:spPr>
      </p:pic>
      <p:sp>
        <p:nvSpPr>
          <p:cNvPr id="15" name="14 Rectángulo"/>
          <p:cNvSpPr/>
          <p:nvPr/>
        </p:nvSpPr>
        <p:spPr>
          <a:xfrm>
            <a:off x="2019299" y="613350"/>
            <a:ext cx="5457825" cy="369332"/>
          </a:xfrm>
          <a:prstGeom prst="rect">
            <a:avLst/>
          </a:prstGeom>
        </p:spPr>
        <p:txBody>
          <a:bodyPr wrap="square">
            <a:spAutoFit/>
          </a:bodyPr>
          <a:lstStyle/>
          <a:p>
            <a:r>
              <a:rPr lang="es-CO" b="1" dirty="0" smtClean="0">
                <a:effectLst>
                  <a:outerShdw blurRad="38100" dist="38100" dir="2700000" algn="tl">
                    <a:srgbClr val="000000">
                      <a:alpha val="43137"/>
                    </a:srgbClr>
                  </a:outerShdw>
                </a:effectLst>
              </a:rPr>
              <a:t>SISTEMA INTEGRADO DE GESTIÓN Y CONTROL</a:t>
            </a:r>
            <a:endParaRPr lang="es-CO" b="1" dirty="0">
              <a:effectLst>
                <a:outerShdw blurRad="38100" dist="38100" dir="2700000" algn="tl">
                  <a:srgbClr val="000000">
                    <a:alpha val="43137"/>
                  </a:srgbClr>
                </a:outerShdw>
              </a:effectLst>
            </a:endParaRPr>
          </a:p>
        </p:txBody>
      </p:sp>
      <p:cxnSp>
        <p:nvCxnSpPr>
          <p:cNvPr id="16" name="15 Conector recto"/>
          <p:cNvCxnSpPr/>
          <p:nvPr/>
        </p:nvCxnSpPr>
        <p:spPr>
          <a:xfrm>
            <a:off x="1846263" y="531813"/>
            <a:ext cx="54752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16 Rectángulo"/>
          <p:cNvSpPr/>
          <p:nvPr/>
        </p:nvSpPr>
        <p:spPr>
          <a:xfrm>
            <a:off x="423143" y="28575"/>
            <a:ext cx="4436536" cy="584775"/>
          </a:xfrm>
          <a:prstGeom prst="rect">
            <a:avLst/>
          </a:prstGeom>
        </p:spPr>
        <p:txBody>
          <a:bodyPr wrap="none">
            <a:spAutoFit/>
          </a:bodyPr>
          <a:lstStyle/>
          <a:p>
            <a:r>
              <a:rPr lang="es-CO" sz="3200" b="1" dirty="0" smtClean="0">
                <a:solidFill>
                  <a:srgbClr val="FF0000"/>
                </a:solidFill>
                <a:effectLst>
                  <a:outerShdw blurRad="38100" dist="38100" dir="2700000" algn="tl">
                    <a:srgbClr val="000000">
                      <a:alpha val="43137"/>
                    </a:srgbClr>
                  </a:outerShdw>
                </a:effectLst>
              </a:rPr>
              <a:t>GESTIÓN INSTITUCIONAL</a:t>
            </a:r>
            <a:endParaRPr lang="es-CO"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ien días (1).jpg"/>
          <p:cNvPicPr>
            <a:picLocks noChangeAspect="1"/>
          </p:cNvPicPr>
          <p:nvPr/>
        </p:nvPicPr>
        <p:blipFill>
          <a:blip r:embed="rId2"/>
          <a:stretch>
            <a:fillRect/>
          </a:stretch>
        </p:blipFill>
        <p:spPr>
          <a:xfrm>
            <a:off x="7734954" y="2583786"/>
            <a:ext cx="1077182" cy="1077182"/>
          </a:xfrm>
          <a:prstGeom prst="rect">
            <a:avLst/>
          </a:prstGeom>
        </p:spPr>
      </p:pic>
      <p:sp>
        <p:nvSpPr>
          <p:cNvPr id="6" name="5 Rectángulo"/>
          <p:cNvSpPr/>
          <p:nvPr/>
        </p:nvSpPr>
        <p:spPr>
          <a:xfrm>
            <a:off x="423991" y="2460639"/>
            <a:ext cx="6304675" cy="1200329"/>
          </a:xfrm>
          <a:prstGeom prst="rect">
            <a:avLst/>
          </a:prstGeom>
        </p:spPr>
        <p:txBody>
          <a:bodyPr wrap="none">
            <a:spAutoFit/>
          </a:bodyPr>
          <a:lstStyle/>
          <a:p>
            <a:r>
              <a:rPr lang="es-CO" sz="3600" b="1" dirty="0" smtClean="0">
                <a:solidFill>
                  <a:schemeClr val="accent1">
                    <a:lumMod val="75000"/>
                  </a:schemeClr>
                </a:solidFill>
                <a:effectLst>
                  <a:outerShdw blurRad="38100" dist="38100" dir="2700000" algn="tl">
                    <a:srgbClr val="000000">
                      <a:alpha val="43137"/>
                    </a:srgbClr>
                  </a:outerShdw>
                </a:effectLst>
              </a:rPr>
              <a:t>INSTITUTO DEPARTAMENTAL DE</a:t>
            </a:r>
          </a:p>
          <a:p>
            <a:r>
              <a:rPr lang="es-CO" sz="3600" b="1" dirty="0" smtClean="0">
                <a:solidFill>
                  <a:schemeClr val="accent1">
                    <a:lumMod val="75000"/>
                  </a:schemeClr>
                </a:solidFill>
                <a:effectLst>
                  <a:outerShdw blurRad="38100" dist="38100" dir="2700000" algn="tl">
                    <a:srgbClr val="000000">
                      <a:alpha val="43137"/>
                    </a:srgbClr>
                  </a:outerShdw>
                </a:effectLst>
              </a:rPr>
              <a:t>ACCIÓN COMUNAL, IDACO</a:t>
            </a:r>
            <a:endParaRPr lang="es-CO" sz="3600" b="1" dirty="0">
              <a:solidFill>
                <a:schemeClr val="accent1">
                  <a:lumMod val="75000"/>
                </a:schemeClr>
              </a:solidFill>
              <a:effectLst>
                <a:outerShdw blurRad="38100" dist="38100" dir="2700000" algn="tl">
                  <a:srgbClr val="000000">
                    <a:alpha val="43137"/>
                  </a:srgbClr>
                </a:outerShdw>
              </a:effectLst>
            </a:endParaRPr>
          </a:p>
        </p:txBody>
      </p:sp>
      <p:cxnSp>
        <p:nvCxnSpPr>
          <p:cNvPr id="7" name="6 Conector recto"/>
          <p:cNvCxnSpPr/>
          <p:nvPr/>
        </p:nvCxnSpPr>
        <p:spPr>
          <a:xfrm>
            <a:off x="457200" y="3632486"/>
            <a:ext cx="723741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1482</TotalTime>
  <Words>10948</Words>
  <Application>Microsoft Macintosh PowerPoint</Application>
  <PresentationFormat>Presentación en pantalla (4:3)</PresentationFormat>
  <Paragraphs>1374</Paragraphs>
  <Slides>124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124</vt:i4>
      </vt:variant>
    </vt:vector>
  </HeadingPairs>
  <TitlesOfParts>
    <vt:vector size="126" baseType="lpstr">
      <vt:lpstr>Office Theme</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EN NUESTROS 100 DÍAS…</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 CRÉDITO AGROPECUARIO CON GARANTÍAS COMPLEMENTARIAS </vt:lpstr>
      <vt:lpstr> PROYECTO PARA EL FORTALECIMIENTO DE LA GANADERIA </vt:lpstr>
      <vt:lpstr> PROYECTO CADENA CAÑA PANELERA </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         Se le hizo seguimiento a la fase de cierre del  programa que consiste en la articulación de las secretarías y las agencias  de la ONU presentes en Soacha, como ACNUR, FAO, OPS, PMA, UNODC, UNICEF, OCHA, PNUD Y OIM.    COORDINACION FAO  Se realizaron reunión con la FAO para darle continuidad a este tema y para perfeccionar los mecanismos de articulación entre las secretarías alrededor del  ordenamiento integral y sostenible de distintas cuencas hidrográficas en el Cundinamarca.  RELACIONES CON BOGOTA    la materialización de un acuerdo de voluntades y se enfoca por una parte en la gestión de recursos para los temas prioritarios de la Región Capital y por otra parte en el lanzamiento conjunto de buenas prácticas como región capital o Bogotá-Cundinamarca   MESA DE COOPERACION E INVERSION PRIVADA   se realizó la Mesa de Cooperación e Inversión Social Privada con el fin de enriquecer el programa que hace referencia a este tema en el Plan     </vt:lpstr>
      <vt:lpstr>Diapositiva 91</vt:lpstr>
      <vt:lpstr>Diapositiva 92</vt:lpstr>
      <vt:lpstr>Diapositiva 93</vt:lpstr>
      <vt:lpstr>Diapositiva 94</vt:lpstr>
      <vt:lpstr>Diapositiva 95</vt:lpstr>
      <vt:lpstr>GESTIÓN HUMANA Y ADMINISTRATIVA</vt:lpstr>
      <vt:lpstr>COMPORTAMIENTO DE LAS CESANTIAS</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vector>
  </TitlesOfParts>
  <Company>Tacho Remacho</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Hellman Cartagena</dc:creator>
  <cp:lastModifiedBy>comontealegre</cp:lastModifiedBy>
  <cp:revision>176</cp:revision>
  <dcterms:created xsi:type="dcterms:W3CDTF">2012-04-25T18:06:28Z</dcterms:created>
  <dcterms:modified xsi:type="dcterms:W3CDTF">2012-05-02T22:14:55Z</dcterms:modified>
</cp:coreProperties>
</file>