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74" r:id="rId3"/>
    <p:sldId id="275" r:id="rId4"/>
    <p:sldId id="276" r:id="rId5"/>
    <p:sldId id="256" r:id="rId6"/>
    <p:sldId id="257" r:id="rId7"/>
    <p:sldId id="259" r:id="rId8"/>
    <p:sldId id="265" r:id="rId9"/>
    <p:sldId id="260" r:id="rId10"/>
    <p:sldId id="266" r:id="rId11"/>
    <p:sldId id="267" r:id="rId12"/>
    <p:sldId id="261" r:id="rId13"/>
    <p:sldId id="268" r:id="rId14"/>
    <p:sldId id="262" r:id="rId15"/>
    <p:sldId id="269" r:id="rId16"/>
    <p:sldId id="263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yra Melissa Torres Rodriguez" initials="MMTR" lastIdx="1" clrIdx="0">
    <p:extLst>
      <p:ext uri="{19B8F6BF-5375-455C-9EA6-DF929625EA0E}">
        <p15:presenceInfo xmlns:p15="http://schemas.microsoft.com/office/powerpoint/2012/main" userId="S-1-5-21-110380820-1255610891-549785860-440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6937" autoAdjust="0"/>
  </p:normalViewPr>
  <p:slideViewPr>
    <p:cSldViewPr snapToGrid="0">
      <p:cViewPr varScale="1">
        <p:scale>
          <a:sx n="56" d="100"/>
          <a:sy n="56" d="100"/>
        </p:scale>
        <p:origin x="21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8D0049-CBE6-4A97-9A43-FB9B65CC2B8C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3FF847A-D2E1-4AEE-B819-4DB5A53A856C}">
      <dgm:prSet phldrT="[Texto]" custT="1"/>
      <dgm:spPr/>
      <dgm:t>
        <a:bodyPr/>
        <a:lstStyle/>
        <a:p>
          <a:r>
            <a:rPr lang="x-none" sz="2000" b="1" dirty="0"/>
            <a:t>Estandariza </a:t>
          </a:r>
          <a:r>
            <a:rPr lang="x-none" sz="2000" b="0" dirty="0"/>
            <a:t>la información requerida para todos los proyectos de inversión</a:t>
          </a:r>
          <a:endParaRPr lang="es-ES" sz="2000" b="1" dirty="0"/>
        </a:p>
      </dgm:t>
    </dgm:pt>
    <dgm:pt modelId="{533F508C-BB76-448B-A5DB-B560211784CF}" type="parTrans" cxnId="{820003F9-04DD-4FBA-B802-ADC585DCBD33}">
      <dgm:prSet/>
      <dgm:spPr/>
      <dgm:t>
        <a:bodyPr/>
        <a:lstStyle/>
        <a:p>
          <a:endParaRPr lang="es-ES"/>
        </a:p>
      </dgm:t>
    </dgm:pt>
    <dgm:pt modelId="{FC01B406-83C7-43CD-B03F-F420ADA8A5B4}" type="sibTrans" cxnId="{820003F9-04DD-4FBA-B802-ADC585DCBD33}">
      <dgm:prSet/>
      <dgm:spPr/>
      <dgm:t>
        <a:bodyPr/>
        <a:lstStyle/>
        <a:p>
          <a:endParaRPr lang="es-ES"/>
        </a:p>
      </dgm:t>
    </dgm:pt>
    <dgm:pt modelId="{F802EE2F-B293-4D9C-8D35-7B50D7F1F1B1}">
      <dgm:prSet phldrT="[Texto]"/>
      <dgm:spPr/>
      <dgm:t>
        <a:bodyPr/>
        <a:lstStyle/>
        <a:p>
          <a:r>
            <a:rPr lang="x-none" b="1" dirty="0"/>
            <a:t>No reemplaza los sistemas de información </a:t>
          </a:r>
          <a:r>
            <a:rPr lang="x-none" b="0" dirty="0"/>
            <a:t>que soportan los bancos de proyectos de las entidades territoriales</a:t>
          </a:r>
          <a:endParaRPr lang="es-ES" b="1" dirty="0"/>
        </a:p>
      </dgm:t>
    </dgm:pt>
    <dgm:pt modelId="{F3DEDF24-8117-432B-ADA8-6791847A81BD}" type="parTrans" cxnId="{AF0FF977-3915-425F-8373-3BBBDFBCBCDA}">
      <dgm:prSet/>
      <dgm:spPr/>
      <dgm:t>
        <a:bodyPr/>
        <a:lstStyle/>
        <a:p>
          <a:endParaRPr lang="es-ES"/>
        </a:p>
      </dgm:t>
    </dgm:pt>
    <dgm:pt modelId="{F0CE6F3F-C777-449E-9679-4AAE11F4F85D}" type="sibTrans" cxnId="{AF0FF977-3915-425F-8373-3BBBDFBCBCDA}">
      <dgm:prSet/>
      <dgm:spPr/>
      <dgm:t>
        <a:bodyPr/>
        <a:lstStyle/>
        <a:p>
          <a:endParaRPr lang="es-ES"/>
        </a:p>
      </dgm:t>
    </dgm:pt>
    <dgm:pt modelId="{765D774F-1634-4933-88B7-B502BCC20BAF}">
      <dgm:prSet phldrT="[Texto]" custT="1"/>
      <dgm:spPr/>
      <dgm:t>
        <a:bodyPr/>
        <a:lstStyle/>
        <a:p>
          <a:r>
            <a:rPr lang="x-none" sz="2000" dirty="0"/>
            <a:t>Dispone de herramientas para el ingreso de </a:t>
          </a:r>
          <a:r>
            <a:rPr lang="x-none" sz="2000" b="1" dirty="0"/>
            <a:t>información mínima </a:t>
          </a:r>
          <a:r>
            <a:rPr lang="x-none" sz="2000" b="0" dirty="0"/>
            <a:t>que soporta la inversión pública</a:t>
          </a:r>
          <a:endParaRPr lang="es-ES" sz="2000" dirty="0"/>
        </a:p>
      </dgm:t>
    </dgm:pt>
    <dgm:pt modelId="{0D609370-A67E-4174-8B00-9526E88E97E6}" type="parTrans" cxnId="{5097FEDA-BCC0-4393-9580-91D31F7FB8DC}">
      <dgm:prSet/>
      <dgm:spPr/>
      <dgm:t>
        <a:bodyPr/>
        <a:lstStyle/>
        <a:p>
          <a:endParaRPr lang="es-ES"/>
        </a:p>
      </dgm:t>
    </dgm:pt>
    <dgm:pt modelId="{8D6690CC-1A4E-49DC-9F85-6BD64692FBD0}" type="sibTrans" cxnId="{5097FEDA-BCC0-4393-9580-91D31F7FB8DC}">
      <dgm:prSet/>
      <dgm:spPr/>
      <dgm:t>
        <a:bodyPr/>
        <a:lstStyle/>
        <a:p>
          <a:endParaRPr lang="es-ES"/>
        </a:p>
      </dgm:t>
    </dgm:pt>
    <dgm:pt modelId="{BBCFB192-0DA5-4834-AA64-1020C3136F0D}">
      <dgm:prSet phldrT="[Texto]" custT="1"/>
      <dgm:spPr/>
      <dgm:t>
        <a:bodyPr/>
        <a:lstStyle/>
        <a:p>
          <a:r>
            <a:rPr lang="x-none" sz="3600" b="1" dirty="0"/>
            <a:t>Uso obligatorio</a:t>
          </a:r>
          <a:endParaRPr lang="es-ES" sz="3600" b="1" dirty="0"/>
        </a:p>
      </dgm:t>
    </dgm:pt>
    <dgm:pt modelId="{1E1F3D7A-D9FD-453A-ACA0-F0B8744B4A44}" type="parTrans" cxnId="{19ACD3DB-FE95-45FA-A063-82E0084B9081}">
      <dgm:prSet/>
      <dgm:spPr/>
      <dgm:t>
        <a:bodyPr/>
        <a:lstStyle/>
        <a:p>
          <a:endParaRPr lang="es-ES"/>
        </a:p>
      </dgm:t>
    </dgm:pt>
    <dgm:pt modelId="{65142531-A28F-4E36-941A-21C0E9034994}" type="sibTrans" cxnId="{19ACD3DB-FE95-45FA-A063-82E0084B9081}">
      <dgm:prSet/>
      <dgm:spPr/>
      <dgm:t>
        <a:bodyPr/>
        <a:lstStyle/>
        <a:p>
          <a:endParaRPr lang="es-ES"/>
        </a:p>
      </dgm:t>
    </dgm:pt>
    <dgm:pt modelId="{51F5BAE7-D9AD-493E-AE4E-1A71BB13469C}" type="pres">
      <dgm:prSet presAssocID="{0E8D0049-CBE6-4A97-9A43-FB9B65CC2B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C3E61EE9-CB9C-4743-B1F8-276EC8C2ED05}" type="pres">
      <dgm:prSet presAssocID="{0E8D0049-CBE6-4A97-9A43-FB9B65CC2B8C}" presName="diamond" presStyleLbl="bgShp" presStyleIdx="0" presStyleCnt="1"/>
      <dgm:spPr/>
    </dgm:pt>
    <dgm:pt modelId="{9422D4EE-5F47-43BD-A705-9970FA000296}" type="pres">
      <dgm:prSet presAssocID="{0E8D0049-CBE6-4A97-9A43-FB9B65CC2B8C}" presName="quad1" presStyleLbl="node1" presStyleIdx="0" presStyleCnt="4" custScaleX="178073" custScaleY="117783" custLinFactNeighborX="-40211" custLinFactNeighborY="-122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1C4B22A-55A5-4188-A2E1-F7D9CD83F9C8}" type="pres">
      <dgm:prSet presAssocID="{0E8D0049-CBE6-4A97-9A43-FB9B65CC2B8C}" presName="quad2" presStyleLbl="node1" presStyleIdx="1" presStyleCnt="4" custScaleX="188317" custScaleY="118657" custLinFactNeighborX="50319" custLinFactNeighborY="-112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FFD6545-4289-4A6E-B93F-AFD920FFBE41}" type="pres">
      <dgm:prSet presAssocID="{0E8D0049-CBE6-4A97-9A43-FB9B65CC2B8C}" presName="quad3" presStyleLbl="node1" presStyleIdx="2" presStyleCnt="4" custScaleX="172813" custScaleY="118157" custLinFactNeighborX="-40211" custLinFactNeighborY="83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109B325-2F5D-41BF-938B-F91B4EFA7493}" type="pres">
      <dgm:prSet presAssocID="{0E8D0049-CBE6-4A97-9A43-FB9B65CC2B8C}" presName="quad4" presStyleLbl="node1" presStyleIdx="3" presStyleCnt="4" custScaleX="183977" custScaleY="117320" custLinFactNeighborX="52247" custLinFactNeighborY="71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19F3C110-081C-426E-A2B1-BC88711666DC}" type="presOf" srcId="{03FF847A-D2E1-4AEE-B819-4DB5A53A856C}" destId="{9422D4EE-5F47-43BD-A705-9970FA000296}" srcOrd="0" destOrd="0" presId="urn:microsoft.com/office/officeart/2005/8/layout/matrix3"/>
    <dgm:cxn modelId="{9F60D4B3-1391-4757-ADE0-45A7BF32384C}" type="presOf" srcId="{0E8D0049-CBE6-4A97-9A43-FB9B65CC2B8C}" destId="{51F5BAE7-D9AD-493E-AE4E-1A71BB13469C}" srcOrd="0" destOrd="0" presId="urn:microsoft.com/office/officeart/2005/8/layout/matrix3"/>
    <dgm:cxn modelId="{5097FEDA-BCC0-4393-9580-91D31F7FB8DC}" srcId="{0E8D0049-CBE6-4A97-9A43-FB9B65CC2B8C}" destId="{765D774F-1634-4933-88B7-B502BCC20BAF}" srcOrd="2" destOrd="0" parTransId="{0D609370-A67E-4174-8B00-9526E88E97E6}" sibTransId="{8D6690CC-1A4E-49DC-9F85-6BD64692FBD0}"/>
    <dgm:cxn modelId="{A0FD1CA5-9DFD-4B7A-A8DB-9FA877F5B9FC}" type="presOf" srcId="{F802EE2F-B293-4D9C-8D35-7B50D7F1F1B1}" destId="{51C4B22A-55A5-4188-A2E1-F7D9CD83F9C8}" srcOrd="0" destOrd="0" presId="urn:microsoft.com/office/officeart/2005/8/layout/matrix3"/>
    <dgm:cxn modelId="{703F7096-F5CC-4B46-B1B4-760306EA992B}" type="presOf" srcId="{765D774F-1634-4933-88B7-B502BCC20BAF}" destId="{BFFD6545-4289-4A6E-B93F-AFD920FFBE41}" srcOrd="0" destOrd="0" presId="urn:microsoft.com/office/officeart/2005/8/layout/matrix3"/>
    <dgm:cxn modelId="{4BC2BE99-A330-44E9-B4BC-1995C4491D23}" type="presOf" srcId="{BBCFB192-0DA5-4834-AA64-1020C3136F0D}" destId="{2109B325-2F5D-41BF-938B-F91B4EFA7493}" srcOrd="0" destOrd="0" presId="urn:microsoft.com/office/officeart/2005/8/layout/matrix3"/>
    <dgm:cxn modelId="{19ACD3DB-FE95-45FA-A063-82E0084B9081}" srcId="{0E8D0049-CBE6-4A97-9A43-FB9B65CC2B8C}" destId="{BBCFB192-0DA5-4834-AA64-1020C3136F0D}" srcOrd="3" destOrd="0" parTransId="{1E1F3D7A-D9FD-453A-ACA0-F0B8744B4A44}" sibTransId="{65142531-A28F-4E36-941A-21C0E9034994}"/>
    <dgm:cxn modelId="{820003F9-04DD-4FBA-B802-ADC585DCBD33}" srcId="{0E8D0049-CBE6-4A97-9A43-FB9B65CC2B8C}" destId="{03FF847A-D2E1-4AEE-B819-4DB5A53A856C}" srcOrd="0" destOrd="0" parTransId="{533F508C-BB76-448B-A5DB-B560211784CF}" sibTransId="{FC01B406-83C7-43CD-B03F-F420ADA8A5B4}"/>
    <dgm:cxn modelId="{AF0FF977-3915-425F-8373-3BBBDFBCBCDA}" srcId="{0E8D0049-CBE6-4A97-9A43-FB9B65CC2B8C}" destId="{F802EE2F-B293-4D9C-8D35-7B50D7F1F1B1}" srcOrd="1" destOrd="0" parTransId="{F3DEDF24-8117-432B-ADA8-6791847A81BD}" sibTransId="{F0CE6F3F-C777-449E-9679-4AAE11F4F85D}"/>
    <dgm:cxn modelId="{59A6A447-88E1-4782-9B20-8D71AF4BD370}" type="presParOf" srcId="{51F5BAE7-D9AD-493E-AE4E-1A71BB13469C}" destId="{C3E61EE9-CB9C-4743-B1F8-276EC8C2ED05}" srcOrd="0" destOrd="0" presId="urn:microsoft.com/office/officeart/2005/8/layout/matrix3"/>
    <dgm:cxn modelId="{BA160C3F-04C8-4C8A-9A26-7A3F532E426B}" type="presParOf" srcId="{51F5BAE7-D9AD-493E-AE4E-1A71BB13469C}" destId="{9422D4EE-5F47-43BD-A705-9970FA000296}" srcOrd="1" destOrd="0" presId="urn:microsoft.com/office/officeart/2005/8/layout/matrix3"/>
    <dgm:cxn modelId="{8F7FD594-1F28-49E0-A488-803108992B49}" type="presParOf" srcId="{51F5BAE7-D9AD-493E-AE4E-1A71BB13469C}" destId="{51C4B22A-55A5-4188-A2E1-F7D9CD83F9C8}" srcOrd="2" destOrd="0" presId="urn:microsoft.com/office/officeart/2005/8/layout/matrix3"/>
    <dgm:cxn modelId="{4C95CD88-D43C-4DAF-A786-969B65931103}" type="presParOf" srcId="{51F5BAE7-D9AD-493E-AE4E-1A71BB13469C}" destId="{BFFD6545-4289-4A6E-B93F-AFD920FFBE41}" srcOrd="3" destOrd="0" presId="urn:microsoft.com/office/officeart/2005/8/layout/matrix3"/>
    <dgm:cxn modelId="{3460E925-14F5-4795-AF7F-CFEB47F999FE}" type="presParOf" srcId="{51F5BAE7-D9AD-493E-AE4E-1A71BB13469C}" destId="{2109B325-2F5D-41BF-938B-F91B4EFA749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91817-3217-4098-A324-36DFBF500F78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6753B-47B3-4F85-9D4E-BBA2021E254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39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0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x-none" b="1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753B-47B3-4F85-9D4E-BBA2021E254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795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753B-47B3-4F85-9D4E-BBA2021E254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73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753B-47B3-4F85-9D4E-BBA2021E2545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339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753B-47B3-4F85-9D4E-BBA2021E2545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381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6753B-47B3-4F85-9D4E-BBA2021E254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394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2731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342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447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23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0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63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46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89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927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413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3466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FCC0-93DD-4248-8BCA-0731A342AE0C}" type="datetimeFigureOut">
              <a:rPr lang="es-ES" smtClean="0"/>
              <a:t>05/05/2017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32B5-5214-4584-991D-C0A16B2740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392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25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8440" y="1074821"/>
            <a:ext cx="10515600" cy="482221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x-none" sz="3200" b="1" dirty="0"/>
              <a:t>Documento CONPES 3751 DE 2013.Programa para el Fortalecimiento del Sistema de Inversión Pública</a:t>
            </a:r>
            <a:r>
              <a:rPr lang="x-none" sz="3200" dirty="0"/>
              <a:t>. A partir del cual nacen dos grandes proyectos: (i)Plataforma integrada de Inversión Pública y, (ii) </a:t>
            </a:r>
            <a:r>
              <a:rPr lang="x-none" sz="3200" dirty="0" err="1"/>
              <a:t>Maparegalías</a:t>
            </a:r>
            <a:r>
              <a:rPr lang="x-none" sz="3200" dirty="0"/>
              <a:t>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sz="3200" b="1" dirty="0"/>
              <a:t>El parágrafo del artículo 148 de la Ley 1753 de 2015 “Por la cual se expide el Plan Nacional de Desarrollo2014-2018 ´Todos por un nuevo país´”.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x-none" sz="3200" b="1" dirty="0"/>
              <a:t>Resolución 4788 de 2016</a:t>
            </a:r>
            <a:r>
              <a:rPr lang="x-none" sz="3200" dirty="0"/>
              <a:t>, habilita para el registro de información de las entidades territoriales al SUIFP.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x-none" sz="3200" dirty="0"/>
          </a:p>
          <a:p>
            <a:pPr algn="just">
              <a:buFont typeface="Wingdings" panose="05000000000000000000" pitchFamily="2" charset="2"/>
              <a:buChar char="ü"/>
            </a:pPr>
            <a:endParaRPr lang="es-ES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662609" y="61187"/>
            <a:ext cx="11529391" cy="472940"/>
            <a:chOff x="-1" y="175150"/>
            <a:chExt cx="9298380" cy="388938"/>
          </a:xfrm>
        </p:grpSpPr>
        <p:sp>
          <p:nvSpPr>
            <p:cNvPr id="5" name="Rectángulo 4"/>
            <p:cNvSpPr/>
            <p:nvPr/>
          </p:nvSpPr>
          <p:spPr>
            <a:xfrm>
              <a:off x="-1" y="175150"/>
              <a:ext cx="9298378" cy="388938"/>
            </a:xfrm>
            <a:prstGeom prst="rect">
              <a:avLst/>
            </a:prstGeom>
            <a:solidFill>
              <a:srgbClr val="AF27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3741" y="199912"/>
              <a:ext cx="9164638" cy="31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>
                <a:lnSpc>
                  <a:spcPts val="2325"/>
                </a:lnSpc>
              </a:pPr>
              <a:r>
                <a:rPr lang="es-CO" altLang="es-CO" sz="2400" b="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NORMATIVIDAD</a:t>
              </a:r>
            </a:p>
          </p:txBody>
        </p:sp>
      </p:grpSp>
      <p:grpSp>
        <p:nvGrpSpPr>
          <p:cNvPr id="7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8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7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2513"/>
            <a:ext cx="10515600" cy="858175"/>
          </a:xfrm>
        </p:spPr>
        <p:txBody>
          <a:bodyPr>
            <a:noAutofit/>
          </a:bodyPr>
          <a:lstStyle/>
          <a:p>
            <a:r>
              <a:rPr lang="x-none" sz="2800" dirty="0"/>
              <a:t>El SUIFP será la herramienta para el registro de la información pública de las entidades territoriales.</a:t>
            </a:r>
            <a:endParaRPr lang="es-ES" sz="28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7121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upo 3"/>
          <p:cNvGrpSpPr/>
          <p:nvPr/>
        </p:nvGrpSpPr>
        <p:grpSpPr>
          <a:xfrm>
            <a:off x="662609" y="61187"/>
            <a:ext cx="11529391" cy="472940"/>
            <a:chOff x="-1" y="175150"/>
            <a:chExt cx="9298380" cy="388938"/>
          </a:xfrm>
        </p:grpSpPr>
        <p:sp>
          <p:nvSpPr>
            <p:cNvPr id="5" name="Rectángulo 4"/>
            <p:cNvSpPr/>
            <p:nvPr/>
          </p:nvSpPr>
          <p:spPr>
            <a:xfrm>
              <a:off x="-1" y="175150"/>
              <a:ext cx="9298378" cy="388938"/>
            </a:xfrm>
            <a:prstGeom prst="rect">
              <a:avLst/>
            </a:prstGeom>
            <a:solidFill>
              <a:srgbClr val="AF27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3741" y="199912"/>
              <a:ext cx="9164638" cy="31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>
                <a:lnSpc>
                  <a:spcPts val="2325"/>
                </a:lnSpc>
              </a:pPr>
              <a:r>
                <a:rPr lang="es-CO" altLang="es-CO" sz="2400" b="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Sistema Unificado de Inversiones y Finanzas Públicas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9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10" name="14 Imagen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1" name="19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842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1555652" y="3199058"/>
            <a:ext cx="10636348" cy="1069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55652" y="3317926"/>
            <a:ext cx="10636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chemeClr val="bg1"/>
                </a:solidFill>
              </a:rPr>
              <a:t>III. PROCESO DE GESTIÓN DE UN PROYECTO DE INVERSIÓN PÚBLICA</a:t>
            </a:r>
          </a:p>
          <a:p>
            <a:endParaRPr lang="es-ES" sz="3200" b="1" dirty="0">
              <a:solidFill>
                <a:schemeClr val="bg1"/>
              </a:solidFill>
            </a:endParaRPr>
          </a:p>
        </p:txBody>
      </p:sp>
      <p:grpSp>
        <p:nvGrpSpPr>
          <p:cNvPr id="5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7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95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081" t="30183" r="22609" b="8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6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7" name="14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19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711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1555652" y="3199058"/>
            <a:ext cx="10636348" cy="1069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76235" y="3318509"/>
            <a:ext cx="481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dirty="0">
                <a:solidFill>
                  <a:schemeClr val="bg1"/>
                </a:solidFill>
              </a:rPr>
              <a:t>IV. OPERATIVIDAD</a:t>
            </a:r>
            <a:endParaRPr lang="es-ES" sz="48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7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8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8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609" y="1337357"/>
            <a:ext cx="10515600" cy="435133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5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6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grpSp>
        <p:nvGrpSpPr>
          <p:cNvPr id="8" name="Grupo 7"/>
          <p:cNvGrpSpPr/>
          <p:nvPr/>
        </p:nvGrpSpPr>
        <p:grpSpPr>
          <a:xfrm>
            <a:off x="662609" y="61187"/>
            <a:ext cx="11529391" cy="472940"/>
            <a:chOff x="-1" y="175150"/>
            <a:chExt cx="9298380" cy="388938"/>
          </a:xfrm>
        </p:grpSpPr>
        <p:sp>
          <p:nvSpPr>
            <p:cNvPr id="9" name="Rectángulo 8"/>
            <p:cNvSpPr/>
            <p:nvPr/>
          </p:nvSpPr>
          <p:spPr>
            <a:xfrm>
              <a:off x="-1" y="175150"/>
              <a:ext cx="9298378" cy="388938"/>
            </a:xfrm>
            <a:prstGeom prst="rect">
              <a:avLst/>
            </a:prstGeom>
            <a:solidFill>
              <a:srgbClr val="AF27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33741" y="199912"/>
              <a:ext cx="9164638" cy="31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>
                <a:lnSpc>
                  <a:spcPts val="2325"/>
                </a:lnSpc>
              </a:pPr>
              <a:r>
                <a:rPr lang="es-CO" altLang="es-CO" sz="2400" b="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Flujo general del Proyecto de Inversión en el SUIFP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/>
          <a:srcRect l="22566" t="49835" r="23867" b="11710"/>
          <a:stretch/>
        </p:blipFill>
        <p:spPr>
          <a:xfrm>
            <a:off x="733630" y="1418251"/>
            <a:ext cx="10444579" cy="421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31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1555652" y="3199058"/>
            <a:ext cx="10636348" cy="1069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60487" y="3361017"/>
            <a:ext cx="1063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b="1" dirty="0">
                <a:solidFill>
                  <a:schemeClr val="bg1"/>
                </a:solidFill>
              </a:rPr>
              <a:t>V. PROCEDIMIENTOS EN MGA WEB y TRANSMISIÓN DEL PROYECTO AL SUIFP</a:t>
            </a:r>
          </a:p>
          <a:p>
            <a:endParaRPr lang="x-none" sz="2800" b="1" dirty="0">
              <a:solidFill>
                <a:schemeClr val="bg1"/>
              </a:solidFill>
            </a:endParaRPr>
          </a:p>
          <a:p>
            <a:endParaRPr lang="es-ES" sz="28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7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8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804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8440" y="1329845"/>
            <a:ext cx="10515600" cy="52104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3600" b="1" i="1" dirty="0"/>
              <a:t> Registrarse en la MGA WEB.</a:t>
            </a:r>
            <a:r>
              <a:rPr lang="es-ES_tradnl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_tradnl" sz="3600" b="1" i="1" dirty="0"/>
              <a:t>Solicitar asignación de Rol de Administrador Local</a:t>
            </a:r>
            <a:endParaRPr lang="es-ES_tradnl" sz="3600" dirty="0"/>
          </a:p>
          <a:p>
            <a:pPr marL="514350" indent="-514350">
              <a:buFont typeface="+mj-lt"/>
              <a:buAutoNum type="arabicPeriod"/>
            </a:pPr>
            <a:r>
              <a:rPr lang="es-CO" sz="3600" b="1" i="1" dirty="0"/>
              <a:t>Realizar configuraciones en el SUIFP:</a:t>
            </a:r>
          </a:p>
          <a:p>
            <a:pPr lvl="1"/>
            <a:r>
              <a:rPr lang="es-ES_tradnl" sz="3600" dirty="0"/>
              <a:t>Crear entidades en el SUIFP.</a:t>
            </a:r>
            <a:endParaRPr lang="es-ES" sz="3600" dirty="0"/>
          </a:p>
          <a:p>
            <a:pPr lvl="1"/>
            <a:r>
              <a:rPr lang="es-ES_tradnl" sz="3600" dirty="0"/>
              <a:t>Configurar flujo de viabilidad.</a:t>
            </a:r>
            <a:endParaRPr lang="es-ES" sz="3600" dirty="0"/>
          </a:p>
          <a:p>
            <a:pPr lvl="1"/>
            <a:r>
              <a:rPr lang="es-ES_tradnl" sz="3600" dirty="0"/>
              <a:t>Asignar roles.</a:t>
            </a:r>
            <a:endParaRPr lang="es-ES" sz="3600" dirty="0"/>
          </a:p>
          <a:p>
            <a:pPr marL="514350" indent="-514350">
              <a:buFont typeface="+mj-lt"/>
              <a:buAutoNum type="arabicPeriod"/>
            </a:pPr>
            <a:r>
              <a:rPr lang="es-ES_tradnl" sz="3600" b="1" i="1" dirty="0"/>
              <a:t>Asignar Rol Formulador Oficial</a:t>
            </a:r>
            <a:r>
              <a:rPr lang="es-ES_tradnl" sz="3600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s-ES_tradnl" sz="3600" dirty="0"/>
          </a:p>
          <a:p>
            <a:pPr marL="514350" indent="-514350">
              <a:buFont typeface="+mj-lt"/>
              <a:buAutoNum type="arabicPeriod"/>
            </a:pPr>
            <a:endParaRPr lang="es-ES_tradnl" sz="3600" dirty="0"/>
          </a:p>
          <a:p>
            <a:pPr marL="514350" indent="-514350">
              <a:buFont typeface="+mj-lt"/>
              <a:buAutoNum type="arabicPeriod"/>
            </a:pPr>
            <a:endParaRPr lang="es-ES_tradnl" sz="3600" dirty="0"/>
          </a:p>
          <a:p>
            <a:pPr marL="514350" indent="-514350">
              <a:buFont typeface="+mj-lt"/>
              <a:buAutoNum type="arabicPeriod"/>
            </a:pPr>
            <a:endParaRPr lang="es-ES_tradnl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5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6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grpSp>
        <p:nvGrpSpPr>
          <p:cNvPr id="9" name="Grupo 8"/>
          <p:cNvGrpSpPr/>
          <p:nvPr/>
        </p:nvGrpSpPr>
        <p:grpSpPr>
          <a:xfrm>
            <a:off x="662609" y="61187"/>
            <a:ext cx="11529391" cy="712348"/>
            <a:chOff x="-1" y="175150"/>
            <a:chExt cx="9298380" cy="585823"/>
          </a:xfrm>
        </p:grpSpPr>
        <p:sp>
          <p:nvSpPr>
            <p:cNvPr id="10" name="Rectángulo 9"/>
            <p:cNvSpPr/>
            <p:nvPr/>
          </p:nvSpPr>
          <p:spPr>
            <a:xfrm>
              <a:off x="-1" y="175150"/>
              <a:ext cx="9298378" cy="388938"/>
            </a:xfrm>
            <a:prstGeom prst="rect">
              <a:avLst/>
            </a:prstGeom>
            <a:solidFill>
              <a:srgbClr val="AF27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33741" y="199912"/>
              <a:ext cx="9164638" cy="56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>
                <a:lnSpc>
                  <a:spcPts val="2325"/>
                </a:lnSpc>
              </a:pPr>
              <a:r>
                <a:rPr lang="x-none" sz="2400" b="1" dirty="0">
                  <a:solidFill>
                    <a:schemeClr val="bg1"/>
                  </a:solidFill>
                </a:rPr>
                <a:t>PROCEDIMIENTOS EN MGA WEB y TRANSMISIÓN DEL PROYECTO AL SUIFP</a:t>
              </a:r>
            </a:p>
            <a:p>
              <a:pPr algn="r">
                <a:lnSpc>
                  <a:spcPts val="2325"/>
                </a:lnSpc>
              </a:pPr>
              <a:endParaRPr lang="es-CO" altLang="es-CO" sz="2400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41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8440" y="996150"/>
            <a:ext cx="10515600" cy="5373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3600" b="1" i="1" dirty="0"/>
              <a:t>5.  Registrar proyectos ya viables en la MGA Web:</a:t>
            </a:r>
          </a:p>
          <a:p>
            <a:pPr marL="0" indent="0">
              <a:buNone/>
            </a:pPr>
            <a:r>
              <a:rPr lang="es-ES_tradnl" sz="3200" b="1" i="1" dirty="0"/>
              <a:t>          Con archivo “.</a:t>
            </a:r>
            <a:r>
              <a:rPr lang="es-ES_tradnl" sz="3200" b="1" i="1" dirty="0" err="1"/>
              <a:t>Dat</a:t>
            </a:r>
            <a:r>
              <a:rPr lang="es-ES_tradnl" sz="3200" b="1" i="1" dirty="0"/>
              <a:t>” </a:t>
            </a:r>
            <a:r>
              <a:rPr lang="es-ES_tradnl" sz="3200" dirty="0"/>
              <a:t>(registrados en la MGA de escritorio):</a:t>
            </a:r>
            <a:r>
              <a:rPr lang="es-ES_tradnl" sz="3200" b="1" i="1" dirty="0"/>
              <a:t> </a:t>
            </a:r>
            <a:endParaRPr lang="es-ES" sz="3200" dirty="0"/>
          </a:p>
          <a:p>
            <a:pPr lvl="2"/>
            <a:r>
              <a:rPr lang="es-ES_tradnl" sz="3200" dirty="0"/>
              <a:t>Importar el proyecto. </a:t>
            </a:r>
            <a:endParaRPr lang="es-ES_tradnl" sz="3200" u="sng" dirty="0"/>
          </a:p>
          <a:p>
            <a:pPr lvl="2"/>
            <a:r>
              <a:rPr lang="es-ES_tradnl" sz="3200" dirty="0"/>
              <a:t>Completar el Proyecto en la MGA Web. </a:t>
            </a:r>
          </a:p>
          <a:p>
            <a:pPr lvl="2"/>
            <a:r>
              <a:rPr lang="es-ES_tradnl" sz="3200" dirty="0"/>
              <a:t>Presentar y Transferir el proyecto. </a:t>
            </a:r>
          </a:p>
          <a:p>
            <a:pPr marL="914400" lvl="2" indent="0">
              <a:buNone/>
            </a:pPr>
            <a:r>
              <a:rPr lang="es-ES_tradnl" sz="3200" b="1" i="1" dirty="0"/>
              <a:t>Sin archivo “.</a:t>
            </a:r>
            <a:r>
              <a:rPr lang="es-ES_tradnl" sz="3200" b="1" i="1" dirty="0" err="1"/>
              <a:t>Dat</a:t>
            </a:r>
            <a:r>
              <a:rPr lang="es-ES_tradnl" sz="3200" b="1" i="1" dirty="0"/>
              <a:t>”</a:t>
            </a:r>
            <a:r>
              <a:rPr lang="es-ES_tradnl" sz="3200" dirty="0"/>
              <a:t> (No han sido registrados en la MGA Escritorio):</a:t>
            </a:r>
            <a:endParaRPr lang="es-ES" sz="3200" dirty="0"/>
          </a:p>
          <a:p>
            <a:pPr lvl="2"/>
            <a:r>
              <a:rPr lang="es-ES_tradnl" sz="3200" dirty="0"/>
              <a:t>Crear Proyecto.</a:t>
            </a:r>
          </a:p>
          <a:p>
            <a:pPr lvl="2"/>
            <a:r>
              <a:rPr lang="es-ES_tradnl" sz="3200" dirty="0"/>
              <a:t> Presentar y Transferir. </a:t>
            </a:r>
            <a:endParaRPr lang="es-ES_tradnl" sz="3200" b="1" i="1" dirty="0"/>
          </a:p>
          <a:p>
            <a:pPr marL="0" indent="0">
              <a:buNone/>
            </a:pPr>
            <a:r>
              <a:rPr lang="es-ES_tradnl" sz="3600" b="1" i="1" dirty="0"/>
              <a:t>6. Confirmar viabilidad </a:t>
            </a:r>
            <a:endParaRPr lang="es-ES" dirty="0"/>
          </a:p>
        </p:txBody>
      </p:sp>
      <p:grpSp>
        <p:nvGrpSpPr>
          <p:cNvPr id="4" name="Grupo 3"/>
          <p:cNvGrpSpPr/>
          <p:nvPr/>
        </p:nvGrpSpPr>
        <p:grpSpPr>
          <a:xfrm>
            <a:off x="662609" y="61187"/>
            <a:ext cx="11529391" cy="712348"/>
            <a:chOff x="-1" y="175150"/>
            <a:chExt cx="9298380" cy="585823"/>
          </a:xfrm>
        </p:grpSpPr>
        <p:sp>
          <p:nvSpPr>
            <p:cNvPr id="5" name="Rectángulo 4"/>
            <p:cNvSpPr/>
            <p:nvPr/>
          </p:nvSpPr>
          <p:spPr>
            <a:xfrm>
              <a:off x="-1" y="175150"/>
              <a:ext cx="9298378" cy="388938"/>
            </a:xfrm>
            <a:prstGeom prst="rect">
              <a:avLst/>
            </a:prstGeom>
            <a:solidFill>
              <a:srgbClr val="AF27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3741" y="199912"/>
              <a:ext cx="9164638" cy="56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>
                <a:lnSpc>
                  <a:spcPts val="2325"/>
                </a:lnSpc>
              </a:pPr>
              <a:r>
                <a:rPr lang="x-none" sz="2400" b="1" dirty="0">
                  <a:solidFill>
                    <a:schemeClr val="bg1"/>
                  </a:solidFill>
                </a:rPr>
                <a:t>PROCEDIMIENTOS EN MGA WEB y TRANSMISIÓN DEL PROYECTO AL SUIFP</a:t>
              </a:r>
            </a:p>
            <a:p>
              <a:pPr algn="r">
                <a:lnSpc>
                  <a:spcPts val="2325"/>
                </a:lnSpc>
              </a:pPr>
              <a:endParaRPr lang="es-CO" altLang="es-CO" sz="2400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8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9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4084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3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4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5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558" y="3258411"/>
            <a:ext cx="10638442" cy="106689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698171" y="3366052"/>
            <a:ext cx="103613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400" b="1" dirty="0">
                <a:solidFill>
                  <a:schemeClr val="bg1"/>
                </a:solidFill>
              </a:rPr>
              <a:t>PLAN OPERATIVO ANUAL DE INVERSIONES  </a:t>
            </a:r>
            <a:endParaRPr lang="es-E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94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4" name="13 Grupo"/>
          <p:cNvGrpSpPr/>
          <p:nvPr/>
        </p:nvGrpSpPr>
        <p:grpSpPr>
          <a:xfrm>
            <a:off x="9214772" y="6093296"/>
            <a:ext cx="2651435" cy="757382"/>
            <a:chOff x="6457069" y="6093296"/>
            <a:chExt cx="2651435" cy="757382"/>
          </a:xfrm>
        </p:grpSpPr>
        <p:pic>
          <p:nvPicPr>
            <p:cNvPr id="5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l="20558" t="15155" r="18883" b="9754"/>
          <a:stretch/>
        </p:blipFill>
        <p:spPr>
          <a:xfrm>
            <a:off x="0" y="1"/>
            <a:ext cx="12192000" cy="62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3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650" t="14918" r="18618" b="18336"/>
          <a:stretch/>
        </p:blipFill>
        <p:spPr>
          <a:xfrm>
            <a:off x="0" y="0"/>
            <a:ext cx="12192000" cy="62577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4" name="13 Grupo"/>
          <p:cNvGrpSpPr/>
          <p:nvPr/>
        </p:nvGrpSpPr>
        <p:grpSpPr>
          <a:xfrm>
            <a:off x="9214772" y="6093296"/>
            <a:ext cx="2651435" cy="757382"/>
            <a:chOff x="6457069" y="6093296"/>
            <a:chExt cx="2651435" cy="757382"/>
          </a:xfrm>
        </p:grpSpPr>
        <p:pic>
          <p:nvPicPr>
            <p:cNvPr id="5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6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777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0" y="2475493"/>
            <a:ext cx="12192000" cy="1939530"/>
          </a:xfrm>
          <a:prstGeom prst="rect">
            <a:avLst/>
          </a:prstGeom>
        </p:spPr>
      </p:pic>
      <p:sp>
        <p:nvSpPr>
          <p:cNvPr id="12" name="Título 5"/>
          <p:cNvSpPr>
            <a:spLocks noGrp="1"/>
          </p:cNvSpPr>
          <p:nvPr>
            <p:ph type="ctrTitle"/>
          </p:nvPr>
        </p:nvSpPr>
        <p:spPr>
          <a:xfrm>
            <a:off x="1364906" y="2693523"/>
            <a:ext cx="9144000" cy="1709532"/>
          </a:xfrm>
        </p:spPr>
        <p:txBody>
          <a:bodyPr>
            <a:normAutofit/>
          </a:bodyPr>
          <a:lstStyle/>
          <a:p>
            <a:r>
              <a:rPr lang="x-none" sz="5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SUIFP TERRITORIAL </a:t>
            </a:r>
            <a:r>
              <a:rPr lang="x-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x-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x-non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UNIFICADO DE INVERSIONES Y FINANZAS PÚBLICAS 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14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15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6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515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x-none" sz="3600" dirty="0"/>
              <a:t>INTRODUCCIÓN</a:t>
            </a:r>
          </a:p>
          <a:p>
            <a:pPr marL="571500" indent="-571500">
              <a:buFont typeface="+mj-lt"/>
              <a:buAutoNum type="romanUcPeriod"/>
            </a:pPr>
            <a:r>
              <a:rPr lang="x-none" sz="3600" dirty="0"/>
              <a:t>NORMATIVA</a:t>
            </a:r>
          </a:p>
          <a:p>
            <a:pPr marL="571500" indent="-571500">
              <a:buFont typeface="+mj-lt"/>
              <a:buAutoNum type="romanUcPeriod"/>
            </a:pPr>
            <a:r>
              <a:rPr lang="x-none" sz="3600" dirty="0"/>
              <a:t>PROCESO DE GESTIÓN DE UN PROYECTO DE INVERSIÓN</a:t>
            </a:r>
          </a:p>
          <a:p>
            <a:pPr marL="571500" indent="-571500">
              <a:buFont typeface="+mj-lt"/>
              <a:buAutoNum type="romanUcPeriod"/>
            </a:pPr>
            <a:r>
              <a:rPr lang="x-none" sz="3600" dirty="0"/>
              <a:t>OPERATIVIDAD</a:t>
            </a:r>
          </a:p>
          <a:p>
            <a:pPr marL="571500" indent="-571500">
              <a:buFont typeface="+mj-lt"/>
              <a:buAutoNum type="romanUcPeriod"/>
            </a:pPr>
            <a:r>
              <a:rPr lang="x-none" sz="3600" dirty="0"/>
              <a:t>PROCEDIMIENTOS EN  MGA WEB y TRANSMISIÓN DEL PROYECTO AL SUIFP</a:t>
            </a:r>
          </a:p>
          <a:p>
            <a:pPr marL="0" indent="0">
              <a:buNone/>
            </a:pPr>
            <a:endParaRPr lang="x-none" sz="3600" dirty="0"/>
          </a:p>
          <a:p>
            <a:pPr marL="571500" indent="-571500">
              <a:buFont typeface="+mj-lt"/>
              <a:buAutoNum type="romanUcPeriod"/>
            </a:pPr>
            <a:endParaRPr lang="x-none" sz="3600" dirty="0"/>
          </a:p>
          <a:p>
            <a:pPr marL="0" indent="0">
              <a:buNone/>
            </a:pPr>
            <a:endParaRPr lang="x-none" sz="3600" dirty="0"/>
          </a:p>
          <a:p>
            <a:pPr marL="0" indent="0">
              <a:buNone/>
            </a:pPr>
            <a:endParaRPr lang="x-none" sz="3600" dirty="0"/>
          </a:p>
          <a:p>
            <a:pPr marL="0" indent="0">
              <a:buNone/>
            </a:pPr>
            <a:endParaRPr lang="x-none" sz="3600" dirty="0"/>
          </a:p>
          <a:p>
            <a:pPr marL="0" indent="0">
              <a:buNone/>
            </a:pPr>
            <a:endParaRPr lang="x-none" sz="3600" dirty="0"/>
          </a:p>
          <a:p>
            <a:endParaRPr lang="x-none" dirty="0"/>
          </a:p>
          <a:p>
            <a:endParaRPr lang="es-ES" dirty="0"/>
          </a:p>
        </p:txBody>
      </p:sp>
      <p:pic>
        <p:nvPicPr>
          <p:cNvPr id="4" name="10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3592626" y="402329"/>
            <a:ext cx="4716016" cy="980163"/>
          </a:xfrm>
          <a:prstGeom prst="rect">
            <a:avLst/>
          </a:prstGeom>
        </p:spPr>
      </p:pic>
      <p:sp>
        <p:nvSpPr>
          <p:cNvPr id="7" name="5 CuadroTexto"/>
          <p:cNvSpPr txBox="1"/>
          <p:nvPr/>
        </p:nvSpPr>
        <p:spPr>
          <a:xfrm>
            <a:off x="4334646" y="476911"/>
            <a:ext cx="2821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b="1" dirty="0">
                <a:solidFill>
                  <a:schemeClr val="bg1"/>
                </a:solidFill>
                <a:ea typeface="Verdana" panose="020B0604030504040204" pitchFamily="34" charset="0"/>
                <a:cs typeface="Arial" panose="020B0604020202020204" pitchFamily="34" charset="0"/>
              </a:rPr>
              <a:t>Contenido</a:t>
            </a:r>
          </a:p>
        </p:txBody>
      </p:sp>
      <p:grpSp>
        <p:nvGrpSpPr>
          <p:cNvPr id="8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9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9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1555652" y="3199058"/>
            <a:ext cx="10636348" cy="1069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48939" y="3366052"/>
            <a:ext cx="4810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dirty="0">
                <a:solidFill>
                  <a:schemeClr val="bg1"/>
                </a:solidFill>
              </a:rPr>
              <a:t>I. INTRODUCCIÓN</a:t>
            </a:r>
          </a:p>
          <a:p>
            <a:endParaRPr lang="es-ES" sz="4800" b="1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8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9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158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609" y="1105725"/>
            <a:ext cx="10515600" cy="45526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x-none" sz="3200" dirty="0"/>
              <a:t>Es importante para el DNP dar cumplimiento a las disposiciones legales y asumir la responsabilidad de establecer lineamientos para la estandarización del proceso de viabilidad de los proyectos, articulando  las diferentes fuentes de financiación de la inversión pública en Colombia.</a:t>
            </a:r>
          </a:p>
          <a:p>
            <a:pPr marL="0" indent="0" algn="just">
              <a:buNone/>
            </a:pPr>
            <a:r>
              <a:rPr lang="x-none" sz="3200" dirty="0"/>
              <a:t>A través del SUIFP se realizará el ingreso de la información mínima requerida en los proyectos de inversión y se soportarán los procesos para gestionar los proyectos en sus etapas de  formulación, presentación, viabilidad y ejecución, incluyendo su seguimiento y evaluación.</a:t>
            </a:r>
            <a:endParaRPr lang="es-ES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662609" y="61187"/>
            <a:ext cx="11529391" cy="472940"/>
            <a:chOff x="-1" y="175150"/>
            <a:chExt cx="9298380" cy="388938"/>
          </a:xfrm>
        </p:grpSpPr>
        <p:sp>
          <p:nvSpPr>
            <p:cNvPr id="5" name="Rectángulo 4"/>
            <p:cNvSpPr/>
            <p:nvPr/>
          </p:nvSpPr>
          <p:spPr>
            <a:xfrm>
              <a:off x="-1" y="175150"/>
              <a:ext cx="9298378" cy="388938"/>
            </a:xfrm>
            <a:prstGeom prst="rect">
              <a:avLst/>
            </a:prstGeom>
            <a:solidFill>
              <a:srgbClr val="AF272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es-ES" sz="2000" b="1" dirty="0">
                <a:solidFill>
                  <a:prstClr val="white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33741" y="199912"/>
              <a:ext cx="9164638" cy="318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r">
                <a:lnSpc>
                  <a:spcPts val="2325"/>
                </a:lnSpc>
              </a:pPr>
              <a:r>
                <a:rPr lang="es-CO" altLang="es-CO" sz="2400" b="1" dirty="0">
                  <a:solidFill>
                    <a:srgbClr val="FFFFFF"/>
                  </a:solidFill>
                  <a:latin typeface="Trebuchet MS" panose="020B0603020202020204" pitchFamily="34" charset="0"/>
                </a:rPr>
                <a:t>Registro de proyectos de inversión pública en el SUIFP</a:t>
              </a:r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8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9" name="14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10" name="19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5372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0 Imagen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6" t="21252" r="67822" b="22675"/>
          <a:stretch/>
        </p:blipFill>
        <p:spPr>
          <a:xfrm>
            <a:off x="1555652" y="3199058"/>
            <a:ext cx="10636348" cy="10699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248939" y="3366052"/>
            <a:ext cx="4810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dirty="0">
                <a:solidFill>
                  <a:schemeClr val="bg1"/>
                </a:solidFill>
              </a:rPr>
              <a:t>II.NORMATIVA </a:t>
            </a:r>
            <a:endParaRPr lang="es-ES" sz="48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9990"/>
            <a:ext cx="1131732" cy="620688"/>
          </a:xfrm>
          <a:prstGeom prst="rect">
            <a:avLst/>
          </a:prstGeom>
        </p:spPr>
      </p:pic>
      <p:grpSp>
        <p:nvGrpSpPr>
          <p:cNvPr id="7" name="13 Grupo"/>
          <p:cNvGrpSpPr/>
          <p:nvPr/>
        </p:nvGrpSpPr>
        <p:grpSpPr>
          <a:xfrm>
            <a:off x="9266530" y="6100618"/>
            <a:ext cx="2651435" cy="757382"/>
            <a:chOff x="6457069" y="6093296"/>
            <a:chExt cx="2651435" cy="757382"/>
          </a:xfrm>
        </p:grpSpPr>
        <p:pic>
          <p:nvPicPr>
            <p:cNvPr id="8" name="14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9" name="19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7069" y="6365693"/>
              <a:ext cx="1146284" cy="281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47237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447</Words>
  <Application>Microsoft Office PowerPoint</Application>
  <PresentationFormat>Panorámica</PresentationFormat>
  <Paragraphs>59</Paragraphs>
  <Slides>19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MS PGothic</vt:lpstr>
      <vt:lpstr>Arial</vt:lpstr>
      <vt:lpstr>Calibri</vt:lpstr>
      <vt:lpstr>Calibri Light</vt:lpstr>
      <vt:lpstr>Trebuchet MS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SUIFP TERRITORIAL  SISTEMA UNIFICADO DE INVERSIONES Y FINANZAS PÚBLICAS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SUIFP será la herramienta para el registro de la información pública de las entidades territoriales.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Mayra Melissa Torres Rodriguez</dc:creator>
  <cp:lastModifiedBy>Luz Stephanie Duran Wilches</cp:lastModifiedBy>
  <cp:revision>36</cp:revision>
  <dcterms:created xsi:type="dcterms:W3CDTF">2017-02-26T19:38:02Z</dcterms:created>
  <dcterms:modified xsi:type="dcterms:W3CDTF">2017-05-05T21:24:59Z</dcterms:modified>
</cp:coreProperties>
</file>