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4"/>
  </p:notesMasterIdLst>
  <p:sldIdLst>
    <p:sldId id="259" r:id="rId2"/>
    <p:sldId id="362" r:id="rId3"/>
    <p:sldId id="371" r:id="rId4"/>
    <p:sldId id="381" r:id="rId5"/>
    <p:sldId id="374" r:id="rId6"/>
    <p:sldId id="364" r:id="rId7"/>
    <p:sldId id="340" r:id="rId8"/>
    <p:sldId id="352" r:id="rId9"/>
    <p:sldId id="358" r:id="rId10"/>
    <p:sldId id="299" r:id="rId11"/>
    <p:sldId id="359" r:id="rId12"/>
    <p:sldId id="360" r:id="rId13"/>
    <p:sldId id="361" r:id="rId14"/>
    <p:sldId id="313" r:id="rId15"/>
    <p:sldId id="351" r:id="rId16"/>
    <p:sldId id="280" r:id="rId17"/>
    <p:sldId id="356" r:id="rId18"/>
    <p:sldId id="344" r:id="rId19"/>
    <p:sldId id="345" r:id="rId20"/>
    <p:sldId id="363" r:id="rId21"/>
    <p:sldId id="328" r:id="rId22"/>
    <p:sldId id="365" r:id="rId23"/>
    <p:sldId id="375" r:id="rId24"/>
    <p:sldId id="376" r:id="rId25"/>
    <p:sldId id="367" r:id="rId26"/>
    <p:sldId id="378" r:id="rId27"/>
    <p:sldId id="379" r:id="rId28"/>
    <p:sldId id="380" r:id="rId29"/>
    <p:sldId id="384" r:id="rId30"/>
    <p:sldId id="383" r:id="rId31"/>
    <p:sldId id="385" r:id="rId32"/>
    <p:sldId id="258" r:id="rId3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3BF"/>
    <a:srgbClr val="2964A1"/>
    <a:srgbClr val="215485"/>
    <a:srgbClr val="3780B6"/>
    <a:srgbClr val="266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4" autoAdjust="0"/>
  </p:normalViewPr>
  <p:slideViewPr>
    <p:cSldViewPr snapToGrid="0" snapToObjects="1">
      <p:cViewPr varScale="1">
        <p:scale>
          <a:sx n="112" d="100"/>
          <a:sy n="112" d="100"/>
        </p:scale>
        <p:origin x="29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DORIS%20ANALIDA%20LOZANO\RENDICION%20DE%20CUENTAS%202021\GRAFICOS%20RENDICUENTAS%20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DORIS%20ANALIDA%20LOZANO\GESTION\GESTION%20METAS%202020%20A%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ORIS%20ANALIDA%20LOZANO\GESTION\GESTION%20METAS%202020%20A%20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DORIS%20ANALIDA%20LOZANO\RENDICION%20CUENTAS%20BENEFICENCIA\RENDICI&#211;N%20CUENTAS%202020\GRAFICOS%20RENDICUENTAS%202020.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DORIS%20ANALIDA%20LOZANO\RENDICION%20CUENTAS%20BENEFICENCIA\RENDICI&#211;N%20CUENTAS%202020\GRAFICOS%20RENDICUENTAS%202020.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DORIS%20ANALIDA%20LOZANO\RENDICION%20CUENTAS%20BENEFICENCIA\RENDICI&#211;N%20CUENTAS%202020\GRAFICOS%20RENDICUENTAS%202020.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RIS\EVALUACION%20RPC%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s-CO" sz="2400" dirty="0">
                <a:solidFill>
                  <a:schemeClr val="tx1"/>
                </a:solidFill>
              </a:rPr>
              <a:t>Corresponsabilidad social y familiar en noviembre de 2021 (cofinanciación de la atención)</a:t>
            </a:r>
          </a:p>
        </c:rich>
      </c:tx>
      <c:layout>
        <c:manualLayout>
          <c:xMode val="edge"/>
          <c:yMode val="edge"/>
          <c:x val="0.1788131801655885"/>
          <c:y val="3.160493335589643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s-CO"/>
        </a:p>
      </c:txPr>
    </c:title>
    <c:autoTitleDeleted val="0"/>
    <c:plotArea>
      <c:layout/>
      <c:barChart>
        <c:barDir val="col"/>
        <c:grouping val="clustered"/>
        <c:varyColors val="0"/>
        <c:ser>
          <c:idx val="0"/>
          <c:order val="0"/>
          <c:tx>
            <c:strRef>
              <c:f>CORRESPONSABILIDAD!$B$8</c:f>
              <c:strCache>
                <c:ptCount val="1"/>
                <c:pt idx="0">
                  <c:v>CONVENIOS CON MUNICIPIOS</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CORRESPONSABILIDAD!$A$9:$A$18</c:f>
              <c:strCache>
                <c:ptCount val="2"/>
                <c:pt idx="0">
                  <c:v>PROGRAMA ADULTO MAYOR</c:v>
                </c:pt>
                <c:pt idx="1">
                  <c:v>PROGRAMA DISCAPACIDAD MENTAL</c:v>
                </c:pt>
              </c:strCache>
            </c:strRef>
          </c:cat>
          <c:val>
            <c:numRef>
              <c:f>CORRESPONSABILIDAD!$B$9:$B$18</c:f>
              <c:numCache>
                <c:formatCode>0%</c:formatCode>
                <c:ptCount val="2"/>
                <c:pt idx="0">
                  <c:v>0.50782608695652176</c:v>
                </c:pt>
                <c:pt idx="1">
                  <c:v>0.22833723653395793</c:v>
                </c:pt>
              </c:numCache>
            </c:numRef>
          </c:val>
          <c:extLst>
            <c:ext xmlns:c16="http://schemas.microsoft.com/office/drawing/2014/chart" uri="{C3380CC4-5D6E-409C-BE32-E72D297353CC}">
              <c16:uniqueId val="{00000000-D0DD-4DED-94B1-2629F4767271}"/>
            </c:ext>
          </c:extLst>
        </c:ser>
        <c:ser>
          <c:idx val="1"/>
          <c:order val="1"/>
          <c:tx>
            <c:strRef>
              <c:f>CORRESPONSABILIDAD!$C$8</c:f>
              <c:strCache>
                <c:ptCount val="1"/>
                <c:pt idx="0">
                  <c:v>CONVENIO CON DISTRITO CAPITAL</c:v>
                </c:pt>
              </c:strCache>
            </c:strRef>
          </c:tx>
          <c:spPr>
            <a:solidFill>
              <a:schemeClr val="accent2">
                <a:lumMod val="75000"/>
              </a:schemeClr>
            </a:solidFill>
            <a:ln>
              <a:noFill/>
            </a:ln>
            <a:effectLst/>
          </c:spPr>
          <c:invertIfNegative val="0"/>
          <c:dPt>
            <c:idx val="0"/>
            <c:invertIfNegative val="0"/>
            <c:bubble3D val="0"/>
            <c:spPr>
              <a:solidFill>
                <a:srgbClr val="FF6600"/>
              </a:solidFill>
              <a:ln>
                <a:noFill/>
              </a:ln>
              <a:effectLst/>
            </c:spPr>
            <c:extLst>
              <c:ext xmlns:c16="http://schemas.microsoft.com/office/drawing/2014/chart" uri="{C3380CC4-5D6E-409C-BE32-E72D297353CC}">
                <c16:uniqueId val="{00000002-D0DD-4DED-94B1-2629F4767271}"/>
              </c:ext>
            </c:extLst>
          </c:dPt>
          <c:dPt>
            <c:idx val="1"/>
            <c:invertIfNegative val="0"/>
            <c:bubble3D val="0"/>
            <c:spPr>
              <a:solidFill>
                <a:srgbClr val="FF6600"/>
              </a:solidFill>
              <a:ln>
                <a:solidFill>
                  <a:sysClr val="windowText" lastClr="000000"/>
                </a:solidFill>
              </a:ln>
              <a:effectLst/>
            </c:spPr>
            <c:extLst>
              <c:ext xmlns:c16="http://schemas.microsoft.com/office/drawing/2014/chart" uri="{C3380CC4-5D6E-409C-BE32-E72D297353CC}">
                <c16:uniqueId val="{00000004-D0DD-4DED-94B1-2629F4767271}"/>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CORRESPONSABILIDAD!$A$9:$A$18</c:f>
              <c:strCache>
                <c:ptCount val="2"/>
                <c:pt idx="0">
                  <c:v>PROGRAMA ADULTO MAYOR</c:v>
                </c:pt>
                <c:pt idx="1">
                  <c:v>PROGRAMA DISCAPACIDAD MENTAL</c:v>
                </c:pt>
              </c:strCache>
            </c:strRef>
          </c:cat>
          <c:val>
            <c:numRef>
              <c:f>CORRESPONSABILIDAD!$C$9:$C$18</c:f>
              <c:numCache>
                <c:formatCode>0%</c:formatCode>
                <c:ptCount val="2"/>
                <c:pt idx="0">
                  <c:v>1.0434782608695655E-2</c:v>
                </c:pt>
                <c:pt idx="1">
                  <c:v>0.43208430913348966</c:v>
                </c:pt>
              </c:numCache>
            </c:numRef>
          </c:val>
          <c:extLst>
            <c:ext xmlns:c16="http://schemas.microsoft.com/office/drawing/2014/chart" uri="{C3380CC4-5D6E-409C-BE32-E72D297353CC}">
              <c16:uniqueId val="{00000005-D0DD-4DED-94B1-2629F4767271}"/>
            </c:ext>
          </c:extLst>
        </c:ser>
        <c:ser>
          <c:idx val="2"/>
          <c:order val="2"/>
          <c:tx>
            <c:strRef>
              <c:f>CORRESPONSABILIDAD!$D$8</c:f>
              <c:strCache>
                <c:ptCount val="1"/>
                <c:pt idx="0">
                  <c:v>BENEFICENCIA</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CORRESPONSABILIDAD!$A$9:$A$18</c:f>
              <c:strCache>
                <c:ptCount val="2"/>
                <c:pt idx="0">
                  <c:v>PROGRAMA ADULTO MAYOR</c:v>
                </c:pt>
                <c:pt idx="1">
                  <c:v>PROGRAMA DISCAPACIDAD MENTAL</c:v>
                </c:pt>
              </c:strCache>
            </c:strRef>
          </c:cat>
          <c:val>
            <c:numRef>
              <c:f>CORRESPONSABILIDAD!$D$9:$D$18</c:f>
              <c:numCache>
                <c:formatCode>0%</c:formatCode>
                <c:ptCount val="2"/>
                <c:pt idx="0">
                  <c:v>0.26956521739130435</c:v>
                </c:pt>
                <c:pt idx="1">
                  <c:v>0.14988290398126469</c:v>
                </c:pt>
              </c:numCache>
            </c:numRef>
          </c:val>
          <c:extLst>
            <c:ext xmlns:c16="http://schemas.microsoft.com/office/drawing/2014/chart" uri="{C3380CC4-5D6E-409C-BE32-E72D297353CC}">
              <c16:uniqueId val="{00000006-D0DD-4DED-94B1-2629F4767271}"/>
            </c:ext>
          </c:extLst>
        </c:ser>
        <c:ser>
          <c:idx val="3"/>
          <c:order val="3"/>
          <c:tx>
            <c:strRef>
              <c:f>CORRESPONSABILIDAD!$E$8</c:f>
              <c:strCache>
                <c:ptCount val="1"/>
                <c:pt idx="0">
                  <c:v>CORRESPONSABILIDAD FAMILIAR</c:v>
                </c:pt>
              </c:strCache>
            </c:strRef>
          </c:tx>
          <c:spPr>
            <a:solidFill>
              <a:schemeClr val="accent4"/>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CORRESPONSABILIDAD!$A$9:$A$18</c:f>
              <c:strCache>
                <c:ptCount val="2"/>
                <c:pt idx="0">
                  <c:v>PROGRAMA ADULTO MAYOR</c:v>
                </c:pt>
                <c:pt idx="1">
                  <c:v>PROGRAMA DISCAPACIDAD MENTAL</c:v>
                </c:pt>
              </c:strCache>
            </c:strRef>
          </c:cat>
          <c:val>
            <c:numRef>
              <c:f>CORRESPONSABILIDAD!$E$9:$E$18</c:f>
              <c:numCache>
                <c:formatCode>0%</c:formatCode>
                <c:ptCount val="2"/>
                <c:pt idx="0">
                  <c:v>0.21217391304347827</c:v>
                </c:pt>
                <c:pt idx="1">
                  <c:v>0.18969555035128804</c:v>
                </c:pt>
              </c:numCache>
            </c:numRef>
          </c:val>
          <c:extLst>
            <c:ext xmlns:c16="http://schemas.microsoft.com/office/drawing/2014/chart" uri="{C3380CC4-5D6E-409C-BE32-E72D297353CC}">
              <c16:uniqueId val="{00000007-D0DD-4DED-94B1-2629F4767271}"/>
            </c:ext>
          </c:extLst>
        </c:ser>
        <c:dLbls>
          <c:showLegendKey val="0"/>
          <c:showVal val="0"/>
          <c:showCatName val="0"/>
          <c:showSerName val="0"/>
          <c:showPercent val="0"/>
          <c:showBubbleSize val="0"/>
        </c:dLbls>
        <c:gapWidth val="219"/>
        <c:overlap val="-27"/>
        <c:axId val="89514752"/>
        <c:axId val="89516288"/>
      </c:barChart>
      <c:catAx>
        <c:axId val="8951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89516288"/>
        <c:crosses val="autoZero"/>
        <c:auto val="1"/>
        <c:lblAlgn val="ctr"/>
        <c:lblOffset val="100"/>
        <c:noMultiLvlLbl val="0"/>
      </c:catAx>
      <c:valAx>
        <c:axId val="89516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crossAx val="89514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legend>
    <c:plotVisOnly val="1"/>
    <c:dispBlanksAs val="gap"/>
    <c:showDLblsOverMax val="0"/>
  </c:chart>
  <c:spPr>
    <a:solidFill>
      <a:schemeClr val="bg1"/>
    </a:solidFill>
    <a:ln w="9525" cap="flat" cmpd="sng" algn="ctr">
      <a:solidFill>
        <a:schemeClr val="tx1"/>
      </a:solidFill>
      <a:round/>
    </a:ln>
    <a:effectLst/>
  </c:spPr>
  <c:txPr>
    <a:bodyPr/>
    <a:lstStyle/>
    <a:p>
      <a:pPr>
        <a:defRPr sz="1600"/>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CO" b="1" dirty="0">
                <a:solidFill>
                  <a:sysClr val="windowText" lastClr="000000"/>
                </a:solidFill>
              </a:rPr>
              <a:t>4.¿ En esta RPC se dieron a conocer los resultados de la gestión de la entidad?</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solidFill>
                <a:schemeClr val="tx1"/>
              </a:solidFill>
            </a:ln>
            <a:effectLst/>
            <a:sp3d/>
          </c:spPr>
          <c:invertIfNegative val="0"/>
          <c:dLbls>
            <c:dLbl>
              <c:idx val="0"/>
              <c:layout>
                <c:manualLayout>
                  <c:x val="0"/>
                  <c:y val="0.2407407407407408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7DA-4BEE-B86D-ACB5C45581C3}"/>
                </c:ext>
              </c:extLst>
            </c:dLbl>
            <c:dLbl>
              <c:idx val="1"/>
              <c:layout>
                <c:manualLayout>
                  <c:x val="2.7777777777777811E-2"/>
                  <c:y val="-5.092592592592592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7DA-4BEE-B86D-ACB5C45581C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Hoja1!$A$19:$A$21</c:f>
              <c:strCache>
                <c:ptCount val="2"/>
                <c:pt idx="0">
                  <c:v> Si</c:v>
                </c:pt>
                <c:pt idx="1">
                  <c:v>No</c:v>
                </c:pt>
              </c:strCache>
              <c:extLst/>
            </c:strRef>
          </c:cat>
          <c:val>
            <c:numRef>
              <c:f>Hoja1!$B$19:$B$21</c:f>
              <c:numCache>
                <c:formatCode>General</c:formatCode>
                <c:ptCount val="2"/>
                <c:pt idx="0">
                  <c:v>31</c:v>
                </c:pt>
                <c:pt idx="1">
                  <c:v>1</c:v>
                </c:pt>
              </c:numCache>
              <c:extLst/>
            </c:numRef>
          </c:val>
          <c:extLst>
            <c:ext xmlns:c16="http://schemas.microsoft.com/office/drawing/2014/chart" uri="{C3380CC4-5D6E-409C-BE32-E72D297353CC}">
              <c16:uniqueId val="{00000000-D472-4F08-AFD5-BA42639E0CD2}"/>
            </c:ext>
          </c:extLst>
        </c:ser>
        <c:dLbls>
          <c:showLegendKey val="0"/>
          <c:showVal val="0"/>
          <c:showCatName val="0"/>
          <c:showSerName val="0"/>
          <c:showPercent val="0"/>
          <c:showBubbleSize val="0"/>
        </c:dLbls>
        <c:gapWidth val="150"/>
        <c:shape val="box"/>
        <c:axId val="135333760"/>
        <c:axId val="142953088"/>
        <c:axId val="0"/>
      </c:bar3DChart>
      <c:catAx>
        <c:axId val="135333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42953088"/>
        <c:crosses val="autoZero"/>
        <c:auto val="1"/>
        <c:lblAlgn val="ctr"/>
        <c:lblOffset val="100"/>
        <c:noMultiLvlLbl val="0"/>
      </c:catAx>
      <c:valAx>
        <c:axId val="14295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O"/>
          </a:p>
        </c:txPr>
        <c:crossAx val="135333760"/>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r>
              <a:rPr lang="es-CO" b="1" dirty="0"/>
              <a:t>5.</a:t>
            </a:r>
            <a:r>
              <a:rPr lang="es-CO" b="1" baseline="0" dirty="0"/>
              <a:t> </a:t>
            </a:r>
            <a:r>
              <a:rPr lang="es-CO" b="1" dirty="0"/>
              <a:t>¿El lenguaje utilizado en esta RPC fue claro?</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w="3175">
              <a:solidFill>
                <a:schemeClr val="tx1"/>
              </a:solidFill>
            </a:ln>
            <a:effectLst/>
            <a:sp3d/>
          </c:spPr>
          <c:invertIfNegative val="0"/>
          <c:dLbls>
            <c:dLbl>
              <c:idx val="1"/>
              <c:layout>
                <c:manualLayout>
                  <c:x val="3.888888888888889E-2"/>
                  <c:y val="-8.57142857142857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ACD-455A-B324-B2E4C6937BD1}"/>
                </c:ext>
              </c:extLst>
            </c:dLbl>
            <c:spPr>
              <a:noFill/>
              <a:ln>
                <a:noFill/>
              </a:ln>
              <a:effectLst/>
            </c:spPr>
            <c:txPr>
              <a:bodyPr/>
              <a:lstStyle/>
              <a:p>
                <a:pPr>
                  <a:defRPr sz="1400" b="1"/>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Hoja1!$A$25:$A$26</c:f>
              <c:strCache>
                <c:ptCount val="2"/>
                <c:pt idx="0">
                  <c:v>De acuerdo</c:v>
                </c:pt>
                <c:pt idx="1">
                  <c:v>En desacuerdo</c:v>
                </c:pt>
              </c:strCache>
            </c:strRef>
          </c:cat>
          <c:val>
            <c:numRef>
              <c:f>Hoja1!$B$25:$B$26</c:f>
              <c:numCache>
                <c:formatCode>General</c:formatCode>
                <c:ptCount val="2"/>
                <c:pt idx="0">
                  <c:v>32</c:v>
                </c:pt>
                <c:pt idx="1">
                  <c:v>0</c:v>
                </c:pt>
              </c:numCache>
            </c:numRef>
          </c:val>
          <c:extLst>
            <c:ext xmlns:c16="http://schemas.microsoft.com/office/drawing/2014/chart" uri="{C3380CC4-5D6E-409C-BE32-E72D297353CC}">
              <c16:uniqueId val="{00000000-8FD0-46A7-B30C-54D02413F2FE}"/>
            </c:ext>
          </c:extLst>
        </c:ser>
        <c:dLbls>
          <c:showLegendKey val="0"/>
          <c:showVal val="0"/>
          <c:showCatName val="0"/>
          <c:showSerName val="0"/>
          <c:showPercent val="0"/>
          <c:showBubbleSize val="0"/>
        </c:dLbls>
        <c:gapWidth val="150"/>
        <c:shape val="box"/>
        <c:axId val="102381056"/>
        <c:axId val="102406400"/>
        <c:axId val="0"/>
      </c:bar3DChart>
      <c:catAx>
        <c:axId val="102381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02406400"/>
        <c:crosses val="autoZero"/>
        <c:auto val="1"/>
        <c:lblAlgn val="ctr"/>
        <c:lblOffset val="100"/>
        <c:noMultiLvlLbl val="0"/>
      </c:catAx>
      <c:valAx>
        <c:axId val="10240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023810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200">
          <a:solidFill>
            <a:sysClr val="windowText" lastClr="000000"/>
          </a:solidFill>
        </a:defRPr>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r>
              <a:rPr lang="es-CO" b="1" dirty="0"/>
              <a:t>6. ¿Participaría en una nueva Jornada de RPC?</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solidFill>
                <a:sysClr val="windowText" lastClr="000000"/>
              </a:solidFill>
            </a:ln>
            <a:effectLst/>
            <a:sp3d>
              <a:contourClr>
                <a:sysClr val="windowText" lastClr="000000"/>
              </a:contourClr>
            </a:sp3d>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BF-4E15-B09A-458707991595}"/>
                </c:ext>
              </c:extLst>
            </c:dLbl>
            <c:dLbl>
              <c:idx val="1"/>
              <c:layout>
                <c:manualLayout>
                  <c:x val="2.5000000000000001E-2"/>
                  <c:y val="-8.33333333333333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D07-484A-8D41-BC1C10D8783E}"/>
                </c:ext>
              </c:extLst>
            </c:dLbl>
            <c:dLbl>
              <c:idx val="2"/>
              <c:layout>
                <c:manualLayout>
                  <c:x val="2.2222222222222136E-2"/>
                  <c:y val="-0.111111111111111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D07-484A-8D41-BC1C10D878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Hoja1!$A$33:$A$35</c:f>
              <c:strCache>
                <c:ptCount val="3"/>
                <c:pt idx="0">
                  <c:v>Si</c:v>
                </c:pt>
                <c:pt idx="1">
                  <c:v>No</c:v>
                </c:pt>
                <c:pt idx="2">
                  <c:v>Tal vez</c:v>
                </c:pt>
              </c:strCache>
            </c:strRef>
          </c:cat>
          <c:val>
            <c:numRef>
              <c:f>Hoja1!$B$33:$B$35</c:f>
              <c:numCache>
                <c:formatCode>General</c:formatCode>
                <c:ptCount val="3"/>
                <c:pt idx="0">
                  <c:v>29</c:v>
                </c:pt>
                <c:pt idx="1">
                  <c:v>0</c:v>
                </c:pt>
                <c:pt idx="2">
                  <c:v>3</c:v>
                </c:pt>
              </c:numCache>
            </c:numRef>
          </c:val>
          <c:extLst>
            <c:ext xmlns:c16="http://schemas.microsoft.com/office/drawing/2014/chart" uri="{C3380CC4-5D6E-409C-BE32-E72D297353CC}">
              <c16:uniqueId val="{00000000-7358-402F-8394-C3EE0AB3A331}"/>
            </c:ext>
          </c:extLst>
        </c:ser>
        <c:dLbls>
          <c:showLegendKey val="0"/>
          <c:showVal val="0"/>
          <c:showCatName val="0"/>
          <c:showSerName val="0"/>
          <c:showPercent val="0"/>
          <c:showBubbleSize val="0"/>
        </c:dLbls>
        <c:gapWidth val="150"/>
        <c:shape val="box"/>
        <c:axId val="113456640"/>
        <c:axId val="113458560"/>
        <c:axId val="0"/>
      </c:bar3DChart>
      <c:catAx>
        <c:axId val="113456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13458560"/>
        <c:crosses val="autoZero"/>
        <c:auto val="1"/>
        <c:lblAlgn val="ctr"/>
        <c:lblOffset val="100"/>
        <c:noMultiLvlLbl val="0"/>
      </c:catAx>
      <c:valAx>
        <c:axId val="113458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1345664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200">
          <a:solidFill>
            <a:sysClr val="windowText" lastClr="000000"/>
          </a:solidFill>
        </a:defRPr>
      </a:pPr>
      <a:endParaRPr lang="es-C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CO" b="1" dirty="0"/>
              <a:t>7. ¿Cómo califica esta RPC?</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solidFill>
                <a:schemeClr val="tx1"/>
              </a:solidFill>
            </a:ln>
            <a:effectLst/>
            <a:sp3d/>
          </c:spPr>
          <c:invertIfNegative val="0"/>
          <c:dLbls>
            <c:dLbl>
              <c:idx val="1"/>
              <c:layout>
                <c:manualLayout>
                  <c:x val="1.9444444444444445E-2"/>
                  <c:y val="-0.194444444444444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FF7-4455-BE2C-F9A02E21085E}"/>
                </c:ext>
              </c:extLst>
            </c:dLbl>
            <c:dLbl>
              <c:idx val="2"/>
              <c:layout>
                <c:manualLayout>
                  <c:x val="1.9444444444444445E-2"/>
                  <c:y val="-0.1111111111111110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F53-40A9-9F60-A2E76F688722}"/>
                </c:ext>
              </c:extLst>
            </c:dLbl>
            <c:dLbl>
              <c:idx val="3"/>
              <c:layout>
                <c:manualLayout>
                  <c:x val="2.5000000000000001E-2"/>
                  <c:y val="-7.4074074074074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53-40A9-9F60-A2E76F68872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Hoja1!$A$39:$A$42</c:f>
              <c:strCache>
                <c:ptCount val="4"/>
                <c:pt idx="0">
                  <c:v>Excelente</c:v>
                </c:pt>
                <c:pt idx="1">
                  <c:v>Buena</c:v>
                </c:pt>
                <c:pt idx="2">
                  <c:v>Regular</c:v>
                </c:pt>
                <c:pt idx="3">
                  <c:v>Mala</c:v>
                </c:pt>
              </c:strCache>
            </c:strRef>
          </c:cat>
          <c:val>
            <c:numRef>
              <c:f>Hoja1!$B$39:$B$42</c:f>
              <c:numCache>
                <c:formatCode>General</c:formatCode>
                <c:ptCount val="4"/>
                <c:pt idx="0">
                  <c:v>21</c:v>
                </c:pt>
                <c:pt idx="1">
                  <c:v>8</c:v>
                </c:pt>
                <c:pt idx="2">
                  <c:v>3</c:v>
                </c:pt>
                <c:pt idx="3">
                  <c:v>0</c:v>
                </c:pt>
              </c:numCache>
            </c:numRef>
          </c:val>
          <c:extLst>
            <c:ext xmlns:c16="http://schemas.microsoft.com/office/drawing/2014/chart" uri="{C3380CC4-5D6E-409C-BE32-E72D297353CC}">
              <c16:uniqueId val="{00000000-ED47-4316-8C70-481EDD6B92EA}"/>
            </c:ext>
          </c:extLst>
        </c:ser>
        <c:dLbls>
          <c:showLegendKey val="0"/>
          <c:showVal val="0"/>
          <c:showCatName val="0"/>
          <c:showSerName val="0"/>
          <c:showPercent val="0"/>
          <c:showBubbleSize val="0"/>
        </c:dLbls>
        <c:gapWidth val="150"/>
        <c:shape val="box"/>
        <c:axId val="98322304"/>
        <c:axId val="98359552"/>
        <c:axId val="0"/>
      </c:bar3DChart>
      <c:catAx>
        <c:axId val="98322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98359552"/>
        <c:crosses val="autoZero"/>
        <c:auto val="1"/>
        <c:lblAlgn val="ctr"/>
        <c:lblOffset val="100"/>
        <c:noMultiLvlLbl val="0"/>
      </c:catAx>
      <c:valAx>
        <c:axId val="9835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O"/>
          </a:p>
        </c:txPr>
        <c:crossAx val="983223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solidFill>
            <a:sysClr val="windowText" lastClr="000000"/>
          </a:solidFill>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618985126859"/>
          <c:y val="7.2460882514943217E-2"/>
          <c:w val="0.8455648512685916"/>
          <c:h val="0.74340990228278836"/>
        </c:manualLayout>
      </c:layout>
      <c:barChart>
        <c:barDir val="col"/>
        <c:grouping val="clustered"/>
        <c:varyColors val="0"/>
        <c:ser>
          <c:idx val="0"/>
          <c:order val="0"/>
          <c:tx>
            <c:strRef>
              <c:f>'graficos empalme'!$F$13</c:f>
              <c:strCache>
                <c:ptCount val="1"/>
                <c:pt idx="0">
                  <c:v>MUJERES</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 empalme'!$E$14</c:f>
              <c:strCache>
                <c:ptCount val="1"/>
                <c:pt idx="0">
                  <c:v>Meta Nº 130 Protección a personas adultas mayores</c:v>
                </c:pt>
              </c:strCache>
            </c:strRef>
          </c:cat>
          <c:val>
            <c:numRef>
              <c:f>'graficos empalme'!$F$14</c:f>
              <c:numCache>
                <c:formatCode>General</c:formatCode>
                <c:ptCount val="1"/>
                <c:pt idx="0">
                  <c:v>284</c:v>
                </c:pt>
              </c:numCache>
            </c:numRef>
          </c:val>
          <c:extLst>
            <c:ext xmlns:c16="http://schemas.microsoft.com/office/drawing/2014/chart" uri="{C3380CC4-5D6E-409C-BE32-E72D297353CC}">
              <c16:uniqueId val="{00000000-3820-453B-8BFC-5299B6F86B61}"/>
            </c:ext>
          </c:extLst>
        </c:ser>
        <c:ser>
          <c:idx val="1"/>
          <c:order val="1"/>
          <c:tx>
            <c:strRef>
              <c:f>'graficos empalme'!$G$13</c:f>
              <c:strCache>
                <c:ptCount val="1"/>
                <c:pt idx="0">
                  <c:v>HOMBRES</c:v>
                </c:pt>
              </c:strCache>
            </c:strRef>
          </c:tx>
          <c:spPr>
            <a:solidFill>
              <a:schemeClr val="accent2"/>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820-453B-8BFC-5299B6F86B6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20-453B-8BFC-5299B6F86B6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20-453B-8BFC-5299B6F86B6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20-453B-8BFC-5299B6F86B6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20-453B-8BFC-5299B6F86B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'graficos empalme'!$E$14</c:f>
              <c:strCache>
                <c:ptCount val="1"/>
                <c:pt idx="0">
                  <c:v>Meta Nº 130 Protección a personas adultas mayores</c:v>
                </c:pt>
              </c:strCache>
            </c:strRef>
          </c:cat>
          <c:val>
            <c:numRef>
              <c:f>'graficos empalme'!$G$14</c:f>
              <c:numCache>
                <c:formatCode>General</c:formatCode>
                <c:ptCount val="1"/>
                <c:pt idx="0">
                  <c:v>358</c:v>
                </c:pt>
              </c:numCache>
            </c:numRef>
          </c:val>
          <c:extLst>
            <c:ext xmlns:c16="http://schemas.microsoft.com/office/drawing/2014/chart" uri="{C3380CC4-5D6E-409C-BE32-E72D297353CC}">
              <c16:uniqueId val="{00000006-3820-453B-8BFC-5299B6F86B61}"/>
            </c:ext>
          </c:extLst>
        </c:ser>
        <c:dLbls>
          <c:showLegendKey val="0"/>
          <c:showVal val="0"/>
          <c:showCatName val="0"/>
          <c:showSerName val="0"/>
          <c:showPercent val="0"/>
          <c:showBubbleSize val="0"/>
        </c:dLbls>
        <c:gapWidth val="219"/>
        <c:overlap val="-27"/>
        <c:axId val="89587712"/>
        <c:axId val="89589248"/>
      </c:barChart>
      <c:catAx>
        <c:axId val="89587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crossAx val="89589248"/>
        <c:crosses val="autoZero"/>
        <c:auto val="1"/>
        <c:lblAlgn val="ctr"/>
        <c:lblOffset val="100"/>
        <c:noMultiLvlLbl val="0"/>
      </c:catAx>
      <c:valAx>
        <c:axId val="8958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CO" sz="1800" b="1" dirty="0">
                    <a:solidFill>
                      <a:schemeClr val="tx1"/>
                    </a:solidFill>
                  </a:rPr>
                  <a:t>Número</a:t>
                </a:r>
                <a:r>
                  <a:rPr lang="es-CO" sz="1800" b="1" baseline="0" dirty="0">
                    <a:solidFill>
                      <a:schemeClr val="tx1"/>
                    </a:solidFill>
                  </a:rPr>
                  <a:t> de Personas</a:t>
                </a:r>
                <a:endParaRPr lang="es-CO" sz="1800" b="1" dirty="0">
                  <a:solidFill>
                    <a:schemeClr val="tx1"/>
                  </a:solidFill>
                </a:endParaRPr>
              </a:p>
            </c:rich>
          </c:tx>
          <c:layout>
            <c:manualLayout>
              <c:xMode val="edge"/>
              <c:yMode val="edge"/>
              <c:x val="3.1640328813065048E-2"/>
              <c:y val="0.2194869336379771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CO"/>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crossAx val="8958771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legendEntry>
      <c:legendEntry>
        <c:idx val="1"/>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legendEntry>
      <c:layout>
        <c:manualLayout>
          <c:xMode val="edge"/>
          <c:yMode val="edge"/>
          <c:x val="0.35297117038541764"/>
          <c:y val="0.91487912850119368"/>
          <c:w val="0.4183730849459204"/>
          <c:h val="8.4112738244168039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CO"/>
        </a:p>
      </c:txPr>
    </c:legend>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16964134835012"/>
          <c:y val="3.2971573597653438E-2"/>
          <c:w val="0.8514571179816296"/>
          <c:h val="0.77194442998089252"/>
        </c:manualLayout>
      </c:layout>
      <c:barChart>
        <c:barDir val="col"/>
        <c:grouping val="clustered"/>
        <c:varyColors val="0"/>
        <c:ser>
          <c:idx val="0"/>
          <c:order val="0"/>
          <c:tx>
            <c:strRef>
              <c:f>'graficos empalme'!$F$15</c:f>
              <c:strCache>
                <c:ptCount val="1"/>
                <c:pt idx="0">
                  <c:v>MUJERES</c:v>
                </c:pt>
              </c:strCache>
            </c:strRef>
          </c:tx>
          <c:spPr>
            <a:solidFill>
              <a:srgbClr val="92D05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 empalme'!$E$16</c:f>
              <c:strCache>
                <c:ptCount val="1"/>
                <c:pt idx="0">
                  <c:v>Nº 165 Protección a personas con  Discapacidad Mental</c:v>
                </c:pt>
              </c:strCache>
            </c:strRef>
          </c:cat>
          <c:val>
            <c:numRef>
              <c:f>'graficos empalme'!$F$16</c:f>
              <c:numCache>
                <c:formatCode>General</c:formatCode>
                <c:ptCount val="1"/>
                <c:pt idx="0">
                  <c:v>659</c:v>
                </c:pt>
              </c:numCache>
            </c:numRef>
          </c:val>
          <c:extLst>
            <c:ext xmlns:c16="http://schemas.microsoft.com/office/drawing/2014/chart" uri="{C3380CC4-5D6E-409C-BE32-E72D297353CC}">
              <c16:uniqueId val="{00000000-9B3F-4A94-B5B9-83A61D29F1D1}"/>
            </c:ext>
          </c:extLst>
        </c:ser>
        <c:ser>
          <c:idx val="1"/>
          <c:order val="1"/>
          <c:tx>
            <c:strRef>
              <c:f>'graficos empalme'!$G$15</c:f>
              <c:strCache>
                <c:ptCount val="1"/>
                <c:pt idx="0">
                  <c:v>HOMBRES</c:v>
                </c:pt>
              </c:strCache>
            </c:strRef>
          </c:tx>
          <c:spPr>
            <a:solidFill>
              <a:schemeClr val="accent2"/>
            </a:solidFill>
            <a:ln>
              <a:noFill/>
            </a:ln>
            <a:effectLst/>
          </c:spPr>
          <c:invertIfNegative val="0"/>
          <c:dPt>
            <c:idx val="0"/>
            <c:invertIfNegative val="0"/>
            <c:bubble3D val="0"/>
            <c:spPr>
              <a:solidFill>
                <a:schemeClr val="accent2"/>
              </a:solidFill>
              <a:ln>
                <a:solidFill>
                  <a:schemeClr val="tx1"/>
                </a:solidFill>
              </a:ln>
              <a:effectLst/>
            </c:spPr>
            <c:extLst>
              <c:ext xmlns:c16="http://schemas.microsoft.com/office/drawing/2014/chart" uri="{C3380CC4-5D6E-409C-BE32-E72D297353CC}">
                <c16:uniqueId val="{00000001-9B3F-4A94-B5B9-83A61D29F1D1}"/>
              </c:ext>
            </c:extLst>
          </c:dPt>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B3F-4A94-B5B9-83A61D29F1D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3F-4A94-B5B9-83A61D29F1D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3F-4A94-B5B9-83A61D29F1D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3F-4A94-B5B9-83A61D29F1D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3F-4A94-B5B9-83A61D29F1D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'graficos empalme'!$E$16</c:f>
              <c:strCache>
                <c:ptCount val="1"/>
                <c:pt idx="0">
                  <c:v>Nº 165 Protección a personas con  Discapacidad Mental</c:v>
                </c:pt>
              </c:strCache>
            </c:strRef>
          </c:cat>
          <c:val>
            <c:numRef>
              <c:f>'graficos empalme'!$G$16</c:f>
              <c:numCache>
                <c:formatCode>General</c:formatCode>
                <c:ptCount val="1"/>
                <c:pt idx="0">
                  <c:v>675</c:v>
                </c:pt>
              </c:numCache>
            </c:numRef>
          </c:val>
          <c:extLst>
            <c:ext xmlns:c16="http://schemas.microsoft.com/office/drawing/2014/chart" uri="{C3380CC4-5D6E-409C-BE32-E72D297353CC}">
              <c16:uniqueId val="{00000006-9B3F-4A94-B5B9-83A61D29F1D1}"/>
            </c:ext>
          </c:extLst>
        </c:ser>
        <c:dLbls>
          <c:showLegendKey val="0"/>
          <c:showVal val="0"/>
          <c:showCatName val="0"/>
          <c:showSerName val="0"/>
          <c:showPercent val="0"/>
          <c:showBubbleSize val="0"/>
        </c:dLbls>
        <c:gapWidth val="219"/>
        <c:overlap val="-27"/>
        <c:axId val="91491712"/>
        <c:axId val="91518080"/>
      </c:barChart>
      <c:catAx>
        <c:axId val="91491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crossAx val="91518080"/>
        <c:crosses val="autoZero"/>
        <c:auto val="1"/>
        <c:lblAlgn val="ctr"/>
        <c:lblOffset val="100"/>
        <c:noMultiLvlLbl val="0"/>
      </c:catAx>
      <c:valAx>
        <c:axId val="91518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r>
                  <a:rPr lang="es-CO" sz="1800" b="1" dirty="0">
                    <a:solidFill>
                      <a:srgbClr val="002060"/>
                    </a:solidFill>
                  </a:rPr>
                  <a:t>Número</a:t>
                </a:r>
                <a:r>
                  <a:rPr lang="es-CO" sz="1800" b="1" baseline="0" dirty="0">
                    <a:solidFill>
                      <a:srgbClr val="002060"/>
                    </a:solidFill>
                  </a:rPr>
                  <a:t> de Personas</a:t>
                </a:r>
                <a:endParaRPr lang="es-CO" sz="1800" b="1" dirty="0">
                  <a:solidFill>
                    <a:srgbClr val="002060"/>
                  </a:solidFill>
                </a:endParaRPr>
              </a:p>
            </c:rich>
          </c:tx>
          <c:layout>
            <c:manualLayout>
              <c:xMode val="edge"/>
              <c:yMode val="edge"/>
              <c:x val="1.7361330593111249E-2"/>
              <c:y val="0.2246685348316521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s-CO"/>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crossAx val="9149171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legendEntry>
      <c:legendEntry>
        <c:idx val="1"/>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s-CO"/>
          </a:p>
        </c:txPr>
      </c:legendEntry>
      <c:layout>
        <c:manualLayout>
          <c:xMode val="edge"/>
          <c:yMode val="edge"/>
          <c:x val="0.38968496414044185"/>
          <c:y val="0.9144344146284894"/>
          <c:w val="0.4056424551209174"/>
          <c:h val="8.4112738244168039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CO"/>
        </a:p>
      </c:txPr>
    </c:legend>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'CONTRATOS MUNICIPIOS'!$A$3</c:f>
              <c:strCache>
                <c:ptCount val="1"/>
                <c:pt idx="0">
                  <c:v>NÚMERO DE CONTRATOS CON MUNICIPIOS</c:v>
                </c:pt>
              </c:strCache>
            </c:strRef>
          </c:tx>
          <c:spPr>
            <a:solidFill>
              <a:schemeClr val="accent2"/>
            </a:solidFill>
            <a:ln>
              <a:noFill/>
            </a:ln>
            <a:effectLst/>
          </c:spPr>
          <c:invertIfNegative val="0"/>
          <c:dLbls>
            <c:spPr>
              <a:noFill/>
              <a:ln>
                <a:noFill/>
              </a:ln>
              <a:effectLst/>
            </c:spPr>
            <c:txPr>
              <a:bodyPr/>
              <a:lstStyle/>
              <a:p>
                <a:pPr>
                  <a:defRPr sz="1600"/>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'CONTRATOS MUNICIPIOS'!$B$2:$H$2</c:f>
              <c:numCache>
                <c:formatCode>General</c:formatCode>
                <c:ptCount val="3"/>
                <c:pt idx="0">
                  <c:v>2019</c:v>
                </c:pt>
                <c:pt idx="1">
                  <c:v>2020</c:v>
                </c:pt>
                <c:pt idx="2">
                  <c:v>2021</c:v>
                </c:pt>
              </c:numCache>
            </c:numRef>
          </c:cat>
          <c:val>
            <c:numRef>
              <c:f>'CONTRATOS MUNICIPIOS'!$B$3:$H$3</c:f>
              <c:numCache>
                <c:formatCode>General</c:formatCode>
                <c:ptCount val="3"/>
                <c:pt idx="0">
                  <c:v>78</c:v>
                </c:pt>
                <c:pt idx="1">
                  <c:v>144</c:v>
                </c:pt>
                <c:pt idx="2">
                  <c:v>135</c:v>
                </c:pt>
              </c:numCache>
            </c:numRef>
          </c:val>
          <c:extLst>
            <c:ext xmlns:c16="http://schemas.microsoft.com/office/drawing/2014/chart" uri="{C3380CC4-5D6E-409C-BE32-E72D297353CC}">
              <c16:uniqueId val="{00000000-79C9-4746-B2FE-A44655C3AB23}"/>
            </c:ext>
          </c:extLst>
        </c:ser>
        <c:ser>
          <c:idx val="1"/>
          <c:order val="1"/>
          <c:tx>
            <c:strRef>
              <c:f>'CONTRATOS MUNICIPIOS'!$A$4</c:f>
              <c:strCache>
                <c:ptCount val="1"/>
                <c:pt idx="0">
                  <c:v>NÚMERO DE USUARIOS INGRESADOS POR CONTRATOS</c:v>
                </c:pt>
              </c:strCache>
            </c:strRef>
          </c:tx>
          <c:spPr>
            <a:solidFill>
              <a:schemeClr val="accent4"/>
            </a:solidFill>
            <a:ln>
              <a:noFill/>
            </a:ln>
            <a:effectLst/>
          </c:spPr>
          <c:invertIfNegative val="0"/>
          <c:dLbls>
            <c:spPr>
              <a:noFill/>
              <a:ln>
                <a:noFill/>
              </a:ln>
              <a:effectLst/>
            </c:spPr>
            <c:txPr>
              <a:bodyPr/>
              <a:lstStyle/>
              <a:p>
                <a:pPr>
                  <a:defRPr sz="1400"/>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'CONTRATOS MUNICIPIOS'!$B$2:$H$2</c:f>
              <c:numCache>
                <c:formatCode>General</c:formatCode>
                <c:ptCount val="3"/>
                <c:pt idx="0">
                  <c:v>2019</c:v>
                </c:pt>
                <c:pt idx="1">
                  <c:v>2020</c:v>
                </c:pt>
                <c:pt idx="2">
                  <c:v>2021</c:v>
                </c:pt>
              </c:numCache>
            </c:numRef>
          </c:cat>
          <c:val>
            <c:numRef>
              <c:f>'CONTRATOS MUNICIPIOS'!$B$4:$H$4</c:f>
              <c:numCache>
                <c:formatCode>General</c:formatCode>
                <c:ptCount val="3"/>
                <c:pt idx="0">
                  <c:v>362</c:v>
                </c:pt>
                <c:pt idx="1">
                  <c:v>525</c:v>
                </c:pt>
                <c:pt idx="2">
                  <c:v>505</c:v>
                </c:pt>
              </c:numCache>
            </c:numRef>
          </c:val>
          <c:extLst>
            <c:ext xmlns:c16="http://schemas.microsoft.com/office/drawing/2014/chart" uri="{C3380CC4-5D6E-409C-BE32-E72D297353CC}">
              <c16:uniqueId val="{00000001-79C9-4746-B2FE-A44655C3AB23}"/>
            </c:ext>
          </c:extLst>
        </c:ser>
        <c:dLbls>
          <c:showLegendKey val="0"/>
          <c:showVal val="1"/>
          <c:showCatName val="0"/>
          <c:showSerName val="0"/>
          <c:showPercent val="0"/>
          <c:showBubbleSize val="0"/>
        </c:dLbls>
        <c:gapWidth val="75"/>
        <c:axId val="90170112"/>
        <c:axId val="90171648"/>
      </c:barChart>
      <c:catAx>
        <c:axId val="9017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es-CO"/>
          </a:p>
        </c:txPr>
        <c:crossAx val="90171648"/>
        <c:crosses val="autoZero"/>
        <c:auto val="1"/>
        <c:lblAlgn val="ctr"/>
        <c:lblOffset val="100"/>
        <c:noMultiLvlLbl val="0"/>
      </c:catAx>
      <c:valAx>
        <c:axId val="90171648"/>
        <c:scaling>
          <c:orientation val="minMax"/>
        </c:scaling>
        <c:delete val="0"/>
        <c:axPos val="l"/>
        <c:numFmt formatCode="General" sourceLinked="1"/>
        <c:majorTickMark val="none"/>
        <c:minorTickMark val="none"/>
        <c:tickLblPos val="nextTo"/>
        <c:spPr>
          <a:noFill/>
          <a:effectLst/>
        </c:spPr>
        <c:txPr>
          <a:bodyPr rot="-60000000" vert="horz"/>
          <a:lstStyle/>
          <a:p>
            <a:pPr>
              <a:defRPr sz="1200"/>
            </a:pPr>
            <a:endParaRPr lang="es-CO"/>
          </a:p>
        </c:txPr>
        <c:crossAx val="90170112"/>
        <c:crosses val="autoZero"/>
        <c:crossBetween val="between"/>
      </c:valAx>
      <c:spPr>
        <a:noFill/>
        <a:ln>
          <a:solidFill>
            <a:schemeClr val="tx2"/>
          </a:solidFill>
        </a:ln>
        <a:effectLst/>
      </c:spPr>
    </c:plotArea>
    <c:legend>
      <c:legendPos val="b"/>
      <c:layout/>
      <c:overlay val="0"/>
      <c:spPr>
        <a:noFill/>
        <a:ln>
          <a:noFill/>
        </a:ln>
        <a:effectLst/>
      </c:spPr>
      <c:txPr>
        <a:bodyPr rot="0" vert="horz"/>
        <a:lstStyle/>
        <a:p>
          <a:pPr>
            <a:defRPr sz="1600"/>
          </a:pPr>
          <a:endParaRPr lang="es-C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r>
              <a:rPr lang="en-US" dirty="0">
                <a:solidFill>
                  <a:schemeClr val="tx1"/>
                </a:solidFill>
              </a:rPr>
              <a:t>INDICE DE SATISFACCIÓN ENTRE BUENO Y EXCELENTE</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endParaRPr lang="es-CO"/>
        </a:p>
      </c:txPr>
    </c:title>
    <c:autoTitleDeleted val="0"/>
    <c:plotArea>
      <c:layout/>
      <c:barChart>
        <c:barDir val="col"/>
        <c:grouping val="clustered"/>
        <c:varyColors val="0"/>
        <c:ser>
          <c:idx val="0"/>
          <c:order val="0"/>
          <c:tx>
            <c:strRef>
              <c:f>'INDICE SATISFACCION SERVICIO'!$A$3</c:f>
              <c:strCache>
                <c:ptCount val="1"/>
                <c:pt idx="0">
                  <c:v>INDICE SATISFACCIÓN ENTRE BUENO Y EXCELENTE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accent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7C08-4F78-80C7-2F97825F8AD9}"/>
              </c:ext>
            </c:extLst>
          </c:dPt>
          <c:dPt>
            <c:idx val="1"/>
            <c:invertIfNegative val="0"/>
            <c:bubble3D val="0"/>
            <c:spPr>
              <a:solidFill>
                <a:srgbClr val="FFC0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7C08-4F78-80C7-2F97825F8AD9}"/>
              </c:ext>
            </c:extLst>
          </c:dPt>
          <c:dPt>
            <c:idx val="2"/>
            <c:invertIfNegative val="0"/>
            <c:bubble3D val="0"/>
            <c:spPr>
              <a:solidFill>
                <a:srgbClr val="ED8137"/>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7C08-4F78-80C7-2F97825F8AD9}"/>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'INDICE SATISFACCION SERVICIO'!$B$1:$G$2</c:f>
              <c:strCache>
                <c:ptCount val="3"/>
                <c:pt idx="0">
                  <c:v>2019</c:v>
                </c:pt>
                <c:pt idx="1">
                  <c:v>2020</c:v>
                </c:pt>
                <c:pt idx="2">
                  <c:v>2021</c:v>
                </c:pt>
              </c:strCache>
            </c:strRef>
          </c:cat>
          <c:val>
            <c:numRef>
              <c:f>'INDICE SATISFACCION SERVICIO'!$B$3:$G$3</c:f>
              <c:numCache>
                <c:formatCode>0%</c:formatCode>
                <c:ptCount val="3"/>
                <c:pt idx="0">
                  <c:v>0.91</c:v>
                </c:pt>
                <c:pt idx="1">
                  <c:v>0.96000000000000019</c:v>
                </c:pt>
                <c:pt idx="2">
                  <c:v>0.98</c:v>
                </c:pt>
              </c:numCache>
            </c:numRef>
          </c:val>
          <c:extLst>
            <c:ext xmlns:c16="http://schemas.microsoft.com/office/drawing/2014/chart" uri="{C3380CC4-5D6E-409C-BE32-E72D297353CC}">
              <c16:uniqueId val="{00000006-7C08-4F78-80C7-2F97825F8AD9}"/>
            </c:ext>
          </c:extLst>
        </c:ser>
        <c:dLbls>
          <c:showLegendKey val="0"/>
          <c:showVal val="1"/>
          <c:showCatName val="0"/>
          <c:showSerName val="0"/>
          <c:showPercent val="0"/>
          <c:showBubbleSize val="0"/>
        </c:dLbls>
        <c:gapWidth val="41"/>
        <c:axId val="91608576"/>
        <c:axId val="91610112"/>
      </c:barChart>
      <c:catAx>
        <c:axId val="916085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effectLst/>
                <a:latin typeface="+mn-lt"/>
                <a:ea typeface="+mn-ea"/>
                <a:cs typeface="+mn-cs"/>
              </a:defRPr>
            </a:pPr>
            <a:endParaRPr lang="es-CO"/>
          </a:p>
        </c:txPr>
        <c:crossAx val="91610112"/>
        <c:crosses val="autoZero"/>
        <c:auto val="1"/>
        <c:lblAlgn val="ctr"/>
        <c:lblOffset val="100"/>
        <c:noMultiLvlLbl val="0"/>
      </c:catAx>
      <c:valAx>
        <c:axId val="91610112"/>
        <c:scaling>
          <c:orientation val="minMax"/>
        </c:scaling>
        <c:delete val="1"/>
        <c:axPos val="l"/>
        <c:numFmt formatCode="0%" sourceLinked="1"/>
        <c:majorTickMark val="none"/>
        <c:minorTickMark val="none"/>
        <c:tickLblPos val="none"/>
        <c:crossAx val="9160857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tx1"/>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r>
              <a:rPr lang="en-US" dirty="0">
                <a:solidFill>
                  <a:schemeClr val="tx1"/>
                </a:solidFill>
              </a:rPr>
              <a:t>INDICE DE SATISFACCION ENTRE BUENO Y EXCELENTE</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tx1"/>
              </a:solidFill>
              <a:effectLst/>
              <a:latin typeface="+mn-lt"/>
              <a:ea typeface="+mn-ea"/>
              <a:cs typeface="+mn-cs"/>
            </a:defRPr>
          </a:pPr>
          <a:endParaRPr lang="es-CO"/>
        </a:p>
      </c:txPr>
    </c:title>
    <c:autoTitleDeleted val="0"/>
    <c:plotArea>
      <c:layout/>
      <c:barChart>
        <c:barDir val="col"/>
        <c:grouping val="clustered"/>
        <c:varyColors val="0"/>
        <c:ser>
          <c:idx val="0"/>
          <c:order val="0"/>
          <c:tx>
            <c:strRef>
              <c:f>'INDICE SATISFACCION SERVICIO'!$A$20</c:f>
              <c:strCache>
                <c:ptCount val="1"/>
                <c:pt idx="0">
                  <c:v>INDICE SATISFACCION ENTRE BUENO Y EXCELENTE</c:v>
                </c:pt>
              </c:strCache>
            </c:strRef>
          </c:tx>
          <c:spPr>
            <a:solidFill>
              <a:srgbClr val="FFC000"/>
            </a:solidFill>
            <a:ln>
              <a:solidFill>
                <a:schemeClr val="tx1"/>
              </a:solidFill>
            </a:ln>
            <a:effectLst>
              <a:outerShdw blurRad="76200" dir="18900000" sy="23000" kx="-1200000" algn="bl" rotWithShape="0">
                <a:prstClr val="black">
                  <a:alpha val="20000"/>
                </a:prstClr>
              </a:outerShdw>
            </a:effectLst>
          </c:spPr>
          <c:invertIfNegative val="0"/>
          <c:dPt>
            <c:idx val="0"/>
            <c:invertIfNegative val="0"/>
            <c:bubble3D val="0"/>
            <c:spPr>
              <a:solidFill>
                <a:srgbClr val="ED8137"/>
              </a:solidFill>
              <a:ln>
                <a:solidFill>
                  <a:schemeClr val="tx1"/>
                </a:solid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FF66-4F0C-B6C3-88815644A6B2}"/>
              </c:ext>
            </c:extLst>
          </c:dPt>
          <c:dPt>
            <c:idx val="2"/>
            <c:invertIfNegative val="0"/>
            <c:bubble3D val="0"/>
            <c:spPr>
              <a:solidFill>
                <a:srgbClr val="ED8137"/>
              </a:solidFill>
              <a:ln>
                <a:solidFill>
                  <a:schemeClr val="tx1"/>
                </a:solid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FF66-4F0C-B6C3-88815644A6B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'INDICE SATISFACCION SERVICIO'!$B$18:$G$19</c:f>
              <c:strCache>
                <c:ptCount val="3"/>
                <c:pt idx="0">
                  <c:v>2019</c:v>
                </c:pt>
                <c:pt idx="1">
                  <c:v>2020</c:v>
                </c:pt>
                <c:pt idx="2">
                  <c:v>2021</c:v>
                </c:pt>
              </c:strCache>
            </c:strRef>
          </c:cat>
          <c:val>
            <c:numRef>
              <c:f>'INDICE SATISFACCION SERVICIO'!$B$20:$G$20</c:f>
              <c:numCache>
                <c:formatCode>0%</c:formatCode>
                <c:ptCount val="3"/>
                <c:pt idx="0">
                  <c:v>1</c:v>
                </c:pt>
                <c:pt idx="1">
                  <c:v>1</c:v>
                </c:pt>
                <c:pt idx="2">
                  <c:v>1</c:v>
                </c:pt>
              </c:numCache>
            </c:numRef>
          </c:val>
          <c:extLst>
            <c:ext xmlns:c16="http://schemas.microsoft.com/office/drawing/2014/chart" uri="{C3380CC4-5D6E-409C-BE32-E72D297353CC}">
              <c16:uniqueId val="{00000004-FF66-4F0C-B6C3-88815644A6B2}"/>
            </c:ext>
          </c:extLst>
        </c:ser>
        <c:dLbls>
          <c:showLegendKey val="0"/>
          <c:showVal val="1"/>
          <c:showCatName val="0"/>
          <c:showSerName val="0"/>
          <c:showPercent val="0"/>
          <c:showBubbleSize val="0"/>
        </c:dLbls>
        <c:gapWidth val="41"/>
        <c:axId val="91722880"/>
        <c:axId val="91724416"/>
      </c:barChart>
      <c:catAx>
        <c:axId val="91722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effectLst/>
                <a:latin typeface="+mn-lt"/>
                <a:ea typeface="+mn-ea"/>
                <a:cs typeface="+mn-cs"/>
              </a:defRPr>
            </a:pPr>
            <a:endParaRPr lang="es-CO"/>
          </a:p>
        </c:txPr>
        <c:crossAx val="91724416"/>
        <c:crosses val="autoZero"/>
        <c:auto val="1"/>
        <c:lblAlgn val="ctr"/>
        <c:lblOffset val="100"/>
        <c:noMultiLvlLbl val="0"/>
      </c:catAx>
      <c:valAx>
        <c:axId val="91724416"/>
        <c:scaling>
          <c:orientation val="minMax"/>
        </c:scaling>
        <c:delete val="1"/>
        <c:axPos val="l"/>
        <c:numFmt formatCode="0%" sourceLinked="1"/>
        <c:majorTickMark val="none"/>
        <c:minorTickMark val="none"/>
        <c:tickLblPos val="none"/>
        <c:crossAx val="9172288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tx2"/>
      </a:solidFill>
      <a:round/>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CO" b="1" dirty="0"/>
              <a:t>1. ¿Cómo se enteró de esta (RPC)?</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solidFill>
                <a:schemeClr val="tx1"/>
              </a:solidFill>
            </a:ln>
            <a:effectLst/>
            <a:sp3d/>
          </c:spPr>
          <c:invertIfNegative val="0"/>
          <c:dLbls>
            <c:dLbl>
              <c:idx val="0"/>
              <c:layout>
                <c:manualLayout>
                  <c:x val="1.7188455854090311E-2"/>
                  <c:y val="-8.684546615581106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83A-4A38-ACC5-D4BE3BA6579C}"/>
                </c:ext>
              </c:extLst>
            </c:dLbl>
            <c:dLbl>
              <c:idx val="2"/>
              <c:layout>
                <c:manualLayout>
                  <c:x val="2.2099443240973272E-2"/>
                  <c:y val="-6.64112388250318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83A-4A38-ACC5-D4BE3BA6579C}"/>
                </c:ext>
              </c:extLst>
            </c:dLbl>
            <c:dLbl>
              <c:idx val="3"/>
              <c:layout>
                <c:manualLayout>
                  <c:x val="2.2099443240973272E-2"/>
                  <c:y val="-7.15197956577267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83A-4A38-ACC5-D4BE3BA6579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Hoja1!$A$3:$A$6</c:f>
              <c:strCache>
                <c:ptCount val="4"/>
                <c:pt idx="0">
                  <c:v>Por internet</c:v>
                </c:pt>
                <c:pt idx="1">
                  <c:v>Por invitación directa</c:v>
                </c:pt>
                <c:pt idx="2">
                  <c:v>Redes sociales</c:v>
                </c:pt>
                <c:pt idx="3">
                  <c:v>Por otro medio</c:v>
                </c:pt>
              </c:strCache>
            </c:strRef>
          </c:cat>
          <c:val>
            <c:numRef>
              <c:f>Hoja1!$B$3:$B$6</c:f>
              <c:numCache>
                <c:formatCode>General</c:formatCode>
                <c:ptCount val="4"/>
                <c:pt idx="0">
                  <c:v>2</c:v>
                </c:pt>
                <c:pt idx="1">
                  <c:v>29</c:v>
                </c:pt>
                <c:pt idx="2">
                  <c:v>0</c:v>
                </c:pt>
                <c:pt idx="3">
                  <c:v>1</c:v>
                </c:pt>
              </c:numCache>
            </c:numRef>
          </c:val>
          <c:extLst>
            <c:ext xmlns:c16="http://schemas.microsoft.com/office/drawing/2014/chart" uri="{C3380CC4-5D6E-409C-BE32-E72D297353CC}">
              <c16:uniqueId val="{00000000-E535-478B-9C53-143CE9E9A9EA}"/>
            </c:ext>
          </c:extLst>
        </c:ser>
        <c:dLbls>
          <c:showLegendKey val="0"/>
          <c:showVal val="0"/>
          <c:showCatName val="0"/>
          <c:showSerName val="0"/>
          <c:showPercent val="0"/>
          <c:showBubbleSize val="0"/>
        </c:dLbls>
        <c:gapWidth val="150"/>
        <c:shape val="box"/>
        <c:axId val="94344320"/>
        <c:axId val="94346624"/>
        <c:axId val="0"/>
      </c:bar3DChart>
      <c:catAx>
        <c:axId val="94344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94346624"/>
        <c:crosses val="autoZero"/>
        <c:auto val="1"/>
        <c:lblAlgn val="ctr"/>
        <c:lblOffset val="100"/>
        <c:noMultiLvlLbl val="0"/>
      </c:catAx>
      <c:valAx>
        <c:axId val="94346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O"/>
          </a:p>
        </c:txPr>
        <c:crossAx val="9434432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solidFill>
            <a:schemeClr val="tx1"/>
          </a:solidFill>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ysClr val="windowText" lastClr="000000"/>
                </a:solidFill>
                <a:latin typeface="+mn-lt"/>
                <a:ea typeface="+mn-ea"/>
                <a:cs typeface="+mn-cs"/>
              </a:defRPr>
            </a:pPr>
            <a:r>
              <a:rPr lang="es-CO" b="1" dirty="0"/>
              <a:t>2. ¿Considera que la información presentada en esta RPC fue?</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solidFill>
                <a:sysClr val="windowText" lastClr="000000"/>
              </a:solidFill>
            </a:ln>
            <a:effectLst/>
            <a:sp3d>
              <a:contourClr>
                <a:sysClr val="windowText" lastClr="000000"/>
              </a:contourClr>
            </a:sp3d>
          </c:spPr>
          <c:invertIfNegative val="0"/>
          <c:dLbls>
            <c:dLbl>
              <c:idx val="1"/>
              <c:layout>
                <c:manualLayout>
                  <c:x val="3.4728678778863091E-2"/>
                  <c:y val="-0.1435185185185185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BBA-4412-847F-5AAA6635312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Hoja1!$A$9:$A$10</c:f>
              <c:strCache>
                <c:ptCount val="2"/>
                <c:pt idx="0">
                  <c:v>Suficiente</c:v>
                </c:pt>
                <c:pt idx="1">
                  <c:v> Insuficiente</c:v>
                </c:pt>
              </c:strCache>
            </c:strRef>
          </c:cat>
          <c:val>
            <c:numRef>
              <c:f>Hoja1!$B$9:$B$10</c:f>
              <c:numCache>
                <c:formatCode>General</c:formatCode>
                <c:ptCount val="2"/>
                <c:pt idx="0">
                  <c:v>30</c:v>
                </c:pt>
                <c:pt idx="1">
                  <c:v>2</c:v>
                </c:pt>
              </c:numCache>
            </c:numRef>
          </c:val>
          <c:extLst>
            <c:ext xmlns:c16="http://schemas.microsoft.com/office/drawing/2014/chart" uri="{C3380CC4-5D6E-409C-BE32-E72D297353CC}">
              <c16:uniqueId val="{00000000-7862-401B-9718-6B2ABC2E16B7}"/>
            </c:ext>
          </c:extLst>
        </c:ser>
        <c:dLbls>
          <c:showLegendKey val="0"/>
          <c:showVal val="0"/>
          <c:showCatName val="0"/>
          <c:showSerName val="0"/>
          <c:showPercent val="0"/>
          <c:showBubbleSize val="0"/>
        </c:dLbls>
        <c:gapWidth val="150"/>
        <c:shape val="box"/>
        <c:axId val="102405632"/>
        <c:axId val="102420864"/>
        <c:axId val="0"/>
      </c:bar3DChart>
      <c:catAx>
        <c:axId val="102405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02420864"/>
        <c:crosses val="autoZero"/>
        <c:auto val="1"/>
        <c:lblAlgn val="ctr"/>
        <c:lblOffset val="100"/>
        <c:noMultiLvlLbl val="0"/>
      </c:catAx>
      <c:valAx>
        <c:axId val="10242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CO"/>
          </a:p>
        </c:txPr>
        <c:crossAx val="102405632"/>
        <c:crosses val="autoZero"/>
        <c:crossBetween val="between"/>
      </c:valAx>
      <c:spPr>
        <a:noFill/>
        <a:ln>
          <a:noFill/>
        </a:ln>
        <a:effectLst/>
      </c:spPr>
    </c:plotArea>
    <c:plotVisOnly val="1"/>
    <c:dispBlanksAs val="gap"/>
    <c:showDLblsOverMax val="0"/>
  </c:chart>
  <c:spPr>
    <a:solidFill>
      <a:schemeClr val="bg1"/>
    </a:solidFill>
    <a:ln w="3175" cap="flat" cmpd="sng" algn="ctr">
      <a:solidFill>
        <a:schemeClr val="tx1"/>
      </a:solidFill>
      <a:round/>
    </a:ln>
    <a:effectLst/>
  </c:spPr>
  <c:txPr>
    <a:bodyPr/>
    <a:lstStyle/>
    <a:p>
      <a:pPr>
        <a:defRPr sz="1200">
          <a:solidFill>
            <a:sysClr val="windowText" lastClr="000000"/>
          </a:solidFill>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CO" dirty="0"/>
              <a:t>3.</a:t>
            </a:r>
            <a:r>
              <a:rPr lang="es-CO" baseline="0" dirty="0"/>
              <a:t> </a:t>
            </a:r>
            <a:r>
              <a:rPr lang="es-CO" dirty="0"/>
              <a:t>Considera que la información presentada en la RPC permite a la ciudadanía ejercer un control sobre la gestión de la entidad?</a:t>
            </a:r>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solidFill>
                <a:sysClr val="windowText" lastClr="000000"/>
              </a:solidFill>
            </a:ln>
            <a:effectLst/>
            <a:sp3d>
              <a:contourClr>
                <a:sysClr val="windowText" lastClr="000000"/>
              </a:contourClr>
            </a:sp3d>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52A-497D-80B8-DAFD55E85A2A}"/>
                </c:ext>
              </c:extLst>
            </c:dLbl>
            <c:dLbl>
              <c:idx val="1"/>
              <c:layout>
                <c:manualLayout>
                  <c:x val="2.7777777777777811E-2"/>
                  <c:y val="-9.72222222222222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52A-497D-80B8-DAFD55E85A2A}"/>
                </c:ext>
              </c:extLst>
            </c:dLbl>
            <c:dLbl>
              <c:idx val="2"/>
              <c:layout>
                <c:manualLayout>
                  <c:x val="3.333333333333334E-2"/>
                  <c:y val="-8.79629629629630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52A-497D-80B8-DAFD55E85A2A}"/>
                </c:ext>
              </c:extLst>
            </c:dLbl>
            <c:spPr>
              <a:noFill/>
              <a:ln>
                <a:noFill/>
              </a:ln>
              <a:effectLst/>
            </c:spPr>
            <c:txPr>
              <a:bodyPr/>
              <a:lstStyle/>
              <a:p>
                <a:pPr>
                  <a:defRPr sz="1400"/>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Hoja1!$A$14:$A$16</c:f>
              <c:strCache>
                <c:ptCount val="3"/>
                <c:pt idx="0">
                  <c:v>Si </c:v>
                </c:pt>
                <c:pt idx="1">
                  <c:v>No</c:v>
                </c:pt>
                <c:pt idx="2">
                  <c:v>parcial</c:v>
                </c:pt>
              </c:strCache>
            </c:strRef>
          </c:cat>
          <c:val>
            <c:numRef>
              <c:f>Hoja1!$B$14:$B$16</c:f>
              <c:numCache>
                <c:formatCode>General</c:formatCode>
                <c:ptCount val="3"/>
                <c:pt idx="0">
                  <c:v>28</c:v>
                </c:pt>
                <c:pt idx="1">
                  <c:v>2</c:v>
                </c:pt>
                <c:pt idx="2">
                  <c:v>2</c:v>
                </c:pt>
              </c:numCache>
            </c:numRef>
          </c:val>
          <c:extLst>
            <c:ext xmlns:c16="http://schemas.microsoft.com/office/drawing/2014/chart" uri="{C3380CC4-5D6E-409C-BE32-E72D297353CC}">
              <c16:uniqueId val="{00000000-7520-43EC-ACBA-2FF8EF9E0C28}"/>
            </c:ext>
          </c:extLst>
        </c:ser>
        <c:dLbls>
          <c:showLegendKey val="0"/>
          <c:showVal val="0"/>
          <c:showCatName val="0"/>
          <c:showSerName val="0"/>
          <c:showPercent val="0"/>
          <c:showBubbleSize val="0"/>
        </c:dLbls>
        <c:gapWidth val="150"/>
        <c:shape val="box"/>
        <c:axId val="88978560"/>
        <c:axId val="91944832"/>
        <c:axId val="0"/>
      </c:bar3DChart>
      <c:catAx>
        <c:axId val="88978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CO"/>
          </a:p>
        </c:txPr>
        <c:crossAx val="91944832"/>
        <c:crosses val="autoZero"/>
        <c:auto val="1"/>
        <c:lblAlgn val="ctr"/>
        <c:lblOffset val="100"/>
        <c:noMultiLvlLbl val="0"/>
      </c:catAx>
      <c:valAx>
        <c:axId val="9194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crossAx val="88978560"/>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b="1">
          <a:solidFill>
            <a:sysClr val="windowText" lastClr="000000"/>
          </a:solidFill>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B7284-D002-466D-BA9F-34688557666D}" type="doc">
      <dgm:prSet loTypeId="urn:microsoft.com/office/officeart/2005/8/layout/cycle6" loCatId="cycle" qsTypeId="urn:microsoft.com/office/officeart/2005/8/quickstyle/3d1" qsCatId="3D" csTypeId="urn:microsoft.com/office/officeart/2005/8/colors/colorful1#5" csCatId="colorful" phldr="1"/>
      <dgm:spPr/>
      <dgm:t>
        <a:bodyPr/>
        <a:lstStyle/>
        <a:p>
          <a:endParaRPr lang="es-CO"/>
        </a:p>
      </dgm:t>
    </dgm:pt>
    <dgm:pt modelId="{CBAD8C23-0DA8-4E17-9DF1-022914116A7A}">
      <dgm:prSet phldrT="[Texto]" custT="1"/>
      <dgm:spPr/>
      <dgm:t>
        <a:bodyPr/>
        <a:lstStyle/>
        <a:p>
          <a:r>
            <a:rPr lang="es-CO" sz="1800" b="1" dirty="0" smtClean="0">
              <a:solidFill>
                <a:schemeClr val="tx1"/>
              </a:solidFill>
            </a:rPr>
            <a:t>Gobernacion De Cundinamarca</a:t>
          </a:r>
          <a:endParaRPr lang="es-CO" sz="1800" b="1" dirty="0">
            <a:solidFill>
              <a:schemeClr val="tx1"/>
            </a:solidFill>
          </a:endParaRPr>
        </a:p>
      </dgm:t>
    </dgm:pt>
    <dgm:pt modelId="{1EEA74C9-8648-470B-AE40-94C13C307A3C}" type="parTrans" cxnId="{09A141A7-CC77-4EE1-8F0A-27D8CFCA14F6}">
      <dgm:prSet/>
      <dgm:spPr/>
      <dgm:t>
        <a:bodyPr/>
        <a:lstStyle/>
        <a:p>
          <a:endParaRPr lang="es-CO" sz="2800" b="1"/>
        </a:p>
      </dgm:t>
    </dgm:pt>
    <dgm:pt modelId="{8DDFA512-707E-4D2C-93FF-A9737EC47823}" type="sibTrans" cxnId="{09A141A7-CC77-4EE1-8F0A-27D8CFCA14F6}">
      <dgm:prSet/>
      <dgm:spPr/>
      <dgm:t>
        <a:bodyPr/>
        <a:lstStyle/>
        <a:p>
          <a:endParaRPr lang="es-CO" sz="2800" b="1" dirty="0"/>
        </a:p>
      </dgm:t>
    </dgm:pt>
    <dgm:pt modelId="{FA3B2CB3-B7B6-4868-8A25-147E9A3462B1}">
      <dgm:prSet phldrT="[Texto]" custT="1"/>
      <dgm:spPr/>
      <dgm:t>
        <a:bodyPr/>
        <a:lstStyle/>
        <a:p>
          <a:r>
            <a:rPr lang="es-CO" sz="1800" b="1" dirty="0" smtClean="0">
              <a:solidFill>
                <a:schemeClr val="tx1"/>
              </a:solidFill>
            </a:rPr>
            <a:t>Secretaría General</a:t>
          </a:r>
          <a:endParaRPr lang="es-CO" sz="1800" b="1" dirty="0">
            <a:solidFill>
              <a:schemeClr val="tx1"/>
            </a:solidFill>
          </a:endParaRPr>
        </a:p>
      </dgm:t>
    </dgm:pt>
    <dgm:pt modelId="{42704C81-6427-4272-A35A-542ADB000AC4}" type="parTrans" cxnId="{7CFAD11C-B638-4809-9666-CF1F793E516C}">
      <dgm:prSet/>
      <dgm:spPr/>
      <dgm:t>
        <a:bodyPr/>
        <a:lstStyle/>
        <a:p>
          <a:endParaRPr lang="es-CO" sz="2800" b="1"/>
        </a:p>
      </dgm:t>
    </dgm:pt>
    <dgm:pt modelId="{9B33B9B5-B883-4ED3-A11E-F7BFFCACB197}" type="sibTrans" cxnId="{7CFAD11C-B638-4809-9666-CF1F793E516C}">
      <dgm:prSet/>
      <dgm:spPr/>
      <dgm:t>
        <a:bodyPr/>
        <a:lstStyle/>
        <a:p>
          <a:endParaRPr lang="es-CO" sz="2800" b="1" dirty="0"/>
        </a:p>
      </dgm:t>
    </dgm:pt>
    <dgm:pt modelId="{36C0C6E5-2326-489F-90FA-B044DEE21D84}">
      <dgm:prSet phldrT="[Texto]" custT="1"/>
      <dgm:spPr/>
      <dgm:t>
        <a:bodyPr/>
        <a:lstStyle/>
        <a:p>
          <a:r>
            <a:rPr lang="es-CO" sz="1800" b="1" dirty="0" smtClean="0">
              <a:solidFill>
                <a:schemeClr val="tx1"/>
              </a:solidFill>
            </a:rPr>
            <a:t>Gobierno</a:t>
          </a:r>
          <a:endParaRPr lang="es-CO" sz="1800" b="1" dirty="0">
            <a:solidFill>
              <a:schemeClr val="tx1"/>
            </a:solidFill>
          </a:endParaRPr>
        </a:p>
      </dgm:t>
    </dgm:pt>
    <dgm:pt modelId="{1302C664-B9D7-4592-B98C-A983EFCEAB80}" type="parTrans" cxnId="{E6D31211-F9BD-483E-98A8-53E5B978C7D9}">
      <dgm:prSet/>
      <dgm:spPr/>
      <dgm:t>
        <a:bodyPr/>
        <a:lstStyle/>
        <a:p>
          <a:endParaRPr lang="es-CO" sz="2800" b="1"/>
        </a:p>
      </dgm:t>
    </dgm:pt>
    <dgm:pt modelId="{83F3F353-8355-48B9-A2A2-A9F11E702AAA}" type="sibTrans" cxnId="{E6D31211-F9BD-483E-98A8-53E5B978C7D9}">
      <dgm:prSet/>
      <dgm:spPr/>
      <dgm:t>
        <a:bodyPr/>
        <a:lstStyle/>
        <a:p>
          <a:endParaRPr lang="es-CO" sz="2800" b="1" dirty="0"/>
        </a:p>
      </dgm:t>
    </dgm:pt>
    <dgm:pt modelId="{87EA366D-C72C-49D3-9102-AFFB238F006D}">
      <dgm:prSet phldrT="[Texto]" custT="1"/>
      <dgm:spPr/>
      <dgm:t>
        <a:bodyPr/>
        <a:lstStyle/>
        <a:p>
          <a:r>
            <a:rPr lang="es-CO" sz="1800" b="1" dirty="0" smtClean="0">
              <a:solidFill>
                <a:schemeClr val="tx1"/>
              </a:solidFill>
            </a:rPr>
            <a:t>Entes de control</a:t>
          </a:r>
          <a:endParaRPr lang="es-CO" sz="1800" b="1" dirty="0">
            <a:solidFill>
              <a:schemeClr val="tx1"/>
            </a:solidFill>
          </a:endParaRPr>
        </a:p>
      </dgm:t>
    </dgm:pt>
    <dgm:pt modelId="{CA4A22A9-9BAD-4302-98F8-93E32A736A51}" type="parTrans" cxnId="{6A6FEBD6-79C5-4B06-BD3D-F8DC1136B1F9}">
      <dgm:prSet/>
      <dgm:spPr/>
      <dgm:t>
        <a:bodyPr/>
        <a:lstStyle/>
        <a:p>
          <a:endParaRPr lang="es-CO" sz="2800" b="1"/>
        </a:p>
      </dgm:t>
    </dgm:pt>
    <dgm:pt modelId="{98913FF9-0844-4B82-95C5-018F786A2EA5}" type="sibTrans" cxnId="{6A6FEBD6-79C5-4B06-BD3D-F8DC1136B1F9}">
      <dgm:prSet/>
      <dgm:spPr/>
      <dgm:t>
        <a:bodyPr/>
        <a:lstStyle/>
        <a:p>
          <a:endParaRPr lang="es-CO" sz="2800" b="1" dirty="0"/>
        </a:p>
      </dgm:t>
    </dgm:pt>
    <dgm:pt modelId="{63558996-D503-4A92-A50A-DBDFCF5A919A}">
      <dgm:prSet phldrT="[Texto]" custT="1"/>
      <dgm:spPr/>
      <dgm:t>
        <a:bodyPr/>
        <a:lstStyle/>
        <a:p>
          <a:r>
            <a:rPr lang="es-MX" sz="1400" b="1" dirty="0" smtClean="0">
              <a:solidFill>
                <a:schemeClr val="tx1"/>
              </a:solidFill>
            </a:rPr>
            <a:t>Movilidad</a:t>
          </a:r>
          <a:endParaRPr lang="es-CO" sz="1400" b="1" dirty="0">
            <a:solidFill>
              <a:schemeClr val="tx1"/>
            </a:solidFill>
          </a:endParaRPr>
        </a:p>
      </dgm:t>
    </dgm:pt>
    <dgm:pt modelId="{EF1F2734-A899-46DB-AEAE-090779A187A5}" type="parTrans" cxnId="{99FD2125-AA05-4850-83D7-0BC5259306A2}">
      <dgm:prSet/>
      <dgm:spPr/>
      <dgm:t>
        <a:bodyPr/>
        <a:lstStyle/>
        <a:p>
          <a:endParaRPr lang="es-CO" sz="2800" b="1"/>
        </a:p>
      </dgm:t>
    </dgm:pt>
    <dgm:pt modelId="{0C776243-1A96-44EE-B554-C16ED541B61F}" type="sibTrans" cxnId="{99FD2125-AA05-4850-83D7-0BC5259306A2}">
      <dgm:prSet/>
      <dgm:spPr/>
      <dgm:t>
        <a:bodyPr/>
        <a:lstStyle/>
        <a:p>
          <a:endParaRPr lang="es-CO" sz="2800" b="1" dirty="0"/>
        </a:p>
      </dgm:t>
    </dgm:pt>
    <dgm:pt modelId="{81CD90A1-BF2A-4D51-B3F7-CBE27AED2D54}">
      <dgm:prSet phldrT="[Texto]" custT="1"/>
      <dgm:spPr/>
      <dgm:t>
        <a:bodyPr/>
        <a:lstStyle/>
        <a:p>
          <a:r>
            <a:rPr lang="es-CO" sz="1800" b="1" dirty="0" smtClean="0">
              <a:solidFill>
                <a:schemeClr val="tx1"/>
              </a:solidFill>
            </a:rPr>
            <a:t>Salud</a:t>
          </a:r>
          <a:endParaRPr lang="es-CO" sz="1800" b="1" dirty="0">
            <a:solidFill>
              <a:schemeClr val="tx1"/>
            </a:solidFill>
          </a:endParaRPr>
        </a:p>
      </dgm:t>
    </dgm:pt>
    <dgm:pt modelId="{79FB94C4-655F-410F-A9DC-19CA70B33FCF}" type="parTrans" cxnId="{3AADCFFA-ECB6-4760-AE47-CAB10B4362DE}">
      <dgm:prSet/>
      <dgm:spPr/>
      <dgm:t>
        <a:bodyPr/>
        <a:lstStyle/>
        <a:p>
          <a:endParaRPr lang="es-CO" sz="2800" b="1"/>
        </a:p>
      </dgm:t>
    </dgm:pt>
    <dgm:pt modelId="{2AC68762-0D58-4347-AE19-16B287D5BE8F}" type="sibTrans" cxnId="{3AADCFFA-ECB6-4760-AE47-CAB10B4362DE}">
      <dgm:prSet/>
      <dgm:spPr/>
      <dgm:t>
        <a:bodyPr/>
        <a:lstStyle/>
        <a:p>
          <a:endParaRPr lang="es-CO" sz="2800" b="1" dirty="0"/>
        </a:p>
      </dgm:t>
    </dgm:pt>
    <dgm:pt modelId="{6B78F4A3-9643-4D73-BCFF-5D57CEEC2860}">
      <dgm:prSet phldrT="[Texto]" custT="1"/>
      <dgm:spPr/>
      <dgm:t>
        <a:bodyPr/>
        <a:lstStyle/>
        <a:p>
          <a:r>
            <a:rPr lang="es-CO" sz="1800" b="1" dirty="0" smtClean="0">
              <a:solidFill>
                <a:schemeClr val="tx1"/>
              </a:solidFill>
            </a:rPr>
            <a:t>Educación</a:t>
          </a:r>
          <a:endParaRPr lang="es-CO" sz="1800" b="1" dirty="0">
            <a:solidFill>
              <a:schemeClr val="tx1"/>
            </a:solidFill>
          </a:endParaRPr>
        </a:p>
      </dgm:t>
    </dgm:pt>
    <dgm:pt modelId="{C7C1C8EE-1447-452A-9129-F096E14DB202}" type="parTrans" cxnId="{7F202967-C958-48E6-9562-A9F3A6BC5468}">
      <dgm:prSet/>
      <dgm:spPr/>
      <dgm:t>
        <a:bodyPr/>
        <a:lstStyle/>
        <a:p>
          <a:endParaRPr lang="es-ES"/>
        </a:p>
      </dgm:t>
    </dgm:pt>
    <dgm:pt modelId="{5FB9B4A2-CEC0-4465-ABB8-79817A46D7DB}" type="sibTrans" cxnId="{7F202967-C958-48E6-9562-A9F3A6BC5468}">
      <dgm:prSet/>
      <dgm:spPr/>
      <dgm:t>
        <a:bodyPr/>
        <a:lstStyle/>
        <a:p>
          <a:endParaRPr lang="es-ES" dirty="0"/>
        </a:p>
      </dgm:t>
    </dgm:pt>
    <dgm:pt modelId="{3E1CA64E-9B7E-45F6-8805-3F4C65D1DE93}">
      <dgm:prSet/>
      <dgm:spPr/>
      <dgm:t>
        <a:bodyPr/>
        <a:lstStyle/>
        <a:p>
          <a:r>
            <a:rPr lang="es-ES" b="1" dirty="0" smtClean="0">
              <a:solidFill>
                <a:schemeClr val="tx1"/>
              </a:solidFill>
            </a:rPr>
            <a:t>Instituto de Protección y Bienestar Animal de Cundinamarca</a:t>
          </a:r>
          <a:endParaRPr lang="es-CO" b="1" dirty="0">
            <a:solidFill>
              <a:schemeClr val="tx1"/>
            </a:solidFill>
          </a:endParaRPr>
        </a:p>
      </dgm:t>
    </dgm:pt>
    <dgm:pt modelId="{455603E5-2118-48E3-9542-AA0603790BB9}" type="parTrans" cxnId="{0A299A9F-B4F6-4029-8B4B-53B558D76C7C}">
      <dgm:prSet/>
      <dgm:spPr/>
      <dgm:t>
        <a:bodyPr/>
        <a:lstStyle/>
        <a:p>
          <a:endParaRPr lang="es-CO"/>
        </a:p>
      </dgm:t>
    </dgm:pt>
    <dgm:pt modelId="{2366BAD2-807E-4079-A0E0-7E7D764911B9}" type="sibTrans" cxnId="{0A299A9F-B4F6-4029-8B4B-53B558D76C7C}">
      <dgm:prSet/>
      <dgm:spPr/>
      <dgm:t>
        <a:bodyPr/>
        <a:lstStyle/>
        <a:p>
          <a:endParaRPr lang="es-CO" dirty="0"/>
        </a:p>
      </dgm:t>
    </dgm:pt>
    <dgm:pt modelId="{A5149117-BD25-4DF8-8F7E-DBA485F6C584}" type="pres">
      <dgm:prSet presAssocID="{B0EB7284-D002-466D-BA9F-34688557666D}" presName="cycle" presStyleCnt="0">
        <dgm:presLayoutVars>
          <dgm:dir/>
          <dgm:resizeHandles val="exact"/>
        </dgm:presLayoutVars>
      </dgm:prSet>
      <dgm:spPr/>
      <dgm:t>
        <a:bodyPr/>
        <a:lstStyle/>
        <a:p>
          <a:endParaRPr lang="es-CO"/>
        </a:p>
      </dgm:t>
    </dgm:pt>
    <dgm:pt modelId="{9A0DB521-389A-468F-A924-1C6F8FC839AA}" type="pres">
      <dgm:prSet presAssocID="{CBAD8C23-0DA8-4E17-9DF1-022914116A7A}" presName="node" presStyleLbl="node1" presStyleIdx="0" presStyleCnt="8" custScaleX="157825">
        <dgm:presLayoutVars>
          <dgm:bulletEnabled val="1"/>
        </dgm:presLayoutVars>
      </dgm:prSet>
      <dgm:spPr/>
      <dgm:t>
        <a:bodyPr/>
        <a:lstStyle/>
        <a:p>
          <a:endParaRPr lang="es-CO"/>
        </a:p>
      </dgm:t>
    </dgm:pt>
    <dgm:pt modelId="{6C5441C0-626A-4721-99BC-7CBFB61B5D80}" type="pres">
      <dgm:prSet presAssocID="{CBAD8C23-0DA8-4E17-9DF1-022914116A7A}" presName="spNode" presStyleCnt="0"/>
      <dgm:spPr/>
      <dgm:t>
        <a:bodyPr/>
        <a:lstStyle/>
        <a:p>
          <a:endParaRPr lang="es-CO"/>
        </a:p>
      </dgm:t>
    </dgm:pt>
    <dgm:pt modelId="{295CEABA-E5AB-4FF5-9645-9C50118FFE67}" type="pres">
      <dgm:prSet presAssocID="{8DDFA512-707E-4D2C-93FF-A9737EC47823}" presName="sibTrans" presStyleLbl="sibTrans1D1" presStyleIdx="0" presStyleCnt="8"/>
      <dgm:spPr/>
      <dgm:t>
        <a:bodyPr/>
        <a:lstStyle/>
        <a:p>
          <a:endParaRPr lang="es-CO"/>
        </a:p>
      </dgm:t>
    </dgm:pt>
    <dgm:pt modelId="{1DAAB977-C886-405A-A4A5-5DB9E72E57CC}" type="pres">
      <dgm:prSet presAssocID="{FA3B2CB3-B7B6-4868-8A25-147E9A3462B1}" presName="node" presStyleLbl="node1" presStyleIdx="1" presStyleCnt="8" custScaleX="128669">
        <dgm:presLayoutVars>
          <dgm:bulletEnabled val="1"/>
        </dgm:presLayoutVars>
      </dgm:prSet>
      <dgm:spPr/>
      <dgm:t>
        <a:bodyPr/>
        <a:lstStyle/>
        <a:p>
          <a:endParaRPr lang="es-CO"/>
        </a:p>
      </dgm:t>
    </dgm:pt>
    <dgm:pt modelId="{0DDB7C0C-D5A8-4CE7-9B01-78A34FD97066}" type="pres">
      <dgm:prSet presAssocID="{FA3B2CB3-B7B6-4868-8A25-147E9A3462B1}" presName="spNode" presStyleCnt="0"/>
      <dgm:spPr/>
      <dgm:t>
        <a:bodyPr/>
        <a:lstStyle/>
        <a:p>
          <a:endParaRPr lang="es-CO"/>
        </a:p>
      </dgm:t>
    </dgm:pt>
    <dgm:pt modelId="{099BDBA0-FB95-47FF-BC41-4A4FE3824ECF}" type="pres">
      <dgm:prSet presAssocID="{9B33B9B5-B883-4ED3-A11E-F7BFFCACB197}" presName="sibTrans" presStyleLbl="sibTrans1D1" presStyleIdx="1" presStyleCnt="8"/>
      <dgm:spPr/>
      <dgm:t>
        <a:bodyPr/>
        <a:lstStyle/>
        <a:p>
          <a:endParaRPr lang="es-CO"/>
        </a:p>
      </dgm:t>
    </dgm:pt>
    <dgm:pt modelId="{D856AD55-10A3-4AC9-B718-1B0647118EDC}" type="pres">
      <dgm:prSet presAssocID="{36C0C6E5-2326-489F-90FA-B044DEE21D84}" presName="node" presStyleLbl="node1" presStyleIdx="2" presStyleCnt="8" custScaleX="123843">
        <dgm:presLayoutVars>
          <dgm:bulletEnabled val="1"/>
        </dgm:presLayoutVars>
      </dgm:prSet>
      <dgm:spPr/>
      <dgm:t>
        <a:bodyPr/>
        <a:lstStyle/>
        <a:p>
          <a:endParaRPr lang="es-CO"/>
        </a:p>
      </dgm:t>
    </dgm:pt>
    <dgm:pt modelId="{0D79959F-BE92-40D3-BE10-7AB25E7565FF}" type="pres">
      <dgm:prSet presAssocID="{36C0C6E5-2326-489F-90FA-B044DEE21D84}" presName="spNode" presStyleCnt="0"/>
      <dgm:spPr/>
      <dgm:t>
        <a:bodyPr/>
        <a:lstStyle/>
        <a:p>
          <a:endParaRPr lang="es-CO"/>
        </a:p>
      </dgm:t>
    </dgm:pt>
    <dgm:pt modelId="{EF9E6821-5534-49D9-846E-04399AE077BE}" type="pres">
      <dgm:prSet presAssocID="{83F3F353-8355-48B9-A2A2-A9F11E702AAA}" presName="sibTrans" presStyleLbl="sibTrans1D1" presStyleIdx="2" presStyleCnt="8"/>
      <dgm:spPr/>
      <dgm:t>
        <a:bodyPr/>
        <a:lstStyle/>
        <a:p>
          <a:endParaRPr lang="es-CO"/>
        </a:p>
      </dgm:t>
    </dgm:pt>
    <dgm:pt modelId="{78AC8F68-1BD3-4C0F-B5CD-2A64E41D8672}" type="pres">
      <dgm:prSet presAssocID="{87EA366D-C72C-49D3-9102-AFFB238F006D}" presName="node" presStyleLbl="node1" presStyleIdx="3" presStyleCnt="8" custScaleX="127800">
        <dgm:presLayoutVars>
          <dgm:bulletEnabled val="1"/>
        </dgm:presLayoutVars>
      </dgm:prSet>
      <dgm:spPr/>
      <dgm:t>
        <a:bodyPr/>
        <a:lstStyle/>
        <a:p>
          <a:endParaRPr lang="es-CO"/>
        </a:p>
      </dgm:t>
    </dgm:pt>
    <dgm:pt modelId="{3E134624-F56D-42C4-9B43-FC1D78C4B854}" type="pres">
      <dgm:prSet presAssocID="{87EA366D-C72C-49D3-9102-AFFB238F006D}" presName="spNode" presStyleCnt="0"/>
      <dgm:spPr/>
      <dgm:t>
        <a:bodyPr/>
        <a:lstStyle/>
        <a:p>
          <a:endParaRPr lang="es-CO"/>
        </a:p>
      </dgm:t>
    </dgm:pt>
    <dgm:pt modelId="{FA028EB6-E2C8-43AB-9E43-C7AE47FEAD16}" type="pres">
      <dgm:prSet presAssocID="{98913FF9-0844-4B82-95C5-018F786A2EA5}" presName="sibTrans" presStyleLbl="sibTrans1D1" presStyleIdx="3" presStyleCnt="8"/>
      <dgm:spPr/>
      <dgm:t>
        <a:bodyPr/>
        <a:lstStyle/>
        <a:p>
          <a:endParaRPr lang="es-CO"/>
        </a:p>
      </dgm:t>
    </dgm:pt>
    <dgm:pt modelId="{977CD28C-E493-4256-8016-E6DC44521068}" type="pres">
      <dgm:prSet presAssocID="{3E1CA64E-9B7E-45F6-8805-3F4C65D1DE93}" presName="node" presStyleLbl="node1" presStyleIdx="4" presStyleCnt="8" custScaleX="144748" custScaleY="122946">
        <dgm:presLayoutVars>
          <dgm:bulletEnabled val="1"/>
        </dgm:presLayoutVars>
      </dgm:prSet>
      <dgm:spPr/>
      <dgm:t>
        <a:bodyPr/>
        <a:lstStyle/>
        <a:p>
          <a:endParaRPr lang="es-CO"/>
        </a:p>
      </dgm:t>
    </dgm:pt>
    <dgm:pt modelId="{43AC6E71-0902-4DA5-975E-AF56C695832F}" type="pres">
      <dgm:prSet presAssocID="{3E1CA64E-9B7E-45F6-8805-3F4C65D1DE93}" presName="spNode" presStyleCnt="0"/>
      <dgm:spPr/>
      <dgm:t>
        <a:bodyPr/>
        <a:lstStyle/>
        <a:p>
          <a:endParaRPr lang="es-CO"/>
        </a:p>
      </dgm:t>
    </dgm:pt>
    <dgm:pt modelId="{B3C66FEC-83D1-4107-BA65-DEA126F64510}" type="pres">
      <dgm:prSet presAssocID="{2366BAD2-807E-4079-A0E0-7E7D764911B9}" presName="sibTrans" presStyleLbl="sibTrans1D1" presStyleIdx="4" presStyleCnt="8"/>
      <dgm:spPr/>
      <dgm:t>
        <a:bodyPr/>
        <a:lstStyle/>
        <a:p>
          <a:endParaRPr lang="es-CO"/>
        </a:p>
      </dgm:t>
    </dgm:pt>
    <dgm:pt modelId="{81A983BB-444A-4CBF-A5A3-94704360B447}" type="pres">
      <dgm:prSet presAssocID="{63558996-D503-4A92-A50A-DBDFCF5A919A}" presName="node" presStyleLbl="node1" presStyleIdx="5" presStyleCnt="8" custScaleX="161386" custScaleY="109900" custRadScaleRad="101136" custRadScaleInc="27714">
        <dgm:presLayoutVars>
          <dgm:bulletEnabled val="1"/>
        </dgm:presLayoutVars>
      </dgm:prSet>
      <dgm:spPr/>
      <dgm:t>
        <a:bodyPr/>
        <a:lstStyle/>
        <a:p>
          <a:endParaRPr lang="es-CO"/>
        </a:p>
      </dgm:t>
    </dgm:pt>
    <dgm:pt modelId="{9CA3BE14-EDCF-4E12-9B35-85EDA4157781}" type="pres">
      <dgm:prSet presAssocID="{63558996-D503-4A92-A50A-DBDFCF5A919A}" presName="spNode" presStyleCnt="0"/>
      <dgm:spPr/>
      <dgm:t>
        <a:bodyPr/>
        <a:lstStyle/>
        <a:p>
          <a:endParaRPr lang="es-CO"/>
        </a:p>
      </dgm:t>
    </dgm:pt>
    <dgm:pt modelId="{2AB500F3-FF10-4299-A9BF-CA43EA380390}" type="pres">
      <dgm:prSet presAssocID="{0C776243-1A96-44EE-B554-C16ED541B61F}" presName="sibTrans" presStyleLbl="sibTrans1D1" presStyleIdx="5" presStyleCnt="8"/>
      <dgm:spPr/>
      <dgm:t>
        <a:bodyPr/>
        <a:lstStyle/>
        <a:p>
          <a:endParaRPr lang="es-CO"/>
        </a:p>
      </dgm:t>
    </dgm:pt>
    <dgm:pt modelId="{2DEFE370-C361-44F4-9094-95ABD12D601A}" type="pres">
      <dgm:prSet presAssocID="{81CD90A1-BF2A-4D51-B3F7-CBE27AED2D54}" presName="node" presStyleLbl="node1" presStyleIdx="6" presStyleCnt="8" custScaleX="123454" custScaleY="90893" custRadScaleRad="100322" custRadScaleInc="-15553">
        <dgm:presLayoutVars>
          <dgm:bulletEnabled val="1"/>
        </dgm:presLayoutVars>
      </dgm:prSet>
      <dgm:spPr/>
      <dgm:t>
        <a:bodyPr/>
        <a:lstStyle/>
        <a:p>
          <a:endParaRPr lang="es-CO"/>
        </a:p>
      </dgm:t>
    </dgm:pt>
    <dgm:pt modelId="{21E01BA2-093A-42C6-BC6D-52E84E4E5B2D}" type="pres">
      <dgm:prSet presAssocID="{81CD90A1-BF2A-4D51-B3F7-CBE27AED2D54}" presName="spNode" presStyleCnt="0"/>
      <dgm:spPr/>
      <dgm:t>
        <a:bodyPr/>
        <a:lstStyle/>
        <a:p>
          <a:endParaRPr lang="es-CO"/>
        </a:p>
      </dgm:t>
    </dgm:pt>
    <dgm:pt modelId="{E2AD8D0B-DF5F-472A-9ECF-82308C59E152}" type="pres">
      <dgm:prSet presAssocID="{2AC68762-0D58-4347-AE19-16B287D5BE8F}" presName="sibTrans" presStyleLbl="sibTrans1D1" presStyleIdx="6" presStyleCnt="8"/>
      <dgm:spPr/>
      <dgm:t>
        <a:bodyPr/>
        <a:lstStyle/>
        <a:p>
          <a:endParaRPr lang="es-CO"/>
        </a:p>
      </dgm:t>
    </dgm:pt>
    <dgm:pt modelId="{F568A767-7666-45F5-B4CD-2FD2E52E46C6}" type="pres">
      <dgm:prSet presAssocID="{6B78F4A3-9643-4D73-BCFF-5D57CEEC2860}" presName="node" presStyleLbl="node1" presStyleIdx="7" presStyleCnt="8" custScaleX="128669">
        <dgm:presLayoutVars>
          <dgm:bulletEnabled val="1"/>
        </dgm:presLayoutVars>
      </dgm:prSet>
      <dgm:spPr/>
      <dgm:t>
        <a:bodyPr/>
        <a:lstStyle/>
        <a:p>
          <a:endParaRPr lang="es-ES"/>
        </a:p>
      </dgm:t>
    </dgm:pt>
    <dgm:pt modelId="{BDD6E3B5-E26C-4EBC-AA1D-ED9AAF01F573}" type="pres">
      <dgm:prSet presAssocID="{6B78F4A3-9643-4D73-BCFF-5D57CEEC2860}" presName="spNode" presStyleCnt="0"/>
      <dgm:spPr/>
      <dgm:t>
        <a:bodyPr/>
        <a:lstStyle/>
        <a:p>
          <a:endParaRPr lang="es-CO"/>
        </a:p>
      </dgm:t>
    </dgm:pt>
    <dgm:pt modelId="{7B68A111-9A27-492C-8A9D-B58E351B6379}" type="pres">
      <dgm:prSet presAssocID="{5FB9B4A2-CEC0-4465-ABB8-79817A46D7DB}" presName="sibTrans" presStyleLbl="sibTrans1D1" presStyleIdx="7" presStyleCnt="8"/>
      <dgm:spPr/>
      <dgm:t>
        <a:bodyPr/>
        <a:lstStyle/>
        <a:p>
          <a:endParaRPr lang="es-ES"/>
        </a:p>
      </dgm:t>
    </dgm:pt>
  </dgm:ptLst>
  <dgm:cxnLst>
    <dgm:cxn modelId="{3B04C327-CDBC-41AF-AFA5-24DB2465E22B}" type="presOf" srcId="{3E1CA64E-9B7E-45F6-8805-3F4C65D1DE93}" destId="{977CD28C-E493-4256-8016-E6DC44521068}" srcOrd="0" destOrd="0" presId="urn:microsoft.com/office/officeart/2005/8/layout/cycle6"/>
    <dgm:cxn modelId="{FA29F4A7-4EB5-4D8F-8D10-ABA5C4C1F1D0}" type="presOf" srcId="{CBAD8C23-0DA8-4E17-9DF1-022914116A7A}" destId="{9A0DB521-389A-468F-A924-1C6F8FC839AA}" srcOrd="0" destOrd="0" presId="urn:microsoft.com/office/officeart/2005/8/layout/cycle6"/>
    <dgm:cxn modelId="{99FD2125-AA05-4850-83D7-0BC5259306A2}" srcId="{B0EB7284-D002-466D-BA9F-34688557666D}" destId="{63558996-D503-4A92-A50A-DBDFCF5A919A}" srcOrd="5" destOrd="0" parTransId="{EF1F2734-A899-46DB-AEAE-090779A187A5}" sibTransId="{0C776243-1A96-44EE-B554-C16ED541B61F}"/>
    <dgm:cxn modelId="{7F202967-C958-48E6-9562-A9F3A6BC5468}" srcId="{B0EB7284-D002-466D-BA9F-34688557666D}" destId="{6B78F4A3-9643-4D73-BCFF-5D57CEEC2860}" srcOrd="7" destOrd="0" parTransId="{C7C1C8EE-1447-452A-9129-F096E14DB202}" sibTransId="{5FB9B4A2-CEC0-4465-ABB8-79817A46D7DB}"/>
    <dgm:cxn modelId="{0A299A9F-B4F6-4029-8B4B-53B558D76C7C}" srcId="{B0EB7284-D002-466D-BA9F-34688557666D}" destId="{3E1CA64E-9B7E-45F6-8805-3F4C65D1DE93}" srcOrd="4" destOrd="0" parTransId="{455603E5-2118-48E3-9542-AA0603790BB9}" sibTransId="{2366BAD2-807E-4079-A0E0-7E7D764911B9}"/>
    <dgm:cxn modelId="{A936D00A-AD78-4A8C-B12F-C0B85336E179}" type="presOf" srcId="{0C776243-1A96-44EE-B554-C16ED541B61F}" destId="{2AB500F3-FF10-4299-A9BF-CA43EA380390}" srcOrd="0" destOrd="0" presId="urn:microsoft.com/office/officeart/2005/8/layout/cycle6"/>
    <dgm:cxn modelId="{3DCBA47B-B7AE-4779-9355-61DD1CF4408D}" type="presOf" srcId="{98913FF9-0844-4B82-95C5-018F786A2EA5}" destId="{FA028EB6-E2C8-43AB-9E43-C7AE47FEAD16}" srcOrd="0" destOrd="0" presId="urn:microsoft.com/office/officeart/2005/8/layout/cycle6"/>
    <dgm:cxn modelId="{34414875-352E-4543-913F-ABD9B2B40CC6}" type="presOf" srcId="{9B33B9B5-B883-4ED3-A11E-F7BFFCACB197}" destId="{099BDBA0-FB95-47FF-BC41-4A4FE3824ECF}" srcOrd="0" destOrd="0" presId="urn:microsoft.com/office/officeart/2005/8/layout/cycle6"/>
    <dgm:cxn modelId="{53375398-96F8-45F9-B961-7F2498248E2F}" type="presOf" srcId="{8DDFA512-707E-4D2C-93FF-A9737EC47823}" destId="{295CEABA-E5AB-4FF5-9645-9C50118FFE67}" srcOrd="0" destOrd="0" presId="urn:microsoft.com/office/officeart/2005/8/layout/cycle6"/>
    <dgm:cxn modelId="{347C5A18-ECFC-4A88-B12A-DFA91832BC32}" type="presOf" srcId="{6B78F4A3-9643-4D73-BCFF-5D57CEEC2860}" destId="{F568A767-7666-45F5-B4CD-2FD2E52E46C6}" srcOrd="0" destOrd="0" presId="urn:microsoft.com/office/officeart/2005/8/layout/cycle6"/>
    <dgm:cxn modelId="{3AADCFFA-ECB6-4760-AE47-CAB10B4362DE}" srcId="{B0EB7284-D002-466D-BA9F-34688557666D}" destId="{81CD90A1-BF2A-4D51-B3F7-CBE27AED2D54}" srcOrd="6" destOrd="0" parTransId="{79FB94C4-655F-410F-A9DC-19CA70B33FCF}" sibTransId="{2AC68762-0D58-4347-AE19-16B287D5BE8F}"/>
    <dgm:cxn modelId="{E2EF1B25-741F-4BC5-957D-8427A4F38738}" type="presOf" srcId="{81CD90A1-BF2A-4D51-B3F7-CBE27AED2D54}" destId="{2DEFE370-C361-44F4-9094-95ABD12D601A}" srcOrd="0" destOrd="0" presId="urn:microsoft.com/office/officeart/2005/8/layout/cycle6"/>
    <dgm:cxn modelId="{6A6FEBD6-79C5-4B06-BD3D-F8DC1136B1F9}" srcId="{B0EB7284-D002-466D-BA9F-34688557666D}" destId="{87EA366D-C72C-49D3-9102-AFFB238F006D}" srcOrd="3" destOrd="0" parTransId="{CA4A22A9-9BAD-4302-98F8-93E32A736A51}" sibTransId="{98913FF9-0844-4B82-95C5-018F786A2EA5}"/>
    <dgm:cxn modelId="{1B8403E1-E00C-4FFE-BC96-F696EBA049C7}" type="presOf" srcId="{FA3B2CB3-B7B6-4868-8A25-147E9A3462B1}" destId="{1DAAB977-C886-405A-A4A5-5DB9E72E57CC}" srcOrd="0" destOrd="0" presId="urn:microsoft.com/office/officeart/2005/8/layout/cycle6"/>
    <dgm:cxn modelId="{0CDC0833-DA57-4987-A316-5BB65F3BC877}" type="presOf" srcId="{87EA366D-C72C-49D3-9102-AFFB238F006D}" destId="{78AC8F68-1BD3-4C0F-B5CD-2A64E41D8672}" srcOrd="0" destOrd="0" presId="urn:microsoft.com/office/officeart/2005/8/layout/cycle6"/>
    <dgm:cxn modelId="{56B467B1-8BFB-4ED7-863B-B6937F51CA5C}" type="presOf" srcId="{B0EB7284-D002-466D-BA9F-34688557666D}" destId="{A5149117-BD25-4DF8-8F7E-DBA485F6C584}" srcOrd="0" destOrd="0" presId="urn:microsoft.com/office/officeart/2005/8/layout/cycle6"/>
    <dgm:cxn modelId="{A1C183C1-D490-42A3-9B8D-A8DAE0E68ADB}" type="presOf" srcId="{5FB9B4A2-CEC0-4465-ABB8-79817A46D7DB}" destId="{7B68A111-9A27-492C-8A9D-B58E351B6379}" srcOrd="0" destOrd="0" presId="urn:microsoft.com/office/officeart/2005/8/layout/cycle6"/>
    <dgm:cxn modelId="{58070C15-A004-4884-8C69-E147E5101185}" type="presOf" srcId="{2AC68762-0D58-4347-AE19-16B287D5BE8F}" destId="{E2AD8D0B-DF5F-472A-9ECF-82308C59E152}" srcOrd="0" destOrd="0" presId="urn:microsoft.com/office/officeart/2005/8/layout/cycle6"/>
    <dgm:cxn modelId="{6EB1B91C-3AD1-42F4-A5CB-3B14F6192FF9}" type="presOf" srcId="{83F3F353-8355-48B9-A2A2-A9F11E702AAA}" destId="{EF9E6821-5534-49D9-846E-04399AE077BE}" srcOrd="0" destOrd="0" presId="urn:microsoft.com/office/officeart/2005/8/layout/cycle6"/>
    <dgm:cxn modelId="{7CFAD11C-B638-4809-9666-CF1F793E516C}" srcId="{B0EB7284-D002-466D-BA9F-34688557666D}" destId="{FA3B2CB3-B7B6-4868-8A25-147E9A3462B1}" srcOrd="1" destOrd="0" parTransId="{42704C81-6427-4272-A35A-542ADB000AC4}" sibTransId="{9B33B9B5-B883-4ED3-A11E-F7BFFCACB197}"/>
    <dgm:cxn modelId="{872C559E-E7D4-4514-96D4-C185C3B6434A}" type="presOf" srcId="{63558996-D503-4A92-A50A-DBDFCF5A919A}" destId="{81A983BB-444A-4CBF-A5A3-94704360B447}" srcOrd="0" destOrd="0" presId="urn:microsoft.com/office/officeart/2005/8/layout/cycle6"/>
    <dgm:cxn modelId="{09A141A7-CC77-4EE1-8F0A-27D8CFCA14F6}" srcId="{B0EB7284-D002-466D-BA9F-34688557666D}" destId="{CBAD8C23-0DA8-4E17-9DF1-022914116A7A}" srcOrd="0" destOrd="0" parTransId="{1EEA74C9-8648-470B-AE40-94C13C307A3C}" sibTransId="{8DDFA512-707E-4D2C-93FF-A9737EC47823}"/>
    <dgm:cxn modelId="{925D4117-80A0-4D63-847C-125466E3BD85}" type="presOf" srcId="{36C0C6E5-2326-489F-90FA-B044DEE21D84}" destId="{D856AD55-10A3-4AC9-B718-1B0647118EDC}" srcOrd="0" destOrd="0" presId="urn:microsoft.com/office/officeart/2005/8/layout/cycle6"/>
    <dgm:cxn modelId="{E6D31211-F9BD-483E-98A8-53E5B978C7D9}" srcId="{B0EB7284-D002-466D-BA9F-34688557666D}" destId="{36C0C6E5-2326-489F-90FA-B044DEE21D84}" srcOrd="2" destOrd="0" parTransId="{1302C664-B9D7-4592-B98C-A983EFCEAB80}" sibTransId="{83F3F353-8355-48B9-A2A2-A9F11E702AAA}"/>
    <dgm:cxn modelId="{A365313D-3E3F-45CF-815D-B6BBAE19E2E7}" type="presOf" srcId="{2366BAD2-807E-4079-A0E0-7E7D764911B9}" destId="{B3C66FEC-83D1-4107-BA65-DEA126F64510}" srcOrd="0" destOrd="0" presId="urn:microsoft.com/office/officeart/2005/8/layout/cycle6"/>
    <dgm:cxn modelId="{F66E7277-F82C-4785-BFEC-C23997FEDD26}" type="presParOf" srcId="{A5149117-BD25-4DF8-8F7E-DBA485F6C584}" destId="{9A0DB521-389A-468F-A924-1C6F8FC839AA}" srcOrd="0" destOrd="0" presId="urn:microsoft.com/office/officeart/2005/8/layout/cycle6"/>
    <dgm:cxn modelId="{73F8A46B-0E55-4EB0-B36C-A86C130789F0}" type="presParOf" srcId="{A5149117-BD25-4DF8-8F7E-DBA485F6C584}" destId="{6C5441C0-626A-4721-99BC-7CBFB61B5D80}" srcOrd="1" destOrd="0" presId="urn:microsoft.com/office/officeart/2005/8/layout/cycle6"/>
    <dgm:cxn modelId="{6C9C2198-131E-4514-B3D4-F6B7516C2FCD}" type="presParOf" srcId="{A5149117-BD25-4DF8-8F7E-DBA485F6C584}" destId="{295CEABA-E5AB-4FF5-9645-9C50118FFE67}" srcOrd="2" destOrd="0" presId="urn:microsoft.com/office/officeart/2005/8/layout/cycle6"/>
    <dgm:cxn modelId="{C9D3AB64-C66A-4E6D-A864-9FAD92705696}" type="presParOf" srcId="{A5149117-BD25-4DF8-8F7E-DBA485F6C584}" destId="{1DAAB977-C886-405A-A4A5-5DB9E72E57CC}" srcOrd="3" destOrd="0" presId="urn:microsoft.com/office/officeart/2005/8/layout/cycle6"/>
    <dgm:cxn modelId="{B88C2F77-819F-459E-9D90-6CC926A45F1C}" type="presParOf" srcId="{A5149117-BD25-4DF8-8F7E-DBA485F6C584}" destId="{0DDB7C0C-D5A8-4CE7-9B01-78A34FD97066}" srcOrd="4" destOrd="0" presId="urn:microsoft.com/office/officeart/2005/8/layout/cycle6"/>
    <dgm:cxn modelId="{6209C776-12F4-4999-B1A5-B9BEC01C2783}" type="presParOf" srcId="{A5149117-BD25-4DF8-8F7E-DBA485F6C584}" destId="{099BDBA0-FB95-47FF-BC41-4A4FE3824ECF}" srcOrd="5" destOrd="0" presId="urn:microsoft.com/office/officeart/2005/8/layout/cycle6"/>
    <dgm:cxn modelId="{F81B31C2-E857-4DFA-B5AB-0B9DDD03D042}" type="presParOf" srcId="{A5149117-BD25-4DF8-8F7E-DBA485F6C584}" destId="{D856AD55-10A3-4AC9-B718-1B0647118EDC}" srcOrd="6" destOrd="0" presId="urn:microsoft.com/office/officeart/2005/8/layout/cycle6"/>
    <dgm:cxn modelId="{94B527A5-964D-472F-9503-07D1765CD411}" type="presParOf" srcId="{A5149117-BD25-4DF8-8F7E-DBA485F6C584}" destId="{0D79959F-BE92-40D3-BE10-7AB25E7565FF}" srcOrd="7" destOrd="0" presId="urn:microsoft.com/office/officeart/2005/8/layout/cycle6"/>
    <dgm:cxn modelId="{C2AB7DF6-3016-477B-8549-66416E4F9519}" type="presParOf" srcId="{A5149117-BD25-4DF8-8F7E-DBA485F6C584}" destId="{EF9E6821-5534-49D9-846E-04399AE077BE}" srcOrd="8" destOrd="0" presId="urn:microsoft.com/office/officeart/2005/8/layout/cycle6"/>
    <dgm:cxn modelId="{92C6EC73-4E83-46F8-9F17-25D4A8D703F3}" type="presParOf" srcId="{A5149117-BD25-4DF8-8F7E-DBA485F6C584}" destId="{78AC8F68-1BD3-4C0F-B5CD-2A64E41D8672}" srcOrd="9" destOrd="0" presId="urn:microsoft.com/office/officeart/2005/8/layout/cycle6"/>
    <dgm:cxn modelId="{55F68F32-D1BD-4174-8803-7524646F5CE3}" type="presParOf" srcId="{A5149117-BD25-4DF8-8F7E-DBA485F6C584}" destId="{3E134624-F56D-42C4-9B43-FC1D78C4B854}" srcOrd="10" destOrd="0" presId="urn:microsoft.com/office/officeart/2005/8/layout/cycle6"/>
    <dgm:cxn modelId="{4B8CB219-47B3-4EB8-AADA-2738AC1B1B78}" type="presParOf" srcId="{A5149117-BD25-4DF8-8F7E-DBA485F6C584}" destId="{FA028EB6-E2C8-43AB-9E43-C7AE47FEAD16}" srcOrd="11" destOrd="0" presId="urn:microsoft.com/office/officeart/2005/8/layout/cycle6"/>
    <dgm:cxn modelId="{2AD995D8-3F13-4CCA-8B7C-D952A7714B67}" type="presParOf" srcId="{A5149117-BD25-4DF8-8F7E-DBA485F6C584}" destId="{977CD28C-E493-4256-8016-E6DC44521068}" srcOrd="12" destOrd="0" presId="urn:microsoft.com/office/officeart/2005/8/layout/cycle6"/>
    <dgm:cxn modelId="{5CC1D0A1-182A-4084-9DC0-93CF6C3B6B90}" type="presParOf" srcId="{A5149117-BD25-4DF8-8F7E-DBA485F6C584}" destId="{43AC6E71-0902-4DA5-975E-AF56C695832F}" srcOrd="13" destOrd="0" presId="urn:microsoft.com/office/officeart/2005/8/layout/cycle6"/>
    <dgm:cxn modelId="{18BC6A94-1751-4062-8ED0-3295245DC30A}" type="presParOf" srcId="{A5149117-BD25-4DF8-8F7E-DBA485F6C584}" destId="{B3C66FEC-83D1-4107-BA65-DEA126F64510}" srcOrd="14" destOrd="0" presId="urn:microsoft.com/office/officeart/2005/8/layout/cycle6"/>
    <dgm:cxn modelId="{54164DB9-D7D4-4DC6-8B6F-B7D6FD482BD2}" type="presParOf" srcId="{A5149117-BD25-4DF8-8F7E-DBA485F6C584}" destId="{81A983BB-444A-4CBF-A5A3-94704360B447}" srcOrd="15" destOrd="0" presId="urn:microsoft.com/office/officeart/2005/8/layout/cycle6"/>
    <dgm:cxn modelId="{D1059FAE-307D-4C6E-ACB8-3501F4360011}" type="presParOf" srcId="{A5149117-BD25-4DF8-8F7E-DBA485F6C584}" destId="{9CA3BE14-EDCF-4E12-9B35-85EDA4157781}" srcOrd="16" destOrd="0" presId="urn:microsoft.com/office/officeart/2005/8/layout/cycle6"/>
    <dgm:cxn modelId="{83BD79E1-E539-455E-BCFF-E256D1CA35E0}" type="presParOf" srcId="{A5149117-BD25-4DF8-8F7E-DBA485F6C584}" destId="{2AB500F3-FF10-4299-A9BF-CA43EA380390}" srcOrd="17" destOrd="0" presId="urn:microsoft.com/office/officeart/2005/8/layout/cycle6"/>
    <dgm:cxn modelId="{57E1A8BB-0469-494C-8046-BEC4C9945BB9}" type="presParOf" srcId="{A5149117-BD25-4DF8-8F7E-DBA485F6C584}" destId="{2DEFE370-C361-44F4-9094-95ABD12D601A}" srcOrd="18" destOrd="0" presId="urn:microsoft.com/office/officeart/2005/8/layout/cycle6"/>
    <dgm:cxn modelId="{87B69BD6-55E7-4F5A-BDB0-478B9DD81B0F}" type="presParOf" srcId="{A5149117-BD25-4DF8-8F7E-DBA485F6C584}" destId="{21E01BA2-093A-42C6-BC6D-52E84E4E5B2D}" srcOrd="19" destOrd="0" presId="urn:microsoft.com/office/officeart/2005/8/layout/cycle6"/>
    <dgm:cxn modelId="{5B368993-C6D6-47AC-BC6A-7194A8EDEFC2}" type="presParOf" srcId="{A5149117-BD25-4DF8-8F7E-DBA485F6C584}" destId="{E2AD8D0B-DF5F-472A-9ECF-82308C59E152}" srcOrd="20" destOrd="0" presId="urn:microsoft.com/office/officeart/2005/8/layout/cycle6"/>
    <dgm:cxn modelId="{E1C3EDF0-96AB-40B1-99BC-B64743A08CA7}" type="presParOf" srcId="{A5149117-BD25-4DF8-8F7E-DBA485F6C584}" destId="{F568A767-7666-45F5-B4CD-2FD2E52E46C6}" srcOrd="21" destOrd="0" presId="urn:microsoft.com/office/officeart/2005/8/layout/cycle6"/>
    <dgm:cxn modelId="{1DCD845D-5464-4405-B638-4DC8191E80E3}" type="presParOf" srcId="{A5149117-BD25-4DF8-8F7E-DBA485F6C584}" destId="{BDD6E3B5-E26C-4EBC-AA1D-ED9AAF01F573}" srcOrd="22" destOrd="0" presId="urn:microsoft.com/office/officeart/2005/8/layout/cycle6"/>
    <dgm:cxn modelId="{46DCB75D-C144-46F6-9D3A-FE33F0BE314F}" type="presParOf" srcId="{A5149117-BD25-4DF8-8F7E-DBA485F6C584}" destId="{7B68A111-9A27-492C-8A9D-B58E351B6379}" srcOrd="23"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73E2CEA-9C3E-48C1-91C5-BC0CF556D46D}"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CO"/>
        </a:p>
      </dgm:t>
    </dgm:pt>
    <dgm:pt modelId="{69F9562B-4E79-4A8C-9414-9CB2647917CF}">
      <dgm:prSet phldrT="[Texto]" custT="1"/>
      <dgm:spPr>
        <a:solidFill>
          <a:schemeClr val="tx1"/>
        </a:solidFill>
      </dgm:spPr>
      <dgm:t>
        <a:bodyPr/>
        <a:lstStyle/>
        <a:p>
          <a:pPr algn="just"/>
          <a:r>
            <a:rPr lang="es-ES" sz="1600" b="1" dirty="0" smtClean="0">
              <a:solidFill>
                <a:schemeClr val="bg1"/>
              </a:solidFill>
              <a:latin typeface="+mj-lt"/>
              <a:cs typeface="Arial" pitchFamily="34" charset="0"/>
            </a:rPr>
            <a:t>Reactivación de la certificación en el Sistema de Gestión de Calidad</a:t>
          </a:r>
          <a:r>
            <a:rPr lang="es-ES" sz="1600" b="1" dirty="0" smtClean="0">
              <a:solidFill>
                <a:schemeClr val="bg1"/>
              </a:solidFill>
              <a:latin typeface="+mj-lt"/>
              <a:ea typeface="Times New Roman" pitchFamily="18" charset="0"/>
              <a:cs typeface="Arial" pitchFamily="34" charset="0"/>
            </a:rPr>
            <a:t> ISO 9001:2015 y la certificación internacional SO-SC-CER250232 IQNET, expedidas por el Icontec, para todos los centros de protección y la sede administrativa en octubre de 2021</a:t>
          </a:r>
          <a:endParaRPr lang="es-CO" sz="1600" b="1" dirty="0">
            <a:solidFill>
              <a:schemeClr val="bg1"/>
            </a:solidFill>
          </a:endParaRPr>
        </a:p>
      </dgm:t>
    </dgm:pt>
    <dgm:pt modelId="{76C7263F-D436-47D4-9EBB-3F056A5E98A7}" type="parTrans" cxnId="{A172F2B7-C2A0-450E-98D0-C77AE0BB20F4}">
      <dgm:prSet/>
      <dgm:spPr/>
      <dgm:t>
        <a:bodyPr/>
        <a:lstStyle/>
        <a:p>
          <a:endParaRPr lang="es-CO" sz="4000"/>
        </a:p>
      </dgm:t>
    </dgm:pt>
    <dgm:pt modelId="{651BE0B8-4F6D-4C92-9856-0902CA7B1A2D}" type="sibTrans" cxnId="{A172F2B7-C2A0-450E-98D0-C77AE0BB20F4}">
      <dgm:prSet/>
      <dgm:spPr/>
      <dgm:t>
        <a:bodyPr/>
        <a:lstStyle/>
        <a:p>
          <a:endParaRPr lang="es-CO" sz="4000" dirty="0"/>
        </a:p>
      </dgm:t>
    </dgm:pt>
    <dgm:pt modelId="{5540F2F2-0493-4D07-AA6A-1D67FA726BB5}">
      <dgm:prSet phldrT="[Texto]" custT="1"/>
      <dgm:spPr>
        <a:solidFill>
          <a:schemeClr val="tx1"/>
        </a:solidFill>
      </dgm:spPr>
      <dgm:t>
        <a:bodyPr/>
        <a:lstStyle/>
        <a:p>
          <a:pPr algn="just"/>
          <a:r>
            <a:rPr lang="es-CO" sz="1600" b="1" dirty="0" smtClean="0">
              <a:solidFill>
                <a:schemeClr val="bg1"/>
              </a:solidFill>
              <a:latin typeface="+mj-lt"/>
              <a:cs typeface="Arial" pitchFamily="34" charset="0"/>
            </a:rPr>
            <a:t>135</a:t>
          </a:r>
          <a:r>
            <a:rPr lang="es-CO" sz="1600" dirty="0" smtClean="0">
              <a:solidFill>
                <a:schemeClr val="bg1"/>
              </a:solidFill>
              <a:latin typeface="+mj-lt"/>
              <a:cs typeface="Arial" pitchFamily="34" charset="0"/>
            </a:rPr>
            <a:t> contratos nuevos con las alcaldías del Departamento para protección social </a:t>
          </a:r>
          <a:endParaRPr lang="es-CO" sz="1600" dirty="0">
            <a:solidFill>
              <a:schemeClr val="bg1"/>
            </a:solidFill>
          </a:endParaRPr>
        </a:p>
      </dgm:t>
    </dgm:pt>
    <dgm:pt modelId="{7EB75670-2767-45C7-8DD4-BBE5E90133D7}" type="parTrans" cxnId="{40CBF4A2-8DEC-4A16-A159-3B255870190E}">
      <dgm:prSet/>
      <dgm:spPr/>
      <dgm:t>
        <a:bodyPr/>
        <a:lstStyle/>
        <a:p>
          <a:endParaRPr lang="es-CO" sz="4000"/>
        </a:p>
      </dgm:t>
    </dgm:pt>
    <dgm:pt modelId="{88EBAFCC-CDF9-4E99-94BB-058DB5A93356}" type="sibTrans" cxnId="{40CBF4A2-8DEC-4A16-A159-3B255870190E}">
      <dgm:prSet/>
      <dgm:spPr/>
      <dgm:t>
        <a:bodyPr/>
        <a:lstStyle/>
        <a:p>
          <a:endParaRPr lang="es-CO" sz="4000"/>
        </a:p>
      </dgm:t>
    </dgm:pt>
    <dgm:pt modelId="{AA5EE19F-588F-4823-B6F2-D91576A57C27}">
      <dgm:prSet phldrT="[Texto]" custT="1"/>
      <dgm:spPr>
        <a:solidFill>
          <a:schemeClr val="tx1"/>
        </a:solidFill>
      </dgm:spPr>
      <dgm:t>
        <a:bodyPr/>
        <a:lstStyle/>
        <a:p>
          <a:pPr algn="just"/>
          <a:r>
            <a:rPr lang="es-CO" sz="1600" dirty="0" smtClean="0">
              <a:solidFill>
                <a:schemeClr val="bg1"/>
              </a:solidFill>
              <a:latin typeface="+mj-lt"/>
              <a:cs typeface="Arial" pitchFamily="34" charset="0"/>
            </a:rPr>
            <a:t>1976 personas atendidas a 30 de noviembre, con una inversión de </a:t>
          </a:r>
          <a:r>
            <a:rPr lang="es-CO" sz="1600" b="1" dirty="0" smtClean="0">
              <a:solidFill>
                <a:schemeClr val="bg1"/>
              </a:solidFill>
              <a:latin typeface="+mj-lt"/>
              <a:cs typeface="Arial" pitchFamily="34" charset="0"/>
            </a:rPr>
            <a:t>$</a:t>
          </a:r>
          <a:r>
            <a:rPr lang="es-ES" sz="1600" b="1" dirty="0" smtClean="0">
              <a:solidFill>
                <a:schemeClr val="bg1"/>
              </a:solidFill>
              <a:latin typeface="+mj-lt"/>
              <a:cs typeface="Arial" pitchFamily="34" charset="0"/>
            </a:rPr>
            <a:t>45.722.383.577</a:t>
          </a:r>
          <a:endParaRPr lang="es-CO" sz="1600" dirty="0">
            <a:solidFill>
              <a:schemeClr val="bg1"/>
            </a:solidFill>
          </a:endParaRPr>
        </a:p>
      </dgm:t>
    </dgm:pt>
    <dgm:pt modelId="{FAFD30C2-BC2E-41E3-99A8-79F9AB38AF20}" type="parTrans" cxnId="{629D77E6-EACA-4AA6-ABEF-106294716317}">
      <dgm:prSet/>
      <dgm:spPr/>
      <dgm:t>
        <a:bodyPr/>
        <a:lstStyle/>
        <a:p>
          <a:endParaRPr lang="es-CO" sz="4000"/>
        </a:p>
      </dgm:t>
    </dgm:pt>
    <dgm:pt modelId="{5B9060E4-0751-4309-A20B-9EFE7EA7E458}" type="sibTrans" cxnId="{629D77E6-EACA-4AA6-ABEF-106294716317}">
      <dgm:prSet/>
      <dgm:spPr/>
      <dgm:t>
        <a:bodyPr/>
        <a:lstStyle/>
        <a:p>
          <a:endParaRPr lang="es-CO" sz="4000"/>
        </a:p>
      </dgm:t>
    </dgm:pt>
    <dgm:pt modelId="{DF57514B-CE64-4704-AF0A-48419D76DCBE}">
      <dgm:prSet phldrT="[Texto]" custT="1"/>
      <dgm:spPr>
        <a:solidFill>
          <a:schemeClr val="tx1"/>
        </a:solidFill>
        <a:ln>
          <a:solidFill>
            <a:schemeClr val="tx1"/>
          </a:solidFill>
        </a:ln>
      </dgm:spPr>
      <dgm:t>
        <a:bodyPr/>
        <a:lstStyle/>
        <a:p>
          <a:pPr algn="just"/>
          <a:r>
            <a:rPr lang="es-CO" sz="1600" b="1" dirty="0" smtClean="0">
              <a:solidFill>
                <a:schemeClr val="bg1"/>
              </a:solidFill>
              <a:latin typeface="+mj-lt"/>
              <a:cs typeface="Arial" pitchFamily="34" charset="0"/>
            </a:rPr>
            <a:t>1052</a:t>
          </a:r>
          <a:r>
            <a:rPr lang="es-CO" sz="1600" dirty="0" smtClean="0">
              <a:solidFill>
                <a:schemeClr val="bg1"/>
              </a:solidFill>
              <a:latin typeface="+mj-lt"/>
              <a:cs typeface="Arial" pitchFamily="34" charset="0"/>
            </a:rPr>
            <a:t> empleos directos a través de los centros de protección, el </a:t>
          </a:r>
          <a:r>
            <a:rPr lang="es-CO" sz="1600" b="1" dirty="0" smtClean="0">
              <a:solidFill>
                <a:schemeClr val="bg1"/>
              </a:solidFill>
              <a:latin typeface="+mj-lt"/>
              <a:cs typeface="Arial" pitchFamily="34" charset="0"/>
            </a:rPr>
            <a:t>80% </a:t>
          </a:r>
          <a:r>
            <a:rPr lang="es-CO" sz="1600" dirty="0" smtClean="0">
              <a:solidFill>
                <a:schemeClr val="bg1"/>
              </a:solidFill>
              <a:latin typeface="+mj-lt"/>
              <a:cs typeface="Arial" pitchFamily="34" charset="0"/>
            </a:rPr>
            <a:t>son mujeres</a:t>
          </a:r>
          <a:endParaRPr lang="es-CO" sz="1600" dirty="0">
            <a:solidFill>
              <a:schemeClr val="bg1"/>
            </a:solidFill>
          </a:endParaRPr>
        </a:p>
      </dgm:t>
    </dgm:pt>
    <dgm:pt modelId="{7B59AA67-9FB9-4FA7-8CFF-74E927784DA6}" type="parTrans" cxnId="{C736ABD0-5B84-4E92-BDB4-00FE794612CE}">
      <dgm:prSet/>
      <dgm:spPr/>
      <dgm:t>
        <a:bodyPr/>
        <a:lstStyle/>
        <a:p>
          <a:endParaRPr lang="es-CO" sz="4000"/>
        </a:p>
      </dgm:t>
    </dgm:pt>
    <dgm:pt modelId="{C6A4AD82-F6B4-4937-A7B3-2660B5E445A7}" type="sibTrans" cxnId="{C736ABD0-5B84-4E92-BDB4-00FE794612CE}">
      <dgm:prSet/>
      <dgm:spPr/>
      <dgm:t>
        <a:bodyPr/>
        <a:lstStyle/>
        <a:p>
          <a:endParaRPr lang="es-CO" sz="4000"/>
        </a:p>
      </dgm:t>
    </dgm:pt>
    <dgm:pt modelId="{383FCDFF-02A2-4512-8C8C-69B11E7514BA}">
      <dgm:prSet phldrT="[Texto]" custT="1"/>
      <dgm:spPr>
        <a:solidFill>
          <a:schemeClr val="tx1"/>
        </a:solidFill>
      </dgm:spPr>
      <dgm:t>
        <a:bodyPr/>
        <a:lstStyle/>
        <a:p>
          <a:pPr algn="just"/>
          <a:r>
            <a:rPr lang="es-CO" sz="1600" dirty="0" smtClean="0">
              <a:solidFill>
                <a:schemeClr val="bg1"/>
              </a:solidFill>
              <a:latin typeface="+mj-lt"/>
            </a:rPr>
            <a:t>$</a:t>
          </a:r>
          <a:r>
            <a:rPr lang="es-CO" sz="1600" b="0" i="0" u="none" dirty="0" smtClean="0">
              <a:solidFill>
                <a:schemeClr val="bg1"/>
              </a:solidFill>
            </a:rPr>
            <a:t>2.007</a:t>
          </a:r>
          <a:r>
            <a:rPr lang="es-CO" sz="1600" b="1" dirty="0" smtClean="0">
              <a:solidFill>
                <a:schemeClr val="bg1"/>
              </a:solidFill>
              <a:latin typeface="+mj-lt"/>
            </a:rPr>
            <a:t> millones de pesos de cooperación a través de convenios de asociación con operadores de los centros de protección:</a:t>
          </a:r>
          <a:endParaRPr lang="es-CO" sz="1600" dirty="0">
            <a:solidFill>
              <a:schemeClr val="bg1"/>
            </a:solidFill>
          </a:endParaRPr>
        </a:p>
      </dgm:t>
    </dgm:pt>
    <dgm:pt modelId="{BD358620-46A2-4DF8-9016-B4A2CD303571}" type="parTrans" cxnId="{C33B1C8F-413E-417E-9CA7-252AAC65027C}">
      <dgm:prSet/>
      <dgm:spPr/>
      <dgm:t>
        <a:bodyPr/>
        <a:lstStyle/>
        <a:p>
          <a:endParaRPr lang="es-CO" sz="4000"/>
        </a:p>
      </dgm:t>
    </dgm:pt>
    <dgm:pt modelId="{6EE69F07-382C-421C-8A61-00068C3CD42C}" type="sibTrans" cxnId="{C33B1C8F-413E-417E-9CA7-252AAC65027C}">
      <dgm:prSet/>
      <dgm:spPr/>
      <dgm:t>
        <a:bodyPr/>
        <a:lstStyle/>
        <a:p>
          <a:endParaRPr lang="es-CO" sz="4000"/>
        </a:p>
      </dgm:t>
    </dgm:pt>
    <dgm:pt modelId="{A670347A-113D-4A88-9C65-0EE6C883A4A5}">
      <dgm:prSet custT="1"/>
      <dgm:spPr>
        <a:solidFill>
          <a:schemeClr val="tx1"/>
        </a:solidFill>
      </dgm:spPr>
      <dgm:t>
        <a:bodyPr/>
        <a:lstStyle/>
        <a:p>
          <a:pPr algn="just"/>
          <a:r>
            <a:rPr lang="es-CO" sz="1600" dirty="0" smtClean="0">
              <a:solidFill>
                <a:schemeClr val="bg1"/>
              </a:solidFill>
              <a:latin typeface="+mj-lt"/>
            </a:rPr>
            <a:t>mantenimiento de la planta física de los centros, contratación de talento humano, </a:t>
          </a:r>
        </a:p>
      </dgm:t>
    </dgm:pt>
    <dgm:pt modelId="{6675AF3C-FED4-4AD1-8391-5692ED692C38}" type="parTrans" cxnId="{D9403DAA-4D00-4A8A-A285-8C79D9D5CAF5}">
      <dgm:prSet/>
      <dgm:spPr/>
      <dgm:t>
        <a:bodyPr/>
        <a:lstStyle/>
        <a:p>
          <a:endParaRPr lang="es-CO" sz="4000"/>
        </a:p>
      </dgm:t>
    </dgm:pt>
    <dgm:pt modelId="{355901E9-28F1-4BF7-9581-AA4C6B321C9F}" type="sibTrans" cxnId="{D9403DAA-4D00-4A8A-A285-8C79D9D5CAF5}">
      <dgm:prSet/>
      <dgm:spPr/>
      <dgm:t>
        <a:bodyPr/>
        <a:lstStyle/>
        <a:p>
          <a:endParaRPr lang="es-CO" sz="4000"/>
        </a:p>
      </dgm:t>
    </dgm:pt>
    <dgm:pt modelId="{5A97FFE9-D337-443A-A1DB-14197D6F7AAC}">
      <dgm:prSet custT="1"/>
      <dgm:spPr>
        <a:solidFill>
          <a:schemeClr val="tx1"/>
        </a:solidFill>
      </dgm:spPr>
      <dgm:t>
        <a:bodyPr/>
        <a:lstStyle/>
        <a:p>
          <a:pPr algn="just"/>
          <a:r>
            <a:rPr lang="es-CO" sz="1600" dirty="0" smtClean="0">
              <a:solidFill>
                <a:schemeClr val="bg1"/>
              </a:solidFill>
              <a:latin typeface="+mj-lt"/>
            </a:rPr>
            <a:t>Dotación, días adicionales de prestación del servicio.</a:t>
          </a:r>
        </a:p>
      </dgm:t>
    </dgm:pt>
    <dgm:pt modelId="{026B8EE6-408F-419E-81BB-D8B02FACBE34}" type="parTrans" cxnId="{53506017-CCED-4949-A9E1-1CE300E20B4C}">
      <dgm:prSet/>
      <dgm:spPr/>
      <dgm:t>
        <a:bodyPr/>
        <a:lstStyle/>
        <a:p>
          <a:endParaRPr lang="es-CO" sz="4000"/>
        </a:p>
      </dgm:t>
    </dgm:pt>
    <dgm:pt modelId="{54293482-CBFB-4DF4-ADB5-3F4EC0CF07B0}" type="sibTrans" cxnId="{53506017-CCED-4949-A9E1-1CE300E20B4C}">
      <dgm:prSet/>
      <dgm:spPr/>
      <dgm:t>
        <a:bodyPr/>
        <a:lstStyle/>
        <a:p>
          <a:endParaRPr lang="es-CO" sz="4000"/>
        </a:p>
      </dgm:t>
    </dgm:pt>
    <dgm:pt modelId="{3F3B9B2F-5B99-41FD-AA3A-0FE20622CF47}" type="pres">
      <dgm:prSet presAssocID="{773E2CEA-9C3E-48C1-91C5-BC0CF556D46D}" presName="Name0" presStyleCnt="0">
        <dgm:presLayoutVars>
          <dgm:chMax val="7"/>
          <dgm:chPref val="7"/>
          <dgm:dir/>
        </dgm:presLayoutVars>
      </dgm:prSet>
      <dgm:spPr/>
      <dgm:t>
        <a:bodyPr/>
        <a:lstStyle/>
        <a:p>
          <a:endParaRPr lang="es-CO"/>
        </a:p>
      </dgm:t>
    </dgm:pt>
    <dgm:pt modelId="{92A48AA2-9944-431D-87A8-0BD8F07CBC8D}" type="pres">
      <dgm:prSet presAssocID="{773E2CEA-9C3E-48C1-91C5-BC0CF556D46D}" presName="Name1" presStyleCnt="0"/>
      <dgm:spPr/>
    </dgm:pt>
    <dgm:pt modelId="{3757F8CC-480F-480E-BE49-91283659CAB3}" type="pres">
      <dgm:prSet presAssocID="{773E2CEA-9C3E-48C1-91C5-BC0CF556D46D}" presName="cycle" presStyleCnt="0"/>
      <dgm:spPr/>
    </dgm:pt>
    <dgm:pt modelId="{6DD119B9-ADCF-44B4-BD41-CB9A213D44AA}" type="pres">
      <dgm:prSet presAssocID="{773E2CEA-9C3E-48C1-91C5-BC0CF556D46D}" presName="srcNode" presStyleLbl="node1" presStyleIdx="0" presStyleCnt="5"/>
      <dgm:spPr/>
    </dgm:pt>
    <dgm:pt modelId="{681180D5-C1B6-4AB9-88F0-594FC13ABA33}" type="pres">
      <dgm:prSet presAssocID="{773E2CEA-9C3E-48C1-91C5-BC0CF556D46D}" presName="conn" presStyleLbl="parChTrans1D2" presStyleIdx="0" presStyleCnt="1"/>
      <dgm:spPr/>
      <dgm:t>
        <a:bodyPr/>
        <a:lstStyle/>
        <a:p>
          <a:endParaRPr lang="es-CO"/>
        </a:p>
      </dgm:t>
    </dgm:pt>
    <dgm:pt modelId="{28151ED6-3746-49BE-9A3F-7CDA11FE852C}" type="pres">
      <dgm:prSet presAssocID="{773E2CEA-9C3E-48C1-91C5-BC0CF556D46D}" presName="extraNode" presStyleLbl="node1" presStyleIdx="0" presStyleCnt="5"/>
      <dgm:spPr/>
    </dgm:pt>
    <dgm:pt modelId="{30F1CC45-614E-498E-B1FF-4F9D779F46DE}" type="pres">
      <dgm:prSet presAssocID="{773E2CEA-9C3E-48C1-91C5-BC0CF556D46D}" presName="dstNode" presStyleLbl="node1" presStyleIdx="0" presStyleCnt="5"/>
      <dgm:spPr/>
    </dgm:pt>
    <dgm:pt modelId="{7311A749-5F74-42E0-AC01-026BCD6877E2}" type="pres">
      <dgm:prSet presAssocID="{69F9562B-4E79-4A8C-9414-9CB2647917CF}" presName="text_1" presStyleLbl="node1" presStyleIdx="0" presStyleCnt="5" custLinFactNeighborX="491" custLinFactNeighborY="-26554">
        <dgm:presLayoutVars>
          <dgm:bulletEnabled val="1"/>
        </dgm:presLayoutVars>
      </dgm:prSet>
      <dgm:spPr/>
      <dgm:t>
        <a:bodyPr/>
        <a:lstStyle/>
        <a:p>
          <a:endParaRPr lang="es-CO"/>
        </a:p>
      </dgm:t>
    </dgm:pt>
    <dgm:pt modelId="{840C19A7-37E9-4705-9C27-40F720C9731E}" type="pres">
      <dgm:prSet presAssocID="{69F9562B-4E79-4A8C-9414-9CB2647917CF}" presName="accent_1" presStyleCnt="0"/>
      <dgm:spPr/>
    </dgm:pt>
    <dgm:pt modelId="{C60BFE8B-7059-49CD-9FE3-5D52064D457A}" type="pres">
      <dgm:prSet presAssocID="{69F9562B-4E79-4A8C-9414-9CB2647917CF}" presName="accentRepeatNode" presStyleLbl="solidFgAcc1" presStyleIdx="0" presStyleCnt="5" custScaleX="100799" custScaleY="96660" custLinFactNeighborX="-14915" custLinFactNeighborY="-27228"/>
      <dgm:spPr/>
    </dgm:pt>
    <dgm:pt modelId="{28943C79-F585-48D4-9D49-506B70EBC7AA}" type="pres">
      <dgm:prSet presAssocID="{5540F2F2-0493-4D07-AA6A-1D67FA726BB5}" presName="text_2" presStyleLbl="node1" presStyleIdx="1" presStyleCnt="5" custScaleY="58657" custLinFactNeighborX="523" custLinFactNeighborY="-45804">
        <dgm:presLayoutVars>
          <dgm:bulletEnabled val="1"/>
        </dgm:presLayoutVars>
      </dgm:prSet>
      <dgm:spPr/>
      <dgm:t>
        <a:bodyPr/>
        <a:lstStyle/>
        <a:p>
          <a:endParaRPr lang="es-CO"/>
        </a:p>
      </dgm:t>
    </dgm:pt>
    <dgm:pt modelId="{4A621182-3882-4361-A10F-60C93B91BFC5}" type="pres">
      <dgm:prSet presAssocID="{5540F2F2-0493-4D07-AA6A-1D67FA726BB5}" presName="accent_2" presStyleCnt="0"/>
      <dgm:spPr/>
    </dgm:pt>
    <dgm:pt modelId="{5F5E657D-7EA0-4D0A-A9FB-94AE659FA127}" type="pres">
      <dgm:prSet presAssocID="{5540F2F2-0493-4D07-AA6A-1D67FA726BB5}" presName="accentRepeatNode" presStyleLbl="solidFgAcc1" presStyleIdx="1" presStyleCnt="5" custScaleX="114135" custScaleY="91465" custLinFactNeighborX="-11904" custLinFactNeighborY="-39361"/>
      <dgm:spPr/>
    </dgm:pt>
    <dgm:pt modelId="{AB5782EF-3FDA-4F28-81F6-111CE005C9E6}" type="pres">
      <dgm:prSet presAssocID="{AA5EE19F-588F-4823-B6F2-D91576A57C27}" presName="text_3" presStyleLbl="node1" presStyleIdx="2" presStyleCnt="5" custScaleX="99095" custScaleY="47579" custLinFactNeighborX="1120" custLinFactNeighborY="-34514">
        <dgm:presLayoutVars>
          <dgm:bulletEnabled val="1"/>
        </dgm:presLayoutVars>
      </dgm:prSet>
      <dgm:spPr/>
      <dgm:t>
        <a:bodyPr/>
        <a:lstStyle/>
        <a:p>
          <a:endParaRPr lang="es-CO"/>
        </a:p>
      </dgm:t>
    </dgm:pt>
    <dgm:pt modelId="{9DE21E59-8502-4F8C-8FAC-113FE877B6BE}" type="pres">
      <dgm:prSet presAssocID="{AA5EE19F-588F-4823-B6F2-D91576A57C27}" presName="accent_3" presStyleCnt="0"/>
      <dgm:spPr/>
    </dgm:pt>
    <dgm:pt modelId="{6F7315BF-AC6E-47E2-BD62-24F2DDBA4E24}" type="pres">
      <dgm:prSet presAssocID="{AA5EE19F-588F-4823-B6F2-D91576A57C27}" presName="accentRepeatNode" presStyleLbl="solidFgAcc1" presStyleIdx="2" presStyleCnt="5" custScaleX="112228" custScaleY="100063" custLinFactNeighborX="-12984" custLinFactNeighborY="-41855"/>
      <dgm:spPr/>
    </dgm:pt>
    <dgm:pt modelId="{BEDB5C3D-41E2-487C-B904-DC7178875FAF}" type="pres">
      <dgm:prSet presAssocID="{DF57514B-CE64-4704-AF0A-48419D76DCBE}" presName="text_4" presStyleLbl="node1" presStyleIdx="3" presStyleCnt="5" custScaleY="59810" custLinFactNeighborX="652" custLinFactNeighborY="-19274">
        <dgm:presLayoutVars>
          <dgm:bulletEnabled val="1"/>
        </dgm:presLayoutVars>
      </dgm:prSet>
      <dgm:spPr/>
      <dgm:t>
        <a:bodyPr/>
        <a:lstStyle/>
        <a:p>
          <a:endParaRPr lang="es-CO"/>
        </a:p>
      </dgm:t>
    </dgm:pt>
    <dgm:pt modelId="{28CB5EA6-A4AF-48FC-AF1D-3039DFBA7321}" type="pres">
      <dgm:prSet presAssocID="{DF57514B-CE64-4704-AF0A-48419D76DCBE}" presName="accent_4" presStyleCnt="0"/>
      <dgm:spPr/>
    </dgm:pt>
    <dgm:pt modelId="{1BAD48DE-3D26-49FF-B6E7-E964177CFC57}" type="pres">
      <dgm:prSet presAssocID="{DF57514B-CE64-4704-AF0A-48419D76DCBE}" presName="accentRepeatNode" presStyleLbl="solidFgAcc1" presStyleIdx="3" presStyleCnt="5" custScaleX="90327" custScaleY="88578" custLinFactNeighborY="-15420"/>
      <dgm:spPr/>
      <dgm:t>
        <a:bodyPr/>
        <a:lstStyle/>
        <a:p>
          <a:endParaRPr lang="es-CO"/>
        </a:p>
      </dgm:t>
    </dgm:pt>
    <dgm:pt modelId="{1DC5962B-6089-41BD-A8A9-8F651C185B79}" type="pres">
      <dgm:prSet presAssocID="{383FCDFF-02A2-4512-8C8C-69B11E7514BA}" presName="text_5" presStyleLbl="node1" presStyleIdx="4" presStyleCnt="5" custScaleX="98711" custScaleY="149299" custLinFactNeighborX="4362" custLinFactNeighborY="21797">
        <dgm:presLayoutVars>
          <dgm:bulletEnabled val="1"/>
        </dgm:presLayoutVars>
      </dgm:prSet>
      <dgm:spPr/>
      <dgm:t>
        <a:bodyPr/>
        <a:lstStyle/>
        <a:p>
          <a:endParaRPr lang="es-CO"/>
        </a:p>
      </dgm:t>
    </dgm:pt>
    <dgm:pt modelId="{F46E586B-16C1-4D2B-8D1D-A687C053EF96}" type="pres">
      <dgm:prSet presAssocID="{383FCDFF-02A2-4512-8C8C-69B11E7514BA}" presName="accent_5" presStyleCnt="0"/>
      <dgm:spPr/>
    </dgm:pt>
    <dgm:pt modelId="{E396147C-ED43-4B8F-9D2C-2FB449AEA040}" type="pres">
      <dgm:prSet presAssocID="{383FCDFF-02A2-4512-8C8C-69B11E7514BA}" presName="accentRepeatNode" presStyleLbl="solidFgAcc1" presStyleIdx="4" presStyleCnt="5" custScaleX="118017" custScaleY="125073" custLinFactNeighborX="-9694" custLinFactNeighborY="15173"/>
      <dgm:spPr/>
    </dgm:pt>
  </dgm:ptLst>
  <dgm:cxnLst>
    <dgm:cxn modelId="{CA0D2141-62D5-470B-AA11-35C01B475132}" type="presOf" srcId="{5540F2F2-0493-4D07-AA6A-1D67FA726BB5}" destId="{28943C79-F585-48D4-9D49-506B70EBC7AA}" srcOrd="0" destOrd="0" presId="urn:microsoft.com/office/officeart/2008/layout/VerticalCurvedList"/>
    <dgm:cxn modelId="{A172F2B7-C2A0-450E-98D0-C77AE0BB20F4}" srcId="{773E2CEA-9C3E-48C1-91C5-BC0CF556D46D}" destId="{69F9562B-4E79-4A8C-9414-9CB2647917CF}" srcOrd="0" destOrd="0" parTransId="{76C7263F-D436-47D4-9EBB-3F056A5E98A7}" sibTransId="{651BE0B8-4F6D-4C92-9856-0902CA7B1A2D}"/>
    <dgm:cxn modelId="{629D77E6-EACA-4AA6-ABEF-106294716317}" srcId="{773E2CEA-9C3E-48C1-91C5-BC0CF556D46D}" destId="{AA5EE19F-588F-4823-B6F2-D91576A57C27}" srcOrd="2" destOrd="0" parTransId="{FAFD30C2-BC2E-41E3-99A8-79F9AB38AF20}" sibTransId="{5B9060E4-0751-4309-A20B-9EFE7EA7E458}"/>
    <dgm:cxn modelId="{217B58A3-9CFA-4608-93DC-DBF7F7471D78}" type="presOf" srcId="{383FCDFF-02A2-4512-8C8C-69B11E7514BA}" destId="{1DC5962B-6089-41BD-A8A9-8F651C185B79}" srcOrd="0" destOrd="0" presId="urn:microsoft.com/office/officeart/2008/layout/VerticalCurvedList"/>
    <dgm:cxn modelId="{C736ABD0-5B84-4E92-BDB4-00FE794612CE}" srcId="{773E2CEA-9C3E-48C1-91C5-BC0CF556D46D}" destId="{DF57514B-CE64-4704-AF0A-48419D76DCBE}" srcOrd="3" destOrd="0" parTransId="{7B59AA67-9FB9-4FA7-8CFF-74E927784DA6}" sibTransId="{C6A4AD82-F6B4-4937-A7B3-2660B5E445A7}"/>
    <dgm:cxn modelId="{ACBEAC30-5770-479E-8D6E-456F38C95F60}" type="presOf" srcId="{69F9562B-4E79-4A8C-9414-9CB2647917CF}" destId="{7311A749-5F74-42E0-AC01-026BCD6877E2}" srcOrd="0" destOrd="0" presId="urn:microsoft.com/office/officeart/2008/layout/VerticalCurvedList"/>
    <dgm:cxn modelId="{22EDEE15-719B-422B-9004-DD62D7E40F23}" type="presOf" srcId="{773E2CEA-9C3E-48C1-91C5-BC0CF556D46D}" destId="{3F3B9B2F-5B99-41FD-AA3A-0FE20622CF47}" srcOrd="0" destOrd="0" presId="urn:microsoft.com/office/officeart/2008/layout/VerticalCurvedList"/>
    <dgm:cxn modelId="{4394EBCB-9ACD-4059-A274-57B93F1F681A}" type="presOf" srcId="{AA5EE19F-588F-4823-B6F2-D91576A57C27}" destId="{AB5782EF-3FDA-4F28-81F6-111CE005C9E6}" srcOrd="0" destOrd="0" presId="urn:microsoft.com/office/officeart/2008/layout/VerticalCurvedList"/>
    <dgm:cxn modelId="{40CBF4A2-8DEC-4A16-A159-3B255870190E}" srcId="{773E2CEA-9C3E-48C1-91C5-BC0CF556D46D}" destId="{5540F2F2-0493-4D07-AA6A-1D67FA726BB5}" srcOrd="1" destOrd="0" parTransId="{7EB75670-2767-45C7-8DD4-BBE5E90133D7}" sibTransId="{88EBAFCC-CDF9-4E99-94BB-058DB5A93356}"/>
    <dgm:cxn modelId="{D2178ED8-DEB1-47D1-AE4D-AC1F2DB1B7C0}" type="presOf" srcId="{651BE0B8-4F6D-4C92-9856-0902CA7B1A2D}" destId="{681180D5-C1B6-4AB9-88F0-594FC13ABA33}" srcOrd="0" destOrd="0" presId="urn:microsoft.com/office/officeart/2008/layout/VerticalCurvedList"/>
    <dgm:cxn modelId="{FD194119-8F66-49CB-BABB-AB028CAB044C}" type="presOf" srcId="{A670347A-113D-4A88-9C65-0EE6C883A4A5}" destId="{1DC5962B-6089-41BD-A8A9-8F651C185B79}" srcOrd="0" destOrd="1" presId="urn:microsoft.com/office/officeart/2008/layout/VerticalCurvedList"/>
    <dgm:cxn modelId="{53506017-CCED-4949-A9E1-1CE300E20B4C}" srcId="{383FCDFF-02A2-4512-8C8C-69B11E7514BA}" destId="{5A97FFE9-D337-443A-A1DB-14197D6F7AAC}" srcOrd="1" destOrd="0" parTransId="{026B8EE6-408F-419E-81BB-D8B02FACBE34}" sibTransId="{54293482-CBFB-4DF4-ADB5-3F4EC0CF07B0}"/>
    <dgm:cxn modelId="{D9403DAA-4D00-4A8A-A285-8C79D9D5CAF5}" srcId="{383FCDFF-02A2-4512-8C8C-69B11E7514BA}" destId="{A670347A-113D-4A88-9C65-0EE6C883A4A5}" srcOrd="0" destOrd="0" parTransId="{6675AF3C-FED4-4AD1-8391-5692ED692C38}" sibTransId="{355901E9-28F1-4BF7-9581-AA4C6B321C9F}"/>
    <dgm:cxn modelId="{E63CB373-600C-43F7-9D3D-BF1D536A3FB6}" type="presOf" srcId="{DF57514B-CE64-4704-AF0A-48419D76DCBE}" destId="{BEDB5C3D-41E2-487C-B904-DC7178875FAF}" srcOrd="0" destOrd="0" presId="urn:microsoft.com/office/officeart/2008/layout/VerticalCurvedList"/>
    <dgm:cxn modelId="{C33B1C8F-413E-417E-9CA7-252AAC65027C}" srcId="{773E2CEA-9C3E-48C1-91C5-BC0CF556D46D}" destId="{383FCDFF-02A2-4512-8C8C-69B11E7514BA}" srcOrd="4" destOrd="0" parTransId="{BD358620-46A2-4DF8-9016-B4A2CD303571}" sibTransId="{6EE69F07-382C-421C-8A61-00068C3CD42C}"/>
    <dgm:cxn modelId="{3E30D588-54BE-43FC-99AD-660D81D8E4B8}" type="presOf" srcId="{5A97FFE9-D337-443A-A1DB-14197D6F7AAC}" destId="{1DC5962B-6089-41BD-A8A9-8F651C185B79}" srcOrd="0" destOrd="2" presId="urn:microsoft.com/office/officeart/2008/layout/VerticalCurvedList"/>
    <dgm:cxn modelId="{AF89D873-4EB0-422D-A5F8-89DCC32AE016}" type="presParOf" srcId="{3F3B9B2F-5B99-41FD-AA3A-0FE20622CF47}" destId="{92A48AA2-9944-431D-87A8-0BD8F07CBC8D}" srcOrd="0" destOrd="0" presId="urn:microsoft.com/office/officeart/2008/layout/VerticalCurvedList"/>
    <dgm:cxn modelId="{A42D69E9-2DEB-44CE-9975-13717185077F}" type="presParOf" srcId="{92A48AA2-9944-431D-87A8-0BD8F07CBC8D}" destId="{3757F8CC-480F-480E-BE49-91283659CAB3}" srcOrd="0" destOrd="0" presId="urn:microsoft.com/office/officeart/2008/layout/VerticalCurvedList"/>
    <dgm:cxn modelId="{CA16F27C-3154-4061-B2EF-BE60F93EE596}" type="presParOf" srcId="{3757F8CC-480F-480E-BE49-91283659CAB3}" destId="{6DD119B9-ADCF-44B4-BD41-CB9A213D44AA}" srcOrd="0" destOrd="0" presId="urn:microsoft.com/office/officeart/2008/layout/VerticalCurvedList"/>
    <dgm:cxn modelId="{9C3612E6-4810-4F2B-B751-7F0FAA0E981A}" type="presParOf" srcId="{3757F8CC-480F-480E-BE49-91283659CAB3}" destId="{681180D5-C1B6-4AB9-88F0-594FC13ABA33}" srcOrd="1" destOrd="0" presId="urn:microsoft.com/office/officeart/2008/layout/VerticalCurvedList"/>
    <dgm:cxn modelId="{4D4D0E5F-78D5-4A63-89AF-F223AE948261}" type="presParOf" srcId="{3757F8CC-480F-480E-BE49-91283659CAB3}" destId="{28151ED6-3746-49BE-9A3F-7CDA11FE852C}" srcOrd="2" destOrd="0" presId="urn:microsoft.com/office/officeart/2008/layout/VerticalCurvedList"/>
    <dgm:cxn modelId="{9ECCAD93-9989-4F96-9FEC-59C8C731EE76}" type="presParOf" srcId="{3757F8CC-480F-480E-BE49-91283659CAB3}" destId="{30F1CC45-614E-498E-B1FF-4F9D779F46DE}" srcOrd="3" destOrd="0" presId="urn:microsoft.com/office/officeart/2008/layout/VerticalCurvedList"/>
    <dgm:cxn modelId="{D75D1B2A-CF90-45F8-964C-367A97637620}" type="presParOf" srcId="{92A48AA2-9944-431D-87A8-0BD8F07CBC8D}" destId="{7311A749-5F74-42E0-AC01-026BCD6877E2}" srcOrd="1" destOrd="0" presId="urn:microsoft.com/office/officeart/2008/layout/VerticalCurvedList"/>
    <dgm:cxn modelId="{90177FDC-694D-49C3-A949-3D346B7C75FA}" type="presParOf" srcId="{92A48AA2-9944-431D-87A8-0BD8F07CBC8D}" destId="{840C19A7-37E9-4705-9C27-40F720C9731E}" srcOrd="2" destOrd="0" presId="urn:microsoft.com/office/officeart/2008/layout/VerticalCurvedList"/>
    <dgm:cxn modelId="{DD42443C-50B0-4F61-B5C9-D9339A39E0E7}" type="presParOf" srcId="{840C19A7-37E9-4705-9C27-40F720C9731E}" destId="{C60BFE8B-7059-49CD-9FE3-5D52064D457A}" srcOrd="0" destOrd="0" presId="urn:microsoft.com/office/officeart/2008/layout/VerticalCurvedList"/>
    <dgm:cxn modelId="{B7988AF7-1A59-4E9B-BCE4-A3A92C45A5CC}" type="presParOf" srcId="{92A48AA2-9944-431D-87A8-0BD8F07CBC8D}" destId="{28943C79-F585-48D4-9D49-506B70EBC7AA}" srcOrd="3" destOrd="0" presId="urn:microsoft.com/office/officeart/2008/layout/VerticalCurvedList"/>
    <dgm:cxn modelId="{90A3E4C8-CDE3-40B0-AB1D-1E8EE0E919F4}" type="presParOf" srcId="{92A48AA2-9944-431D-87A8-0BD8F07CBC8D}" destId="{4A621182-3882-4361-A10F-60C93B91BFC5}" srcOrd="4" destOrd="0" presId="urn:microsoft.com/office/officeart/2008/layout/VerticalCurvedList"/>
    <dgm:cxn modelId="{48045A52-86C8-4FD4-B0B8-B9D3FA76C946}" type="presParOf" srcId="{4A621182-3882-4361-A10F-60C93B91BFC5}" destId="{5F5E657D-7EA0-4D0A-A9FB-94AE659FA127}" srcOrd="0" destOrd="0" presId="urn:microsoft.com/office/officeart/2008/layout/VerticalCurvedList"/>
    <dgm:cxn modelId="{D25E4079-11B2-4672-AFC2-F5AED79AE423}" type="presParOf" srcId="{92A48AA2-9944-431D-87A8-0BD8F07CBC8D}" destId="{AB5782EF-3FDA-4F28-81F6-111CE005C9E6}" srcOrd="5" destOrd="0" presId="urn:microsoft.com/office/officeart/2008/layout/VerticalCurvedList"/>
    <dgm:cxn modelId="{BE94DA05-D44D-4DC8-B257-F2E977A0BCB3}" type="presParOf" srcId="{92A48AA2-9944-431D-87A8-0BD8F07CBC8D}" destId="{9DE21E59-8502-4F8C-8FAC-113FE877B6BE}" srcOrd="6" destOrd="0" presId="urn:microsoft.com/office/officeart/2008/layout/VerticalCurvedList"/>
    <dgm:cxn modelId="{FC40A58D-9708-4901-96D5-472C70568A01}" type="presParOf" srcId="{9DE21E59-8502-4F8C-8FAC-113FE877B6BE}" destId="{6F7315BF-AC6E-47E2-BD62-24F2DDBA4E24}" srcOrd="0" destOrd="0" presId="urn:microsoft.com/office/officeart/2008/layout/VerticalCurvedList"/>
    <dgm:cxn modelId="{F5EE7ABA-BC9D-4954-8780-FC85A3ED9E6F}" type="presParOf" srcId="{92A48AA2-9944-431D-87A8-0BD8F07CBC8D}" destId="{BEDB5C3D-41E2-487C-B904-DC7178875FAF}" srcOrd="7" destOrd="0" presId="urn:microsoft.com/office/officeart/2008/layout/VerticalCurvedList"/>
    <dgm:cxn modelId="{A2BABD75-FFAA-4337-BF5E-F782E270092E}" type="presParOf" srcId="{92A48AA2-9944-431D-87A8-0BD8F07CBC8D}" destId="{28CB5EA6-A4AF-48FC-AF1D-3039DFBA7321}" srcOrd="8" destOrd="0" presId="urn:microsoft.com/office/officeart/2008/layout/VerticalCurvedList"/>
    <dgm:cxn modelId="{AD900CB8-98A9-4E76-95D1-08CE926C854B}" type="presParOf" srcId="{28CB5EA6-A4AF-48FC-AF1D-3039DFBA7321}" destId="{1BAD48DE-3D26-49FF-B6E7-E964177CFC57}" srcOrd="0" destOrd="0" presId="urn:microsoft.com/office/officeart/2008/layout/VerticalCurvedList"/>
    <dgm:cxn modelId="{5D17990D-EF80-4B54-8259-47E8D00C3136}" type="presParOf" srcId="{92A48AA2-9944-431D-87A8-0BD8F07CBC8D}" destId="{1DC5962B-6089-41BD-A8A9-8F651C185B79}" srcOrd="9" destOrd="0" presId="urn:microsoft.com/office/officeart/2008/layout/VerticalCurvedList"/>
    <dgm:cxn modelId="{71390C1C-B31F-4B47-8ABE-7BEA54F483D2}" type="presParOf" srcId="{92A48AA2-9944-431D-87A8-0BD8F07CBC8D}" destId="{F46E586B-16C1-4D2B-8D1D-A687C053EF96}" srcOrd="10" destOrd="0" presId="urn:microsoft.com/office/officeart/2008/layout/VerticalCurvedList"/>
    <dgm:cxn modelId="{4DE50935-5C2D-42C2-A17D-B5A6AEA3B44C}" type="presParOf" srcId="{F46E586B-16C1-4D2B-8D1D-A687C053EF96}" destId="{E396147C-ED43-4B8F-9D2C-2FB449AEA04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648B99-B142-48C2-AE54-912D3E560F38}" type="doc">
      <dgm:prSet loTypeId="urn:microsoft.com/office/officeart/2005/8/layout/lProcess2" loCatId="list" qsTypeId="urn:microsoft.com/office/officeart/2005/8/quickstyle/simple3" qsCatId="simple" csTypeId="urn:microsoft.com/office/officeart/2005/8/colors/colorful1#1" csCatId="colorful" phldr="1"/>
      <dgm:spPr/>
      <dgm:t>
        <a:bodyPr/>
        <a:lstStyle/>
        <a:p>
          <a:endParaRPr lang="es-CO"/>
        </a:p>
      </dgm:t>
    </dgm:pt>
    <dgm:pt modelId="{7A59D3B8-C9F7-4AB7-BFE1-DE2DD0E7C0BA}">
      <dgm:prSet phldrT="[Texto]"/>
      <dgm:spPr>
        <a:solidFill>
          <a:schemeClr val="accent3">
            <a:lumMod val="40000"/>
            <a:lumOff val="60000"/>
          </a:schemeClr>
        </a:solidFill>
      </dgm:spPr>
      <dgm:t>
        <a:bodyPr/>
        <a:lstStyle/>
        <a:p>
          <a:pPr algn="ctr"/>
          <a:r>
            <a:rPr lang="es-CO" b="1" dirty="0" smtClean="0"/>
            <a:t>FINANCIACIÓN</a:t>
          </a:r>
          <a:endParaRPr lang="es-CO" b="1" dirty="0"/>
        </a:p>
      </dgm:t>
    </dgm:pt>
    <dgm:pt modelId="{06F301EE-73FD-4E81-8958-81539C4B65B2}" type="parTrans" cxnId="{DA97F45B-184E-4D5E-8AE1-D4FE7F41BAE5}">
      <dgm:prSet/>
      <dgm:spPr/>
      <dgm:t>
        <a:bodyPr/>
        <a:lstStyle/>
        <a:p>
          <a:pPr algn="ctr"/>
          <a:endParaRPr lang="es-CO" b="1"/>
        </a:p>
      </dgm:t>
    </dgm:pt>
    <dgm:pt modelId="{3882E1E0-1DD3-431B-B828-5FE83E7522DB}" type="sibTrans" cxnId="{DA97F45B-184E-4D5E-8AE1-D4FE7F41BAE5}">
      <dgm:prSet/>
      <dgm:spPr/>
      <dgm:t>
        <a:bodyPr/>
        <a:lstStyle/>
        <a:p>
          <a:pPr algn="ctr"/>
          <a:endParaRPr lang="es-CO" b="1"/>
        </a:p>
      </dgm:t>
    </dgm:pt>
    <dgm:pt modelId="{972DB8B9-A46D-4A14-A8F1-057C25227577}">
      <dgm:prSet phldrT="[Texto]" custT="1"/>
      <dgm:spPr/>
      <dgm:t>
        <a:bodyPr/>
        <a:lstStyle/>
        <a:p>
          <a:pPr algn="ctr"/>
          <a:r>
            <a:rPr lang="es-CO" sz="1900" b="1" dirty="0" smtClean="0"/>
            <a:t>Incrementar venta de servicios de protección social</a:t>
          </a:r>
        </a:p>
        <a:p>
          <a:pPr algn="ctr"/>
          <a:r>
            <a:rPr lang="es-CO" sz="1900" b="1" dirty="0" smtClean="0"/>
            <a:t>Gestionar recursos en otras fuentes (sector nacional y departamental)</a:t>
          </a:r>
        </a:p>
        <a:p>
          <a:pPr algn="ctr"/>
          <a:r>
            <a:rPr lang="es-CO" sz="1900" b="1" dirty="0" smtClean="0"/>
            <a:t>Equilibrar el presupuesto de funcionamiento para los centros de protección</a:t>
          </a:r>
          <a:endParaRPr lang="es-CO" sz="1900" b="1" dirty="0"/>
        </a:p>
      </dgm:t>
    </dgm:pt>
    <dgm:pt modelId="{FF80050D-14EA-4F99-B36C-892B067CE69D}" type="parTrans" cxnId="{0F72BF10-A3B0-45DF-88E3-14A41EB9142C}">
      <dgm:prSet/>
      <dgm:spPr/>
      <dgm:t>
        <a:bodyPr/>
        <a:lstStyle/>
        <a:p>
          <a:pPr algn="ctr"/>
          <a:endParaRPr lang="es-CO" b="1"/>
        </a:p>
      </dgm:t>
    </dgm:pt>
    <dgm:pt modelId="{19F25601-563C-4722-B218-F5B7A9C1F8E5}" type="sibTrans" cxnId="{0F72BF10-A3B0-45DF-88E3-14A41EB9142C}">
      <dgm:prSet/>
      <dgm:spPr/>
      <dgm:t>
        <a:bodyPr/>
        <a:lstStyle/>
        <a:p>
          <a:pPr algn="ctr"/>
          <a:endParaRPr lang="es-CO" b="1"/>
        </a:p>
      </dgm:t>
    </dgm:pt>
    <dgm:pt modelId="{248AE6FA-9BA9-479A-871F-852BB7658DD7}">
      <dgm:prSet phldrT="[Texto]"/>
      <dgm:spPr>
        <a:solidFill>
          <a:schemeClr val="accent2">
            <a:lumMod val="40000"/>
            <a:lumOff val="60000"/>
          </a:schemeClr>
        </a:solidFill>
      </dgm:spPr>
      <dgm:t>
        <a:bodyPr/>
        <a:lstStyle/>
        <a:p>
          <a:pPr algn="ctr"/>
          <a:r>
            <a:rPr lang="es-CO" b="1" dirty="0" smtClean="0"/>
            <a:t>SERVICIOS DE PROTECCIÓN SOCIAL</a:t>
          </a:r>
          <a:endParaRPr lang="es-CO" b="1" dirty="0"/>
        </a:p>
      </dgm:t>
    </dgm:pt>
    <dgm:pt modelId="{C17A2C7C-C91D-4756-B09E-6B3BD1AD53AA}" type="parTrans" cxnId="{B685582D-4EC8-4F30-9DFA-B6C1B565F4DA}">
      <dgm:prSet/>
      <dgm:spPr/>
      <dgm:t>
        <a:bodyPr/>
        <a:lstStyle/>
        <a:p>
          <a:pPr algn="ctr"/>
          <a:endParaRPr lang="es-CO" b="1"/>
        </a:p>
      </dgm:t>
    </dgm:pt>
    <dgm:pt modelId="{B454C1E0-E235-4AA5-8129-52E226CC8F49}" type="sibTrans" cxnId="{B685582D-4EC8-4F30-9DFA-B6C1B565F4DA}">
      <dgm:prSet/>
      <dgm:spPr/>
      <dgm:t>
        <a:bodyPr/>
        <a:lstStyle/>
        <a:p>
          <a:pPr algn="ctr"/>
          <a:endParaRPr lang="es-CO" b="1"/>
        </a:p>
      </dgm:t>
    </dgm:pt>
    <dgm:pt modelId="{EA31E8A6-1E96-43FC-A816-57DE732916B5}">
      <dgm:prSet phldrT="[Texto]" custT="1"/>
      <dgm:spPr/>
      <dgm:t>
        <a:bodyPr/>
        <a:lstStyle/>
        <a:p>
          <a:pPr algn="ctr"/>
          <a:r>
            <a:rPr lang="es-CO" sz="2000" b="1" dirty="0" smtClean="0"/>
            <a:t>Ampliar cobertura de cupos de protección</a:t>
          </a:r>
        </a:p>
        <a:p>
          <a:pPr algn="ctr"/>
          <a:r>
            <a:rPr lang="es-CO" sz="2000" b="1" dirty="0" smtClean="0"/>
            <a:t>Mejorar infraestructura física</a:t>
          </a:r>
        </a:p>
        <a:p>
          <a:pPr algn="ctr"/>
          <a:r>
            <a:rPr lang="es-CO" sz="2000" b="1" dirty="0" smtClean="0"/>
            <a:t>Cumplir normatividad medio ambiental</a:t>
          </a:r>
          <a:endParaRPr lang="es-CO" sz="2000" b="1" dirty="0"/>
        </a:p>
      </dgm:t>
    </dgm:pt>
    <dgm:pt modelId="{D17A5A52-4347-4FB1-A389-837737792268}" type="sibTrans" cxnId="{763AECD7-66B1-4F85-9E81-D7E33625C1D8}">
      <dgm:prSet/>
      <dgm:spPr/>
      <dgm:t>
        <a:bodyPr/>
        <a:lstStyle/>
        <a:p>
          <a:pPr algn="ctr"/>
          <a:endParaRPr lang="es-CO" b="1"/>
        </a:p>
      </dgm:t>
    </dgm:pt>
    <dgm:pt modelId="{F207F4FF-40E6-407D-A507-93FA7C5106CA}" type="parTrans" cxnId="{763AECD7-66B1-4F85-9E81-D7E33625C1D8}">
      <dgm:prSet/>
      <dgm:spPr/>
      <dgm:t>
        <a:bodyPr/>
        <a:lstStyle/>
        <a:p>
          <a:pPr algn="ctr"/>
          <a:endParaRPr lang="es-CO" b="1"/>
        </a:p>
      </dgm:t>
    </dgm:pt>
    <dgm:pt modelId="{E558F8FD-E48F-42CF-81EE-6BB25CC04D23}">
      <dgm:prSet phldrT="[Texto]"/>
      <dgm:spPr>
        <a:solidFill>
          <a:schemeClr val="bg2">
            <a:lumMod val="90000"/>
          </a:schemeClr>
        </a:solidFill>
      </dgm:spPr>
      <dgm:t>
        <a:bodyPr/>
        <a:lstStyle/>
        <a:p>
          <a:pPr algn="ctr"/>
          <a:r>
            <a:rPr lang="es-CO" b="1" dirty="0" smtClean="0"/>
            <a:t>INCREMENTO DE LA CORRESPONSABILIDAD</a:t>
          </a:r>
          <a:endParaRPr lang="es-CO" b="1" dirty="0"/>
        </a:p>
      </dgm:t>
    </dgm:pt>
    <dgm:pt modelId="{B3E3257D-E2CC-4416-A814-FFF3DD3587AC}" type="parTrans" cxnId="{04D0171C-28AE-4B09-8DC0-4B8DB69BA7C3}">
      <dgm:prSet/>
      <dgm:spPr/>
      <dgm:t>
        <a:bodyPr/>
        <a:lstStyle/>
        <a:p>
          <a:pPr algn="ctr"/>
          <a:endParaRPr lang="es-CO" b="1"/>
        </a:p>
      </dgm:t>
    </dgm:pt>
    <dgm:pt modelId="{EB3B155C-C6E0-453E-BA70-ED63DE54E39D}" type="sibTrans" cxnId="{04D0171C-28AE-4B09-8DC0-4B8DB69BA7C3}">
      <dgm:prSet/>
      <dgm:spPr/>
      <dgm:t>
        <a:bodyPr/>
        <a:lstStyle/>
        <a:p>
          <a:pPr algn="ctr"/>
          <a:endParaRPr lang="es-CO" b="1"/>
        </a:p>
      </dgm:t>
    </dgm:pt>
    <dgm:pt modelId="{3C98E6D5-3591-4250-8F07-CC29D10D24DF}">
      <dgm:prSet phldrT="[Texto]" custT="1"/>
      <dgm:spPr/>
      <dgm:t>
        <a:bodyPr/>
        <a:lstStyle/>
        <a:p>
          <a:pPr algn="ctr"/>
          <a:r>
            <a:rPr lang="es-CO" sz="2000" b="1" dirty="0" smtClean="0"/>
            <a:t>Ampliar el número de contratos con municipios y otras entidades</a:t>
          </a:r>
          <a:endParaRPr lang="es-CO" sz="2000" b="1" dirty="0"/>
        </a:p>
      </dgm:t>
    </dgm:pt>
    <dgm:pt modelId="{04196133-61C0-40D4-A09B-C63387A400F7}" type="parTrans" cxnId="{E8CD5589-F95D-4801-8262-15904A392EA7}">
      <dgm:prSet/>
      <dgm:spPr/>
      <dgm:t>
        <a:bodyPr/>
        <a:lstStyle/>
        <a:p>
          <a:pPr algn="ctr"/>
          <a:endParaRPr lang="es-CO" b="1"/>
        </a:p>
      </dgm:t>
    </dgm:pt>
    <dgm:pt modelId="{7DE2FE46-723C-47B7-912D-2675A2C04D70}" type="sibTrans" cxnId="{E8CD5589-F95D-4801-8262-15904A392EA7}">
      <dgm:prSet/>
      <dgm:spPr/>
      <dgm:t>
        <a:bodyPr/>
        <a:lstStyle/>
        <a:p>
          <a:pPr algn="ctr"/>
          <a:endParaRPr lang="es-CO" b="1"/>
        </a:p>
      </dgm:t>
    </dgm:pt>
    <dgm:pt modelId="{2CEA1890-7283-48DA-818D-9D909CF29A5D}" type="pres">
      <dgm:prSet presAssocID="{12648B99-B142-48C2-AE54-912D3E560F38}" presName="theList" presStyleCnt="0">
        <dgm:presLayoutVars>
          <dgm:dir/>
          <dgm:animLvl val="lvl"/>
          <dgm:resizeHandles val="exact"/>
        </dgm:presLayoutVars>
      </dgm:prSet>
      <dgm:spPr/>
      <dgm:t>
        <a:bodyPr/>
        <a:lstStyle/>
        <a:p>
          <a:endParaRPr lang="es-CO"/>
        </a:p>
      </dgm:t>
    </dgm:pt>
    <dgm:pt modelId="{D62D54F4-1669-4493-985E-49868E73885C}" type="pres">
      <dgm:prSet presAssocID="{7A59D3B8-C9F7-4AB7-BFE1-DE2DD0E7C0BA}" presName="compNode" presStyleCnt="0"/>
      <dgm:spPr/>
    </dgm:pt>
    <dgm:pt modelId="{7AD10586-D721-445A-8C32-DA2D5908C828}" type="pres">
      <dgm:prSet presAssocID="{7A59D3B8-C9F7-4AB7-BFE1-DE2DD0E7C0BA}" presName="aNode" presStyleLbl="bgShp" presStyleIdx="0" presStyleCnt="3" custScaleX="109454"/>
      <dgm:spPr/>
      <dgm:t>
        <a:bodyPr/>
        <a:lstStyle/>
        <a:p>
          <a:endParaRPr lang="es-CO"/>
        </a:p>
      </dgm:t>
    </dgm:pt>
    <dgm:pt modelId="{CCDB733C-5394-4044-B418-B995EB059638}" type="pres">
      <dgm:prSet presAssocID="{7A59D3B8-C9F7-4AB7-BFE1-DE2DD0E7C0BA}" presName="textNode" presStyleLbl="bgShp" presStyleIdx="0" presStyleCnt="3"/>
      <dgm:spPr/>
      <dgm:t>
        <a:bodyPr/>
        <a:lstStyle/>
        <a:p>
          <a:endParaRPr lang="es-CO"/>
        </a:p>
      </dgm:t>
    </dgm:pt>
    <dgm:pt modelId="{F6AECCF7-8D31-41E8-9B03-9458A7AFD97F}" type="pres">
      <dgm:prSet presAssocID="{7A59D3B8-C9F7-4AB7-BFE1-DE2DD0E7C0BA}" presName="compChildNode" presStyleCnt="0"/>
      <dgm:spPr/>
    </dgm:pt>
    <dgm:pt modelId="{0A5629FE-B15F-4C49-B43B-509C74AC86B7}" type="pres">
      <dgm:prSet presAssocID="{7A59D3B8-C9F7-4AB7-BFE1-DE2DD0E7C0BA}" presName="theInnerList" presStyleCnt="0"/>
      <dgm:spPr/>
    </dgm:pt>
    <dgm:pt modelId="{D607784C-DE4D-4D4B-B0C6-61CD4C80B841}" type="pres">
      <dgm:prSet presAssocID="{972DB8B9-A46D-4A14-A8F1-057C25227577}" presName="childNode" presStyleLbl="node1" presStyleIdx="0" presStyleCnt="3" custScaleX="117756" custScaleY="112255">
        <dgm:presLayoutVars>
          <dgm:bulletEnabled val="1"/>
        </dgm:presLayoutVars>
      </dgm:prSet>
      <dgm:spPr/>
      <dgm:t>
        <a:bodyPr/>
        <a:lstStyle/>
        <a:p>
          <a:endParaRPr lang="es-CO"/>
        </a:p>
      </dgm:t>
    </dgm:pt>
    <dgm:pt modelId="{2CE9A9E0-2855-4F3C-9EE0-6C83A2C60051}" type="pres">
      <dgm:prSet presAssocID="{7A59D3B8-C9F7-4AB7-BFE1-DE2DD0E7C0BA}" presName="aSpace" presStyleCnt="0"/>
      <dgm:spPr/>
    </dgm:pt>
    <dgm:pt modelId="{B4FC80EF-B241-42A4-B464-AD0F3B563423}" type="pres">
      <dgm:prSet presAssocID="{248AE6FA-9BA9-479A-871F-852BB7658DD7}" presName="compNode" presStyleCnt="0"/>
      <dgm:spPr/>
    </dgm:pt>
    <dgm:pt modelId="{1D7B7B54-8F37-4DB3-9640-B5C674419422}" type="pres">
      <dgm:prSet presAssocID="{248AE6FA-9BA9-479A-871F-852BB7658DD7}" presName="aNode" presStyleLbl="bgShp" presStyleIdx="1" presStyleCnt="3"/>
      <dgm:spPr/>
      <dgm:t>
        <a:bodyPr/>
        <a:lstStyle/>
        <a:p>
          <a:endParaRPr lang="es-CO"/>
        </a:p>
      </dgm:t>
    </dgm:pt>
    <dgm:pt modelId="{1A148624-EE36-4ABB-A494-D4B3AE999741}" type="pres">
      <dgm:prSet presAssocID="{248AE6FA-9BA9-479A-871F-852BB7658DD7}" presName="textNode" presStyleLbl="bgShp" presStyleIdx="1" presStyleCnt="3"/>
      <dgm:spPr/>
      <dgm:t>
        <a:bodyPr/>
        <a:lstStyle/>
        <a:p>
          <a:endParaRPr lang="es-CO"/>
        </a:p>
      </dgm:t>
    </dgm:pt>
    <dgm:pt modelId="{21F2EEAF-4D98-48ED-ADFD-54854315350B}" type="pres">
      <dgm:prSet presAssocID="{248AE6FA-9BA9-479A-871F-852BB7658DD7}" presName="compChildNode" presStyleCnt="0"/>
      <dgm:spPr/>
    </dgm:pt>
    <dgm:pt modelId="{D593E261-A980-42B3-9ED2-8D58CB80FF78}" type="pres">
      <dgm:prSet presAssocID="{248AE6FA-9BA9-479A-871F-852BB7658DD7}" presName="theInnerList" presStyleCnt="0"/>
      <dgm:spPr/>
    </dgm:pt>
    <dgm:pt modelId="{B52FF7A0-B509-4C77-8E19-32B77A861F53}" type="pres">
      <dgm:prSet presAssocID="{EA31E8A6-1E96-43FC-A816-57DE732916B5}" presName="childNode" presStyleLbl="node1" presStyleIdx="1" presStyleCnt="3" custScaleX="117330" custLinFactNeighborX="2402" custLinFactNeighborY="-1772">
        <dgm:presLayoutVars>
          <dgm:bulletEnabled val="1"/>
        </dgm:presLayoutVars>
      </dgm:prSet>
      <dgm:spPr/>
      <dgm:t>
        <a:bodyPr/>
        <a:lstStyle/>
        <a:p>
          <a:endParaRPr lang="es-CO"/>
        </a:p>
      </dgm:t>
    </dgm:pt>
    <dgm:pt modelId="{7146CEF4-19FD-4A0F-8467-374CBAF28E78}" type="pres">
      <dgm:prSet presAssocID="{248AE6FA-9BA9-479A-871F-852BB7658DD7}" presName="aSpace" presStyleCnt="0"/>
      <dgm:spPr/>
    </dgm:pt>
    <dgm:pt modelId="{42865079-054E-406E-8E9A-56BED3EBAFD8}" type="pres">
      <dgm:prSet presAssocID="{E558F8FD-E48F-42CF-81EE-6BB25CC04D23}" presName="compNode" presStyleCnt="0"/>
      <dgm:spPr/>
    </dgm:pt>
    <dgm:pt modelId="{196C0FA2-9970-4F07-BEA4-C0F71C77FF14}" type="pres">
      <dgm:prSet presAssocID="{E558F8FD-E48F-42CF-81EE-6BB25CC04D23}" presName="aNode" presStyleLbl="bgShp" presStyleIdx="2" presStyleCnt="3"/>
      <dgm:spPr/>
      <dgm:t>
        <a:bodyPr/>
        <a:lstStyle/>
        <a:p>
          <a:endParaRPr lang="es-CO"/>
        </a:p>
      </dgm:t>
    </dgm:pt>
    <dgm:pt modelId="{2B9CA4C1-2867-4E60-ABEA-B25CAB2ED997}" type="pres">
      <dgm:prSet presAssocID="{E558F8FD-E48F-42CF-81EE-6BB25CC04D23}" presName="textNode" presStyleLbl="bgShp" presStyleIdx="2" presStyleCnt="3"/>
      <dgm:spPr/>
      <dgm:t>
        <a:bodyPr/>
        <a:lstStyle/>
        <a:p>
          <a:endParaRPr lang="es-CO"/>
        </a:p>
      </dgm:t>
    </dgm:pt>
    <dgm:pt modelId="{A68FF644-3BE1-4821-ADA8-4762BBF7740A}" type="pres">
      <dgm:prSet presAssocID="{E558F8FD-E48F-42CF-81EE-6BB25CC04D23}" presName="compChildNode" presStyleCnt="0"/>
      <dgm:spPr/>
    </dgm:pt>
    <dgm:pt modelId="{94F2A98C-4DB9-4BD9-B236-F05052C389B5}" type="pres">
      <dgm:prSet presAssocID="{E558F8FD-E48F-42CF-81EE-6BB25CC04D23}" presName="theInnerList" presStyleCnt="0"/>
      <dgm:spPr/>
    </dgm:pt>
    <dgm:pt modelId="{8FDB3A8B-2743-4E93-B403-F60F9837AAD5}" type="pres">
      <dgm:prSet presAssocID="{3C98E6D5-3591-4250-8F07-CC29D10D24DF}" presName="childNode" presStyleLbl="node1" presStyleIdx="2" presStyleCnt="3">
        <dgm:presLayoutVars>
          <dgm:bulletEnabled val="1"/>
        </dgm:presLayoutVars>
      </dgm:prSet>
      <dgm:spPr/>
      <dgm:t>
        <a:bodyPr/>
        <a:lstStyle/>
        <a:p>
          <a:endParaRPr lang="es-CO"/>
        </a:p>
      </dgm:t>
    </dgm:pt>
  </dgm:ptLst>
  <dgm:cxnLst>
    <dgm:cxn modelId="{E8CD5589-F95D-4801-8262-15904A392EA7}" srcId="{E558F8FD-E48F-42CF-81EE-6BB25CC04D23}" destId="{3C98E6D5-3591-4250-8F07-CC29D10D24DF}" srcOrd="0" destOrd="0" parTransId="{04196133-61C0-40D4-A09B-C63387A400F7}" sibTransId="{7DE2FE46-723C-47B7-912D-2675A2C04D70}"/>
    <dgm:cxn modelId="{04D0171C-28AE-4B09-8DC0-4B8DB69BA7C3}" srcId="{12648B99-B142-48C2-AE54-912D3E560F38}" destId="{E558F8FD-E48F-42CF-81EE-6BB25CC04D23}" srcOrd="2" destOrd="0" parTransId="{B3E3257D-E2CC-4416-A814-FFF3DD3587AC}" sibTransId="{EB3B155C-C6E0-453E-BA70-ED63DE54E39D}"/>
    <dgm:cxn modelId="{4450F44B-E78B-4444-A8DA-DC93B3154202}" type="presOf" srcId="{7A59D3B8-C9F7-4AB7-BFE1-DE2DD0E7C0BA}" destId="{7AD10586-D721-445A-8C32-DA2D5908C828}" srcOrd="0" destOrd="0" presId="urn:microsoft.com/office/officeart/2005/8/layout/lProcess2"/>
    <dgm:cxn modelId="{AAA8AF3B-27FF-46F2-BF0C-D21FF8D0BF7F}" type="presOf" srcId="{3C98E6D5-3591-4250-8F07-CC29D10D24DF}" destId="{8FDB3A8B-2743-4E93-B403-F60F9837AAD5}" srcOrd="0" destOrd="0" presId="urn:microsoft.com/office/officeart/2005/8/layout/lProcess2"/>
    <dgm:cxn modelId="{DA97F45B-184E-4D5E-8AE1-D4FE7F41BAE5}" srcId="{12648B99-B142-48C2-AE54-912D3E560F38}" destId="{7A59D3B8-C9F7-4AB7-BFE1-DE2DD0E7C0BA}" srcOrd="0" destOrd="0" parTransId="{06F301EE-73FD-4E81-8958-81539C4B65B2}" sibTransId="{3882E1E0-1DD3-431B-B828-5FE83E7522DB}"/>
    <dgm:cxn modelId="{0F72BF10-A3B0-45DF-88E3-14A41EB9142C}" srcId="{7A59D3B8-C9F7-4AB7-BFE1-DE2DD0E7C0BA}" destId="{972DB8B9-A46D-4A14-A8F1-057C25227577}" srcOrd="0" destOrd="0" parTransId="{FF80050D-14EA-4F99-B36C-892B067CE69D}" sibTransId="{19F25601-563C-4722-B218-F5B7A9C1F8E5}"/>
    <dgm:cxn modelId="{30D0E03D-4624-49DF-A7FD-1EEC5EDB6495}" type="presOf" srcId="{E558F8FD-E48F-42CF-81EE-6BB25CC04D23}" destId="{2B9CA4C1-2867-4E60-ABEA-B25CAB2ED997}" srcOrd="1" destOrd="0" presId="urn:microsoft.com/office/officeart/2005/8/layout/lProcess2"/>
    <dgm:cxn modelId="{763AECD7-66B1-4F85-9E81-D7E33625C1D8}" srcId="{248AE6FA-9BA9-479A-871F-852BB7658DD7}" destId="{EA31E8A6-1E96-43FC-A816-57DE732916B5}" srcOrd="0" destOrd="0" parTransId="{F207F4FF-40E6-407D-A507-93FA7C5106CA}" sibTransId="{D17A5A52-4347-4FB1-A389-837737792268}"/>
    <dgm:cxn modelId="{B685582D-4EC8-4F30-9DFA-B6C1B565F4DA}" srcId="{12648B99-B142-48C2-AE54-912D3E560F38}" destId="{248AE6FA-9BA9-479A-871F-852BB7658DD7}" srcOrd="1" destOrd="0" parTransId="{C17A2C7C-C91D-4756-B09E-6B3BD1AD53AA}" sibTransId="{B454C1E0-E235-4AA5-8129-52E226CC8F49}"/>
    <dgm:cxn modelId="{26A57547-F1E4-4CEC-9BD9-0BAF3AAB048C}" type="presOf" srcId="{248AE6FA-9BA9-479A-871F-852BB7658DD7}" destId="{1A148624-EE36-4ABB-A494-D4B3AE999741}" srcOrd="1" destOrd="0" presId="urn:microsoft.com/office/officeart/2005/8/layout/lProcess2"/>
    <dgm:cxn modelId="{4202CEB7-8F86-4D46-9FD4-0526ADCEA63D}" type="presOf" srcId="{972DB8B9-A46D-4A14-A8F1-057C25227577}" destId="{D607784C-DE4D-4D4B-B0C6-61CD4C80B841}" srcOrd="0" destOrd="0" presId="urn:microsoft.com/office/officeart/2005/8/layout/lProcess2"/>
    <dgm:cxn modelId="{C53B39EE-DDAD-4CB4-8C7A-FF066C30D9B5}" type="presOf" srcId="{EA31E8A6-1E96-43FC-A816-57DE732916B5}" destId="{B52FF7A0-B509-4C77-8E19-32B77A861F53}" srcOrd="0" destOrd="0" presId="urn:microsoft.com/office/officeart/2005/8/layout/lProcess2"/>
    <dgm:cxn modelId="{4FB366C5-3CCC-472A-98E8-912A79D98077}" type="presOf" srcId="{248AE6FA-9BA9-479A-871F-852BB7658DD7}" destId="{1D7B7B54-8F37-4DB3-9640-B5C674419422}" srcOrd="0" destOrd="0" presId="urn:microsoft.com/office/officeart/2005/8/layout/lProcess2"/>
    <dgm:cxn modelId="{EB5612BB-5F5A-4269-93E2-68BAE66EEBCC}" type="presOf" srcId="{7A59D3B8-C9F7-4AB7-BFE1-DE2DD0E7C0BA}" destId="{CCDB733C-5394-4044-B418-B995EB059638}" srcOrd="1" destOrd="0" presId="urn:microsoft.com/office/officeart/2005/8/layout/lProcess2"/>
    <dgm:cxn modelId="{CCE3302B-FE56-42CE-B726-973D47842AD7}" type="presOf" srcId="{E558F8FD-E48F-42CF-81EE-6BB25CC04D23}" destId="{196C0FA2-9970-4F07-BEA4-C0F71C77FF14}" srcOrd="0" destOrd="0" presId="urn:microsoft.com/office/officeart/2005/8/layout/lProcess2"/>
    <dgm:cxn modelId="{82A7B250-90B1-4A92-965C-EB43E9FFB50B}" type="presOf" srcId="{12648B99-B142-48C2-AE54-912D3E560F38}" destId="{2CEA1890-7283-48DA-818D-9D909CF29A5D}" srcOrd="0" destOrd="0" presId="urn:microsoft.com/office/officeart/2005/8/layout/lProcess2"/>
    <dgm:cxn modelId="{FAEF88E9-5E74-4147-BBF9-94B11255E97F}" type="presParOf" srcId="{2CEA1890-7283-48DA-818D-9D909CF29A5D}" destId="{D62D54F4-1669-4493-985E-49868E73885C}" srcOrd="0" destOrd="0" presId="urn:microsoft.com/office/officeart/2005/8/layout/lProcess2"/>
    <dgm:cxn modelId="{9377B013-BD82-47A8-9A11-A3AC35A10B13}" type="presParOf" srcId="{D62D54F4-1669-4493-985E-49868E73885C}" destId="{7AD10586-D721-445A-8C32-DA2D5908C828}" srcOrd="0" destOrd="0" presId="urn:microsoft.com/office/officeart/2005/8/layout/lProcess2"/>
    <dgm:cxn modelId="{168775B7-82D5-4036-9A3A-90DD5C7A1584}" type="presParOf" srcId="{D62D54F4-1669-4493-985E-49868E73885C}" destId="{CCDB733C-5394-4044-B418-B995EB059638}" srcOrd="1" destOrd="0" presId="urn:microsoft.com/office/officeart/2005/8/layout/lProcess2"/>
    <dgm:cxn modelId="{B03CB8A4-F9F7-4D68-8890-9339E523DEA8}" type="presParOf" srcId="{D62D54F4-1669-4493-985E-49868E73885C}" destId="{F6AECCF7-8D31-41E8-9B03-9458A7AFD97F}" srcOrd="2" destOrd="0" presId="urn:microsoft.com/office/officeart/2005/8/layout/lProcess2"/>
    <dgm:cxn modelId="{72736DCE-024B-44FE-8ADC-99E9BF0F9F61}" type="presParOf" srcId="{F6AECCF7-8D31-41E8-9B03-9458A7AFD97F}" destId="{0A5629FE-B15F-4C49-B43B-509C74AC86B7}" srcOrd="0" destOrd="0" presId="urn:microsoft.com/office/officeart/2005/8/layout/lProcess2"/>
    <dgm:cxn modelId="{00AE3E0E-E06B-4D36-B604-453CDF4CB3C8}" type="presParOf" srcId="{0A5629FE-B15F-4C49-B43B-509C74AC86B7}" destId="{D607784C-DE4D-4D4B-B0C6-61CD4C80B841}" srcOrd="0" destOrd="0" presId="urn:microsoft.com/office/officeart/2005/8/layout/lProcess2"/>
    <dgm:cxn modelId="{E04FF306-1D1D-46C3-A6DD-FCBBF48BEF85}" type="presParOf" srcId="{2CEA1890-7283-48DA-818D-9D909CF29A5D}" destId="{2CE9A9E0-2855-4F3C-9EE0-6C83A2C60051}" srcOrd="1" destOrd="0" presId="urn:microsoft.com/office/officeart/2005/8/layout/lProcess2"/>
    <dgm:cxn modelId="{0A469830-32F2-4E4A-BB52-5EFCDA994393}" type="presParOf" srcId="{2CEA1890-7283-48DA-818D-9D909CF29A5D}" destId="{B4FC80EF-B241-42A4-B464-AD0F3B563423}" srcOrd="2" destOrd="0" presId="urn:microsoft.com/office/officeart/2005/8/layout/lProcess2"/>
    <dgm:cxn modelId="{250B8C44-672E-4BEE-94A4-2CA2155F7636}" type="presParOf" srcId="{B4FC80EF-B241-42A4-B464-AD0F3B563423}" destId="{1D7B7B54-8F37-4DB3-9640-B5C674419422}" srcOrd="0" destOrd="0" presId="urn:microsoft.com/office/officeart/2005/8/layout/lProcess2"/>
    <dgm:cxn modelId="{45009A30-7FE8-49DF-94AB-1B5C438E5A92}" type="presParOf" srcId="{B4FC80EF-B241-42A4-B464-AD0F3B563423}" destId="{1A148624-EE36-4ABB-A494-D4B3AE999741}" srcOrd="1" destOrd="0" presId="urn:microsoft.com/office/officeart/2005/8/layout/lProcess2"/>
    <dgm:cxn modelId="{925F4BCA-69A4-4360-9F02-760687C8D019}" type="presParOf" srcId="{B4FC80EF-B241-42A4-B464-AD0F3B563423}" destId="{21F2EEAF-4D98-48ED-ADFD-54854315350B}" srcOrd="2" destOrd="0" presId="urn:microsoft.com/office/officeart/2005/8/layout/lProcess2"/>
    <dgm:cxn modelId="{7455BE2B-9037-491C-B332-C6E9C3F26F62}" type="presParOf" srcId="{21F2EEAF-4D98-48ED-ADFD-54854315350B}" destId="{D593E261-A980-42B3-9ED2-8D58CB80FF78}" srcOrd="0" destOrd="0" presId="urn:microsoft.com/office/officeart/2005/8/layout/lProcess2"/>
    <dgm:cxn modelId="{038B52E2-0B24-498A-8E13-2EFABB08A759}" type="presParOf" srcId="{D593E261-A980-42B3-9ED2-8D58CB80FF78}" destId="{B52FF7A0-B509-4C77-8E19-32B77A861F53}" srcOrd="0" destOrd="0" presId="urn:microsoft.com/office/officeart/2005/8/layout/lProcess2"/>
    <dgm:cxn modelId="{FFC4F1B3-A1A0-47BF-979B-1F7062E10EA1}" type="presParOf" srcId="{2CEA1890-7283-48DA-818D-9D909CF29A5D}" destId="{7146CEF4-19FD-4A0F-8467-374CBAF28E78}" srcOrd="3" destOrd="0" presId="urn:microsoft.com/office/officeart/2005/8/layout/lProcess2"/>
    <dgm:cxn modelId="{12E49CEF-CD69-4E10-9495-F53390E6CF30}" type="presParOf" srcId="{2CEA1890-7283-48DA-818D-9D909CF29A5D}" destId="{42865079-054E-406E-8E9A-56BED3EBAFD8}" srcOrd="4" destOrd="0" presId="urn:microsoft.com/office/officeart/2005/8/layout/lProcess2"/>
    <dgm:cxn modelId="{2D5446C5-99E3-4C46-9D4A-804DCA6731B2}" type="presParOf" srcId="{42865079-054E-406E-8E9A-56BED3EBAFD8}" destId="{196C0FA2-9970-4F07-BEA4-C0F71C77FF14}" srcOrd="0" destOrd="0" presId="urn:microsoft.com/office/officeart/2005/8/layout/lProcess2"/>
    <dgm:cxn modelId="{B770A245-0E04-4900-8C4E-00680577A226}" type="presParOf" srcId="{42865079-054E-406E-8E9A-56BED3EBAFD8}" destId="{2B9CA4C1-2867-4E60-ABEA-B25CAB2ED997}" srcOrd="1" destOrd="0" presId="urn:microsoft.com/office/officeart/2005/8/layout/lProcess2"/>
    <dgm:cxn modelId="{1FE83E02-107D-4C05-85C9-64329655FEF3}" type="presParOf" srcId="{42865079-054E-406E-8E9A-56BED3EBAFD8}" destId="{A68FF644-3BE1-4821-ADA8-4762BBF7740A}" srcOrd="2" destOrd="0" presId="urn:microsoft.com/office/officeart/2005/8/layout/lProcess2"/>
    <dgm:cxn modelId="{96A02A82-548C-40D9-BD53-9AE2AA753491}" type="presParOf" srcId="{A68FF644-3BE1-4821-ADA8-4762BBF7740A}" destId="{94F2A98C-4DB9-4BD9-B236-F05052C389B5}" srcOrd="0" destOrd="0" presId="urn:microsoft.com/office/officeart/2005/8/layout/lProcess2"/>
    <dgm:cxn modelId="{227C681E-B2C3-491A-824F-1988AFF9F761}" type="presParOf" srcId="{94F2A98C-4DB9-4BD9-B236-F05052C389B5}" destId="{8FDB3A8B-2743-4E93-B403-F60F9837AAD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648B99-B142-48C2-AE54-912D3E560F38}" type="doc">
      <dgm:prSet loTypeId="urn:microsoft.com/office/officeart/2005/8/layout/lProcess2" loCatId="list" qsTypeId="urn:microsoft.com/office/officeart/2005/8/quickstyle/simple3" qsCatId="simple" csTypeId="urn:microsoft.com/office/officeart/2005/8/colors/colorful1#1" csCatId="colorful" phldr="1"/>
      <dgm:spPr/>
      <dgm:t>
        <a:bodyPr/>
        <a:lstStyle/>
        <a:p>
          <a:endParaRPr lang="es-CO"/>
        </a:p>
      </dgm:t>
    </dgm:pt>
    <dgm:pt modelId="{7A59D3B8-C9F7-4AB7-BFE1-DE2DD0E7C0BA}">
      <dgm:prSet phldrT="[Texto]"/>
      <dgm:spPr>
        <a:solidFill>
          <a:schemeClr val="accent2">
            <a:lumMod val="20000"/>
            <a:lumOff val="80000"/>
          </a:schemeClr>
        </a:solidFill>
      </dgm:spPr>
      <dgm:t>
        <a:bodyPr/>
        <a:lstStyle/>
        <a:p>
          <a:pPr algn="ctr"/>
          <a:r>
            <a:rPr lang="es-CO" b="1" dirty="0" smtClean="0"/>
            <a:t>DEBILIDADES</a:t>
          </a:r>
          <a:endParaRPr lang="es-CO" b="1" dirty="0"/>
        </a:p>
      </dgm:t>
    </dgm:pt>
    <dgm:pt modelId="{06F301EE-73FD-4E81-8958-81539C4B65B2}" type="parTrans" cxnId="{DA97F45B-184E-4D5E-8AE1-D4FE7F41BAE5}">
      <dgm:prSet/>
      <dgm:spPr/>
      <dgm:t>
        <a:bodyPr/>
        <a:lstStyle/>
        <a:p>
          <a:pPr algn="ctr"/>
          <a:endParaRPr lang="es-CO" b="1"/>
        </a:p>
      </dgm:t>
    </dgm:pt>
    <dgm:pt modelId="{3882E1E0-1DD3-431B-B828-5FE83E7522DB}" type="sibTrans" cxnId="{DA97F45B-184E-4D5E-8AE1-D4FE7F41BAE5}">
      <dgm:prSet/>
      <dgm:spPr/>
      <dgm:t>
        <a:bodyPr/>
        <a:lstStyle/>
        <a:p>
          <a:pPr algn="ctr"/>
          <a:endParaRPr lang="es-CO" b="1"/>
        </a:p>
      </dgm:t>
    </dgm:pt>
    <dgm:pt modelId="{972DB8B9-A46D-4A14-A8F1-057C25227577}">
      <dgm:prSet phldrT="[Texto]" custT="1"/>
      <dgm:spPr>
        <a:solidFill>
          <a:schemeClr val="accent1">
            <a:lumMod val="60000"/>
            <a:lumOff val="40000"/>
          </a:schemeClr>
        </a:solidFill>
      </dgm:spPr>
      <dgm:t>
        <a:bodyPr/>
        <a:lstStyle/>
        <a:p>
          <a:pPr algn="ctr"/>
          <a:r>
            <a:rPr lang="es-CO" sz="1900" b="1" dirty="0" smtClean="0">
              <a:solidFill>
                <a:schemeClr val="tx1"/>
              </a:solidFill>
            </a:rPr>
            <a:t>Modelo Financiero Actual </a:t>
          </a:r>
          <a:endParaRPr lang="es-CO" sz="1900" b="1" dirty="0">
            <a:solidFill>
              <a:schemeClr val="tx1"/>
            </a:solidFill>
          </a:endParaRPr>
        </a:p>
      </dgm:t>
    </dgm:pt>
    <dgm:pt modelId="{FF80050D-14EA-4F99-B36C-892B067CE69D}" type="parTrans" cxnId="{0F72BF10-A3B0-45DF-88E3-14A41EB9142C}">
      <dgm:prSet/>
      <dgm:spPr/>
      <dgm:t>
        <a:bodyPr/>
        <a:lstStyle/>
        <a:p>
          <a:pPr algn="ctr"/>
          <a:endParaRPr lang="es-CO" b="1"/>
        </a:p>
      </dgm:t>
    </dgm:pt>
    <dgm:pt modelId="{19F25601-563C-4722-B218-F5B7A9C1F8E5}" type="sibTrans" cxnId="{0F72BF10-A3B0-45DF-88E3-14A41EB9142C}">
      <dgm:prSet/>
      <dgm:spPr/>
      <dgm:t>
        <a:bodyPr/>
        <a:lstStyle/>
        <a:p>
          <a:pPr algn="ctr"/>
          <a:endParaRPr lang="es-CO" b="1"/>
        </a:p>
      </dgm:t>
    </dgm:pt>
    <dgm:pt modelId="{248AE6FA-9BA9-479A-871F-852BB7658DD7}">
      <dgm:prSet phldrT="[Texto]"/>
      <dgm:spPr>
        <a:solidFill>
          <a:schemeClr val="accent1">
            <a:lumMod val="60000"/>
            <a:lumOff val="40000"/>
          </a:schemeClr>
        </a:solidFill>
      </dgm:spPr>
      <dgm:t>
        <a:bodyPr/>
        <a:lstStyle/>
        <a:p>
          <a:pPr algn="ctr"/>
          <a:r>
            <a:rPr lang="es-CO" b="1" dirty="0" smtClean="0"/>
            <a:t>RETOS</a:t>
          </a:r>
          <a:endParaRPr lang="es-CO" b="1" dirty="0"/>
        </a:p>
      </dgm:t>
    </dgm:pt>
    <dgm:pt modelId="{C17A2C7C-C91D-4756-B09E-6B3BD1AD53AA}" type="parTrans" cxnId="{B685582D-4EC8-4F30-9DFA-B6C1B565F4DA}">
      <dgm:prSet/>
      <dgm:spPr/>
      <dgm:t>
        <a:bodyPr/>
        <a:lstStyle/>
        <a:p>
          <a:pPr algn="ctr"/>
          <a:endParaRPr lang="es-CO" b="1"/>
        </a:p>
      </dgm:t>
    </dgm:pt>
    <dgm:pt modelId="{B454C1E0-E235-4AA5-8129-52E226CC8F49}" type="sibTrans" cxnId="{B685582D-4EC8-4F30-9DFA-B6C1B565F4DA}">
      <dgm:prSet/>
      <dgm:spPr/>
      <dgm:t>
        <a:bodyPr/>
        <a:lstStyle/>
        <a:p>
          <a:pPr algn="ctr"/>
          <a:endParaRPr lang="es-CO" b="1"/>
        </a:p>
      </dgm:t>
    </dgm:pt>
    <dgm:pt modelId="{EA31E8A6-1E96-43FC-A816-57DE732916B5}">
      <dgm:prSet phldrT="[Texto]" custT="1">
        <dgm:style>
          <a:lnRef idx="1">
            <a:schemeClr val="accent2"/>
          </a:lnRef>
          <a:fillRef idx="2">
            <a:schemeClr val="accent2"/>
          </a:fillRef>
          <a:effectRef idx="1">
            <a:schemeClr val="accent2"/>
          </a:effectRef>
          <a:fontRef idx="minor">
            <a:schemeClr val="dk1"/>
          </a:fontRef>
        </dgm:style>
      </dgm:prSet>
      <dgm:spPr/>
      <dgm:t>
        <a:bodyPr/>
        <a:lstStyle/>
        <a:p>
          <a:pPr algn="ctr"/>
          <a:r>
            <a:rPr lang="es-CO" sz="2000" b="1" dirty="0" smtClean="0"/>
            <a:t>Fortalecer alianzas estratégicas</a:t>
          </a:r>
        </a:p>
        <a:p>
          <a:pPr algn="ctr"/>
          <a:r>
            <a:rPr lang="es-CO" sz="2000" b="1" dirty="0" smtClean="0"/>
            <a:t>Ampliar cupos para venta de servicios </a:t>
          </a:r>
        </a:p>
        <a:p>
          <a:pPr algn="ctr"/>
          <a:r>
            <a:rPr lang="es-CO" sz="2000" b="1" dirty="0" smtClean="0"/>
            <a:t>Organización administrativa eficiente</a:t>
          </a:r>
          <a:endParaRPr lang="es-CO" sz="2000" b="1" dirty="0"/>
        </a:p>
      </dgm:t>
    </dgm:pt>
    <dgm:pt modelId="{D17A5A52-4347-4FB1-A389-837737792268}" type="sibTrans" cxnId="{763AECD7-66B1-4F85-9E81-D7E33625C1D8}">
      <dgm:prSet/>
      <dgm:spPr/>
      <dgm:t>
        <a:bodyPr/>
        <a:lstStyle/>
        <a:p>
          <a:pPr algn="ctr"/>
          <a:endParaRPr lang="es-CO" b="1"/>
        </a:p>
      </dgm:t>
    </dgm:pt>
    <dgm:pt modelId="{F207F4FF-40E6-407D-A507-93FA7C5106CA}" type="parTrans" cxnId="{763AECD7-66B1-4F85-9E81-D7E33625C1D8}">
      <dgm:prSet/>
      <dgm:spPr/>
      <dgm:t>
        <a:bodyPr/>
        <a:lstStyle/>
        <a:p>
          <a:pPr algn="ctr"/>
          <a:endParaRPr lang="es-CO" b="1"/>
        </a:p>
      </dgm:t>
    </dgm:pt>
    <dgm:pt modelId="{E558F8FD-E48F-42CF-81EE-6BB25CC04D23}">
      <dgm:prSet phldrT="[Texto]"/>
      <dgm:spPr>
        <a:solidFill>
          <a:schemeClr val="accent2">
            <a:lumMod val="20000"/>
            <a:lumOff val="80000"/>
          </a:schemeClr>
        </a:solidFill>
      </dgm:spPr>
      <dgm:t>
        <a:bodyPr/>
        <a:lstStyle/>
        <a:p>
          <a:pPr algn="ctr"/>
          <a:r>
            <a:rPr lang="es-CO" b="1" dirty="0" smtClean="0"/>
            <a:t>OPORTUNIDADES</a:t>
          </a:r>
          <a:endParaRPr lang="es-CO" b="1" dirty="0"/>
        </a:p>
      </dgm:t>
    </dgm:pt>
    <dgm:pt modelId="{B3E3257D-E2CC-4416-A814-FFF3DD3587AC}" type="parTrans" cxnId="{04D0171C-28AE-4B09-8DC0-4B8DB69BA7C3}">
      <dgm:prSet/>
      <dgm:spPr/>
      <dgm:t>
        <a:bodyPr/>
        <a:lstStyle/>
        <a:p>
          <a:pPr algn="ctr"/>
          <a:endParaRPr lang="es-CO" b="1"/>
        </a:p>
      </dgm:t>
    </dgm:pt>
    <dgm:pt modelId="{EB3B155C-C6E0-453E-BA70-ED63DE54E39D}" type="sibTrans" cxnId="{04D0171C-28AE-4B09-8DC0-4B8DB69BA7C3}">
      <dgm:prSet/>
      <dgm:spPr/>
      <dgm:t>
        <a:bodyPr/>
        <a:lstStyle/>
        <a:p>
          <a:pPr algn="ctr"/>
          <a:endParaRPr lang="es-CO" b="1"/>
        </a:p>
      </dgm:t>
    </dgm:pt>
    <dgm:pt modelId="{3C98E6D5-3591-4250-8F07-CC29D10D24DF}">
      <dgm:prSet phldrT="[Texto]" custT="1">
        <dgm:style>
          <a:lnRef idx="1">
            <a:schemeClr val="accent2"/>
          </a:lnRef>
          <a:fillRef idx="2">
            <a:schemeClr val="accent2"/>
          </a:fillRef>
          <a:effectRef idx="1">
            <a:schemeClr val="accent2"/>
          </a:effectRef>
          <a:fontRef idx="minor">
            <a:schemeClr val="dk1"/>
          </a:fontRef>
        </dgm:style>
      </dgm:prSet>
      <dgm:spPr>
        <a:solidFill>
          <a:schemeClr val="accent1">
            <a:lumMod val="20000"/>
            <a:lumOff val="80000"/>
          </a:schemeClr>
        </a:solidFill>
      </dgm:spPr>
      <dgm:t>
        <a:bodyPr/>
        <a:lstStyle/>
        <a:p>
          <a:pPr algn="ctr"/>
          <a:r>
            <a:rPr lang="es-CO" sz="2000" b="1" dirty="0" smtClean="0"/>
            <a:t>Centros de protección propios y dotados</a:t>
          </a:r>
        </a:p>
        <a:p>
          <a:pPr algn="ctr"/>
          <a:r>
            <a:rPr lang="es-CO" sz="2000" b="1" dirty="0" smtClean="0"/>
            <a:t>Experiencia y líderes en protección</a:t>
          </a:r>
        </a:p>
        <a:p>
          <a:pPr algn="ctr"/>
          <a:r>
            <a:rPr lang="es-CO" sz="2000" b="1" dirty="0" smtClean="0"/>
            <a:t>Servicios certificados en calidad</a:t>
          </a:r>
        </a:p>
      </dgm:t>
    </dgm:pt>
    <dgm:pt modelId="{04196133-61C0-40D4-A09B-C63387A400F7}" type="parTrans" cxnId="{E8CD5589-F95D-4801-8262-15904A392EA7}">
      <dgm:prSet/>
      <dgm:spPr/>
      <dgm:t>
        <a:bodyPr/>
        <a:lstStyle/>
        <a:p>
          <a:pPr algn="ctr"/>
          <a:endParaRPr lang="es-CO" b="1"/>
        </a:p>
      </dgm:t>
    </dgm:pt>
    <dgm:pt modelId="{7DE2FE46-723C-47B7-912D-2675A2C04D70}" type="sibTrans" cxnId="{E8CD5589-F95D-4801-8262-15904A392EA7}">
      <dgm:prSet/>
      <dgm:spPr/>
      <dgm:t>
        <a:bodyPr/>
        <a:lstStyle/>
        <a:p>
          <a:pPr algn="ctr"/>
          <a:endParaRPr lang="es-CO" b="1"/>
        </a:p>
      </dgm:t>
    </dgm:pt>
    <dgm:pt modelId="{2CEA1890-7283-48DA-818D-9D909CF29A5D}" type="pres">
      <dgm:prSet presAssocID="{12648B99-B142-48C2-AE54-912D3E560F38}" presName="theList" presStyleCnt="0">
        <dgm:presLayoutVars>
          <dgm:dir/>
          <dgm:animLvl val="lvl"/>
          <dgm:resizeHandles val="exact"/>
        </dgm:presLayoutVars>
      </dgm:prSet>
      <dgm:spPr/>
      <dgm:t>
        <a:bodyPr/>
        <a:lstStyle/>
        <a:p>
          <a:endParaRPr lang="es-CO"/>
        </a:p>
      </dgm:t>
    </dgm:pt>
    <dgm:pt modelId="{D62D54F4-1669-4493-985E-49868E73885C}" type="pres">
      <dgm:prSet presAssocID="{7A59D3B8-C9F7-4AB7-BFE1-DE2DD0E7C0BA}" presName="compNode" presStyleCnt="0"/>
      <dgm:spPr/>
    </dgm:pt>
    <dgm:pt modelId="{7AD10586-D721-445A-8C32-DA2D5908C828}" type="pres">
      <dgm:prSet presAssocID="{7A59D3B8-C9F7-4AB7-BFE1-DE2DD0E7C0BA}" presName="aNode" presStyleLbl="bgShp" presStyleIdx="0" presStyleCnt="3"/>
      <dgm:spPr/>
      <dgm:t>
        <a:bodyPr/>
        <a:lstStyle/>
        <a:p>
          <a:endParaRPr lang="es-CO"/>
        </a:p>
      </dgm:t>
    </dgm:pt>
    <dgm:pt modelId="{CCDB733C-5394-4044-B418-B995EB059638}" type="pres">
      <dgm:prSet presAssocID="{7A59D3B8-C9F7-4AB7-BFE1-DE2DD0E7C0BA}" presName="textNode" presStyleLbl="bgShp" presStyleIdx="0" presStyleCnt="3"/>
      <dgm:spPr/>
      <dgm:t>
        <a:bodyPr/>
        <a:lstStyle/>
        <a:p>
          <a:endParaRPr lang="es-CO"/>
        </a:p>
      </dgm:t>
    </dgm:pt>
    <dgm:pt modelId="{F6AECCF7-8D31-41E8-9B03-9458A7AFD97F}" type="pres">
      <dgm:prSet presAssocID="{7A59D3B8-C9F7-4AB7-BFE1-DE2DD0E7C0BA}" presName="compChildNode" presStyleCnt="0"/>
      <dgm:spPr/>
    </dgm:pt>
    <dgm:pt modelId="{0A5629FE-B15F-4C49-B43B-509C74AC86B7}" type="pres">
      <dgm:prSet presAssocID="{7A59D3B8-C9F7-4AB7-BFE1-DE2DD0E7C0BA}" presName="theInnerList" presStyleCnt="0"/>
      <dgm:spPr/>
    </dgm:pt>
    <dgm:pt modelId="{D607784C-DE4D-4D4B-B0C6-61CD4C80B841}" type="pres">
      <dgm:prSet presAssocID="{972DB8B9-A46D-4A14-A8F1-057C25227577}" presName="childNode" presStyleLbl="node1" presStyleIdx="0" presStyleCnt="3" custScaleY="115498">
        <dgm:presLayoutVars>
          <dgm:bulletEnabled val="1"/>
        </dgm:presLayoutVars>
      </dgm:prSet>
      <dgm:spPr/>
      <dgm:t>
        <a:bodyPr/>
        <a:lstStyle/>
        <a:p>
          <a:endParaRPr lang="es-CO"/>
        </a:p>
      </dgm:t>
    </dgm:pt>
    <dgm:pt modelId="{2CE9A9E0-2855-4F3C-9EE0-6C83A2C60051}" type="pres">
      <dgm:prSet presAssocID="{7A59D3B8-C9F7-4AB7-BFE1-DE2DD0E7C0BA}" presName="aSpace" presStyleCnt="0"/>
      <dgm:spPr/>
    </dgm:pt>
    <dgm:pt modelId="{B4FC80EF-B241-42A4-B464-AD0F3B563423}" type="pres">
      <dgm:prSet presAssocID="{248AE6FA-9BA9-479A-871F-852BB7658DD7}" presName="compNode" presStyleCnt="0"/>
      <dgm:spPr/>
    </dgm:pt>
    <dgm:pt modelId="{1D7B7B54-8F37-4DB3-9640-B5C674419422}" type="pres">
      <dgm:prSet presAssocID="{248AE6FA-9BA9-479A-871F-852BB7658DD7}" presName="aNode" presStyleLbl="bgShp" presStyleIdx="1" presStyleCnt="3" custLinFactNeighborX="0"/>
      <dgm:spPr/>
      <dgm:t>
        <a:bodyPr/>
        <a:lstStyle/>
        <a:p>
          <a:endParaRPr lang="es-CO"/>
        </a:p>
      </dgm:t>
    </dgm:pt>
    <dgm:pt modelId="{1A148624-EE36-4ABB-A494-D4B3AE999741}" type="pres">
      <dgm:prSet presAssocID="{248AE6FA-9BA9-479A-871F-852BB7658DD7}" presName="textNode" presStyleLbl="bgShp" presStyleIdx="1" presStyleCnt="3"/>
      <dgm:spPr/>
      <dgm:t>
        <a:bodyPr/>
        <a:lstStyle/>
        <a:p>
          <a:endParaRPr lang="es-CO"/>
        </a:p>
      </dgm:t>
    </dgm:pt>
    <dgm:pt modelId="{21F2EEAF-4D98-48ED-ADFD-54854315350B}" type="pres">
      <dgm:prSet presAssocID="{248AE6FA-9BA9-479A-871F-852BB7658DD7}" presName="compChildNode" presStyleCnt="0"/>
      <dgm:spPr/>
    </dgm:pt>
    <dgm:pt modelId="{D593E261-A980-42B3-9ED2-8D58CB80FF78}" type="pres">
      <dgm:prSet presAssocID="{248AE6FA-9BA9-479A-871F-852BB7658DD7}" presName="theInnerList" presStyleCnt="0"/>
      <dgm:spPr/>
    </dgm:pt>
    <dgm:pt modelId="{B52FF7A0-B509-4C77-8E19-32B77A861F53}" type="pres">
      <dgm:prSet presAssocID="{EA31E8A6-1E96-43FC-A816-57DE732916B5}" presName="childNode" presStyleLbl="node1" presStyleIdx="1" presStyleCnt="3" custScaleX="106805" custLinFactNeighborX="2402" custLinFactNeighborY="-1772">
        <dgm:presLayoutVars>
          <dgm:bulletEnabled val="1"/>
        </dgm:presLayoutVars>
      </dgm:prSet>
      <dgm:spPr/>
      <dgm:t>
        <a:bodyPr/>
        <a:lstStyle/>
        <a:p>
          <a:endParaRPr lang="es-CO"/>
        </a:p>
      </dgm:t>
    </dgm:pt>
    <dgm:pt modelId="{7146CEF4-19FD-4A0F-8467-374CBAF28E78}" type="pres">
      <dgm:prSet presAssocID="{248AE6FA-9BA9-479A-871F-852BB7658DD7}" presName="aSpace" presStyleCnt="0"/>
      <dgm:spPr/>
    </dgm:pt>
    <dgm:pt modelId="{42865079-054E-406E-8E9A-56BED3EBAFD8}" type="pres">
      <dgm:prSet presAssocID="{E558F8FD-E48F-42CF-81EE-6BB25CC04D23}" presName="compNode" presStyleCnt="0"/>
      <dgm:spPr/>
    </dgm:pt>
    <dgm:pt modelId="{196C0FA2-9970-4F07-BEA4-C0F71C77FF14}" type="pres">
      <dgm:prSet presAssocID="{E558F8FD-E48F-42CF-81EE-6BB25CC04D23}" presName="aNode" presStyleLbl="bgShp" presStyleIdx="2" presStyleCnt="3"/>
      <dgm:spPr/>
      <dgm:t>
        <a:bodyPr/>
        <a:lstStyle/>
        <a:p>
          <a:endParaRPr lang="es-CO"/>
        </a:p>
      </dgm:t>
    </dgm:pt>
    <dgm:pt modelId="{2B9CA4C1-2867-4E60-ABEA-B25CAB2ED997}" type="pres">
      <dgm:prSet presAssocID="{E558F8FD-E48F-42CF-81EE-6BB25CC04D23}" presName="textNode" presStyleLbl="bgShp" presStyleIdx="2" presStyleCnt="3"/>
      <dgm:spPr/>
      <dgm:t>
        <a:bodyPr/>
        <a:lstStyle/>
        <a:p>
          <a:endParaRPr lang="es-CO"/>
        </a:p>
      </dgm:t>
    </dgm:pt>
    <dgm:pt modelId="{A68FF644-3BE1-4821-ADA8-4762BBF7740A}" type="pres">
      <dgm:prSet presAssocID="{E558F8FD-E48F-42CF-81EE-6BB25CC04D23}" presName="compChildNode" presStyleCnt="0"/>
      <dgm:spPr/>
    </dgm:pt>
    <dgm:pt modelId="{94F2A98C-4DB9-4BD9-B236-F05052C389B5}" type="pres">
      <dgm:prSet presAssocID="{E558F8FD-E48F-42CF-81EE-6BB25CC04D23}" presName="theInnerList" presStyleCnt="0"/>
      <dgm:spPr/>
    </dgm:pt>
    <dgm:pt modelId="{8FDB3A8B-2743-4E93-B403-F60F9837AAD5}" type="pres">
      <dgm:prSet presAssocID="{3C98E6D5-3591-4250-8F07-CC29D10D24DF}" presName="childNode" presStyleLbl="node1" presStyleIdx="2" presStyleCnt="3" custScaleX="105853">
        <dgm:presLayoutVars>
          <dgm:bulletEnabled val="1"/>
        </dgm:presLayoutVars>
      </dgm:prSet>
      <dgm:spPr/>
      <dgm:t>
        <a:bodyPr/>
        <a:lstStyle/>
        <a:p>
          <a:endParaRPr lang="es-CO"/>
        </a:p>
      </dgm:t>
    </dgm:pt>
  </dgm:ptLst>
  <dgm:cxnLst>
    <dgm:cxn modelId="{BBE3B635-EFBA-4DC0-A6BE-62D7128A123E}" type="presOf" srcId="{12648B99-B142-48C2-AE54-912D3E560F38}" destId="{2CEA1890-7283-48DA-818D-9D909CF29A5D}" srcOrd="0" destOrd="0" presId="urn:microsoft.com/office/officeart/2005/8/layout/lProcess2"/>
    <dgm:cxn modelId="{B9170E58-8683-43A1-BA51-D70FBC2B28F6}" type="presOf" srcId="{248AE6FA-9BA9-479A-871F-852BB7658DD7}" destId="{1A148624-EE36-4ABB-A494-D4B3AE999741}" srcOrd="1" destOrd="0" presId="urn:microsoft.com/office/officeart/2005/8/layout/lProcess2"/>
    <dgm:cxn modelId="{E8CD5589-F95D-4801-8262-15904A392EA7}" srcId="{E558F8FD-E48F-42CF-81EE-6BB25CC04D23}" destId="{3C98E6D5-3591-4250-8F07-CC29D10D24DF}" srcOrd="0" destOrd="0" parTransId="{04196133-61C0-40D4-A09B-C63387A400F7}" sibTransId="{7DE2FE46-723C-47B7-912D-2675A2C04D70}"/>
    <dgm:cxn modelId="{04D0171C-28AE-4B09-8DC0-4B8DB69BA7C3}" srcId="{12648B99-B142-48C2-AE54-912D3E560F38}" destId="{E558F8FD-E48F-42CF-81EE-6BB25CC04D23}" srcOrd="2" destOrd="0" parTransId="{B3E3257D-E2CC-4416-A814-FFF3DD3587AC}" sibTransId="{EB3B155C-C6E0-453E-BA70-ED63DE54E39D}"/>
    <dgm:cxn modelId="{6C657590-648A-4C24-8283-4091E42B5674}" type="presOf" srcId="{7A59D3B8-C9F7-4AB7-BFE1-DE2DD0E7C0BA}" destId="{CCDB733C-5394-4044-B418-B995EB059638}" srcOrd="1" destOrd="0" presId="urn:microsoft.com/office/officeart/2005/8/layout/lProcess2"/>
    <dgm:cxn modelId="{F7CAB524-4F54-4733-9B98-CC3655DF070C}" type="presOf" srcId="{248AE6FA-9BA9-479A-871F-852BB7658DD7}" destId="{1D7B7B54-8F37-4DB3-9640-B5C674419422}" srcOrd="0" destOrd="0" presId="urn:microsoft.com/office/officeart/2005/8/layout/lProcess2"/>
    <dgm:cxn modelId="{DA97F45B-184E-4D5E-8AE1-D4FE7F41BAE5}" srcId="{12648B99-B142-48C2-AE54-912D3E560F38}" destId="{7A59D3B8-C9F7-4AB7-BFE1-DE2DD0E7C0BA}" srcOrd="0" destOrd="0" parTransId="{06F301EE-73FD-4E81-8958-81539C4B65B2}" sibTransId="{3882E1E0-1DD3-431B-B828-5FE83E7522DB}"/>
    <dgm:cxn modelId="{0F72BF10-A3B0-45DF-88E3-14A41EB9142C}" srcId="{7A59D3B8-C9F7-4AB7-BFE1-DE2DD0E7C0BA}" destId="{972DB8B9-A46D-4A14-A8F1-057C25227577}" srcOrd="0" destOrd="0" parTransId="{FF80050D-14EA-4F99-B36C-892B067CE69D}" sibTransId="{19F25601-563C-4722-B218-F5B7A9C1F8E5}"/>
    <dgm:cxn modelId="{B61CE7E5-BB74-44EA-8298-D56DFD689492}" type="presOf" srcId="{3C98E6D5-3591-4250-8F07-CC29D10D24DF}" destId="{8FDB3A8B-2743-4E93-B403-F60F9837AAD5}" srcOrd="0" destOrd="0" presId="urn:microsoft.com/office/officeart/2005/8/layout/lProcess2"/>
    <dgm:cxn modelId="{9928F541-038A-4378-9E5B-A184D85E929F}" type="presOf" srcId="{E558F8FD-E48F-42CF-81EE-6BB25CC04D23}" destId="{2B9CA4C1-2867-4E60-ABEA-B25CAB2ED997}" srcOrd="1" destOrd="0" presId="urn:microsoft.com/office/officeart/2005/8/layout/lProcess2"/>
    <dgm:cxn modelId="{BBFCB865-FE3F-4BAB-8F43-9D4C0880D66E}" type="presOf" srcId="{E558F8FD-E48F-42CF-81EE-6BB25CC04D23}" destId="{196C0FA2-9970-4F07-BEA4-C0F71C77FF14}" srcOrd="0" destOrd="0" presId="urn:microsoft.com/office/officeart/2005/8/layout/lProcess2"/>
    <dgm:cxn modelId="{763AECD7-66B1-4F85-9E81-D7E33625C1D8}" srcId="{248AE6FA-9BA9-479A-871F-852BB7658DD7}" destId="{EA31E8A6-1E96-43FC-A816-57DE732916B5}" srcOrd="0" destOrd="0" parTransId="{F207F4FF-40E6-407D-A507-93FA7C5106CA}" sibTransId="{D17A5A52-4347-4FB1-A389-837737792268}"/>
    <dgm:cxn modelId="{712A4F61-8781-445F-B9D5-9769E7396B6F}" type="presOf" srcId="{7A59D3B8-C9F7-4AB7-BFE1-DE2DD0E7C0BA}" destId="{7AD10586-D721-445A-8C32-DA2D5908C828}" srcOrd="0" destOrd="0" presId="urn:microsoft.com/office/officeart/2005/8/layout/lProcess2"/>
    <dgm:cxn modelId="{B685582D-4EC8-4F30-9DFA-B6C1B565F4DA}" srcId="{12648B99-B142-48C2-AE54-912D3E560F38}" destId="{248AE6FA-9BA9-479A-871F-852BB7658DD7}" srcOrd="1" destOrd="0" parTransId="{C17A2C7C-C91D-4756-B09E-6B3BD1AD53AA}" sibTransId="{B454C1E0-E235-4AA5-8129-52E226CC8F49}"/>
    <dgm:cxn modelId="{EFBE78E0-2034-4B85-9BF3-0BEB07D491C8}" type="presOf" srcId="{EA31E8A6-1E96-43FC-A816-57DE732916B5}" destId="{B52FF7A0-B509-4C77-8E19-32B77A861F53}" srcOrd="0" destOrd="0" presId="urn:microsoft.com/office/officeart/2005/8/layout/lProcess2"/>
    <dgm:cxn modelId="{8519CFD3-1AB4-4B08-B082-485916C1BB2A}" type="presOf" srcId="{972DB8B9-A46D-4A14-A8F1-057C25227577}" destId="{D607784C-DE4D-4D4B-B0C6-61CD4C80B841}" srcOrd="0" destOrd="0" presId="urn:microsoft.com/office/officeart/2005/8/layout/lProcess2"/>
    <dgm:cxn modelId="{3214FF22-1C72-4D85-8528-C3A23CE4ACCD}" type="presParOf" srcId="{2CEA1890-7283-48DA-818D-9D909CF29A5D}" destId="{D62D54F4-1669-4493-985E-49868E73885C}" srcOrd="0" destOrd="0" presId="urn:microsoft.com/office/officeart/2005/8/layout/lProcess2"/>
    <dgm:cxn modelId="{FC688436-CCCF-449F-B320-4AA60588050E}" type="presParOf" srcId="{D62D54F4-1669-4493-985E-49868E73885C}" destId="{7AD10586-D721-445A-8C32-DA2D5908C828}" srcOrd="0" destOrd="0" presId="urn:microsoft.com/office/officeart/2005/8/layout/lProcess2"/>
    <dgm:cxn modelId="{AA5BC880-BE01-45BC-86E7-125474444186}" type="presParOf" srcId="{D62D54F4-1669-4493-985E-49868E73885C}" destId="{CCDB733C-5394-4044-B418-B995EB059638}" srcOrd="1" destOrd="0" presId="urn:microsoft.com/office/officeart/2005/8/layout/lProcess2"/>
    <dgm:cxn modelId="{DFEA0629-E16E-482F-9380-0D8D3FF68B98}" type="presParOf" srcId="{D62D54F4-1669-4493-985E-49868E73885C}" destId="{F6AECCF7-8D31-41E8-9B03-9458A7AFD97F}" srcOrd="2" destOrd="0" presId="urn:microsoft.com/office/officeart/2005/8/layout/lProcess2"/>
    <dgm:cxn modelId="{DE05C7D7-E6EF-4FC2-A04F-C0C475CC2AAC}" type="presParOf" srcId="{F6AECCF7-8D31-41E8-9B03-9458A7AFD97F}" destId="{0A5629FE-B15F-4C49-B43B-509C74AC86B7}" srcOrd="0" destOrd="0" presId="urn:microsoft.com/office/officeart/2005/8/layout/lProcess2"/>
    <dgm:cxn modelId="{96405881-5AEC-42D3-8151-1E00C4EBA949}" type="presParOf" srcId="{0A5629FE-B15F-4C49-B43B-509C74AC86B7}" destId="{D607784C-DE4D-4D4B-B0C6-61CD4C80B841}" srcOrd="0" destOrd="0" presId="urn:microsoft.com/office/officeart/2005/8/layout/lProcess2"/>
    <dgm:cxn modelId="{B6799B90-CA7E-417E-8E99-31DF867D8D84}" type="presParOf" srcId="{2CEA1890-7283-48DA-818D-9D909CF29A5D}" destId="{2CE9A9E0-2855-4F3C-9EE0-6C83A2C60051}" srcOrd="1" destOrd="0" presId="urn:microsoft.com/office/officeart/2005/8/layout/lProcess2"/>
    <dgm:cxn modelId="{87FC8496-DE1D-4F57-BA1D-DB9646D6DB25}" type="presParOf" srcId="{2CEA1890-7283-48DA-818D-9D909CF29A5D}" destId="{B4FC80EF-B241-42A4-B464-AD0F3B563423}" srcOrd="2" destOrd="0" presId="urn:microsoft.com/office/officeart/2005/8/layout/lProcess2"/>
    <dgm:cxn modelId="{7A307657-A61A-4A64-99D7-6BE6A2370EAE}" type="presParOf" srcId="{B4FC80EF-B241-42A4-B464-AD0F3B563423}" destId="{1D7B7B54-8F37-4DB3-9640-B5C674419422}" srcOrd="0" destOrd="0" presId="urn:microsoft.com/office/officeart/2005/8/layout/lProcess2"/>
    <dgm:cxn modelId="{56F11378-CB20-43A3-92D1-8FE4CF8E6390}" type="presParOf" srcId="{B4FC80EF-B241-42A4-B464-AD0F3B563423}" destId="{1A148624-EE36-4ABB-A494-D4B3AE999741}" srcOrd="1" destOrd="0" presId="urn:microsoft.com/office/officeart/2005/8/layout/lProcess2"/>
    <dgm:cxn modelId="{85DC3C10-50A0-4118-86F9-8887309CF40F}" type="presParOf" srcId="{B4FC80EF-B241-42A4-B464-AD0F3B563423}" destId="{21F2EEAF-4D98-48ED-ADFD-54854315350B}" srcOrd="2" destOrd="0" presId="urn:microsoft.com/office/officeart/2005/8/layout/lProcess2"/>
    <dgm:cxn modelId="{62FC374B-2279-4CA6-BC0A-F1EBFCB19273}" type="presParOf" srcId="{21F2EEAF-4D98-48ED-ADFD-54854315350B}" destId="{D593E261-A980-42B3-9ED2-8D58CB80FF78}" srcOrd="0" destOrd="0" presId="urn:microsoft.com/office/officeart/2005/8/layout/lProcess2"/>
    <dgm:cxn modelId="{7EC09438-1CF5-4F6A-858E-66A516A02CA1}" type="presParOf" srcId="{D593E261-A980-42B3-9ED2-8D58CB80FF78}" destId="{B52FF7A0-B509-4C77-8E19-32B77A861F53}" srcOrd="0" destOrd="0" presId="urn:microsoft.com/office/officeart/2005/8/layout/lProcess2"/>
    <dgm:cxn modelId="{D8EEDB70-8036-46BE-A172-4B7092A8E4C4}" type="presParOf" srcId="{2CEA1890-7283-48DA-818D-9D909CF29A5D}" destId="{7146CEF4-19FD-4A0F-8467-374CBAF28E78}" srcOrd="3" destOrd="0" presId="urn:microsoft.com/office/officeart/2005/8/layout/lProcess2"/>
    <dgm:cxn modelId="{82C1A40B-58BD-4491-A807-10FA43C5CF86}" type="presParOf" srcId="{2CEA1890-7283-48DA-818D-9D909CF29A5D}" destId="{42865079-054E-406E-8E9A-56BED3EBAFD8}" srcOrd="4" destOrd="0" presId="urn:microsoft.com/office/officeart/2005/8/layout/lProcess2"/>
    <dgm:cxn modelId="{541D1329-605A-4B31-9C94-B929198EAC38}" type="presParOf" srcId="{42865079-054E-406E-8E9A-56BED3EBAFD8}" destId="{196C0FA2-9970-4F07-BEA4-C0F71C77FF14}" srcOrd="0" destOrd="0" presId="urn:microsoft.com/office/officeart/2005/8/layout/lProcess2"/>
    <dgm:cxn modelId="{AE9306AB-A1A7-48BB-8AF5-85A3EEB02F4A}" type="presParOf" srcId="{42865079-054E-406E-8E9A-56BED3EBAFD8}" destId="{2B9CA4C1-2867-4E60-ABEA-B25CAB2ED997}" srcOrd="1" destOrd="0" presId="urn:microsoft.com/office/officeart/2005/8/layout/lProcess2"/>
    <dgm:cxn modelId="{56C268C7-621D-4CF8-BA92-92EE39015974}" type="presParOf" srcId="{42865079-054E-406E-8E9A-56BED3EBAFD8}" destId="{A68FF644-3BE1-4821-ADA8-4762BBF7740A}" srcOrd="2" destOrd="0" presId="urn:microsoft.com/office/officeart/2005/8/layout/lProcess2"/>
    <dgm:cxn modelId="{0945FA3E-768B-4978-932D-817416FC1972}" type="presParOf" srcId="{A68FF644-3BE1-4821-ADA8-4762BBF7740A}" destId="{94F2A98C-4DB9-4BD9-B236-F05052C389B5}" srcOrd="0" destOrd="0" presId="urn:microsoft.com/office/officeart/2005/8/layout/lProcess2"/>
    <dgm:cxn modelId="{09F30AAE-61DD-43C2-B6BA-C78ECA66E2B7}" type="presParOf" srcId="{94F2A98C-4DB9-4BD9-B236-F05052C389B5}" destId="{8FDB3A8B-2743-4E93-B403-F60F9837AAD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4F2F7B-BF25-492D-848A-CABEFDF182E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CO"/>
        </a:p>
      </dgm:t>
    </dgm:pt>
    <dgm:pt modelId="{0CCE499A-3331-435E-A2C7-2DA5C2C38AD7}">
      <dgm:prSet phldrT="[Texto]"/>
      <dgm:spPr/>
      <dgm:t>
        <a:bodyPr/>
        <a:lstStyle/>
        <a:p>
          <a:r>
            <a:rPr lang="es-CO" b="0" i="0" u="none" dirty="0" smtClean="0"/>
            <a:t>Procesos productivos </a:t>
          </a:r>
          <a:r>
            <a:rPr lang="es-CO" b="0" i="0" u="none" dirty="0" err="1" smtClean="0"/>
            <a:t>autosuficentes</a:t>
          </a:r>
          <a:r>
            <a:rPr lang="es-CO" b="0" i="0" u="none" dirty="0" smtClean="0"/>
            <a:t> de los centros de protección</a:t>
          </a:r>
          <a:endParaRPr lang="es-CO" dirty="0"/>
        </a:p>
      </dgm:t>
    </dgm:pt>
    <dgm:pt modelId="{F985C475-231D-4CF4-BC48-85AF2CAE2215}" type="parTrans" cxnId="{75C21725-F946-4D82-AEC7-3B6E3F33E29D}">
      <dgm:prSet/>
      <dgm:spPr/>
      <dgm:t>
        <a:bodyPr/>
        <a:lstStyle/>
        <a:p>
          <a:endParaRPr lang="es-CO"/>
        </a:p>
      </dgm:t>
    </dgm:pt>
    <dgm:pt modelId="{7C1C6C65-0E7B-4C5B-BAD0-3463094BA4FC}" type="sibTrans" cxnId="{75C21725-F946-4D82-AEC7-3B6E3F33E29D}">
      <dgm:prSet/>
      <dgm:spPr/>
      <dgm:t>
        <a:bodyPr/>
        <a:lstStyle/>
        <a:p>
          <a:endParaRPr lang="es-CO"/>
        </a:p>
      </dgm:t>
    </dgm:pt>
    <dgm:pt modelId="{ED8ECDB3-5D00-4FB7-BB1F-40A6EC2ED8DC}">
      <dgm:prSet/>
      <dgm:spPr/>
      <dgm:t>
        <a:bodyPr/>
        <a:lstStyle/>
        <a:p>
          <a:r>
            <a:rPr lang="es-CO" b="0" i="0" u="none" dirty="0" smtClean="0"/>
            <a:t>Resultados terapéuticos de los centros de protección con indicadores de gestión por programa</a:t>
          </a:r>
          <a:endParaRPr lang="es-CO" dirty="0"/>
        </a:p>
      </dgm:t>
    </dgm:pt>
    <dgm:pt modelId="{7008DA6F-DF78-43DC-84D7-44163C2CD86C}" type="parTrans" cxnId="{08616E7B-C039-49E1-9FA6-8BC5930F35EC}">
      <dgm:prSet/>
      <dgm:spPr/>
      <dgm:t>
        <a:bodyPr/>
        <a:lstStyle/>
        <a:p>
          <a:endParaRPr lang="es-CO"/>
        </a:p>
      </dgm:t>
    </dgm:pt>
    <dgm:pt modelId="{A1E9E45D-0A8D-4C6E-9028-C000D080988C}" type="sibTrans" cxnId="{08616E7B-C039-49E1-9FA6-8BC5930F35EC}">
      <dgm:prSet/>
      <dgm:spPr/>
      <dgm:t>
        <a:bodyPr/>
        <a:lstStyle/>
        <a:p>
          <a:endParaRPr lang="es-CO"/>
        </a:p>
      </dgm:t>
    </dgm:pt>
    <dgm:pt modelId="{4ADAD431-DFBB-4013-853B-B79CFBC62EC2}">
      <dgm:prSet/>
      <dgm:spPr/>
      <dgm:t>
        <a:bodyPr/>
        <a:lstStyle/>
        <a:p>
          <a:r>
            <a:rPr lang="es-CO" b="0" i="0" u="none" dirty="0" smtClean="0"/>
            <a:t>Un espacio en la RPC para cada centro de protección exponer su gestión</a:t>
          </a:r>
          <a:endParaRPr lang="es-CO" dirty="0"/>
        </a:p>
      </dgm:t>
    </dgm:pt>
    <dgm:pt modelId="{B95F6CE6-F183-4669-AC22-D659872B83A1}" type="parTrans" cxnId="{7717C385-C9E2-438A-B974-116F491D31CA}">
      <dgm:prSet/>
      <dgm:spPr/>
      <dgm:t>
        <a:bodyPr/>
        <a:lstStyle/>
        <a:p>
          <a:endParaRPr lang="es-CO"/>
        </a:p>
      </dgm:t>
    </dgm:pt>
    <dgm:pt modelId="{C060DE89-B36E-4BC6-BC59-318DCCE48F0A}" type="sibTrans" cxnId="{7717C385-C9E2-438A-B974-116F491D31CA}">
      <dgm:prSet/>
      <dgm:spPr/>
      <dgm:t>
        <a:bodyPr/>
        <a:lstStyle/>
        <a:p>
          <a:endParaRPr lang="es-CO"/>
        </a:p>
      </dgm:t>
    </dgm:pt>
    <dgm:pt modelId="{CC328380-A4C3-445D-9681-46F8FCEAE1F9}">
      <dgm:prSet/>
      <dgm:spPr/>
      <dgm:t>
        <a:bodyPr/>
        <a:lstStyle/>
        <a:p>
          <a:r>
            <a:rPr lang="es-CO" b="0" i="0" u="none" dirty="0" smtClean="0"/>
            <a:t>Opiniones de los colaboradores sobre la gestión </a:t>
          </a:r>
          <a:endParaRPr lang="es-CO" dirty="0"/>
        </a:p>
      </dgm:t>
    </dgm:pt>
    <dgm:pt modelId="{E73BE37F-D4EB-477B-9A33-B342C6572FEE}" type="parTrans" cxnId="{77C678B3-9C5E-457E-B340-D5AD92015A0C}">
      <dgm:prSet/>
      <dgm:spPr/>
      <dgm:t>
        <a:bodyPr/>
        <a:lstStyle/>
        <a:p>
          <a:endParaRPr lang="es-CO"/>
        </a:p>
      </dgm:t>
    </dgm:pt>
    <dgm:pt modelId="{C17B7CB1-30D4-4833-9466-1C94C8FBC36D}" type="sibTrans" cxnId="{77C678B3-9C5E-457E-B340-D5AD92015A0C}">
      <dgm:prSet/>
      <dgm:spPr/>
      <dgm:t>
        <a:bodyPr/>
        <a:lstStyle/>
        <a:p>
          <a:endParaRPr lang="es-CO"/>
        </a:p>
      </dgm:t>
    </dgm:pt>
    <dgm:pt modelId="{DFB4C25E-A2C8-455B-AC21-DEB14BBEA2F7}">
      <dgm:prSet/>
      <dgm:spPr/>
      <dgm:t>
        <a:bodyPr/>
        <a:lstStyle/>
        <a:p>
          <a:r>
            <a:rPr lang="es-CO" b="0" i="0" u="none" dirty="0" smtClean="0"/>
            <a:t>Escoger un sitio para la RPC más equidistante entre todos los centros de atención</a:t>
          </a:r>
          <a:endParaRPr lang="es-CO" dirty="0"/>
        </a:p>
      </dgm:t>
    </dgm:pt>
    <dgm:pt modelId="{4EE33E13-77E5-4326-BA5D-94D61B479B61}" type="parTrans" cxnId="{1570F039-EDE4-47F0-891C-30470999CB5C}">
      <dgm:prSet/>
      <dgm:spPr/>
      <dgm:t>
        <a:bodyPr/>
        <a:lstStyle/>
        <a:p>
          <a:endParaRPr lang="es-CO"/>
        </a:p>
      </dgm:t>
    </dgm:pt>
    <dgm:pt modelId="{4F66205E-7A37-45A8-8BFB-DF3CE3EC0AE8}" type="sibTrans" cxnId="{1570F039-EDE4-47F0-891C-30470999CB5C}">
      <dgm:prSet/>
      <dgm:spPr/>
      <dgm:t>
        <a:bodyPr/>
        <a:lstStyle/>
        <a:p>
          <a:endParaRPr lang="es-CO"/>
        </a:p>
      </dgm:t>
    </dgm:pt>
    <dgm:pt modelId="{76B5126B-8B51-473E-84BC-17050CA1451D}">
      <dgm:prSet phldrT="[Texto]"/>
      <dgm:spPr/>
      <dgm:t>
        <a:bodyPr/>
        <a:lstStyle/>
        <a:p>
          <a:r>
            <a:rPr lang="es-ES" b="1" dirty="0" smtClean="0">
              <a:solidFill>
                <a:schemeClr val="tx1"/>
              </a:solidFill>
            </a:rPr>
            <a:t>8. ¿Qué temas sugieren que sea incluido en nuestra próxima Jornada Rendición de Cuentas</a:t>
          </a:r>
          <a:endParaRPr lang="es-CO" dirty="0">
            <a:solidFill>
              <a:schemeClr val="tx1"/>
            </a:solidFill>
          </a:endParaRPr>
        </a:p>
      </dgm:t>
    </dgm:pt>
    <dgm:pt modelId="{91553B66-424A-4DA6-A0B5-150DA6D05955}" type="sibTrans" cxnId="{5CF320AE-8052-4E0D-91B3-6B6FF0FF9731}">
      <dgm:prSet/>
      <dgm:spPr/>
      <dgm:t>
        <a:bodyPr/>
        <a:lstStyle/>
        <a:p>
          <a:endParaRPr lang="es-CO"/>
        </a:p>
      </dgm:t>
    </dgm:pt>
    <dgm:pt modelId="{656A35EC-C1DC-4438-95B5-09AF36E9D5AA}" type="parTrans" cxnId="{5CF320AE-8052-4E0D-91B3-6B6FF0FF9731}">
      <dgm:prSet/>
      <dgm:spPr/>
      <dgm:t>
        <a:bodyPr/>
        <a:lstStyle/>
        <a:p>
          <a:endParaRPr lang="es-CO"/>
        </a:p>
      </dgm:t>
    </dgm:pt>
    <dgm:pt modelId="{83E73FCB-58F2-4950-B009-DFED3BF935FA}" type="pres">
      <dgm:prSet presAssocID="{8B4F2F7B-BF25-492D-848A-CABEFDF182E9}" presName="Name0" presStyleCnt="0">
        <dgm:presLayoutVars>
          <dgm:dir/>
          <dgm:animLvl val="lvl"/>
          <dgm:resizeHandles val="exact"/>
        </dgm:presLayoutVars>
      </dgm:prSet>
      <dgm:spPr/>
      <dgm:t>
        <a:bodyPr/>
        <a:lstStyle/>
        <a:p>
          <a:endParaRPr lang="es-ES"/>
        </a:p>
      </dgm:t>
    </dgm:pt>
    <dgm:pt modelId="{A91FBE06-C104-495B-B0DE-A0F3FAD46D63}" type="pres">
      <dgm:prSet presAssocID="{76B5126B-8B51-473E-84BC-17050CA1451D}" presName="composite" presStyleCnt="0"/>
      <dgm:spPr/>
    </dgm:pt>
    <dgm:pt modelId="{98F4BC77-8FE6-4930-9260-E0922AC536EB}" type="pres">
      <dgm:prSet presAssocID="{76B5126B-8B51-473E-84BC-17050CA1451D}" presName="parTx" presStyleLbl="alignNode1" presStyleIdx="0" presStyleCnt="1">
        <dgm:presLayoutVars>
          <dgm:chMax val="0"/>
          <dgm:chPref val="0"/>
          <dgm:bulletEnabled val="1"/>
        </dgm:presLayoutVars>
      </dgm:prSet>
      <dgm:spPr/>
      <dgm:t>
        <a:bodyPr/>
        <a:lstStyle/>
        <a:p>
          <a:endParaRPr lang="es-CO"/>
        </a:p>
      </dgm:t>
    </dgm:pt>
    <dgm:pt modelId="{1957C6A7-D76A-49EA-ADB8-D90EA0FE0167}" type="pres">
      <dgm:prSet presAssocID="{76B5126B-8B51-473E-84BC-17050CA1451D}" presName="desTx" presStyleLbl="alignAccFollowNode1" presStyleIdx="0" presStyleCnt="1">
        <dgm:presLayoutVars>
          <dgm:bulletEnabled val="1"/>
        </dgm:presLayoutVars>
      </dgm:prSet>
      <dgm:spPr/>
      <dgm:t>
        <a:bodyPr/>
        <a:lstStyle/>
        <a:p>
          <a:endParaRPr lang="es-CO"/>
        </a:p>
      </dgm:t>
    </dgm:pt>
  </dgm:ptLst>
  <dgm:cxnLst>
    <dgm:cxn modelId="{75C21725-F946-4D82-AEC7-3B6E3F33E29D}" srcId="{76B5126B-8B51-473E-84BC-17050CA1451D}" destId="{0CCE499A-3331-435E-A2C7-2DA5C2C38AD7}" srcOrd="0" destOrd="0" parTransId="{F985C475-231D-4CF4-BC48-85AF2CAE2215}" sibTransId="{7C1C6C65-0E7B-4C5B-BAD0-3463094BA4FC}"/>
    <dgm:cxn modelId="{77C678B3-9C5E-457E-B340-D5AD92015A0C}" srcId="{76B5126B-8B51-473E-84BC-17050CA1451D}" destId="{CC328380-A4C3-445D-9681-46F8FCEAE1F9}" srcOrd="3" destOrd="0" parTransId="{E73BE37F-D4EB-477B-9A33-B342C6572FEE}" sibTransId="{C17B7CB1-30D4-4833-9466-1C94C8FBC36D}"/>
    <dgm:cxn modelId="{60B03583-6916-410A-977B-E90EF677043F}" type="presOf" srcId="{8B4F2F7B-BF25-492D-848A-CABEFDF182E9}" destId="{83E73FCB-58F2-4950-B009-DFED3BF935FA}" srcOrd="0" destOrd="0" presId="urn:microsoft.com/office/officeart/2005/8/layout/hList1"/>
    <dgm:cxn modelId="{47405DEE-4B47-41A9-AB70-9F195DDACD28}" type="presOf" srcId="{4ADAD431-DFBB-4013-853B-B79CFBC62EC2}" destId="{1957C6A7-D76A-49EA-ADB8-D90EA0FE0167}" srcOrd="0" destOrd="2" presId="urn:microsoft.com/office/officeart/2005/8/layout/hList1"/>
    <dgm:cxn modelId="{08616E7B-C039-49E1-9FA6-8BC5930F35EC}" srcId="{76B5126B-8B51-473E-84BC-17050CA1451D}" destId="{ED8ECDB3-5D00-4FB7-BB1F-40A6EC2ED8DC}" srcOrd="1" destOrd="0" parTransId="{7008DA6F-DF78-43DC-84D7-44163C2CD86C}" sibTransId="{A1E9E45D-0A8D-4C6E-9028-C000D080988C}"/>
    <dgm:cxn modelId="{5CF320AE-8052-4E0D-91B3-6B6FF0FF9731}" srcId="{8B4F2F7B-BF25-492D-848A-CABEFDF182E9}" destId="{76B5126B-8B51-473E-84BC-17050CA1451D}" srcOrd="0" destOrd="0" parTransId="{656A35EC-C1DC-4438-95B5-09AF36E9D5AA}" sibTransId="{91553B66-424A-4DA6-A0B5-150DA6D05955}"/>
    <dgm:cxn modelId="{EE027B52-19E7-429D-92AC-69F40328F181}" type="presOf" srcId="{ED8ECDB3-5D00-4FB7-BB1F-40A6EC2ED8DC}" destId="{1957C6A7-D76A-49EA-ADB8-D90EA0FE0167}" srcOrd="0" destOrd="1" presId="urn:microsoft.com/office/officeart/2005/8/layout/hList1"/>
    <dgm:cxn modelId="{5BCAA6D2-A59D-4B61-8B25-68D2D78DD9B4}" type="presOf" srcId="{76B5126B-8B51-473E-84BC-17050CA1451D}" destId="{98F4BC77-8FE6-4930-9260-E0922AC536EB}" srcOrd="0" destOrd="0" presId="urn:microsoft.com/office/officeart/2005/8/layout/hList1"/>
    <dgm:cxn modelId="{F9968CA5-C388-4AEE-BDEC-7FF09186822D}" type="presOf" srcId="{CC328380-A4C3-445D-9681-46F8FCEAE1F9}" destId="{1957C6A7-D76A-49EA-ADB8-D90EA0FE0167}" srcOrd="0" destOrd="3" presId="urn:microsoft.com/office/officeart/2005/8/layout/hList1"/>
    <dgm:cxn modelId="{1570F039-EDE4-47F0-891C-30470999CB5C}" srcId="{76B5126B-8B51-473E-84BC-17050CA1451D}" destId="{DFB4C25E-A2C8-455B-AC21-DEB14BBEA2F7}" srcOrd="4" destOrd="0" parTransId="{4EE33E13-77E5-4326-BA5D-94D61B479B61}" sibTransId="{4F66205E-7A37-45A8-8BFB-DF3CE3EC0AE8}"/>
    <dgm:cxn modelId="{DD97CBE9-947D-4F77-B485-9EA8F1CBD32A}" type="presOf" srcId="{DFB4C25E-A2C8-455B-AC21-DEB14BBEA2F7}" destId="{1957C6A7-D76A-49EA-ADB8-D90EA0FE0167}" srcOrd="0" destOrd="4" presId="urn:microsoft.com/office/officeart/2005/8/layout/hList1"/>
    <dgm:cxn modelId="{D2D598A1-07A6-4FE5-AAED-A85A3DD492E1}" type="presOf" srcId="{0CCE499A-3331-435E-A2C7-2DA5C2C38AD7}" destId="{1957C6A7-D76A-49EA-ADB8-D90EA0FE0167}" srcOrd="0" destOrd="0" presId="urn:microsoft.com/office/officeart/2005/8/layout/hList1"/>
    <dgm:cxn modelId="{7717C385-C9E2-438A-B974-116F491D31CA}" srcId="{76B5126B-8B51-473E-84BC-17050CA1451D}" destId="{4ADAD431-DFBB-4013-853B-B79CFBC62EC2}" srcOrd="2" destOrd="0" parTransId="{B95F6CE6-F183-4669-AC22-D659872B83A1}" sibTransId="{C060DE89-B36E-4BC6-BC59-318DCCE48F0A}"/>
    <dgm:cxn modelId="{3DB428A6-9261-4548-9672-D812C5BCD555}" type="presParOf" srcId="{83E73FCB-58F2-4950-B009-DFED3BF935FA}" destId="{A91FBE06-C104-495B-B0DE-A0F3FAD46D63}" srcOrd="0" destOrd="0" presId="urn:microsoft.com/office/officeart/2005/8/layout/hList1"/>
    <dgm:cxn modelId="{1167498E-B01E-4CD3-8038-379541671EC4}" type="presParOf" srcId="{A91FBE06-C104-495B-B0DE-A0F3FAD46D63}" destId="{98F4BC77-8FE6-4930-9260-E0922AC536EB}" srcOrd="0" destOrd="0" presId="urn:microsoft.com/office/officeart/2005/8/layout/hList1"/>
    <dgm:cxn modelId="{D7F335FA-40BF-4F06-8625-03EB40E4F0B5}" type="presParOf" srcId="{A91FBE06-C104-495B-B0DE-A0F3FAD46D63}" destId="{1957C6A7-D76A-49EA-ADB8-D90EA0FE016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B4C3BD-CEC8-4B06-8DE0-671926DC131B}" type="doc">
      <dgm:prSet loTypeId="urn:microsoft.com/office/officeart/2005/8/layout/default#2" loCatId="list" qsTypeId="urn:microsoft.com/office/officeart/2005/8/quickstyle/3d3" qsCatId="3D" csTypeId="urn:microsoft.com/office/officeart/2005/8/colors/colorful1#2" csCatId="colorful" phldr="1"/>
      <dgm:spPr/>
      <dgm:t>
        <a:bodyPr/>
        <a:lstStyle/>
        <a:p>
          <a:endParaRPr lang="es-ES"/>
        </a:p>
      </dgm:t>
    </dgm:pt>
    <dgm:pt modelId="{EA9D9D0A-DC6C-4712-8BC1-5E0D10DB806C}">
      <dgm:prSet phldrT="[Texto]" custT="1"/>
      <dgm:spPr/>
      <dgm:t>
        <a:bodyPr/>
        <a:lstStyle/>
        <a:p>
          <a:r>
            <a:rPr lang="es-ES" sz="1800" b="0" u="none" strike="noStrike" dirty="0" smtClean="0">
              <a:solidFill>
                <a:schemeClr val="tx1"/>
              </a:solidFill>
              <a:effectLst/>
              <a:latin typeface="+mj-lt"/>
            </a:rPr>
            <a:t>Mostrar en la Rendición de Cuentas las experiencias y avances  de los centros de protección</a:t>
          </a:r>
          <a:endParaRPr lang="es-ES" sz="1800" b="0" dirty="0">
            <a:solidFill>
              <a:schemeClr val="tx1"/>
            </a:solidFill>
            <a:latin typeface="+mj-lt"/>
          </a:endParaRPr>
        </a:p>
      </dgm:t>
    </dgm:pt>
    <dgm:pt modelId="{E667E78F-5FA1-4B24-A140-C81FE78934FF}" type="parTrans" cxnId="{27C04842-D436-4062-95C4-BA2944F0DB1C}">
      <dgm:prSet/>
      <dgm:spPr/>
      <dgm:t>
        <a:bodyPr/>
        <a:lstStyle/>
        <a:p>
          <a:endParaRPr lang="es-ES"/>
        </a:p>
      </dgm:t>
    </dgm:pt>
    <dgm:pt modelId="{A5915E8D-CA69-40F5-9FF9-4E8553025FAF}" type="sibTrans" cxnId="{27C04842-D436-4062-95C4-BA2944F0DB1C}">
      <dgm:prSet/>
      <dgm:spPr/>
      <dgm:t>
        <a:bodyPr/>
        <a:lstStyle/>
        <a:p>
          <a:endParaRPr lang="es-ES"/>
        </a:p>
      </dgm:t>
    </dgm:pt>
    <dgm:pt modelId="{6EB91030-C90C-484E-85AC-D3213146C27D}">
      <dgm:prSet phldrT="[Texto]" custT="1"/>
      <dgm:spPr/>
      <dgm:t>
        <a:bodyPr/>
        <a:lstStyle/>
        <a:p>
          <a:r>
            <a:rPr lang="es-CO" sz="1800" dirty="0" smtClean="0">
              <a:solidFill>
                <a:schemeClr val="tx1"/>
              </a:solidFill>
              <a:latin typeface="+mj-lt"/>
            </a:rPr>
            <a:t>Aumentar la difusión de la rendición de cuentas para lograr mayor participación de la ciudadanía </a:t>
          </a:r>
          <a:endParaRPr lang="es-ES" sz="1800" b="1" dirty="0">
            <a:solidFill>
              <a:schemeClr val="tx1"/>
            </a:solidFill>
            <a:latin typeface="+mj-lt"/>
          </a:endParaRPr>
        </a:p>
      </dgm:t>
    </dgm:pt>
    <dgm:pt modelId="{75643543-6874-45B2-BC05-8C2B442A6EA5}" type="parTrans" cxnId="{69E11F64-3649-44FF-B7AE-EC9F53FD95BE}">
      <dgm:prSet/>
      <dgm:spPr/>
      <dgm:t>
        <a:bodyPr/>
        <a:lstStyle/>
        <a:p>
          <a:endParaRPr lang="es-ES"/>
        </a:p>
      </dgm:t>
    </dgm:pt>
    <dgm:pt modelId="{E325397E-9A0F-4EFF-A174-F41A6505D16D}" type="sibTrans" cxnId="{69E11F64-3649-44FF-B7AE-EC9F53FD95BE}">
      <dgm:prSet/>
      <dgm:spPr/>
      <dgm:t>
        <a:bodyPr/>
        <a:lstStyle/>
        <a:p>
          <a:endParaRPr lang="es-ES"/>
        </a:p>
      </dgm:t>
    </dgm:pt>
    <dgm:pt modelId="{B9871B15-4304-491E-9FFA-A5039499F917}">
      <dgm:prSet phldrT="[Texto]" custT="1"/>
      <dgm:spPr/>
      <dgm:t>
        <a:bodyPr/>
        <a:lstStyle/>
        <a:p>
          <a:r>
            <a:rPr lang="es-CO" sz="1800" dirty="0" smtClean="0">
              <a:solidFill>
                <a:schemeClr val="tx1"/>
              </a:solidFill>
              <a:latin typeface="+mj-lt"/>
            </a:rPr>
            <a:t>Realizar mesas de trabajo y diálogos permanentes con los operadores de los centros de protección</a:t>
          </a:r>
          <a:endParaRPr lang="es-ES" sz="1800" b="1" dirty="0">
            <a:solidFill>
              <a:schemeClr val="tx1"/>
            </a:solidFill>
            <a:latin typeface="+mj-lt"/>
          </a:endParaRPr>
        </a:p>
      </dgm:t>
    </dgm:pt>
    <dgm:pt modelId="{54F65229-7B12-48FD-9E0C-04BA98980A8E}" type="parTrans" cxnId="{0FB279B2-7B32-410E-9550-6B944936646E}">
      <dgm:prSet/>
      <dgm:spPr/>
      <dgm:t>
        <a:bodyPr/>
        <a:lstStyle/>
        <a:p>
          <a:endParaRPr lang="es-ES"/>
        </a:p>
      </dgm:t>
    </dgm:pt>
    <dgm:pt modelId="{E3916296-F0ED-4F96-8096-C2283AB20CD3}" type="sibTrans" cxnId="{0FB279B2-7B32-410E-9550-6B944936646E}">
      <dgm:prSet/>
      <dgm:spPr/>
      <dgm:t>
        <a:bodyPr/>
        <a:lstStyle/>
        <a:p>
          <a:endParaRPr lang="es-ES"/>
        </a:p>
      </dgm:t>
    </dgm:pt>
    <dgm:pt modelId="{581A502D-577F-477F-A7DC-4FC3B9038CCC}">
      <dgm:prSet phldrT="[Texto]" custT="1"/>
      <dgm:spPr/>
      <dgm:t>
        <a:bodyPr/>
        <a:lstStyle/>
        <a:p>
          <a:r>
            <a:rPr lang="es-CO" sz="1800" dirty="0" smtClean="0">
              <a:solidFill>
                <a:schemeClr val="tx1"/>
              </a:solidFill>
              <a:latin typeface="+mj-lt"/>
            </a:rPr>
            <a:t>Invitar al Gobernador y a todos los alcaldes a la RPC para que conozcan las bondades de realizar los convenios con la Beneficencia</a:t>
          </a:r>
          <a:endParaRPr lang="es-ES" sz="1800" b="1" dirty="0">
            <a:solidFill>
              <a:schemeClr val="tx1"/>
            </a:solidFill>
            <a:latin typeface="+mj-lt"/>
          </a:endParaRPr>
        </a:p>
      </dgm:t>
    </dgm:pt>
    <dgm:pt modelId="{CF07F4F2-04E1-422A-B0A4-71DC0DA23374}" type="parTrans" cxnId="{46BCD7C6-8438-482A-BE74-473AEE2173BD}">
      <dgm:prSet/>
      <dgm:spPr/>
      <dgm:t>
        <a:bodyPr/>
        <a:lstStyle/>
        <a:p>
          <a:endParaRPr lang="es-ES"/>
        </a:p>
      </dgm:t>
    </dgm:pt>
    <dgm:pt modelId="{17046456-192C-48A8-9557-6B8E22A653D9}" type="sibTrans" cxnId="{46BCD7C6-8438-482A-BE74-473AEE2173BD}">
      <dgm:prSet/>
      <dgm:spPr/>
      <dgm:t>
        <a:bodyPr/>
        <a:lstStyle/>
        <a:p>
          <a:endParaRPr lang="es-ES"/>
        </a:p>
      </dgm:t>
    </dgm:pt>
    <dgm:pt modelId="{B07792AB-BB39-4F22-8849-69DAC9E0A261}">
      <dgm:prSet phldrT="[Texto]" custT="1"/>
      <dgm:spPr/>
      <dgm:t>
        <a:bodyPr/>
        <a:lstStyle/>
        <a:p>
          <a:r>
            <a:rPr lang="es-CO" sz="1800" dirty="0" smtClean="0">
              <a:solidFill>
                <a:schemeClr val="tx1"/>
              </a:solidFill>
              <a:latin typeface="+mj-lt"/>
            </a:rPr>
            <a:t>Realizar siempre la Rendición de Cuentas en los centros de protección para tener mayor conocimiento de su gestión y ser atendidos por los administrativos </a:t>
          </a:r>
          <a:endParaRPr lang="es-ES" sz="1800" b="1" dirty="0">
            <a:solidFill>
              <a:schemeClr val="tx1"/>
            </a:solidFill>
            <a:latin typeface="+mj-lt"/>
          </a:endParaRPr>
        </a:p>
      </dgm:t>
    </dgm:pt>
    <dgm:pt modelId="{97AA1282-ECFD-49A8-A8BD-32DC9BA8065B}" type="parTrans" cxnId="{21A6358F-8856-40D6-9CFD-64304984ABA5}">
      <dgm:prSet/>
      <dgm:spPr/>
      <dgm:t>
        <a:bodyPr/>
        <a:lstStyle/>
        <a:p>
          <a:endParaRPr lang="es-CO"/>
        </a:p>
      </dgm:t>
    </dgm:pt>
    <dgm:pt modelId="{D60AA583-373F-48C6-86ED-2757F2DF7E07}" type="sibTrans" cxnId="{21A6358F-8856-40D6-9CFD-64304984ABA5}">
      <dgm:prSet/>
      <dgm:spPr/>
      <dgm:t>
        <a:bodyPr/>
        <a:lstStyle/>
        <a:p>
          <a:endParaRPr lang="es-CO"/>
        </a:p>
      </dgm:t>
    </dgm:pt>
    <dgm:pt modelId="{8C8602C0-1038-44AA-9A41-2B5C75042B07}" type="pres">
      <dgm:prSet presAssocID="{1AB4C3BD-CEC8-4B06-8DE0-671926DC131B}" presName="diagram" presStyleCnt="0">
        <dgm:presLayoutVars>
          <dgm:dir/>
          <dgm:resizeHandles val="exact"/>
        </dgm:presLayoutVars>
      </dgm:prSet>
      <dgm:spPr/>
      <dgm:t>
        <a:bodyPr/>
        <a:lstStyle/>
        <a:p>
          <a:endParaRPr lang="es-ES"/>
        </a:p>
      </dgm:t>
    </dgm:pt>
    <dgm:pt modelId="{48AD31A8-ABF1-4922-B4A0-8F95C41E35CA}" type="pres">
      <dgm:prSet presAssocID="{EA9D9D0A-DC6C-4712-8BC1-5E0D10DB806C}" presName="node" presStyleLbl="node1" presStyleIdx="0" presStyleCnt="5" custScaleX="65332" custScaleY="59420" custLinFactNeighborX="-8137">
        <dgm:presLayoutVars>
          <dgm:bulletEnabled val="1"/>
        </dgm:presLayoutVars>
      </dgm:prSet>
      <dgm:spPr/>
      <dgm:t>
        <a:bodyPr/>
        <a:lstStyle/>
        <a:p>
          <a:endParaRPr lang="es-ES"/>
        </a:p>
      </dgm:t>
    </dgm:pt>
    <dgm:pt modelId="{67875FC3-1EA7-44D8-8787-EA45991FA55B}" type="pres">
      <dgm:prSet presAssocID="{A5915E8D-CA69-40F5-9FF9-4E8553025FAF}" presName="sibTrans" presStyleCnt="0"/>
      <dgm:spPr/>
    </dgm:pt>
    <dgm:pt modelId="{DD65380E-0C13-409B-A7FF-25A1C105BC91}" type="pres">
      <dgm:prSet presAssocID="{6EB91030-C90C-484E-85AC-D3213146C27D}" presName="node" presStyleLbl="node1" presStyleIdx="1" presStyleCnt="5" custScaleX="55073" custScaleY="55540" custLinFactNeighborX="-6759" custLinFactNeighborY="-751">
        <dgm:presLayoutVars>
          <dgm:bulletEnabled val="1"/>
        </dgm:presLayoutVars>
      </dgm:prSet>
      <dgm:spPr/>
      <dgm:t>
        <a:bodyPr/>
        <a:lstStyle/>
        <a:p>
          <a:endParaRPr lang="es-ES"/>
        </a:p>
      </dgm:t>
    </dgm:pt>
    <dgm:pt modelId="{ED226B44-7B53-4B7E-A597-7AAB98DDCB2C}" type="pres">
      <dgm:prSet presAssocID="{E325397E-9A0F-4EFF-A174-F41A6505D16D}" presName="sibTrans" presStyleCnt="0"/>
      <dgm:spPr/>
    </dgm:pt>
    <dgm:pt modelId="{8DB7CF89-E759-4D30-84FC-AFB6E224B178}" type="pres">
      <dgm:prSet presAssocID="{B9871B15-4304-491E-9FFA-A5039499F917}" presName="node" presStyleLbl="node1" presStyleIdx="2" presStyleCnt="5" custScaleX="66177" custScaleY="58674" custLinFactNeighborX="-60" custLinFactNeighborY="586">
        <dgm:presLayoutVars>
          <dgm:bulletEnabled val="1"/>
        </dgm:presLayoutVars>
      </dgm:prSet>
      <dgm:spPr/>
      <dgm:t>
        <a:bodyPr/>
        <a:lstStyle/>
        <a:p>
          <a:endParaRPr lang="es-ES"/>
        </a:p>
      </dgm:t>
    </dgm:pt>
    <dgm:pt modelId="{36F1AD7F-8063-4C88-8731-2FDF1944B1B0}" type="pres">
      <dgm:prSet presAssocID="{E3916296-F0ED-4F96-8096-C2283AB20CD3}" presName="sibTrans" presStyleCnt="0"/>
      <dgm:spPr/>
    </dgm:pt>
    <dgm:pt modelId="{DD3BB24D-1292-42C3-8A9B-3D7F22974D8F}" type="pres">
      <dgm:prSet presAssocID="{581A502D-577F-477F-A7DC-4FC3B9038CCC}" presName="node" presStyleLbl="node1" presStyleIdx="3" presStyleCnt="5" custScaleX="53951" custScaleY="59677" custLinFactNeighborX="-4184" custLinFactNeighborY="232">
        <dgm:presLayoutVars>
          <dgm:bulletEnabled val="1"/>
        </dgm:presLayoutVars>
      </dgm:prSet>
      <dgm:spPr/>
      <dgm:t>
        <a:bodyPr/>
        <a:lstStyle/>
        <a:p>
          <a:endParaRPr lang="es-ES"/>
        </a:p>
      </dgm:t>
    </dgm:pt>
    <dgm:pt modelId="{78847BC9-B8E9-4A9E-A941-2986B8DBBE58}" type="pres">
      <dgm:prSet presAssocID="{17046456-192C-48A8-9557-6B8E22A653D9}" presName="sibTrans" presStyleCnt="0"/>
      <dgm:spPr/>
    </dgm:pt>
    <dgm:pt modelId="{E92EBEEB-7EB8-482A-86F4-598B100790E8}" type="pres">
      <dgm:prSet presAssocID="{B07792AB-BB39-4F22-8849-69DAC9E0A261}" presName="node" presStyleLbl="node1" presStyleIdx="4" presStyleCnt="5" custScaleX="56676" custScaleY="60732" custLinFactNeighborX="-3996" custLinFactNeighborY="-730">
        <dgm:presLayoutVars>
          <dgm:bulletEnabled val="1"/>
        </dgm:presLayoutVars>
      </dgm:prSet>
      <dgm:spPr/>
      <dgm:t>
        <a:bodyPr/>
        <a:lstStyle/>
        <a:p>
          <a:endParaRPr lang="es-CO"/>
        </a:p>
      </dgm:t>
    </dgm:pt>
  </dgm:ptLst>
  <dgm:cxnLst>
    <dgm:cxn modelId="{46BCD7C6-8438-482A-BE74-473AEE2173BD}" srcId="{1AB4C3BD-CEC8-4B06-8DE0-671926DC131B}" destId="{581A502D-577F-477F-A7DC-4FC3B9038CCC}" srcOrd="3" destOrd="0" parTransId="{CF07F4F2-04E1-422A-B0A4-71DC0DA23374}" sibTransId="{17046456-192C-48A8-9557-6B8E22A653D9}"/>
    <dgm:cxn modelId="{905C9288-4F80-4F82-8011-E8E6B49173CA}" type="presOf" srcId="{B9871B15-4304-491E-9FFA-A5039499F917}" destId="{8DB7CF89-E759-4D30-84FC-AFB6E224B178}" srcOrd="0" destOrd="0" presId="urn:microsoft.com/office/officeart/2005/8/layout/default#2"/>
    <dgm:cxn modelId="{21A6358F-8856-40D6-9CFD-64304984ABA5}" srcId="{1AB4C3BD-CEC8-4B06-8DE0-671926DC131B}" destId="{B07792AB-BB39-4F22-8849-69DAC9E0A261}" srcOrd="4" destOrd="0" parTransId="{97AA1282-ECFD-49A8-A8BD-32DC9BA8065B}" sibTransId="{D60AA583-373F-48C6-86ED-2757F2DF7E07}"/>
    <dgm:cxn modelId="{0FB279B2-7B32-410E-9550-6B944936646E}" srcId="{1AB4C3BD-CEC8-4B06-8DE0-671926DC131B}" destId="{B9871B15-4304-491E-9FFA-A5039499F917}" srcOrd="2" destOrd="0" parTransId="{54F65229-7B12-48FD-9E0C-04BA98980A8E}" sibTransId="{E3916296-F0ED-4F96-8096-C2283AB20CD3}"/>
    <dgm:cxn modelId="{69E11F64-3649-44FF-B7AE-EC9F53FD95BE}" srcId="{1AB4C3BD-CEC8-4B06-8DE0-671926DC131B}" destId="{6EB91030-C90C-484E-85AC-D3213146C27D}" srcOrd="1" destOrd="0" parTransId="{75643543-6874-45B2-BC05-8C2B442A6EA5}" sibTransId="{E325397E-9A0F-4EFF-A174-F41A6505D16D}"/>
    <dgm:cxn modelId="{CCB4097F-4849-4897-A788-83B3A73444EB}" type="presOf" srcId="{1AB4C3BD-CEC8-4B06-8DE0-671926DC131B}" destId="{8C8602C0-1038-44AA-9A41-2B5C75042B07}" srcOrd="0" destOrd="0" presId="urn:microsoft.com/office/officeart/2005/8/layout/default#2"/>
    <dgm:cxn modelId="{6ED1D106-54C3-4E41-AF20-0A24EC390F4F}" type="presOf" srcId="{581A502D-577F-477F-A7DC-4FC3B9038CCC}" destId="{DD3BB24D-1292-42C3-8A9B-3D7F22974D8F}" srcOrd="0" destOrd="0" presId="urn:microsoft.com/office/officeart/2005/8/layout/default#2"/>
    <dgm:cxn modelId="{B2322E8E-5011-4888-B058-3E2793AFD5BC}" type="presOf" srcId="{EA9D9D0A-DC6C-4712-8BC1-5E0D10DB806C}" destId="{48AD31A8-ABF1-4922-B4A0-8F95C41E35CA}" srcOrd="0" destOrd="0" presId="urn:microsoft.com/office/officeart/2005/8/layout/default#2"/>
    <dgm:cxn modelId="{27C04842-D436-4062-95C4-BA2944F0DB1C}" srcId="{1AB4C3BD-CEC8-4B06-8DE0-671926DC131B}" destId="{EA9D9D0A-DC6C-4712-8BC1-5E0D10DB806C}" srcOrd="0" destOrd="0" parTransId="{E667E78F-5FA1-4B24-A140-C81FE78934FF}" sibTransId="{A5915E8D-CA69-40F5-9FF9-4E8553025FAF}"/>
    <dgm:cxn modelId="{C38E22EF-8D35-4586-A81B-AE288415BA67}" type="presOf" srcId="{6EB91030-C90C-484E-85AC-D3213146C27D}" destId="{DD65380E-0C13-409B-A7FF-25A1C105BC91}" srcOrd="0" destOrd="0" presId="urn:microsoft.com/office/officeart/2005/8/layout/default#2"/>
    <dgm:cxn modelId="{FDDAA899-8BE4-41F7-924B-9502DB35BFAB}" type="presOf" srcId="{B07792AB-BB39-4F22-8849-69DAC9E0A261}" destId="{E92EBEEB-7EB8-482A-86F4-598B100790E8}" srcOrd="0" destOrd="0" presId="urn:microsoft.com/office/officeart/2005/8/layout/default#2"/>
    <dgm:cxn modelId="{9C75842D-2549-4585-BC6B-2C74E3D75CB6}" type="presParOf" srcId="{8C8602C0-1038-44AA-9A41-2B5C75042B07}" destId="{48AD31A8-ABF1-4922-B4A0-8F95C41E35CA}" srcOrd="0" destOrd="0" presId="urn:microsoft.com/office/officeart/2005/8/layout/default#2"/>
    <dgm:cxn modelId="{F3160CD3-306D-4142-8A49-C88AF15819F0}" type="presParOf" srcId="{8C8602C0-1038-44AA-9A41-2B5C75042B07}" destId="{67875FC3-1EA7-44D8-8787-EA45991FA55B}" srcOrd="1" destOrd="0" presId="urn:microsoft.com/office/officeart/2005/8/layout/default#2"/>
    <dgm:cxn modelId="{0F92BB1F-795D-40CC-A136-4F5DA6D4F164}" type="presParOf" srcId="{8C8602C0-1038-44AA-9A41-2B5C75042B07}" destId="{DD65380E-0C13-409B-A7FF-25A1C105BC91}" srcOrd="2" destOrd="0" presId="urn:microsoft.com/office/officeart/2005/8/layout/default#2"/>
    <dgm:cxn modelId="{122D89F8-3CE0-4BA5-B8AF-73C470B1FF51}" type="presParOf" srcId="{8C8602C0-1038-44AA-9A41-2B5C75042B07}" destId="{ED226B44-7B53-4B7E-A597-7AAB98DDCB2C}" srcOrd="3" destOrd="0" presId="urn:microsoft.com/office/officeart/2005/8/layout/default#2"/>
    <dgm:cxn modelId="{BDA890B5-58A3-4739-A40C-EA770807868F}" type="presParOf" srcId="{8C8602C0-1038-44AA-9A41-2B5C75042B07}" destId="{8DB7CF89-E759-4D30-84FC-AFB6E224B178}" srcOrd="4" destOrd="0" presId="urn:microsoft.com/office/officeart/2005/8/layout/default#2"/>
    <dgm:cxn modelId="{1B22AAA0-F83D-4511-91C6-D727B5CF10FD}" type="presParOf" srcId="{8C8602C0-1038-44AA-9A41-2B5C75042B07}" destId="{36F1AD7F-8063-4C88-8731-2FDF1944B1B0}" srcOrd="5" destOrd="0" presId="urn:microsoft.com/office/officeart/2005/8/layout/default#2"/>
    <dgm:cxn modelId="{2254B153-2A56-4C7E-8B45-0EDD6C24B38D}" type="presParOf" srcId="{8C8602C0-1038-44AA-9A41-2B5C75042B07}" destId="{DD3BB24D-1292-42C3-8A9B-3D7F22974D8F}" srcOrd="6" destOrd="0" presId="urn:microsoft.com/office/officeart/2005/8/layout/default#2"/>
    <dgm:cxn modelId="{7363C6E5-861F-450B-9C80-047C1A4DA260}" type="presParOf" srcId="{8C8602C0-1038-44AA-9A41-2B5C75042B07}" destId="{78847BC9-B8E9-4A9E-A941-2986B8DBBE58}" srcOrd="7" destOrd="0" presId="urn:microsoft.com/office/officeart/2005/8/layout/default#2"/>
    <dgm:cxn modelId="{A9120F1D-E169-451C-BF09-ED59A84D3706}" type="presParOf" srcId="{8C8602C0-1038-44AA-9A41-2B5C75042B07}" destId="{E92EBEEB-7EB8-482A-86F4-598B100790E8}" srcOrd="8"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3A9B54-6FAC-4B29-9822-B3AF27B9C19C}" type="doc">
      <dgm:prSet loTypeId="urn:microsoft.com/office/officeart/2005/8/layout/cycle6" loCatId="relationship" qsTypeId="urn:microsoft.com/office/officeart/2005/8/quickstyle/3d3" qsCatId="3D" csTypeId="urn:microsoft.com/office/officeart/2005/8/colors/colorful1#4" csCatId="colorful" phldr="1"/>
      <dgm:spPr/>
      <dgm:t>
        <a:bodyPr/>
        <a:lstStyle/>
        <a:p>
          <a:endParaRPr lang="es-ES"/>
        </a:p>
      </dgm:t>
    </dgm:pt>
    <dgm:pt modelId="{5A312ACB-F285-433A-A97B-337FA70462F4}">
      <dgm:prSet phldrT="[Texto]" custT="1"/>
      <dgm:spPr/>
      <dgm:t>
        <a:bodyPr/>
        <a:lstStyle/>
        <a:p>
          <a:r>
            <a:rPr lang="es-CO" sz="1400" dirty="0" smtClean="0">
              <a:solidFill>
                <a:schemeClr val="tx1"/>
              </a:solidFill>
            </a:rPr>
            <a:t>Unificar sistemas de información  y manejo de historias sociales</a:t>
          </a:r>
          <a:endParaRPr lang="es-ES" sz="1400" b="1" dirty="0">
            <a:solidFill>
              <a:schemeClr val="tx1"/>
            </a:solidFill>
          </a:endParaRPr>
        </a:p>
      </dgm:t>
    </dgm:pt>
    <dgm:pt modelId="{90A99380-AD76-422D-9198-7AE1CFAB8154}" type="parTrans" cxnId="{0FE7EE2F-2F1F-444A-B656-F3B607F5B116}">
      <dgm:prSet/>
      <dgm:spPr/>
      <dgm:t>
        <a:bodyPr/>
        <a:lstStyle/>
        <a:p>
          <a:endParaRPr lang="es-ES"/>
        </a:p>
      </dgm:t>
    </dgm:pt>
    <dgm:pt modelId="{956CE4B6-993F-4939-A944-B4E35FB7FE4D}" type="sibTrans" cxnId="{0FE7EE2F-2F1F-444A-B656-F3B607F5B116}">
      <dgm:prSet/>
      <dgm:spPr/>
      <dgm:t>
        <a:bodyPr/>
        <a:lstStyle/>
        <a:p>
          <a:endParaRPr lang="es-ES" dirty="0"/>
        </a:p>
      </dgm:t>
    </dgm:pt>
    <dgm:pt modelId="{F403C6FC-81A6-4EB5-91BD-D346D1F54FC4}">
      <dgm:prSet custT="1"/>
      <dgm:spPr/>
      <dgm:t>
        <a:bodyPr/>
        <a:lstStyle/>
        <a:p>
          <a:r>
            <a:rPr lang="es-CO" sz="1400" dirty="0" smtClean="0">
              <a:solidFill>
                <a:schemeClr val="tx1"/>
              </a:solidFill>
            </a:rPr>
            <a:t>Resaltar el sistema de gestión de calidad</a:t>
          </a:r>
        </a:p>
      </dgm:t>
    </dgm:pt>
    <dgm:pt modelId="{490EC2CF-1C11-4D9F-ADF9-9291643B9527}" type="parTrans" cxnId="{7A9CFAB6-58ED-4AE2-863D-4BF343268EFD}">
      <dgm:prSet/>
      <dgm:spPr/>
      <dgm:t>
        <a:bodyPr/>
        <a:lstStyle/>
        <a:p>
          <a:endParaRPr lang="es-CO"/>
        </a:p>
      </dgm:t>
    </dgm:pt>
    <dgm:pt modelId="{11C1CAFB-38C6-4C08-B80A-FDEB07007655}" type="sibTrans" cxnId="{7A9CFAB6-58ED-4AE2-863D-4BF343268EFD}">
      <dgm:prSet/>
      <dgm:spPr/>
      <dgm:t>
        <a:bodyPr/>
        <a:lstStyle/>
        <a:p>
          <a:endParaRPr lang="es-CO" dirty="0"/>
        </a:p>
      </dgm:t>
    </dgm:pt>
    <dgm:pt modelId="{968E8C54-BFDE-4D42-9478-DB55ECD16313}">
      <dgm:prSet custT="1"/>
      <dgm:spPr/>
      <dgm:t>
        <a:bodyPr/>
        <a:lstStyle/>
        <a:p>
          <a:r>
            <a:rPr lang="es-CO" sz="1400" dirty="0" smtClean="0">
              <a:solidFill>
                <a:schemeClr val="tx1"/>
              </a:solidFill>
            </a:rPr>
            <a:t>Unificar los lineamientos del sistema de gestión y atención en salud</a:t>
          </a:r>
        </a:p>
      </dgm:t>
    </dgm:pt>
    <dgm:pt modelId="{01626FE4-C869-4439-AE59-3A3EF12432ED}" type="parTrans" cxnId="{CC560FF8-AC7F-4E7C-980D-912B00D4F723}">
      <dgm:prSet/>
      <dgm:spPr/>
      <dgm:t>
        <a:bodyPr/>
        <a:lstStyle/>
        <a:p>
          <a:endParaRPr lang="es-CO"/>
        </a:p>
      </dgm:t>
    </dgm:pt>
    <dgm:pt modelId="{497CC2C9-E16D-4AA6-B568-4E7F31BE2BC9}" type="sibTrans" cxnId="{CC560FF8-AC7F-4E7C-980D-912B00D4F723}">
      <dgm:prSet/>
      <dgm:spPr/>
      <dgm:t>
        <a:bodyPr/>
        <a:lstStyle/>
        <a:p>
          <a:endParaRPr lang="es-CO" dirty="0"/>
        </a:p>
      </dgm:t>
    </dgm:pt>
    <dgm:pt modelId="{134842BF-4BEC-4880-80C6-2970BAF03707}">
      <dgm:prSet custT="1"/>
      <dgm:spPr/>
      <dgm:t>
        <a:bodyPr/>
        <a:lstStyle/>
        <a:p>
          <a:r>
            <a:rPr lang="es-CO" sz="1400" dirty="0" smtClean="0">
              <a:solidFill>
                <a:schemeClr val="tx1"/>
              </a:solidFill>
            </a:rPr>
            <a:t>Tener en cuenta la infraestructura e insumos para llevar a cabo las actividades</a:t>
          </a:r>
        </a:p>
      </dgm:t>
    </dgm:pt>
    <dgm:pt modelId="{4EF09203-CCA8-4820-A022-5A65E17C0673}" type="parTrans" cxnId="{3202FD98-D6F4-493C-9DA2-31F4BFD19009}">
      <dgm:prSet/>
      <dgm:spPr/>
      <dgm:t>
        <a:bodyPr/>
        <a:lstStyle/>
        <a:p>
          <a:endParaRPr lang="es-CO"/>
        </a:p>
      </dgm:t>
    </dgm:pt>
    <dgm:pt modelId="{C775FE90-0545-4786-BEFC-59F1F607523D}" type="sibTrans" cxnId="{3202FD98-D6F4-493C-9DA2-31F4BFD19009}">
      <dgm:prSet/>
      <dgm:spPr/>
      <dgm:t>
        <a:bodyPr/>
        <a:lstStyle/>
        <a:p>
          <a:endParaRPr lang="es-CO" dirty="0"/>
        </a:p>
      </dgm:t>
    </dgm:pt>
    <dgm:pt modelId="{A7CF450E-9425-45DB-AF89-ED4D16056569}">
      <dgm:prSet custT="1"/>
      <dgm:spPr/>
      <dgm:t>
        <a:bodyPr/>
        <a:lstStyle/>
        <a:p>
          <a:r>
            <a:rPr lang="es-CO" sz="1400" dirty="0" smtClean="0">
              <a:solidFill>
                <a:schemeClr val="tx1"/>
              </a:solidFill>
            </a:rPr>
            <a:t>Gestionar más recursos para la comodidad de algunos centros ya que no  cuentan con la infraestructura adecuada</a:t>
          </a:r>
        </a:p>
      </dgm:t>
    </dgm:pt>
    <dgm:pt modelId="{0252DEBA-24BC-4E33-83DA-ED398CCCA39A}" type="parTrans" cxnId="{254EF9BD-66B6-42F1-B596-620747F5DD62}">
      <dgm:prSet/>
      <dgm:spPr/>
      <dgm:t>
        <a:bodyPr/>
        <a:lstStyle/>
        <a:p>
          <a:endParaRPr lang="es-CO"/>
        </a:p>
      </dgm:t>
    </dgm:pt>
    <dgm:pt modelId="{FA243D56-8FE2-4ADF-8C30-57A4F97A0E44}" type="sibTrans" cxnId="{254EF9BD-66B6-42F1-B596-620747F5DD62}">
      <dgm:prSet/>
      <dgm:spPr/>
      <dgm:t>
        <a:bodyPr/>
        <a:lstStyle/>
        <a:p>
          <a:endParaRPr lang="es-CO" dirty="0"/>
        </a:p>
      </dgm:t>
    </dgm:pt>
    <dgm:pt modelId="{57A89972-23A8-45D2-B5B4-6099C48610CF}">
      <dgm:prSet custT="1"/>
      <dgm:spPr/>
      <dgm:t>
        <a:bodyPr/>
        <a:lstStyle/>
        <a:p>
          <a:r>
            <a:rPr lang="es-CO" sz="1400" dirty="0" smtClean="0">
              <a:solidFill>
                <a:schemeClr val="tx1"/>
              </a:solidFill>
            </a:rPr>
            <a:t>Realizar auditorías y visitas para la revisión de PQRSD en centros de protección, por parte de la entidad</a:t>
          </a:r>
        </a:p>
      </dgm:t>
    </dgm:pt>
    <dgm:pt modelId="{41C47054-1C38-4CD5-B35E-1050D21E38D3}" type="parTrans" cxnId="{BA148DEC-BE06-4059-A366-50F2B628AE4E}">
      <dgm:prSet/>
      <dgm:spPr/>
      <dgm:t>
        <a:bodyPr/>
        <a:lstStyle/>
        <a:p>
          <a:endParaRPr lang="es-CO"/>
        </a:p>
      </dgm:t>
    </dgm:pt>
    <dgm:pt modelId="{729FC63B-AF6E-4666-95D7-ADA03002CCBE}" type="sibTrans" cxnId="{BA148DEC-BE06-4059-A366-50F2B628AE4E}">
      <dgm:prSet/>
      <dgm:spPr/>
      <dgm:t>
        <a:bodyPr/>
        <a:lstStyle/>
        <a:p>
          <a:endParaRPr lang="es-CO" dirty="0"/>
        </a:p>
      </dgm:t>
    </dgm:pt>
    <dgm:pt modelId="{9C7E51C0-0038-4772-9AB5-931DA410E655}" type="pres">
      <dgm:prSet presAssocID="{733A9B54-6FAC-4B29-9822-B3AF27B9C19C}" presName="cycle" presStyleCnt="0">
        <dgm:presLayoutVars>
          <dgm:dir/>
          <dgm:resizeHandles val="exact"/>
        </dgm:presLayoutVars>
      </dgm:prSet>
      <dgm:spPr/>
      <dgm:t>
        <a:bodyPr/>
        <a:lstStyle/>
        <a:p>
          <a:endParaRPr lang="es-ES"/>
        </a:p>
      </dgm:t>
    </dgm:pt>
    <dgm:pt modelId="{B9E19356-5EB2-4B12-AEFA-708A33E8BFE9}" type="pres">
      <dgm:prSet presAssocID="{5A312ACB-F285-433A-A97B-337FA70462F4}" presName="node" presStyleLbl="node1" presStyleIdx="0" presStyleCnt="6" custScaleX="113289" custScaleY="119632">
        <dgm:presLayoutVars>
          <dgm:bulletEnabled val="1"/>
        </dgm:presLayoutVars>
      </dgm:prSet>
      <dgm:spPr/>
      <dgm:t>
        <a:bodyPr/>
        <a:lstStyle/>
        <a:p>
          <a:endParaRPr lang="es-ES"/>
        </a:p>
      </dgm:t>
    </dgm:pt>
    <dgm:pt modelId="{7A2987A1-B913-4AA8-8645-2018DE55234A}" type="pres">
      <dgm:prSet presAssocID="{5A312ACB-F285-433A-A97B-337FA70462F4}" presName="spNode" presStyleCnt="0"/>
      <dgm:spPr/>
    </dgm:pt>
    <dgm:pt modelId="{7D985A61-2271-4A6E-8194-4BE5B861807F}" type="pres">
      <dgm:prSet presAssocID="{956CE4B6-993F-4939-A944-B4E35FB7FE4D}" presName="sibTrans" presStyleLbl="sibTrans1D1" presStyleIdx="0" presStyleCnt="6"/>
      <dgm:spPr/>
      <dgm:t>
        <a:bodyPr/>
        <a:lstStyle/>
        <a:p>
          <a:endParaRPr lang="es-ES"/>
        </a:p>
      </dgm:t>
    </dgm:pt>
    <dgm:pt modelId="{26CE0BE8-3934-4630-83E0-90FBF3E68D86}" type="pres">
      <dgm:prSet presAssocID="{F403C6FC-81A6-4EB5-91BD-D346D1F54FC4}" presName="node" presStyleLbl="node1" presStyleIdx="1" presStyleCnt="6" custScaleX="123068" custScaleY="104680">
        <dgm:presLayoutVars>
          <dgm:bulletEnabled val="1"/>
        </dgm:presLayoutVars>
      </dgm:prSet>
      <dgm:spPr/>
      <dgm:t>
        <a:bodyPr/>
        <a:lstStyle/>
        <a:p>
          <a:endParaRPr lang="es-ES"/>
        </a:p>
      </dgm:t>
    </dgm:pt>
    <dgm:pt modelId="{0F082A5D-6DA0-4F5A-9D18-0705704DABB3}" type="pres">
      <dgm:prSet presAssocID="{F403C6FC-81A6-4EB5-91BD-D346D1F54FC4}" presName="spNode" presStyleCnt="0"/>
      <dgm:spPr/>
    </dgm:pt>
    <dgm:pt modelId="{78D40C8E-F288-4EF4-B4E0-9BCF1ECA4530}" type="pres">
      <dgm:prSet presAssocID="{11C1CAFB-38C6-4C08-B80A-FDEB07007655}" presName="sibTrans" presStyleLbl="sibTrans1D1" presStyleIdx="1" presStyleCnt="6"/>
      <dgm:spPr/>
      <dgm:t>
        <a:bodyPr/>
        <a:lstStyle/>
        <a:p>
          <a:endParaRPr lang="es-ES"/>
        </a:p>
      </dgm:t>
    </dgm:pt>
    <dgm:pt modelId="{EC04A0F4-20C2-4A29-AFC7-154E2B4CF77F}" type="pres">
      <dgm:prSet presAssocID="{968E8C54-BFDE-4D42-9478-DB55ECD16313}" presName="node" presStyleLbl="node1" presStyleIdx="2" presStyleCnt="6">
        <dgm:presLayoutVars>
          <dgm:bulletEnabled val="1"/>
        </dgm:presLayoutVars>
      </dgm:prSet>
      <dgm:spPr/>
      <dgm:t>
        <a:bodyPr/>
        <a:lstStyle/>
        <a:p>
          <a:endParaRPr lang="es-ES"/>
        </a:p>
      </dgm:t>
    </dgm:pt>
    <dgm:pt modelId="{93869B86-A9D3-4E5D-BF59-8385ECF4B969}" type="pres">
      <dgm:prSet presAssocID="{968E8C54-BFDE-4D42-9478-DB55ECD16313}" presName="spNode" presStyleCnt="0"/>
      <dgm:spPr/>
    </dgm:pt>
    <dgm:pt modelId="{803AC8FE-3F37-4C2D-911E-6A5A501D2439}" type="pres">
      <dgm:prSet presAssocID="{497CC2C9-E16D-4AA6-B568-4E7F31BE2BC9}" presName="sibTrans" presStyleLbl="sibTrans1D1" presStyleIdx="2" presStyleCnt="6"/>
      <dgm:spPr/>
      <dgm:t>
        <a:bodyPr/>
        <a:lstStyle/>
        <a:p>
          <a:endParaRPr lang="es-ES"/>
        </a:p>
      </dgm:t>
    </dgm:pt>
    <dgm:pt modelId="{A07C9CD2-CCB3-429B-BDB5-1BDC06DA24A9}" type="pres">
      <dgm:prSet presAssocID="{134842BF-4BEC-4880-80C6-2970BAF03707}" presName="node" presStyleLbl="node1" presStyleIdx="3" presStyleCnt="6">
        <dgm:presLayoutVars>
          <dgm:bulletEnabled val="1"/>
        </dgm:presLayoutVars>
      </dgm:prSet>
      <dgm:spPr/>
      <dgm:t>
        <a:bodyPr/>
        <a:lstStyle/>
        <a:p>
          <a:endParaRPr lang="es-ES"/>
        </a:p>
      </dgm:t>
    </dgm:pt>
    <dgm:pt modelId="{A5F80D3C-073A-4F2C-BAC4-E86954C67F7C}" type="pres">
      <dgm:prSet presAssocID="{134842BF-4BEC-4880-80C6-2970BAF03707}" presName="spNode" presStyleCnt="0"/>
      <dgm:spPr/>
    </dgm:pt>
    <dgm:pt modelId="{BEA11D80-4AD1-4FB0-9E57-F189CDBCD60E}" type="pres">
      <dgm:prSet presAssocID="{C775FE90-0545-4786-BEFC-59F1F607523D}" presName="sibTrans" presStyleLbl="sibTrans1D1" presStyleIdx="3" presStyleCnt="6"/>
      <dgm:spPr/>
      <dgm:t>
        <a:bodyPr/>
        <a:lstStyle/>
        <a:p>
          <a:endParaRPr lang="es-ES"/>
        </a:p>
      </dgm:t>
    </dgm:pt>
    <dgm:pt modelId="{B6F7CB67-2E18-4757-8F73-28923D6F31C7}" type="pres">
      <dgm:prSet presAssocID="{A7CF450E-9425-45DB-AF89-ED4D16056569}" presName="node" presStyleLbl="node1" presStyleIdx="4" presStyleCnt="6" custScaleX="129778" custScaleY="124775">
        <dgm:presLayoutVars>
          <dgm:bulletEnabled val="1"/>
        </dgm:presLayoutVars>
      </dgm:prSet>
      <dgm:spPr/>
      <dgm:t>
        <a:bodyPr/>
        <a:lstStyle/>
        <a:p>
          <a:endParaRPr lang="es-ES"/>
        </a:p>
      </dgm:t>
    </dgm:pt>
    <dgm:pt modelId="{723D170F-79AE-423B-9F78-9FE9A9019B06}" type="pres">
      <dgm:prSet presAssocID="{A7CF450E-9425-45DB-AF89-ED4D16056569}" presName="spNode" presStyleCnt="0"/>
      <dgm:spPr/>
    </dgm:pt>
    <dgm:pt modelId="{4453B2DD-7028-42E5-8746-38A5BA1D152A}" type="pres">
      <dgm:prSet presAssocID="{FA243D56-8FE2-4ADF-8C30-57A4F97A0E44}" presName="sibTrans" presStyleLbl="sibTrans1D1" presStyleIdx="4" presStyleCnt="6"/>
      <dgm:spPr/>
      <dgm:t>
        <a:bodyPr/>
        <a:lstStyle/>
        <a:p>
          <a:endParaRPr lang="es-ES"/>
        </a:p>
      </dgm:t>
    </dgm:pt>
    <dgm:pt modelId="{26F7590E-D5FF-4399-BA9F-79612A1DAA00}" type="pres">
      <dgm:prSet presAssocID="{57A89972-23A8-45D2-B5B4-6099C48610CF}" presName="node" presStyleLbl="node1" presStyleIdx="5" presStyleCnt="6" custScaleX="128120" custScaleY="127597">
        <dgm:presLayoutVars>
          <dgm:bulletEnabled val="1"/>
        </dgm:presLayoutVars>
      </dgm:prSet>
      <dgm:spPr/>
      <dgm:t>
        <a:bodyPr/>
        <a:lstStyle/>
        <a:p>
          <a:endParaRPr lang="es-ES"/>
        </a:p>
      </dgm:t>
    </dgm:pt>
    <dgm:pt modelId="{46514A52-07C4-4C4B-B06D-EBFC936718CE}" type="pres">
      <dgm:prSet presAssocID="{57A89972-23A8-45D2-B5B4-6099C48610CF}" presName="spNode" presStyleCnt="0"/>
      <dgm:spPr/>
    </dgm:pt>
    <dgm:pt modelId="{429D6B24-CF87-43EA-B3F1-E91F2B9B3324}" type="pres">
      <dgm:prSet presAssocID="{729FC63B-AF6E-4666-95D7-ADA03002CCBE}" presName="sibTrans" presStyleLbl="sibTrans1D1" presStyleIdx="5" presStyleCnt="6"/>
      <dgm:spPr/>
      <dgm:t>
        <a:bodyPr/>
        <a:lstStyle/>
        <a:p>
          <a:endParaRPr lang="es-ES"/>
        </a:p>
      </dgm:t>
    </dgm:pt>
  </dgm:ptLst>
  <dgm:cxnLst>
    <dgm:cxn modelId="{50805A32-DFBA-4ADA-B597-ADACFD1F70A5}" type="presOf" srcId="{733A9B54-6FAC-4B29-9822-B3AF27B9C19C}" destId="{9C7E51C0-0038-4772-9AB5-931DA410E655}" srcOrd="0" destOrd="0" presId="urn:microsoft.com/office/officeart/2005/8/layout/cycle6"/>
    <dgm:cxn modelId="{A9F49726-B411-47A0-AEB9-9C332C100DE2}" type="presOf" srcId="{134842BF-4BEC-4880-80C6-2970BAF03707}" destId="{A07C9CD2-CCB3-429B-BDB5-1BDC06DA24A9}" srcOrd="0" destOrd="0" presId="urn:microsoft.com/office/officeart/2005/8/layout/cycle6"/>
    <dgm:cxn modelId="{CC560FF8-AC7F-4E7C-980D-912B00D4F723}" srcId="{733A9B54-6FAC-4B29-9822-B3AF27B9C19C}" destId="{968E8C54-BFDE-4D42-9478-DB55ECD16313}" srcOrd="2" destOrd="0" parTransId="{01626FE4-C869-4439-AE59-3A3EF12432ED}" sibTransId="{497CC2C9-E16D-4AA6-B568-4E7F31BE2BC9}"/>
    <dgm:cxn modelId="{254EF9BD-66B6-42F1-B596-620747F5DD62}" srcId="{733A9B54-6FAC-4B29-9822-B3AF27B9C19C}" destId="{A7CF450E-9425-45DB-AF89-ED4D16056569}" srcOrd="4" destOrd="0" parTransId="{0252DEBA-24BC-4E33-83DA-ED398CCCA39A}" sibTransId="{FA243D56-8FE2-4ADF-8C30-57A4F97A0E44}"/>
    <dgm:cxn modelId="{BA148DEC-BE06-4059-A366-50F2B628AE4E}" srcId="{733A9B54-6FAC-4B29-9822-B3AF27B9C19C}" destId="{57A89972-23A8-45D2-B5B4-6099C48610CF}" srcOrd="5" destOrd="0" parTransId="{41C47054-1C38-4CD5-B35E-1050D21E38D3}" sibTransId="{729FC63B-AF6E-4666-95D7-ADA03002CCBE}"/>
    <dgm:cxn modelId="{3EBAED19-157A-4492-AF80-3264A2AE633E}" type="presOf" srcId="{11C1CAFB-38C6-4C08-B80A-FDEB07007655}" destId="{78D40C8E-F288-4EF4-B4E0-9BCF1ECA4530}" srcOrd="0" destOrd="0" presId="urn:microsoft.com/office/officeart/2005/8/layout/cycle6"/>
    <dgm:cxn modelId="{D04D1B32-0B18-497B-8DA0-9567881FD64F}" type="presOf" srcId="{F403C6FC-81A6-4EB5-91BD-D346D1F54FC4}" destId="{26CE0BE8-3934-4630-83E0-90FBF3E68D86}" srcOrd="0" destOrd="0" presId="urn:microsoft.com/office/officeart/2005/8/layout/cycle6"/>
    <dgm:cxn modelId="{81DAAC5B-02B4-4A9D-B30A-8223172CC5C2}" type="presOf" srcId="{C775FE90-0545-4786-BEFC-59F1F607523D}" destId="{BEA11D80-4AD1-4FB0-9E57-F189CDBCD60E}" srcOrd="0" destOrd="0" presId="urn:microsoft.com/office/officeart/2005/8/layout/cycle6"/>
    <dgm:cxn modelId="{436EC900-EF67-4FCD-8203-61D4F597B5BA}" type="presOf" srcId="{968E8C54-BFDE-4D42-9478-DB55ECD16313}" destId="{EC04A0F4-20C2-4A29-AFC7-154E2B4CF77F}" srcOrd="0" destOrd="0" presId="urn:microsoft.com/office/officeart/2005/8/layout/cycle6"/>
    <dgm:cxn modelId="{7A9CFAB6-58ED-4AE2-863D-4BF343268EFD}" srcId="{733A9B54-6FAC-4B29-9822-B3AF27B9C19C}" destId="{F403C6FC-81A6-4EB5-91BD-D346D1F54FC4}" srcOrd="1" destOrd="0" parTransId="{490EC2CF-1C11-4D9F-ADF9-9291643B9527}" sibTransId="{11C1CAFB-38C6-4C08-B80A-FDEB07007655}"/>
    <dgm:cxn modelId="{1AB61414-E5D4-47F1-918B-9250A96313E7}" type="presOf" srcId="{A7CF450E-9425-45DB-AF89-ED4D16056569}" destId="{B6F7CB67-2E18-4757-8F73-28923D6F31C7}" srcOrd="0" destOrd="0" presId="urn:microsoft.com/office/officeart/2005/8/layout/cycle6"/>
    <dgm:cxn modelId="{DA16E019-052A-459B-A18E-9D830DCFA500}" type="presOf" srcId="{5A312ACB-F285-433A-A97B-337FA70462F4}" destId="{B9E19356-5EB2-4B12-AEFA-708A33E8BFE9}" srcOrd="0" destOrd="0" presId="urn:microsoft.com/office/officeart/2005/8/layout/cycle6"/>
    <dgm:cxn modelId="{2E52092B-3DA5-44AA-9C09-A18C9E9FD670}" type="presOf" srcId="{956CE4B6-993F-4939-A944-B4E35FB7FE4D}" destId="{7D985A61-2271-4A6E-8194-4BE5B861807F}" srcOrd="0" destOrd="0" presId="urn:microsoft.com/office/officeart/2005/8/layout/cycle6"/>
    <dgm:cxn modelId="{3202FD98-D6F4-493C-9DA2-31F4BFD19009}" srcId="{733A9B54-6FAC-4B29-9822-B3AF27B9C19C}" destId="{134842BF-4BEC-4880-80C6-2970BAF03707}" srcOrd="3" destOrd="0" parTransId="{4EF09203-CCA8-4820-A022-5A65E17C0673}" sibTransId="{C775FE90-0545-4786-BEFC-59F1F607523D}"/>
    <dgm:cxn modelId="{0FE7EE2F-2F1F-444A-B656-F3B607F5B116}" srcId="{733A9B54-6FAC-4B29-9822-B3AF27B9C19C}" destId="{5A312ACB-F285-433A-A97B-337FA70462F4}" srcOrd="0" destOrd="0" parTransId="{90A99380-AD76-422D-9198-7AE1CFAB8154}" sibTransId="{956CE4B6-993F-4939-A944-B4E35FB7FE4D}"/>
    <dgm:cxn modelId="{1A31F060-BA4E-4402-96DE-218B815574EA}" type="presOf" srcId="{57A89972-23A8-45D2-B5B4-6099C48610CF}" destId="{26F7590E-D5FF-4399-BA9F-79612A1DAA00}" srcOrd="0" destOrd="0" presId="urn:microsoft.com/office/officeart/2005/8/layout/cycle6"/>
    <dgm:cxn modelId="{27AA8A9D-D9FC-42BF-A4D3-99C4E04DC03C}" type="presOf" srcId="{497CC2C9-E16D-4AA6-B568-4E7F31BE2BC9}" destId="{803AC8FE-3F37-4C2D-911E-6A5A501D2439}" srcOrd="0" destOrd="0" presId="urn:microsoft.com/office/officeart/2005/8/layout/cycle6"/>
    <dgm:cxn modelId="{92F31F7B-5A6B-4305-851C-18BC7A760FEE}" type="presOf" srcId="{729FC63B-AF6E-4666-95D7-ADA03002CCBE}" destId="{429D6B24-CF87-43EA-B3F1-E91F2B9B3324}" srcOrd="0" destOrd="0" presId="urn:microsoft.com/office/officeart/2005/8/layout/cycle6"/>
    <dgm:cxn modelId="{9AE29494-8B40-4513-814D-D018CF368166}" type="presOf" srcId="{FA243D56-8FE2-4ADF-8C30-57A4F97A0E44}" destId="{4453B2DD-7028-42E5-8746-38A5BA1D152A}" srcOrd="0" destOrd="0" presId="urn:microsoft.com/office/officeart/2005/8/layout/cycle6"/>
    <dgm:cxn modelId="{2019DA58-E467-4ABA-A3BD-A1B984DBC2DB}" type="presParOf" srcId="{9C7E51C0-0038-4772-9AB5-931DA410E655}" destId="{B9E19356-5EB2-4B12-AEFA-708A33E8BFE9}" srcOrd="0" destOrd="0" presId="urn:microsoft.com/office/officeart/2005/8/layout/cycle6"/>
    <dgm:cxn modelId="{C5779963-D67C-4919-8C8D-5417E1A54B35}" type="presParOf" srcId="{9C7E51C0-0038-4772-9AB5-931DA410E655}" destId="{7A2987A1-B913-4AA8-8645-2018DE55234A}" srcOrd="1" destOrd="0" presId="urn:microsoft.com/office/officeart/2005/8/layout/cycle6"/>
    <dgm:cxn modelId="{49A51896-1678-4CB3-AC3E-6EF605FEF610}" type="presParOf" srcId="{9C7E51C0-0038-4772-9AB5-931DA410E655}" destId="{7D985A61-2271-4A6E-8194-4BE5B861807F}" srcOrd="2" destOrd="0" presId="urn:microsoft.com/office/officeart/2005/8/layout/cycle6"/>
    <dgm:cxn modelId="{D74FF409-498C-42D0-B7F5-B3A92B6635BD}" type="presParOf" srcId="{9C7E51C0-0038-4772-9AB5-931DA410E655}" destId="{26CE0BE8-3934-4630-83E0-90FBF3E68D86}" srcOrd="3" destOrd="0" presId="urn:microsoft.com/office/officeart/2005/8/layout/cycle6"/>
    <dgm:cxn modelId="{81DFADBA-3984-4047-992A-FAD6C293835A}" type="presParOf" srcId="{9C7E51C0-0038-4772-9AB5-931DA410E655}" destId="{0F082A5D-6DA0-4F5A-9D18-0705704DABB3}" srcOrd="4" destOrd="0" presId="urn:microsoft.com/office/officeart/2005/8/layout/cycle6"/>
    <dgm:cxn modelId="{8E62E274-D833-4472-85A1-09F16EF0AB0F}" type="presParOf" srcId="{9C7E51C0-0038-4772-9AB5-931DA410E655}" destId="{78D40C8E-F288-4EF4-B4E0-9BCF1ECA4530}" srcOrd="5" destOrd="0" presId="urn:microsoft.com/office/officeart/2005/8/layout/cycle6"/>
    <dgm:cxn modelId="{D98126E8-B2C8-4B0F-83AE-0FD0EEF3C217}" type="presParOf" srcId="{9C7E51C0-0038-4772-9AB5-931DA410E655}" destId="{EC04A0F4-20C2-4A29-AFC7-154E2B4CF77F}" srcOrd="6" destOrd="0" presId="urn:microsoft.com/office/officeart/2005/8/layout/cycle6"/>
    <dgm:cxn modelId="{61784017-42BD-4F6A-BA04-68334645A97B}" type="presParOf" srcId="{9C7E51C0-0038-4772-9AB5-931DA410E655}" destId="{93869B86-A9D3-4E5D-BF59-8385ECF4B969}" srcOrd="7" destOrd="0" presId="urn:microsoft.com/office/officeart/2005/8/layout/cycle6"/>
    <dgm:cxn modelId="{2DD62D3E-E27F-44A8-82FE-0D56C57D133D}" type="presParOf" srcId="{9C7E51C0-0038-4772-9AB5-931DA410E655}" destId="{803AC8FE-3F37-4C2D-911E-6A5A501D2439}" srcOrd="8" destOrd="0" presId="urn:microsoft.com/office/officeart/2005/8/layout/cycle6"/>
    <dgm:cxn modelId="{F785E822-7928-4373-BB1F-DE4317DB6568}" type="presParOf" srcId="{9C7E51C0-0038-4772-9AB5-931DA410E655}" destId="{A07C9CD2-CCB3-429B-BDB5-1BDC06DA24A9}" srcOrd="9" destOrd="0" presId="urn:microsoft.com/office/officeart/2005/8/layout/cycle6"/>
    <dgm:cxn modelId="{06E79C51-961C-40B6-BC4E-D62ED259FDC7}" type="presParOf" srcId="{9C7E51C0-0038-4772-9AB5-931DA410E655}" destId="{A5F80D3C-073A-4F2C-BAC4-E86954C67F7C}" srcOrd="10" destOrd="0" presId="urn:microsoft.com/office/officeart/2005/8/layout/cycle6"/>
    <dgm:cxn modelId="{6C7FD54F-6185-40CF-8F4C-CD627FA513A1}" type="presParOf" srcId="{9C7E51C0-0038-4772-9AB5-931DA410E655}" destId="{BEA11D80-4AD1-4FB0-9E57-F189CDBCD60E}" srcOrd="11" destOrd="0" presId="urn:microsoft.com/office/officeart/2005/8/layout/cycle6"/>
    <dgm:cxn modelId="{EE84B576-A193-427D-AB9A-BDD246E11B21}" type="presParOf" srcId="{9C7E51C0-0038-4772-9AB5-931DA410E655}" destId="{B6F7CB67-2E18-4757-8F73-28923D6F31C7}" srcOrd="12" destOrd="0" presId="urn:microsoft.com/office/officeart/2005/8/layout/cycle6"/>
    <dgm:cxn modelId="{9470FBDC-65DB-43DD-9F12-0167FFC6C9F9}" type="presParOf" srcId="{9C7E51C0-0038-4772-9AB5-931DA410E655}" destId="{723D170F-79AE-423B-9F78-9FE9A9019B06}" srcOrd="13" destOrd="0" presId="urn:microsoft.com/office/officeart/2005/8/layout/cycle6"/>
    <dgm:cxn modelId="{B7264304-C9E1-433B-8D9B-0D57A7DD5264}" type="presParOf" srcId="{9C7E51C0-0038-4772-9AB5-931DA410E655}" destId="{4453B2DD-7028-42E5-8746-38A5BA1D152A}" srcOrd="14" destOrd="0" presId="urn:microsoft.com/office/officeart/2005/8/layout/cycle6"/>
    <dgm:cxn modelId="{993D7250-83CE-46B3-9921-77FDC5B7F282}" type="presParOf" srcId="{9C7E51C0-0038-4772-9AB5-931DA410E655}" destId="{26F7590E-D5FF-4399-BA9F-79612A1DAA00}" srcOrd="15" destOrd="0" presId="urn:microsoft.com/office/officeart/2005/8/layout/cycle6"/>
    <dgm:cxn modelId="{ED08DBAE-3B47-4932-8EB9-0FB3981D6E8C}" type="presParOf" srcId="{9C7E51C0-0038-4772-9AB5-931DA410E655}" destId="{46514A52-07C4-4C4B-B06D-EBFC936718CE}" srcOrd="16" destOrd="0" presId="urn:microsoft.com/office/officeart/2005/8/layout/cycle6"/>
    <dgm:cxn modelId="{CA713B23-7C01-4DA5-905D-9F2D96186E32}" type="presParOf" srcId="{9C7E51C0-0038-4772-9AB5-931DA410E655}" destId="{429D6B24-CF87-43EA-B3F1-E91F2B9B3324}"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DB521-389A-468F-A924-1C6F8FC839AA}">
      <dsp:nvSpPr>
        <dsp:cNvPr id="0" name=""/>
        <dsp:cNvSpPr/>
      </dsp:nvSpPr>
      <dsp:spPr>
        <a:xfrm>
          <a:off x="4044094" y="-41333"/>
          <a:ext cx="1916333" cy="7892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Gobernacion De Cundinamarca</a:t>
          </a:r>
          <a:endParaRPr lang="es-CO" sz="1800" b="1" kern="1200" dirty="0">
            <a:solidFill>
              <a:schemeClr val="tx1"/>
            </a:solidFill>
          </a:endParaRPr>
        </a:p>
      </dsp:txBody>
      <dsp:txXfrm>
        <a:off x="4082621" y="-2806"/>
        <a:ext cx="1839279" cy="712185"/>
      </dsp:txXfrm>
    </dsp:sp>
    <dsp:sp modelId="{295CEABA-E5AB-4FF5-9645-9C50118FFE67}">
      <dsp:nvSpPr>
        <dsp:cNvPr id="0" name=""/>
        <dsp:cNvSpPr/>
      </dsp:nvSpPr>
      <dsp:spPr>
        <a:xfrm>
          <a:off x="2263727" y="353286"/>
          <a:ext cx="5477066" cy="5477066"/>
        </a:xfrm>
        <a:custGeom>
          <a:avLst/>
          <a:gdLst/>
          <a:ahLst/>
          <a:cxnLst/>
          <a:rect l="0" t="0" r="0" b="0"/>
          <a:pathLst>
            <a:path>
              <a:moveTo>
                <a:pt x="3701694" y="174964"/>
              </a:moveTo>
              <a:arcTo wR="2738533" hR="2738533" stAng="17435506" swAng="657216"/>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DAAB977-C886-405A-A4A5-5DB9E72E57CC}">
      <dsp:nvSpPr>
        <dsp:cNvPr id="0" name=""/>
        <dsp:cNvSpPr/>
      </dsp:nvSpPr>
      <dsp:spPr>
        <a:xfrm>
          <a:off x="6157537" y="760764"/>
          <a:ext cx="1562317" cy="7892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Secretaría General</a:t>
          </a:r>
          <a:endParaRPr lang="es-CO" sz="1800" b="1" kern="1200" dirty="0">
            <a:solidFill>
              <a:schemeClr val="tx1"/>
            </a:solidFill>
          </a:endParaRPr>
        </a:p>
      </dsp:txBody>
      <dsp:txXfrm>
        <a:off x="6196064" y="799291"/>
        <a:ext cx="1485263" cy="712185"/>
      </dsp:txXfrm>
    </dsp:sp>
    <dsp:sp modelId="{099BDBA0-FB95-47FF-BC41-4A4FE3824ECF}">
      <dsp:nvSpPr>
        <dsp:cNvPr id="0" name=""/>
        <dsp:cNvSpPr/>
      </dsp:nvSpPr>
      <dsp:spPr>
        <a:xfrm>
          <a:off x="2263727" y="353286"/>
          <a:ext cx="5477066" cy="5477066"/>
        </a:xfrm>
        <a:custGeom>
          <a:avLst/>
          <a:gdLst/>
          <a:ahLst/>
          <a:cxnLst/>
          <a:rect l="0" t="0" r="0" b="0"/>
          <a:pathLst>
            <a:path>
              <a:moveTo>
                <a:pt x="5008706" y="1206907"/>
              </a:moveTo>
              <a:arcTo wR="2738533" hR="2738533" stAng="19559610" swAng="1527830"/>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856AD55-10A3-4AC9-B718-1B0647118EDC}">
      <dsp:nvSpPr>
        <dsp:cNvPr id="0" name=""/>
        <dsp:cNvSpPr/>
      </dsp:nvSpPr>
      <dsp:spPr>
        <a:xfrm>
          <a:off x="6988934" y="2697200"/>
          <a:ext cx="1503719" cy="7892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Gobierno</a:t>
          </a:r>
          <a:endParaRPr lang="es-CO" sz="1800" b="1" kern="1200" dirty="0">
            <a:solidFill>
              <a:schemeClr val="tx1"/>
            </a:solidFill>
          </a:endParaRPr>
        </a:p>
      </dsp:txBody>
      <dsp:txXfrm>
        <a:off x="7027461" y="2735727"/>
        <a:ext cx="1426665" cy="712185"/>
      </dsp:txXfrm>
    </dsp:sp>
    <dsp:sp modelId="{EF9E6821-5534-49D9-846E-04399AE077BE}">
      <dsp:nvSpPr>
        <dsp:cNvPr id="0" name=""/>
        <dsp:cNvSpPr/>
      </dsp:nvSpPr>
      <dsp:spPr>
        <a:xfrm>
          <a:off x="2263727" y="353286"/>
          <a:ext cx="5477066" cy="5477066"/>
        </a:xfrm>
        <a:custGeom>
          <a:avLst/>
          <a:gdLst/>
          <a:ahLst/>
          <a:cxnLst/>
          <a:rect l="0" t="0" r="0" b="0"/>
          <a:pathLst>
            <a:path>
              <a:moveTo>
                <a:pt x="5446683" y="3145331"/>
              </a:moveTo>
              <a:arcTo wR="2738533" hR="2738533" stAng="512560" swAng="1527830"/>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8AC8F68-1BD3-4C0F-B5CD-2A64E41D8672}">
      <dsp:nvSpPr>
        <dsp:cNvPr id="0" name=""/>
        <dsp:cNvSpPr/>
      </dsp:nvSpPr>
      <dsp:spPr>
        <a:xfrm>
          <a:off x="6162813" y="4633635"/>
          <a:ext cx="1551765" cy="78923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Entes de control</a:t>
          </a:r>
          <a:endParaRPr lang="es-CO" sz="1800" b="1" kern="1200" dirty="0">
            <a:solidFill>
              <a:schemeClr val="tx1"/>
            </a:solidFill>
          </a:endParaRPr>
        </a:p>
      </dsp:txBody>
      <dsp:txXfrm>
        <a:off x="6201340" y="4672162"/>
        <a:ext cx="1474711" cy="712185"/>
      </dsp:txXfrm>
    </dsp:sp>
    <dsp:sp modelId="{FA028EB6-E2C8-43AB-9E43-C7AE47FEAD16}">
      <dsp:nvSpPr>
        <dsp:cNvPr id="0" name=""/>
        <dsp:cNvSpPr/>
      </dsp:nvSpPr>
      <dsp:spPr>
        <a:xfrm>
          <a:off x="2263727" y="353286"/>
          <a:ext cx="5477066" cy="5477066"/>
        </a:xfrm>
        <a:custGeom>
          <a:avLst/>
          <a:gdLst/>
          <a:ahLst/>
          <a:cxnLst/>
          <a:rect l="0" t="0" r="0" b="0"/>
          <a:pathLst>
            <a:path>
              <a:moveTo>
                <a:pt x="4170546" y="5072821"/>
              </a:moveTo>
              <a:arcTo wR="2738533" hR="2738533" stAng="3508330" swAng="760907"/>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977CD28C-E493-4256-8016-E6DC44521068}">
      <dsp:nvSpPr>
        <dsp:cNvPr id="0" name=""/>
        <dsp:cNvSpPr/>
      </dsp:nvSpPr>
      <dsp:spPr>
        <a:xfrm>
          <a:off x="4123485" y="5345183"/>
          <a:ext cx="1757550" cy="970338"/>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b="1" kern="1200" dirty="0" smtClean="0">
              <a:solidFill>
                <a:schemeClr val="tx1"/>
              </a:solidFill>
            </a:rPr>
            <a:t>Instituto de Protección y Bienestar Animal de Cundinamarca</a:t>
          </a:r>
          <a:endParaRPr lang="es-CO" sz="1300" b="1" kern="1200" dirty="0">
            <a:solidFill>
              <a:schemeClr val="tx1"/>
            </a:solidFill>
          </a:endParaRPr>
        </a:p>
      </dsp:txBody>
      <dsp:txXfrm>
        <a:off x="4170853" y="5392551"/>
        <a:ext cx="1662814" cy="875602"/>
      </dsp:txXfrm>
    </dsp:sp>
    <dsp:sp modelId="{B3C66FEC-83D1-4107-BA65-DEA126F64510}">
      <dsp:nvSpPr>
        <dsp:cNvPr id="0" name=""/>
        <dsp:cNvSpPr/>
      </dsp:nvSpPr>
      <dsp:spPr>
        <a:xfrm>
          <a:off x="2163395" y="321429"/>
          <a:ext cx="5477066" cy="5477066"/>
        </a:xfrm>
        <a:custGeom>
          <a:avLst/>
          <a:gdLst/>
          <a:ahLst/>
          <a:cxnLst/>
          <a:rect l="0" t="0" r="0" b="0"/>
          <a:pathLst>
            <a:path>
              <a:moveTo>
                <a:pt x="1952222" y="5361752"/>
              </a:moveTo>
              <a:arcTo wR="2738533" hR="2738533" stAng="6401167" swAng="1013870"/>
            </a:path>
          </a:pathLst>
        </a:custGeom>
        <a:noFill/>
        <a:ln w="6350" cap="flat" cmpd="sng" algn="ctr">
          <a:solidFill>
            <a:schemeClr val="accent6">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1A983BB-444A-4CBF-A5A3-94704360B447}">
      <dsp:nvSpPr>
        <dsp:cNvPr id="0" name=""/>
        <dsp:cNvSpPr/>
      </dsp:nvSpPr>
      <dsp:spPr>
        <a:xfrm>
          <a:off x="1927224" y="4469443"/>
          <a:ext cx="1959571" cy="86737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Movilidad</a:t>
          </a:r>
          <a:endParaRPr lang="es-CO" sz="1400" b="1" kern="1200" dirty="0">
            <a:solidFill>
              <a:schemeClr val="tx1"/>
            </a:solidFill>
          </a:endParaRPr>
        </a:p>
      </dsp:txBody>
      <dsp:txXfrm>
        <a:off x="1969566" y="4511785"/>
        <a:ext cx="1874887" cy="782689"/>
      </dsp:txXfrm>
    </dsp:sp>
    <dsp:sp modelId="{2AB500F3-FF10-4299-A9BF-CA43EA380390}">
      <dsp:nvSpPr>
        <dsp:cNvPr id="0" name=""/>
        <dsp:cNvSpPr/>
      </dsp:nvSpPr>
      <dsp:spPr>
        <a:xfrm>
          <a:off x="2265631" y="420437"/>
          <a:ext cx="5477066" cy="5477066"/>
        </a:xfrm>
        <a:custGeom>
          <a:avLst/>
          <a:gdLst/>
          <a:ahLst/>
          <a:cxnLst/>
          <a:rect l="0" t="0" r="0" b="0"/>
          <a:pathLst>
            <a:path>
              <a:moveTo>
                <a:pt x="329344" y="4040598"/>
              </a:moveTo>
              <a:arcTo wR="2738533" hR="2738533" stAng="9096639" swAng="1183148"/>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2DEFE370-C361-44F4-9094-95ABD12D601A}">
      <dsp:nvSpPr>
        <dsp:cNvPr id="0" name=""/>
        <dsp:cNvSpPr/>
      </dsp:nvSpPr>
      <dsp:spPr>
        <a:xfrm>
          <a:off x="1507689" y="2844972"/>
          <a:ext cx="1498995" cy="71736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Salud</a:t>
          </a:r>
          <a:endParaRPr lang="es-CO" sz="1800" b="1" kern="1200" dirty="0">
            <a:solidFill>
              <a:schemeClr val="tx1"/>
            </a:solidFill>
          </a:endParaRPr>
        </a:p>
      </dsp:txBody>
      <dsp:txXfrm>
        <a:off x="1542708" y="2879991"/>
        <a:ext cx="1428957" cy="647325"/>
      </dsp:txXfrm>
    </dsp:sp>
    <dsp:sp modelId="{E2AD8D0B-DF5F-472A-9ECF-82308C59E152}">
      <dsp:nvSpPr>
        <dsp:cNvPr id="0" name=""/>
        <dsp:cNvSpPr/>
      </dsp:nvSpPr>
      <dsp:spPr>
        <a:xfrm>
          <a:off x="2253480" y="368221"/>
          <a:ext cx="5477066" cy="5477066"/>
        </a:xfrm>
        <a:custGeom>
          <a:avLst/>
          <a:gdLst/>
          <a:ahLst/>
          <a:cxnLst/>
          <a:rect l="0" t="0" r="0" b="0"/>
          <a:pathLst>
            <a:path>
              <a:moveTo>
                <a:pt x="13893" y="2463031"/>
              </a:moveTo>
              <a:arcTo wR="2738533" hR="2738533" stAng="11146430" swAng="1714845"/>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568A767-7666-45F5-B4CD-2FD2E52E46C6}">
      <dsp:nvSpPr>
        <dsp:cNvPr id="0" name=""/>
        <dsp:cNvSpPr/>
      </dsp:nvSpPr>
      <dsp:spPr>
        <a:xfrm>
          <a:off x="2284667" y="760764"/>
          <a:ext cx="1562317" cy="7892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rPr>
            <a:t>Educación</a:t>
          </a:r>
          <a:endParaRPr lang="es-CO" sz="1800" b="1" kern="1200" dirty="0">
            <a:solidFill>
              <a:schemeClr val="tx1"/>
            </a:solidFill>
          </a:endParaRPr>
        </a:p>
      </dsp:txBody>
      <dsp:txXfrm>
        <a:off x="2323194" y="799291"/>
        <a:ext cx="1485263" cy="712185"/>
      </dsp:txXfrm>
    </dsp:sp>
    <dsp:sp modelId="{7B68A111-9A27-492C-8A9D-B58E351B6379}">
      <dsp:nvSpPr>
        <dsp:cNvPr id="0" name=""/>
        <dsp:cNvSpPr/>
      </dsp:nvSpPr>
      <dsp:spPr>
        <a:xfrm>
          <a:off x="2263727" y="353286"/>
          <a:ext cx="5477066" cy="5477066"/>
        </a:xfrm>
        <a:custGeom>
          <a:avLst/>
          <a:gdLst/>
          <a:ahLst/>
          <a:cxnLst/>
          <a:rect l="0" t="0" r="0" b="0"/>
          <a:pathLst>
            <a:path>
              <a:moveTo>
                <a:pt x="1305805" y="404683"/>
              </a:moveTo>
              <a:arcTo wR="2738533" hR="2738533" stAng="14307278" swAng="657216"/>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180D5-C1B6-4AB9-88F0-594FC13ABA33}">
      <dsp:nvSpPr>
        <dsp:cNvPr id="0" name=""/>
        <dsp:cNvSpPr/>
      </dsp:nvSpPr>
      <dsp:spPr>
        <a:xfrm>
          <a:off x="-7326663" y="-1126161"/>
          <a:ext cx="8768380" cy="8768380"/>
        </a:xfrm>
        <a:prstGeom prst="blockArc">
          <a:avLst>
            <a:gd name="adj1" fmla="val 18900000"/>
            <a:gd name="adj2" fmla="val 2700000"/>
            <a:gd name="adj3" fmla="val 24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11A749-5F74-42E0-AC01-026BCD6877E2}">
      <dsp:nvSpPr>
        <dsp:cNvPr id="0" name=""/>
        <dsp:cNvSpPr/>
      </dsp:nvSpPr>
      <dsp:spPr>
        <a:xfrm>
          <a:off x="695036" y="190769"/>
          <a:ext cx="8559853" cy="814767"/>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722" tIns="40640" rIns="40640" bIns="40640" numCol="1" spcCol="1270" anchor="ctr" anchorCtr="0">
          <a:noAutofit/>
        </a:bodyPr>
        <a:lstStyle/>
        <a:p>
          <a:pPr lvl="0" algn="just" defTabSz="711200">
            <a:lnSpc>
              <a:spcPct val="90000"/>
            </a:lnSpc>
            <a:spcBef>
              <a:spcPct val="0"/>
            </a:spcBef>
            <a:spcAft>
              <a:spcPct val="35000"/>
            </a:spcAft>
          </a:pPr>
          <a:r>
            <a:rPr lang="es-ES" sz="1600" b="1" kern="1200" dirty="0" smtClean="0">
              <a:solidFill>
                <a:schemeClr val="bg1"/>
              </a:solidFill>
              <a:latin typeface="+mj-lt"/>
              <a:cs typeface="Arial" pitchFamily="34" charset="0"/>
            </a:rPr>
            <a:t>Reactivación de la certificación en el Sistema de Gestión de Calidad</a:t>
          </a:r>
          <a:r>
            <a:rPr lang="es-ES" sz="1600" b="1" kern="1200" dirty="0" smtClean="0">
              <a:solidFill>
                <a:schemeClr val="bg1"/>
              </a:solidFill>
              <a:latin typeface="+mj-lt"/>
              <a:ea typeface="Times New Roman" pitchFamily="18" charset="0"/>
              <a:cs typeface="Arial" pitchFamily="34" charset="0"/>
            </a:rPr>
            <a:t> ISO 9001:2015 y la certificación internacional SO-SC-CER250232 IQNET, expedidas por el Icontec, para todos los centros de protección y la sede administrativa en octubre de 2021</a:t>
          </a:r>
          <a:endParaRPr lang="es-CO" sz="1600" b="1" kern="1200" dirty="0">
            <a:solidFill>
              <a:schemeClr val="bg1"/>
            </a:solidFill>
          </a:endParaRPr>
        </a:p>
      </dsp:txBody>
      <dsp:txXfrm>
        <a:off x="695036" y="190769"/>
        <a:ext cx="8559853" cy="814767"/>
      </dsp:txXfrm>
    </dsp:sp>
    <dsp:sp modelId="{C60BFE8B-7059-49CD-9FE3-5D52064D457A}">
      <dsp:nvSpPr>
        <dsp:cNvPr id="0" name=""/>
        <dsp:cNvSpPr/>
      </dsp:nvSpPr>
      <dsp:spPr>
        <a:xfrm>
          <a:off x="0" y="44979"/>
          <a:ext cx="1026597" cy="98444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943C79-F585-48D4-9D49-506B70EBC7AA}">
      <dsp:nvSpPr>
        <dsp:cNvPr id="0" name=""/>
        <dsp:cNvSpPr/>
      </dsp:nvSpPr>
      <dsp:spPr>
        <a:xfrm>
          <a:off x="1278560" y="1424112"/>
          <a:ext cx="7976014" cy="477918"/>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722" tIns="40640" rIns="40640" bIns="40640" numCol="1" spcCol="1270" anchor="ctr" anchorCtr="0">
          <a:noAutofit/>
        </a:bodyPr>
        <a:lstStyle/>
        <a:p>
          <a:pPr lvl="0" algn="just" defTabSz="711200">
            <a:lnSpc>
              <a:spcPct val="90000"/>
            </a:lnSpc>
            <a:spcBef>
              <a:spcPct val="0"/>
            </a:spcBef>
            <a:spcAft>
              <a:spcPct val="35000"/>
            </a:spcAft>
          </a:pPr>
          <a:r>
            <a:rPr lang="es-CO" sz="1600" b="1" kern="1200" dirty="0" smtClean="0">
              <a:solidFill>
                <a:schemeClr val="bg1"/>
              </a:solidFill>
              <a:latin typeface="+mj-lt"/>
              <a:cs typeface="Arial" pitchFamily="34" charset="0"/>
            </a:rPr>
            <a:t>135</a:t>
          </a:r>
          <a:r>
            <a:rPr lang="es-CO" sz="1600" kern="1200" dirty="0" smtClean="0">
              <a:solidFill>
                <a:schemeClr val="bg1"/>
              </a:solidFill>
              <a:latin typeface="+mj-lt"/>
              <a:cs typeface="Arial" pitchFamily="34" charset="0"/>
            </a:rPr>
            <a:t> contratos nuevos con las alcaldías del Departamento para protección social </a:t>
          </a:r>
          <a:endParaRPr lang="es-CO" sz="1600" kern="1200" dirty="0">
            <a:solidFill>
              <a:schemeClr val="bg1"/>
            </a:solidFill>
          </a:endParaRPr>
        </a:p>
      </dsp:txBody>
      <dsp:txXfrm>
        <a:off x="1278560" y="1424112"/>
        <a:ext cx="7976014" cy="477918"/>
      </dsp:txXfrm>
    </dsp:sp>
    <dsp:sp modelId="{5F5E657D-7EA0-4D0A-A9FB-94AE659FA127}">
      <dsp:nvSpPr>
        <dsp:cNvPr id="0" name=""/>
        <dsp:cNvSpPr/>
      </dsp:nvSpPr>
      <dsp:spPr>
        <a:xfrm>
          <a:off x="534399" y="1169624"/>
          <a:ext cx="1162418" cy="931534"/>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782EF-3FDA-4F28-81F6-111CE005C9E6}">
      <dsp:nvSpPr>
        <dsp:cNvPr id="0" name=""/>
        <dsp:cNvSpPr/>
      </dsp:nvSpPr>
      <dsp:spPr>
        <a:xfrm>
          <a:off x="1538628" y="2782990"/>
          <a:ext cx="7726262" cy="387658"/>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722" tIns="40640" rIns="40640" bIns="40640" numCol="1" spcCol="1270" anchor="ctr" anchorCtr="0">
          <a:noAutofit/>
        </a:bodyPr>
        <a:lstStyle/>
        <a:p>
          <a:pPr lvl="0" algn="just" defTabSz="711200">
            <a:lnSpc>
              <a:spcPct val="90000"/>
            </a:lnSpc>
            <a:spcBef>
              <a:spcPct val="0"/>
            </a:spcBef>
            <a:spcAft>
              <a:spcPct val="35000"/>
            </a:spcAft>
          </a:pPr>
          <a:r>
            <a:rPr lang="es-CO" sz="1600" kern="1200" dirty="0" smtClean="0">
              <a:solidFill>
                <a:schemeClr val="bg1"/>
              </a:solidFill>
              <a:latin typeface="+mj-lt"/>
              <a:cs typeface="Arial" pitchFamily="34" charset="0"/>
            </a:rPr>
            <a:t>1976 personas atendidas a 30 de noviembre, con una inversión de </a:t>
          </a:r>
          <a:r>
            <a:rPr lang="es-CO" sz="1600" b="1" kern="1200" dirty="0" smtClean="0">
              <a:solidFill>
                <a:schemeClr val="bg1"/>
              </a:solidFill>
              <a:latin typeface="+mj-lt"/>
              <a:cs typeface="Arial" pitchFamily="34" charset="0"/>
            </a:rPr>
            <a:t>$</a:t>
          </a:r>
          <a:r>
            <a:rPr lang="es-ES" sz="1600" b="1" kern="1200" dirty="0" smtClean="0">
              <a:solidFill>
                <a:schemeClr val="bg1"/>
              </a:solidFill>
              <a:latin typeface="+mj-lt"/>
              <a:cs typeface="Arial" pitchFamily="34" charset="0"/>
            </a:rPr>
            <a:t>45.722.383.577</a:t>
          </a:r>
          <a:endParaRPr lang="es-CO" sz="1600" kern="1200" dirty="0">
            <a:solidFill>
              <a:schemeClr val="bg1"/>
            </a:solidFill>
          </a:endParaRPr>
        </a:p>
      </dsp:txBody>
      <dsp:txXfrm>
        <a:off x="1538628" y="2782990"/>
        <a:ext cx="7726262" cy="387658"/>
      </dsp:txXfrm>
    </dsp:sp>
    <dsp:sp modelId="{6F7315BF-AC6E-47E2-BD62-24F2DDBA4E24}">
      <dsp:nvSpPr>
        <dsp:cNvPr id="0" name=""/>
        <dsp:cNvSpPr/>
      </dsp:nvSpPr>
      <dsp:spPr>
        <a:xfrm>
          <a:off x="712302" y="2322201"/>
          <a:ext cx="1142996" cy="1019101"/>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B5C3D-41E2-487C-B904-DC7178875FAF}">
      <dsp:nvSpPr>
        <dsp:cNvPr id="0" name=""/>
        <dsp:cNvSpPr/>
      </dsp:nvSpPr>
      <dsp:spPr>
        <a:xfrm>
          <a:off x="1288849" y="4079094"/>
          <a:ext cx="7976014" cy="487312"/>
        </a:xfrm>
        <a:prstGeom prst="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722" tIns="40640" rIns="40640" bIns="40640" numCol="1" spcCol="1270" anchor="ctr" anchorCtr="0">
          <a:noAutofit/>
        </a:bodyPr>
        <a:lstStyle/>
        <a:p>
          <a:pPr lvl="0" algn="just" defTabSz="711200">
            <a:lnSpc>
              <a:spcPct val="90000"/>
            </a:lnSpc>
            <a:spcBef>
              <a:spcPct val="0"/>
            </a:spcBef>
            <a:spcAft>
              <a:spcPct val="35000"/>
            </a:spcAft>
          </a:pPr>
          <a:r>
            <a:rPr lang="es-CO" sz="1600" b="1" kern="1200" dirty="0" smtClean="0">
              <a:solidFill>
                <a:schemeClr val="bg1"/>
              </a:solidFill>
              <a:latin typeface="+mj-lt"/>
              <a:cs typeface="Arial" pitchFamily="34" charset="0"/>
            </a:rPr>
            <a:t>1052</a:t>
          </a:r>
          <a:r>
            <a:rPr lang="es-CO" sz="1600" kern="1200" dirty="0" smtClean="0">
              <a:solidFill>
                <a:schemeClr val="bg1"/>
              </a:solidFill>
              <a:latin typeface="+mj-lt"/>
              <a:cs typeface="Arial" pitchFamily="34" charset="0"/>
            </a:rPr>
            <a:t> empleos directos a través de los centros de protección, el </a:t>
          </a:r>
          <a:r>
            <a:rPr lang="es-CO" sz="1600" b="1" kern="1200" dirty="0" smtClean="0">
              <a:solidFill>
                <a:schemeClr val="bg1"/>
              </a:solidFill>
              <a:latin typeface="+mj-lt"/>
              <a:cs typeface="Arial" pitchFamily="34" charset="0"/>
            </a:rPr>
            <a:t>80% </a:t>
          </a:r>
          <a:r>
            <a:rPr lang="es-CO" sz="1600" kern="1200" dirty="0" smtClean="0">
              <a:solidFill>
                <a:schemeClr val="bg1"/>
              </a:solidFill>
              <a:latin typeface="+mj-lt"/>
              <a:cs typeface="Arial" pitchFamily="34" charset="0"/>
            </a:rPr>
            <a:t>son mujeres</a:t>
          </a:r>
          <a:endParaRPr lang="es-CO" sz="1600" kern="1200" dirty="0">
            <a:solidFill>
              <a:schemeClr val="bg1"/>
            </a:solidFill>
          </a:endParaRPr>
        </a:p>
      </dsp:txBody>
      <dsp:txXfrm>
        <a:off x="1288849" y="4079094"/>
        <a:ext cx="7976014" cy="487312"/>
      </dsp:txXfrm>
    </dsp:sp>
    <dsp:sp modelId="{1BAD48DE-3D26-49FF-B6E7-E964177CFC57}">
      <dsp:nvSpPr>
        <dsp:cNvPr id="0" name=""/>
        <dsp:cNvSpPr/>
      </dsp:nvSpPr>
      <dsp:spPr>
        <a:xfrm>
          <a:off x="776874" y="3871677"/>
          <a:ext cx="919944" cy="902131"/>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5962B-6089-41BD-A8A9-8F651C185B79}">
      <dsp:nvSpPr>
        <dsp:cNvPr id="0" name=""/>
        <dsp:cNvSpPr/>
      </dsp:nvSpPr>
      <dsp:spPr>
        <a:xfrm>
          <a:off x="815373" y="5270924"/>
          <a:ext cx="8449517" cy="1216440"/>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6722" tIns="40640" rIns="40640" bIns="40640" numCol="1" spcCol="1270" anchor="t" anchorCtr="0">
          <a:noAutofit/>
        </a:bodyPr>
        <a:lstStyle/>
        <a:p>
          <a:pPr lvl="0" algn="just" defTabSz="711200">
            <a:lnSpc>
              <a:spcPct val="90000"/>
            </a:lnSpc>
            <a:spcBef>
              <a:spcPct val="0"/>
            </a:spcBef>
            <a:spcAft>
              <a:spcPct val="35000"/>
            </a:spcAft>
          </a:pPr>
          <a:r>
            <a:rPr lang="es-CO" sz="1600" kern="1200" dirty="0" smtClean="0">
              <a:solidFill>
                <a:schemeClr val="bg1"/>
              </a:solidFill>
              <a:latin typeface="+mj-lt"/>
            </a:rPr>
            <a:t>$</a:t>
          </a:r>
          <a:r>
            <a:rPr lang="es-CO" sz="1600" b="0" i="0" u="none" kern="1200" dirty="0" smtClean="0">
              <a:solidFill>
                <a:schemeClr val="bg1"/>
              </a:solidFill>
            </a:rPr>
            <a:t>2.007</a:t>
          </a:r>
          <a:r>
            <a:rPr lang="es-CO" sz="1600" b="1" kern="1200" dirty="0" smtClean="0">
              <a:solidFill>
                <a:schemeClr val="bg1"/>
              </a:solidFill>
              <a:latin typeface="+mj-lt"/>
            </a:rPr>
            <a:t> millones de pesos de cooperación a través de convenios de asociación con operadores de los centros de protección:</a:t>
          </a:r>
          <a:endParaRPr lang="es-CO" sz="1600" kern="1200" dirty="0">
            <a:solidFill>
              <a:schemeClr val="bg1"/>
            </a:solidFill>
          </a:endParaRPr>
        </a:p>
        <a:p>
          <a:pPr marL="171450" lvl="1" indent="-171450" algn="just" defTabSz="711200">
            <a:lnSpc>
              <a:spcPct val="90000"/>
            </a:lnSpc>
            <a:spcBef>
              <a:spcPct val="0"/>
            </a:spcBef>
            <a:spcAft>
              <a:spcPct val="15000"/>
            </a:spcAft>
            <a:buChar char="••"/>
          </a:pPr>
          <a:r>
            <a:rPr lang="es-CO" sz="1600" kern="1200" dirty="0" smtClean="0">
              <a:solidFill>
                <a:schemeClr val="bg1"/>
              </a:solidFill>
              <a:latin typeface="+mj-lt"/>
            </a:rPr>
            <a:t>mantenimiento de la planta física de los centros, contratación de talento humano, </a:t>
          </a:r>
        </a:p>
        <a:p>
          <a:pPr marL="171450" lvl="1" indent="-171450" algn="just" defTabSz="711200">
            <a:lnSpc>
              <a:spcPct val="90000"/>
            </a:lnSpc>
            <a:spcBef>
              <a:spcPct val="0"/>
            </a:spcBef>
            <a:spcAft>
              <a:spcPct val="15000"/>
            </a:spcAft>
            <a:buChar char="••"/>
          </a:pPr>
          <a:r>
            <a:rPr lang="es-CO" sz="1600" kern="1200" dirty="0" smtClean="0">
              <a:solidFill>
                <a:schemeClr val="bg1"/>
              </a:solidFill>
              <a:latin typeface="+mj-lt"/>
            </a:rPr>
            <a:t>Dotación, días adicionales de prestación del servicio.</a:t>
          </a:r>
        </a:p>
      </dsp:txBody>
      <dsp:txXfrm>
        <a:off x="815373" y="5270924"/>
        <a:ext cx="8449517" cy="1216440"/>
      </dsp:txXfrm>
    </dsp:sp>
    <dsp:sp modelId="{E396147C-ED43-4B8F-9D2C-2FB449AEA040}">
      <dsp:nvSpPr>
        <dsp:cNvPr id="0" name=""/>
        <dsp:cNvSpPr/>
      </dsp:nvSpPr>
      <dsp:spPr>
        <a:xfrm>
          <a:off x="0" y="5219171"/>
          <a:ext cx="1201955" cy="127381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0586-D721-445A-8C32-DA2D5908C828}">
      <dsp:nvSpPr>
        <dsp:cNvPr id="0" name=""/>
        <dsp:cNvSpPr/>
      </dsp:nvSpPr>
      <dsp:spPr>
        <a:xfrm>
          <a:off x="1385" y="0"/>
          <a:ext cx="2753582" cy="5172632"/>
        </a:xfrm>
        <a:prstGeom prst="roundRect">
          <a:avLst>
            <a:gd name="adj" fmla="val 10000"/>
          </a:avLst>
        </a:prstGeom>
        <a:solidFill>
          <a:schemeClr val="accent3">
            <a:lumMod val="40000"/>
            <a:lumOff val="6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smtClean="0"/>
            <a:t>FINANCIACIÓN</a:t>
          </a:r>
          <a:endParaRPr lang="es-CO" sz="1900" b="1" kern="1200" dirty="0"/>
        </a:p>
      </dsp:txBody>
      <dsp:txXfrm>
        <a:off x="1385" y="0"/>
        <a:ext cx="2753582" cy="1551789"/>
      </dsp:txXfrm>
    </dsp:sp>
    <dsp:sp modelId="{D607784C-DE4D-4D4B-B0C6-61CD4C80B841}">
      <dsp:nvSpPr>
        <dsp:cNvPr id="0" name=""/>
        <dsp:cNvSpPr/>
      </dsp:nvSpPr>
      <dsp:spPr>
        <a:xfrm>
          <a:off x="193201" y="1552174"/>
          <a:ext cx="2369951" cy="3361441"/>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s-CO" sz="1900" b="1" kern="1200" dirty="0" smtClean="0"/>
            <a:t>Incrementar venta de servicios de protección social</a:t>
          </a:r>
        </a:p>
        <a:p>
          <a:pPr lvl="0" algn="ctr" defTabSz="844550">
            <a:lnSpc>
              <a:spcPct val="90000"/>
            </a:lnSpc>
            <a:spcBef>
              <a:spcPct val="0"/>
            </a:spcBef>
            <a:spcAft>
              <a:spcPct val="35000"/>
            </a:spcAft>
          </a:pPr>
          <a:r>
            <a:rPr lang="es-CO" sz="1900" b="1" kern="1200" dirty="0" smtClean="0"/>
            <a:t>Gestionar recursos en otras fuentes (sector nacional y departamental)</a:t>
          </a:r>
        </a:p>
        <a:p>
          <a:pPr lvl="0" algn="ctr" defTabSz="844550">
            <a:lnSpc>
              <a:spcPct val="90000"/>
            </a:lnSpc>
            <a:spcBef>
              <a:spcPct val="0"/>
            </a:spcBef>
            <a:spcAft>
              <a:spcPct val="35000"/>
            </a:spcAft>
          </a:pPr>
          <a:r>
            <a:rPr lang="es-CO" sz="1900" b="1" kern="1200" dirty="0" smtClean="0"/>
            <a:t>Equilibrar el presupuesto de funcionamiento para los centros de protección</a:t>
          </a:r>
          <a:endParaRPr lang="es-CO" sz="1900" b="1" kern="1200" dirty="0"/>
        </a:p>
      </dsp:txBody>
      <dsp:txXfrm>
        <a:off x="262614" y="1621587"/>
        <a:ext cx="2231125" cy="3222615"/>
      </dsp:txXfrm>
    </dsp:sp>
    <dsp:sp modelId="{1D7B7B54-8F37-4DB3-9640-B5C674419422}">
      <dsp:nvSpPr>
        <dsp:cNvPr id="0" name=""/>
        <dsp:cNvSpPr/>
      </dsp:nvSpPr>
      <dsp:spPr>
        <a:xfrm>
          <a:off x="2943649" y="0"/>
          <a:ext cx="2515744" cy="5172632"/>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smtClean="0"/>
            <a:t>SERVICIOS DE PROTECCIÓN SOCIAL</a:t>
          </a:r>
          <a:endParaRPr lang="es-CO" sz="1900" b="1" kern="1200" dirty="0"/>
        </a:p>
      </dsp:txBody>
      <dsp:txXfrm>
        <a:off x="2943649" y="0"/>
        <a:ext cx="2515744" cy="1551789"/>
      </dsp:txXfrm>
    </dsp:sp>
    <dsp:sp modelId="{B52FF7A0-B509-4C77-8E19-32B77A861F53}">
      <dsp:nvSpPr>
        <dsp:cNvPr id="0" name=""/>
        <dsp:cNvSpPr/>
      </dsp:nvSpPr>
      <dsp:spPr>
        <a:xfrm>
          <a:off x="3069175" y="1492211"/>
          <a:ext cx="2361378" cy="3362210"/>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CO" sz="2000" b="1" kern="1200" dirty="0" smtClean="0"/>
            <a:t>Ampliar cobertura de cupos de protección</a:t>
          </a:r>
        </a:p>
        <a:p>
          <a:pPr lvl="0" algn="ctr" defTabSz="889000">
            <a:lnSpc>
              <a:spcPct val="90000"/>
            </a:lnSpc>
            <a:spcBef>
              <a:spcPct val="0"/>
            </a:spcBef>
            <a:spcAft>
              <a:spcPct val="35000"/>
            </a:spcAft>
          </a:pPr>
          <a:r>
            <a:rPr lang="es-CO" sz="2000" b="1" kern="1200" dirty="0" smtClean="0"/>
            <a:t>Mejorar infraestructura física</a:t>
          </a:r>
        </a:p>
        <a:p>
          <a:pPr lvl="0" algn="ctr" defTabSz="889000">
            <a:lnSpc>
              <a:spcPct val="90000"/>
            </a:lnSpc>
            <a:spcBef>
              <a:spcPct val="0"/>
            </a:spcBef>
            <a:spcAft>
              <a:spcPct val="35000"/>
            </a:spcAft>
          </a:pPr>
          <a:r>
            <a:rPr lang="es-CO" sz="2000" b="1" kern="1200" dirty="0" smtClean="0"/>
            <a:t>Cumplir normatividad medio ambiental</a:t>
          </a:r>
          <a:endParaRPr lang="es-CO" sz="2000" b="1" kern="1200" dirty="0"/>
        </a:p>
      </dsp:txBody>
      <dsp:txXfrm>
        <a:off x="3138337" y="1561373"/>
        <a:ext cx="2223054" cy="3223886"/>
      </dsp:txXfrm>
    </dsp:sp>
    <dsp:sp modelId="{196C0FA2-9970-4F07-BEA4-C0F71C77FF14}">
      <dsp:nvSpPr>
        <dsp:cNvPr id="0" name=""/>
        <dsp:cNvSpPr/>
      </dsp:nvSpPr>
      <dsp:spPr>
        <a:xfrm>
          <a:off x="5648074" y="0"/>
          <a:ext cx="2515744" cy="5172632"/>
        </a:xfrm>
        <a:prstGeom prst="roundRect">
          <a:avLst>
            <a:gd name="adj" fmla="val 10000"/>
          </a:avLst>
        </a:prstGeom>
        <a:solidFill>
          <a:schemeClr val="bg2">
            <a:lumMod val="9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CO" sz="1900" b="1" kern="1200" dirty="0" smtClean="0"/>
            <a:t>INCREMENTO DE LA CORRESPONSABILIDAD</a:t>
          </a:r>
          <a:endParaRPr lang="es-CO" sz="1900" b="1" kern="1200" dirty="0"/>
        </a:p>
      </dsp:txBody>
      <dsp:txXfrm>
        <a:off x="5648074" y="0"/>
        <a:ext cx="2515744" cy="1551789"/>
      </dsp:txXfrm>
    </dsp:sp>
    <dsp:sp modelId="{8FDB3A8B-2743-4E93-B403-F60F9837AAD5}">
      <dsp:nvSpPr>
        <dsp:cNvPr id="0" name=""/>
        <dsp:cNvSpPr/>
      </dsp:nvSpPr>
      <dsp:spPr>
        <a:xfrm>
          <a:off x="5899649" y="1551789"/>
          <a:ext cx="2012595" cy="336221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CO" sz="2000" b="1" kern="1200" dirty="0" smtClean="0"/>
            <a:t>Ampliar el número de contratos con municipios y otras entidades</a:t>
          </a:r>
          <a:endParaRPr lang="es-CO" sz="2000" b="1" kern="1200" dirty="0"/>
        </a:p>
      </dsp:txBody>
      <dsp:txXfrm>
        <a:off x="5958596" y="1610736"/>
        <a:ext cx="1894701" cy="3244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0586-D721-445A-8C32-DA2D5908C828}">
      <dsp:nvSpPr>
        <dsp:cNvPr id="0" name=""/>
        <dsp:cNvSpPr/>
      </dsp:nvSpPr>
      <dsp:spPr>
        <a:xfrm>
          <a:off x="965" y="0"/>
          <a:ext cx="2509722" cy="4509655"/>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dirty="0" smtClean="0"/>
            <a:t>DEBILIDADES</a:t>
          </a:r>
          <a:endParaRPr lang="es-CO" sz="2400" b="1" kern="1200" dirty="0"/>
        </a:p>
      </dsp:txBody>
      <dsp:txXfrm>
        <a:off x="965" y="0"/>
        <a:ext cx="2509722" cy="1352896"/>
      </dsp:txXfrm>
    </dsp:sp>
    <dsp:sp modelId="{D607784C-DE4D-4D4B-B0C6-61CD4C80B841}">
      <dsp:nvSpPr>
        <dsp:cNvPr id="0" name=""/>
        <dsp:cNvSpPr/>
      </dsp:nvSpPr>
      <dsp:spPr>
        <a:xfrm>
          <a:off x="251937" y="1353880"/>
          <a:ext cx="2007778" cy="2929307"/>
        </a:xfrm>
        <a:prstGeom prst="roundRect">
          <a:avLst>
            <a:gd name="adj" fmla="val 10000"/>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s-CO" sz="1900" b="1" kern="1200" dirty="0" smtClean="0">
              <a:solidFill>
                <a:schemeClr val="tx1"/>
              </a:solidFill>
            </a:rPr>
            <a:t>Modelo Financiero Actual </a:t>
          </a:r>
          <a:endParaRPr lang="es-CO" sz="1900" b="1" kern="1200" dirty="0">
            <a:solidFill>
              <a:schemeClr val="tx1"/>
            </a:solidFill>
          </a:endParaRPr>
        </a:p>
      </dsp:txBody>
      <dsp:txXfrm>
        <a:off x="310743" y="1412686"/>
        <a:ext cx="1890166" cy="2811695"/>
      </dsp:txXfrm>
    </dsp:sp>
    <dsp:sp modelId="{1D7B7B54-8F37-4DB3-9640-B5C674419422}">
      <dsp:nvSpPr>
        <dsp:cNvPr id="0" name=""/>
        <dsp:cNvSpPr/>
      </dsp:nvSpPr>
      <dsp:spPr>
        <a:xfrm>
          <a:off x="2698917" y="0"/>
          <a:ext cx="2509722" cy="4509655"/>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dirty="0" smtClean="0"/>
            <a:t>RETOS</a:t>
          </a:r>
          <a:endParaRPr lang="es-CO" sz="2400" b="1" kern="1200" dirty="0"/>
        </a:p>
      </dsp:txBody>
      <dsp:txXfrm>
        <a:off x="2698917" y="0"/>
        <a:ext cx="2509722" cy="1352896"/>
      </dsp:txXfrm>
    </dsp:sp>
    <dsp:sp modelId="{B52FF7A0-B509-4C77-8E19-32B77A861F53}">
      <dsp:nvSpPr>
        <dsp:cNvPr id="0" name=""/>
        <dsp:cNvSpPr/>
      </dsp:nvSpPr>
      <dsp:spPr>
        <a:xfrm>
          <a:off x="2929801" y="1300954"/>
          <a:ext cx="2144407" cy="2931275"/>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CO" sz="2000" b="1" kern="1200" dirty="0" smtClean="0"/>
            <a:t>Fortalecer alianzas estratégicas</a:t>
          </a:r>
        </a:p>
        <a:p>
          <a:pPr lvl="0" algn="ctr" defTabSz="889000">
            <a:lnSpc>
              <a:spcPct val="90000"/>
            </a:lnSpc>
            <a:spcBef>
              <a:spcPct val="0"/>
            </a:spcBef>
            <a:spcAft>
              <a:spcPct val="35000"/>
            </a:spcAft>
          </a:pPr>
          <a:r>
            <a:rPr lang="es-CO" sz="2000" b="1" kern="1200" dirty="0" smtClean="0"/>
            <a:t>Ampliar cupos para venta de servicios </a:t>
          </a:r>
        </a:p>
        <a:p>
          <a:pPr lvl="0" algn="ctr" defTabSz="889000">
            <a:lnSpc>
              <a:spcPct val="90000"/>
            </a:lnSpc>
            <a:spcBef>
              <a:spcPct val="0"/>
            </a:spcBef>
            <a:spcAft>
              <a:spcPct val="35000"/>
            </a:spcAft>
          </a:pPr>
          <a:r>
            <a:rPr lang="es-CO" sz="2000" b="1" kern="1200" dirty="0" smtClean="0"/>
            <a:t>Organización administrativa eficiente</a:t>
          </a:r>
          <a:endParaRPr lang="es-CO" sz="2000" b="1" kern="1200" dirty="0"/>
        </a:p>
      </dsp:txBody>
      <dsp:txXfrm>
        <a:off x="2992609" y="1363762"/>
        <a:ext cx="2018791" cy="2805659"/>
      </dsp:txXfrm>
    </dsp:sp>
    <dsp:sp modelId="{196C0FA2-9970-4F07-BEA4-C0F71C77FF14}">
      <dsp:nvSpPr>
        <dsp:cNvPr id="0" name=""/>
        <dsp:cNvSpPr/>
      </dsp:nvSpPr>
      <dsp:spPr>
        <a:xfrm>
          <a:off x="5396869" y="0"/>
          <a:ext cx="2509722" cy="4509655"/>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dirty="0" smtClean="0"/>
            <a:t>OPORTUNIDADES</a:t>
          </a:r>
          <a:endParaRPr lang="es-CO" sz="2400" b="1" kern="1200" dirty="0"/>
        </a:p>
      </dsp:txBody>
      <dsp:txXfrm>
        <a:off x="5396869" y="0"/>
        <a:ext cx="2509722" cy="1352896"/>
      </dsp:txXfrm>
    </dsp:sp>
    <dsp:sp modelId="{8FDB3A8B-2743-4E93-B403-F60F9837AAD5}">
      <dsp:nvSpPr>
        <dsp:cNvPr id="0" name=""/>
        <dsp:cNvSpPr/>
      </dsp:nvSpPr>
      <dsp:spPr>
        <a:xfrm>
          <a:off x="5589083" y="1352896"/>
          <a:ext cx="2125293" cy="2931275"/>
        </a:xfrm>
        <a:prstGeom prst="roundRect">
          <a:avLst>
            <a:gd name="adj" fmla="val 10000"/>
          </a:avLst>
        </a:prstGeom>
        <a:solidFill>
          <a:schemeClr val="accent1">
            <a:lumMod val="20000"/>
            <a:lumOff val="80000"/>
          </a:schemeClr>
        </a:solidFill>
        <a:ln w="6350" cap="flat" cmpd="sng" algn="ctr">
          <a:solidFill>
            <a:schemeClr val="accent2"/>
          </a:solidFill>
          <a:prstDash val="solid"/>
          <a:miter lim="800000"/>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CO" sz="2000" b="1" kern="1200" dirty="0" smtClean="0"/>
            <a:t>Centros de protección propios y dotados</a:t>
          </a:r>
        </a:p>
        <a:p>
          <a:pPr lvl="0" algn="ctr" defTabSz="889000">
            <a:lnSpc>
              <a:spcPct val="90000"/>
            </a:lnSpc>
            <a:spcBef>
              <a:spcPct val="0"/>
            </a:spcBef>
            <a:spcAft>
              <a:spcPct val="35000"/>
            </a:spcAft>
          </a:pPr>
          <a:r>
            <a:rPr lang="es-CO" sz="2000" b="1" kern="1200" dirty="0" smtClean="0"/>
            <a:t>Experiencia y líderes en protección</a:t>
          </a:r>
        </a:p>
        <a:p>
          <a:pPr lvl="0" algn="ctr" defTabSz="889000">
            <a:lnSpc>
              <a:spcPct val="90000"/>
            </a:lnSpc>
            <a:spcBef>
              <a:spcPct val="0"/>
            </a:spcBef>
            <a:spcAft>
              <a:spcPct val="35000"/>
            </a:spcAft>
          </a:pPr>
          <a:r>
            <a:rPr lang="es-CO" sz="2000" b="1" kern="1200" dirty="0" smtClean="0"/>
            <a:t>Servicios certificados en calidad</a:t>
          </a:r>
        </a:p>
      </dsp:txBody>
      <dsp:txXfrm>
        <a:off x="5651331" y="1415144"/>
        <a:ext cx="2000797" cy="2806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4BC77-8FE6-4930-9260-E0922AC536EB}">
      <dsp:nvSpPr>
        <dsp:cNvPr id="0" name=""/>
        <dsp:cNvSpPr/>
      </dsp:nvSpPr>
      <dsp:spPr>
        <a:xfrm>
          <a:off x="0" y="238538"/>
          <a:ext cx="9473184" cy="9388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s-ES" sz="2600" b="1" kern="1200" dirty="0" smtClean="0">
              <a:solidFill>
                <a:schemeClr val="tx1"/>
              </a:solidFill>
            </a:rPr>
            <a:t>8. ¿Qué temas sugieren que sea incluido en nuestra próxima Jornada Rendición de Cuentas</a:t>
          </a:r>
          <a:endParaRPr lang="es-CO" sz="2600" kern="1200" dirty="0">
            <a:solidFill>
              <a:schemeClr val="tx1"/>
            </a:solidFill>
          </a:endParaRPr>
        </a:p>
      </dsp:txBody>
      <dsp:txXfrm>
        <a:off x="0" y="238538"/>
        <a:ext cx="9473184" cy="938829"/>
      </dsp:txXfrm>
    </dsp:sp>
    <dsp:sp modelId="{1957C6A7-D76A-49EA-ADB8-D90EA0FE0167}">
      <dsp:nvSpPr>
        <dsp:cNvPr id="0" name=""/>
        <dsp:cNvSpPr/>
      </dsp:nvSpPr>
      <dsp:spPr>
        <a:xfrm>
          <a:off x="0" y="1177368"/>
          <a:ext cx="9473184" cy="34971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s-CO" sz="2600" b="0" i="0" u="none" kern="1200" dirty="0" smtClean="0"/>
            <a:t>Procesos productivos </a:t>
          </a:r>
          <a:r>
            <a:rPr lang="es-CO" sz="2600" b="0" i="0" u="none" kern="1200" dirty="0" err="1" smtClean="0"/>
            <a:t>autosuficentes</a:t>
          </a:r>
          <a:r>
            <a:rPr lang="es-CO" sz="2600" b="0" i="0" u="none" kern="1200" dirty="0" smtClean="0"/>
            <a:t> de los centros de protección</a:t>
          </a:r>
          <a:endParaRPr lang="es-CO" sz="2600" kern="1200" dirty="0"/>
        </a:p>
        <a:p>
          <a:pPr marL="228600" lvl="1" indent="-228600" algn="l" defTabSz="1155700">
            <a:lnSpc>
              <a:spcPct val="90000"/>
            </a:lnSpc>
            <a:spcBef>
              <a:spcPct val="0"/>
            </a:spcBef>
            <a:spcAft>
              <a:spcPct val="15000"/>
            </a:spcAft>
            <a:buChar char="••"/>
          </a:pPr>
          <a:r>
            <a:rPr lang="es-CO" sz="2600" b="0" i="0" u="none" kern="1200" dirty="0" smtClean="0"/>
            <a:t>Resultados terapéuticos de los centros de protección con indicadores de gestión por programa</a:t>
          </a:r>
          <a:endParaRPr lang="es-CO" sz="2600" kern="1200" dirty="0"/>
        </a:p>
        <a:p>
          <a:pPr marL="228600" lvl="1" indent="-228600" algn="l" defTabSz="1155700">
            <a:lnSpc>
              <a:spcPct val="90000"/>
            </a:lnSpc>
            <a:spcBef>
              <a:spcPct val="0"/>
            </a:spcBef>
            <a:spcAft>
              <a:spcPct val="15000"/>
            </a:spcAft>
            <a:buChar char="••"/>
          </a:pPr>
          <a:r>
            <a:rPr lang="es-CO" sz="2600" b="0" i="0" u="none" kern="1200" dirty="0" smtClean="0"/>
            <a:t>Un espacio en la RPC para cada centro de protección exponer su gestión</a:t>
          </a:r>
          <a:endParaRPr lang="es-CO" sz="2600" kern="1200" dirty="0"/>
        </a:p>
        <a:p>
          <a:pPr marL="228600" lvl="1" indent="-228600" algn="l" defTabSz="1155700">
            <a:lnSpc>
              <a:spcPct val="90000"/>
            </a:lnSpc>
            <a:spcBef>
              <a:spcPct val="0"/>
            </a:spcBef>
            <a:spcAft>
              <a:spcPct val="15000"/>
            </a:spcAft>
            <a:buChar char="••"/>
          </a:pPr>
          <a:r>
            <a:rPr lang="es-CO" sz="2600" b="0" i="0" u="none" kern="1200" dirty="0" smtClean="0"/>
            <a:t>Opiniones de los colaboradores sobre la gestión </a:t>
          </a:r>
          <a:endParaRPr lang="es-CO" sz="2600" kern="1200" dirty="0"/>
        </a:p>
        <a:p>
          <a:pPr marL="228600" lvl="1" indent="-228600" algn="l" defTabSz="1155700">
            <a:lnSpc>
              <a:spcPct val="90000"/>
            </a:lnSpc>
            <a:spcBef>
              <a:spcPct val="0"/>
            </a:spcBef>
            <a:spcAft>
              <a:spcPct val="15000"/>
            </a:spcAft>
            <a:buChar char="••"/>
          </a:pPr>
          <a:r>
            <a:rPr lang="es-CO" sz="2600" b="0" i="0" u="none" kern="1200" dirty="0" smtClean="0"/>
            <a:t>Escoger un sitio para la RPC más equidistante entre todos los centros de atención</a:t>
          </a:r>
          <a:endParaRPr lang="es-CO" sz="2600" kern="1200" dirty="0"/>
        </a:p>
      </dsp:txBody>
      <dsp:txXfrm>
        <a:off x="0" y="1177368"/>
        <a:ext cx="9473184" cy="3497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D31A8-ABF1-4922-B4A0-8F95C41E35CA}">
      <dsp:nvSpPr>
        <dsp:cNvPr id="0" name=""/>
        <dsp:cNvSpPr/>
      </dsp:nvSpPr>
      <dsp:spPr>
        <a:xfrm>
          <a:off x="1359391" y="516063"/>
          <a:ext cx="3535213" cy="192918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0" u="none" strike="noStrike" kern="1200" dirty="0" smtClean="0">
              <a:solidFill>
                <a:schemeClr val="tx1"/>
              </a:solidFill>
              <a:effectLst/>
              <a:latin typeface="+mj-lt"/>
            </a:rPr>
            <a:t>Mostrar en la Rendición de Cuentas las experiencias y avances  de los centros de protección</a:t>
          </a:r>
          <a:endParaRPr lang="es-ES" sz="1800" b="0" kern="1200" dirty="0">
            <a:solidFill>
              <a:schemeClr val="tx1"/>
            </a:solidFill>
            <a:latin typeface="+mj-lt"/>
          </a:endParaRPr>
        </a:p>
      </dsp:txBody>
      <dsp:txXfrm>
        <a:off x="1359391" y="516063"/>
        <a:ext cx="3535213" cy="1929183"/>
      </dsp:txXfrm>
    </dsp:sp>
    <dsp:sp modelId="{DD65380E-0C13-409B-A7FF-25A1C105BC91}">
      <dsp:nvSpPr>
        <dsp:cNvPr id="0" name=""/>
        <dsp:cNvSpPr/>
      </dsp:nvSpPr>
      <dsp:spPr>
        <a:xfrm>
          <a:off x="5510286" y="554666"/>
          <a:ext cx="2980083" cy="180321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smtClean="0">
              <a:solidFill>
                <a:schemeClr val="tx1"/>
              </a:solidFill>
              <a:latin typeface="+mj-lt"/>
            </a:rPr>
            <a:t>Aumentar la difusión de la rendición de cuentas para lograr mayor participación de la ciudadanía </a:t>
          </a:r>
          <a:endParaRPr lang="es-ES" sz="1800" b="1" kern="1200" dirty="0">
            <a:solidFill>
              <a:schemeClr val="tx1"/>
            </a:solidFill>
            <a:latin typeface="+mj-lt"/>
          </a:endParaRPr>
        </a:p>
      </dsp:txBody>
      <dsp:txXfrm>
        <a:off x="5510286" y="554666"/>
        <a:ext cx="2980083" cy="1803212"/>
      </dsp:txXfrm>
    </dsp:sp>
    <dsp:sp modelId="{8DB7CF89-E759-4D30-84FC-AFB6E224B178}">
      <dsp:nvSpPr>
        <dsp:cNvPr id="0" name=""/>
        <dsp:cNvSpPr/>
      </dsp:nvSpPr>
      <dsp:spPr>
        <a:xfrm>
          <a:off x="0" y="3038796"/>
          <a:ext cx="3580938" cy="190496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smtClean="0">
              <a:solidFill>
                <a:schemeClr val="tx1"/>
              </a:solidFill>
              <a:latin typeface="+mj-lt"/>
            </a:rPr>
            <a:t>Realizar mesas de trabajo y diálogos permanentes con los operadores de los centros de protección</a:t>
          </a:r>
          <a:endParaRPr lang="es-ES" sz="1800" b="1" kern="1200" dirty="0">
            <a:solidFill>
              <a:schemeClr val="tx1"/>
            </a:solidFill>
            <a:latin typeface="+mj-lt"/>
          </a:endParaRPr>
        </a:p>
      </dsp:txBody>
      <dsp:txXfrm>
        <a:off x="0" y="3038796"/>
        <a:ext cx="3580938" cy="1904963"/>
      </dsp:txXfrm>
    </dsp:sp>
    <dsp:sp modelId="{DD3BB24D-1292-42C3-8A9B-3D7F22974D8F}">
      <dsp:nvSpPr>
        <dsp:cNvPr id="0" name=""/>
        <dsp:cNvSpPr/>
      </dsp:nvSpPr>
      <dsp:spPr>
        <a:xfrm>
          <a:off x="3898872" y="3011021"/>
          <a:ext cx="2919370" cy="1937527"/>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smtClean="0">
              <a:solidFill>
                <a:schemeClr val="tx1"/>
              </a:solidFill>
              <a:latin typeface="+mj-lt"/>
            </a:rPr>
            <a:t>Invitar al Gobernador y a todos los alcaldes a la RPC para que conozcan las bondades de realizar los convenios con la Beneficencia</a:t>
          </a:r>
          <a:endParaRPr lang="es-ES" sz="1800" b="1" kern="1200" dirty="0">
            <a:solidFill>
              <a:schemeClr val="tx1"/>
            </a:solidFill>
            <a:latin typeface="+mj-lt"/>
          </a:endParaRPr>
        </a:p>
      </dsp:txBody>
      <dsp:txXfrm>
        <a:off x="3898872" y="3011021"/>
        <a:ext cx="2919370" cy="1937527"/>
      </dsp:txXfrm>
    </dsp:sp>
    <dsp:sp modelId="{E92EBEEB-7EB8-482A-86F4-598B100790E8}">
      <dsp:nvSpPr>
        <dsp:cNvPr id="0" name=""/>
        <dsp:cNvSpPr/>
      </dsp:nvSpPr>
      <dsp:spPr>
        <a:xfrm>
          <a:off x="7369531" y="2962661"/>
          <a:ext cx="3066824" cy="197178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kern="1200" dirty="0" smtClean="0">
              <a:solidFill>
                <a:schemeClr val="tx1"/>
              </a:solidFill>
              <a:latin typeface="+mj-lt"/>
            </a:rPr>
            <a:t>Realizar siempre la Rendición de Cuentas en los centros de protección para tener mayor conocimiento de su gestión y ser atendidos por los administrativos </a:t>
          </a:r>
          <a:endParaRPr lang="es-ES" sz="1800" b="1" kern="1200" dirty="0">
            <a:solidFill>
              <a:schemeClr val="tx1"/>
            </a:solidFill>
            <a:latin typeface="+mj-lt"/>
          </a:endParaRPr>
        </a:p>
      </dsp:txBody>
      <dsp:txXfrm>
        <a:off x="7369531" y="2962661"/>
        <a:ext cx="3066824" cy="1971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9356-5EB2-4B12-AEFA-708A33E8BFE9}">
      <dsp:nvSpPr>
        <dsp:cNvPr id="0" name=""/>
        <dsp:cNvSpPr/>
      </dsp:nvSpPr>
      <dsp:spPr>
        <a:xfrm>
          <a:off x="4767188" y="-45136"/>
          <a:ext cx="1668988" cy="1145582"/>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Unificar sistemas de información  y manejo de historias sociales</a:t>
          </a:r>
          <a:endParaRPr lang="es-ES" sz="1400" b="1" kern="1200" dirty="0">
            <a:solidFill>
              <a:schemeClr val="tx1"/>
            </a:solidFill>
          </a:endParaRPr>
        </a:p>
      </dsp:txBody>
      <dsp:txXfrm>
        <a:off x="4823111" y="10787"/>
        <a:ext cx="1557142" cy="1033736"/>
      </dsp:txXfrm>
    </dsp:sp>
    <dsp:sp modelId="{7D985A61-2271-4A6E-8194-4BE5B861807F}">
      <dsp:nvSpPr>
        <dsp:cNvPr id="0" name=""/>
        <dsp:cNvSpPr/>
      </dsp:nvSpPr>
      <dsp:spPr>
        <a:xfrm>
          <a:off x="3347500" y="527654"/>
          <a:ext cx="4508364" cy="4508364"/>
        </a:xfrm>
        <a:custGeom>
          <a:avLst/>
          <a:gdLst/>
          <a:ahLst/>
          <a:cxnLst/>
          <a:rect l="0" t="0" r="0" b="0"/>
          <a:pathLst>
            <a:path>
              <a:moveTo>
                <a:pt x="3096670" y="163356"/>
              </a:moveTo>
              <a:arcTo wR="2254182" hR="2254182" stAng="17516803" swAng="1295167"/>
            </a:path>
          </a:pathLst>
        </a:custGeom>
        <a:noFill/>
        <a:ln w="63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26CE0BE8-3934-4630-83E0-90FBF3E68D86}">
      <dsp:nvSpPr>
        <dsp:cNvPr id="0" name=""/>
        <dsp:cNvSpPr/>
      </dsp:nvSpPr>
      <dsp:spPr>
        <a:xfrm>
          <a:off x="6647334" y="1153544"/>
          <a:ext cx="1813053" cy="100240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Resaltar el sistema de gestión de calidad</a:t>
          </a:r>
        </a:p>
      </dsp:txBody>
      <dsp:txXfrm>
        <a:off x="6696267" y="1202477"/>
        <a:ext cx="1715187" cy="904537"/>
      </dsp:txXfrm>
    </dsp:sp>
    <dsp:sp modelId="{78D40C8E-F288-4EF4-B4E0-9BCF1ECA4530}">
      <dsp:nvSpPr>
        <dsp:cNvPr id="0" name=""/>
        <dsp:cNvSpPr/>
      </dsp:nvSpPr>
      <dsp:spPr>
        <a:xfrm>
          <a:off x="3347500" y="527654"/>
          <a:ext cx="4508364" cy="4508364"/>
        </a:xfrm>
        <a:custGeom>
          <a:avLst/>
          <a:gdLst/>
          <a:ahLst/>
          <a:cxnLst/>
          <a:rect l="0" t="0" r="0" b="0"/>
          <a:pathLst>
            <a:path>
              <a:moveTo>
                <a:pt x="4423234" y="1640544"/>
              </a:moveTo>
              <a:arcTo wR="2254182" hR="2254182" stAng="20652207" swAng="1931210"/>
            </a:path>
          </a:pathLst>
        </a:custGeom>
        <a:noFill/>
        <a:ln w="63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C04A0F4-20C2-4A29-AFC7-154E2B4CF77F}">
      <dsp:nvSpPr>
        <dsp:cNvPr id="0" name=""/>
        <dsp:cNvSpPr/>
      </dsp:nvSpPr>
      <dsp:spPr>
        <a:xfrm>
          <a:off x="6817255" y="3430134"/>
          <a:ext cx="1473213" cy="957588"/>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Unificar los lineamientos del sistema de gestión y atención en salud</a:t>
          </a:r>
        </a:p>
      </dsp:txBody>
      <dsp:txXfrm>
        <a:off x="6864001" y="3476880"/>
        <a:ext cx="1379721" cy="864096"/>
      </dsp:txXfrm>
    </dsp:sp>
    <dsp:sp modelId="{803AC8FE-3F37-4C2D-911E-6A5A501D2439}">
      <dsp:nvSpPr>
        <dsp:cNvPr id="0" name=""/>
        <dsp:cNvSpPr/>
      </dsp:nvSpPr>
      <dsp:spPr>
        <a:xfrm>
          <a:off x="3347500" y="527654"/>
          <a:ext cx="4508364" cy="4508364"/>
        </a:xfrm>
        <a:custGeom>
          <a:avLst/>
          <a:gdLst/>
          <a:ahLst/>
          <a:cxnLst/>
          <a:rect l="0" t="0" r="0" b="0"/>
          <a:pathLst>
            <a:path>
              <a:moveTo>
                <a:pt x="3828999" y="3867033"/>
              </a:moveTo>
              <a:arcTo wR="2254182" hR="2254182" stAng="2741016" swAng="1499430"/>
            </a:path>
          </a:pathLst>
        </a:custGeom>
        <a:noFill/>
        <a:ln w="63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07C9CD2-CCB3-429B-BDB5-1BDC06DA24A9}">
      <dsp:nvSpPr>
        <dsp:cNvPr id="0" name=""/>
        <dsp:cNvSpPr/>
      </dsp:nvSpPr>
      <dsp:spPr>
        <a:xfrm>
          <a:off x="4865076" y="4557225"/>
          <a:ext cx="1473213" cy="957588"/>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Tener en cuenta la infraestructura e insumos para llevar a cabo las actividades</a:t>
          </a:r>
        </a:p>
      </dsp:txBody>
      <dsp:txXfrm>
        <a:off x="4911822" y="4603971"/>
        <a:ext cx="1379721" cy="864096"/>
      </dsp:txXfrm>
    </dsp:sp>
    <dsp:sp modelId="{BEA11D80-4AD1-4FB0-9E57-F189CDBCD60E}">
      <dsp:nvSpPr>
        <dsp:cNvPr id="0" name=""/>
        <dsp:cNvSpPr/>
      </dsp:nvSpPr>
      <dsp:spPr>
        <a:xfrm>
          <a:off x="3347500" y="527654"/>
          <a:ext cx="4508364" cy="4508364"/>
        </a:xfrm>
        <a:custGeom>
          <a:avLst/>
          <a:gdLst/>
          <a:ahLst/>
          <a:cxnLst/>
          <a:rect l="0" t="0" r="0" b="0"/>
          <a:pathLst>
            <a:path>
              <a:moveTo>
                <a:pt x="1509809" y="4381915"/>
              </a:moveTo>
              <a:arcTo wR="2254182" hR="2254182" stAng="6556923" swAng="1235982"/>
            </a:path>
          </a:pathLst>
        </a:custGeom>
        <a:noFill/>
        <a:ln w="635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6F7CB67-2E18-4757-8F73-28923D6F31C7}">
      <dsp:nvSpPr>
        <dsp:cNvPr id="0" name=""/>
        <dsp:cNvSpPr/>
      </dsp:nvSpPr>
      <dsp:spPr>
        <a:xfrm>
          <a:off x="2693550" y="3311513"/>
          <a:ext cx="1911906" cy="1194831"/>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Gestionar más recursos para la comodidad de algunos centros ya que no  cuentan con la infraestructura adecuada</a:t>
          </a:r>
        </a:p>
      </dsp:txBody>
      <dsp:txXfrm>
        <a:off x="2751877" y="3369840"/>
        <a:ext cx="1795252" cy="1078177"/>
      </dsp:txXfrm>
    </dsp:sp>
    <dsp:sp modelId="{4453B2DD-7028-42E5-8746-38A5BA1D152A}">
      <dsp:nvSpPr>
        <dsp:cNvPr id="0" name=""/>
        <dsp:cNvSpPr/>
      </dsp:nvSpPr>
      <dsp:spPr>
        <a:xfrm>
          <a:off x="3347500" y="527654"/>
          <a:ext cx="4508364" cy="4508364"/>
        </a:xfrm>
        <a:custGeom>
          <a:avLst/>
          <a:gdLst/>
          <a:ahLst/>
          <a:cxnLst/>
          <a:rect l="0" t="0" r="0" b="0"/>
          <a:pathLst>
            <a:path>
              <a:moveTo>
                <a:pt x="60679" y="2773686"/>
              </a:moveTo>
              <a:arcTo wR="2254182" hR="2254182" stAng="10000542" swAng="1577732"/>
            </a:path>
          </a:pathLst>
        </a:custGeom>
        <a:noFill/>
        <a:ln w="635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26F7590E-D5FF-4399-BA9F-79612A1DAA00}">
      <dsp:nvSpPr>
        <dsp:cNvPr id="0" name=""/>
        <dsp:cNvSpPr/>
      </dsp:nvSpPr>
      <dsp:spPr>
        <a:xfrm>
          <a:off x="2705763" y="1043819"/>
          <a:ext cx="1887480" cy="1221854"/>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solidFill>
                <a:schemeClr val="tx1"/>
              </a:solidFill>
            </a:rPr>
            <a:t>Realizar auditorías y visitas para la revisión de PQRSD en centros de protección, por parte de la entidad</a:t>
          </a:r>
        </a:p>
      </dsp:txBody>
      <dsp:txXfrm>
        <a:off x="2765409" y="1103465"/>
        <a:ext cx="1768188" cy="1102562"/>
      </dsp:txXfrm>
    </dsp:sp>
    <dsp:sp modelId="{429D6B24-CF87-43EA-B3F1-E91F2B9B3324}">
      <dsp:nvSpPr>
        <dsp:cNvPr id="0" name=""/>
        <dsp:cNvSpPr/>
      </dsp:nvSpPr>
      <dsp:spPr>
        <a:xfrm>
          <a:off x="3347500" y="527654"/>
          <a:ext cx="4508364" cy="4508364"/>
        </a:xfrm>
        <a:custGeom>
          <a:avLst/>
          <a:gdLst/>
          <a:ahLst/>
          <a:cxnLst/>
          <a:rect l="0" t="0" r="0" b="0"/>
          <a:pathLst>
            <a:path>
              <a:moveTo>
                <a:pt x="824085" y="511724"/>
              </a:moveTo>
              <a:arcTo wR="2254182" hR="2254182" stAng="13837384" swAng="1048293"/>
            </a:path>
          </a:pathLst>
        </a:custGeom>
        <a:noFill/>
        <a:ln w="63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E289B-9FF7-4196-A71A-F531143F47BF}" type="datetimeFigureOut">
              <a:rPr lang="en-US" smtClean="0"/>
              <a:pPr/>
              <a:t>1/30/2022</a:t>
            </a:fld>
            <a:endParaRPr lang="en-U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31203-752A-49C2-A314-25DE4EE79AD6}" type="slidenum">
              <a:rPr lang="en-US" smtClean="0"/>
              <a:pPr/>
              <a:t>‹Nº›</a:t>
            </a:fld>
            <a:endParaRPr lang="en-US" dirty="0"/>
          </a:p>
        </p:txBody>
      </p:sp>
    </p:spTree>
    <p:extLst>
      <p:ext uri="{BB962C8B-B14F-4D97-AF65-F5344CB8AC3E}">
        <p14:creationId xmlns:p14="http://schemas.microsoft.com/office/powerpoint/2010/main" val="47896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1431203-752A-49C2-A314-25DE4EE79AD6}" type="slidenum">
              <a:rPr lang="en-US" smtClean="0"/>
              <a:pPr/>
              <a:t>10</a:t>
            </a:fld>
            <a:endParaRPr lang="en-US" dirty="0"/>
          </a:p>
        </p:txBody>
      </p:sp>
    </p:spTree>
    <p:extLst>
      <p:ext uri="{BB962C8B-B14F-4D97-AF65-F5344CB8AC3E}">
        <p14:creationId xmlns:p14="http://schemas.microsoft.com/office/powerpoint/2010/main" val="208344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1431203-752A-49C2-A314-25DE4EE79AD6}" type="slidenum">
              <a:rPr lang="en-US" smtClean="0"/>
              <a:pPr/>
              <a:t>19</a:t>
            </a:fld>
            <a:endParaRPr lang="en-US" dirty="0"/>
          </a:p>
        </p:txBody>
      </p:sp>
    </p:spTree>
    <p:extLst>
      <p:ext uri="{BB962C8B-B14F-4D97-AF65-F5344CB8AC3E}">
        <p14:creationId xmlns:p14="http://schemas.microsoft.com/office/powerpoint/2010/main" val="407270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EF015-6B02-F743-9838-AA9228B994E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B88593A-E984-3C4D-B0E3-135E090A8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B5321D94-EF65-D94B-B3A2-AC9E63214859}"/>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20621CBB-C600-7042-BB77-BED8A678CAF6}"/>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DECD9A1D-FBD3-A94A-BB29-134E425047EC}"/>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427560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3C9942-7C12-F64C-8183-47080BB0A10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16816A8-A2BD-E247-8152-BB836EF7C104}"/>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4064E8C0-B437-2E4B-9BD7-5AD1D5040B30}"/>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D7E1FE06-6E35-8A4D-B45C-2B6428146BA5}"/>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35EB3CAB-E273-AF42-9CB4-4944250C270E}"/>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329279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04273C3-1F48-0A42-97C8-88757C630E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EFA919C-A352-1A44-BE39-8FD79A0635FA}"/>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AF7EFBED-EC27-8046-9508-A129D3D57988}"/>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A85E6B44-FE86-9541-8DEF-B9369EB65804}"/>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A957349E-BC20-0340-BE4B-71251A5A21E9}"/>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27069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1A7D0F-E4BF-E046-931B-4EFF1153F0C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F0A0DE9-DE3F-264D-8760-C9B97BAB646B}"/>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2A935A77-366B-7C48-AE3F-E07C195509C0}"/>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7BA1FF15-6E3B-F34D-A588-71B6DB7C85DF}"/>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701DA0AB-090F-1347-8CE5-22C2C16F7DD3}"/>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326012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66C6D1-1E87-DA4E-B807-8DD2F9AD589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E62193C-E8A4-5B43-88BA-5E1FAD8A3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B6F4D3C3-69CA-204F-BC46-D6E1E8D828AE}"/>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72CD0922-BAB0-044F-B265-C998CD5CF7B1}"/>
              </a:ext>
            </a:extLst>
          </p:cNvPr>
          <p:cNvSpPr>
            <a:spLocks noGrp="1"/>
          </p:cNvSpPr>
          <p:nvPr>
            <p:ph type="ftr" sz="quarter" idx="11"/>
          </p:nvPr>
        </p:nvSpPr>
        <p:spPr/>
        <p:txBody>
          <a:bodyPr/>
          <a:lstStyle/>
          <a:p>
            <a:endParaRPr lang="es-CO" dirty="0"/>
          </a:p>
        </p:txBody>
      </p:sp>
      <p:sp>
        <p:nvSpPr>
          <p:cNvPr id="6" name="Marcador de número de diapositiva 5">
            <a:extLst>
              <a:ext uri="{FF2B5EF4-FFF2-40B4-BE49-F238E27FC236}">
                <a16:creationId xmlns:a16="http://schemas.microsoft.com/office/drawing/2014/main" id="{C601CE57-09F4-5844-B22E-145986BAE02B}"/>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25668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04B80-E917-6344-AE81-D15CA6724CD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F3A2637-7314-EC4D-910F-1149468049DA}"/>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CF8CE91A-B5A1-194D-8617-D3239A49F436}"/>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FADF1498-8E87-A44D-9603-49525620C760}"/>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6" name="Marcador de pie de página 5">
            <a:extLst>
              <a:ext uri="{FF2B5EF4-FFF2-40B4-BE49-F238E27FC236}">
                <a16:creationId xmlns:a16="http://schemas.microsoft.com/office/drawing/2014/main" id="{1CE41CE9-CD24-3949-BAE4-98E6368B5041}"/>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5B56950B-C1CE-7F4C-80B3-AE858B08DFB7}"/>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962225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76AA-6966-5945-A154-8295F4C1577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A38F30D-861E-3D4A-B395-832F0E6AD5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8E63EA69-BB19-EB47-BE16-65B32250B27F}"/>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8D95817D-B92B-4444-B2CE-4BCB487A8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C71C5552-6DDA-6A43-9CEF-945A45B5F098}"/>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7BE1CE43-B2DF-8D48-B372-19A1CD4991A1}"/>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8" name="Marcador de pie de página 7">
            <a:extLst>
              <a:ext uri="{FF2B5EF4-FFF2-40B4-BE49-F238E27FC236}">
                <a16:creationId xmlns:a16="http://schemas.microsoft.com/office/drawing/2014/main" id="{804025EF-1683-4146-B1B6-1FE96A07DE5E}"/>
              </a:ext>
            </a:extLst>
          </p:cNvPr>
          <p:cNvSpPr>
            <a:spLocks noGrp="1"/>
          </p:cNvSpPr>
          <p:nvPr>
            <p:ph type="ftr" sz="quarter" idx="11"/>
          </p:nvPr>
        </p:nvSpPr>
        <p:spPr/>
        <p:txBody>
          <a:bodyPr/>
          <a:lstStyle/>
          <a:p>
            <a:endParaRPr lang="es-CO" dirty="0"/>
          </a:p>
        </p:txBody>
      </p:sp>
      <p:sp>
        <p:nvSpPr>
          <p:cNvPr id="9" name="Marcador de número de diapositiva 8">
            <a:extLst>
              <a:ext uri="{FF2B5EF4-FFF2-40B4-BE49-F238E27FC236}">
                <a16:creationId xmlns:a16="http://schemas.microsoft.com/office/drawing/2014/main" id="{9224F77F-DC9B-354F-AB2A-3CBED827FC86}"/>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101348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71F17-F9A1-4A4D-BCB2-BACFB296147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0E8D3F9D-52B3-B24B-8290-0E7B971BA62D}"/>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4" name="Marcador de pie de página 3">
            <a:extLst>
              <a:ext uri="{FF2B5EF4-FFF2-40B4-BE49-F238E27FC236}">
                <a16:creationId xmlns:a16="http://schemas.microsoft.com/office/drawing/2014/main" id="{27C35170-7818-BB41-97D4-885A03591E1C}"/>
              </a:ext>
            </a:extLst>
          </p:cNvPr>
          <p:cNvSpPr>
            <a:spLocks noGrp="1"/>
          </p:cNvSpPr>
          <p:nvPr>
            <p:ph type="ftr" sz="quarter" idx="11"/>
          </p:nvPr>
        </p:nvSpPr>
        <p:spPr/>
        <p:txBody>
          <a:bodyPr/>
          <a:lstStyle/>
          <a:p>
            <a:endParaRPr lang="es-CO" dirty="0"/>
          </a:p>
        </p:txBody>
      </p:sp>
      <p:sp>
        <p:nvSpPr>
          <p:cNvPr id="5" name="Marcador de número de diapositiva 4">
            <a:extLst>
              <a:ext uri="{FF2B5EF4-FFF2-40B4-BE49-F238E27FC236}">
                <a16:creationId xmlns:a16="http://schemas.microsoft.com/office/drawing/2014/main" id="{52B462AB-0238-B644-8C1C-178F69B51DF2}"/>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31404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610286-3DE8-794E-B011-E7BADA67AEE5}"/>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3" name="Marcador de pie de página 2">
            <a:extLst>
              <a:ext uri="{FF2B5EF4-FFF2-40B4-BE49-F238E27FC236}">
                <a16:creationId xmlns:a16="http://schemas.microsoft.com/office/drawing/2014/main" id="{ECBC0DB0-F79E-2B4E-9DA6-CF612E1564E6}"/>
              </a:ext>
            </a:extLst>
          </p:cNvPr>
          <p:cNvSpPr>
            <a:spLocks noGrp="1"/>
          </p:cNvSpPr>
          <p:nvPr>
            <p:ph type="ftr" sz="quarter" idx="11"/>
          </p:nvPr>
        </p:nvSpPr>
        <p:spPr/>
        <p:txBody>
          <a:bodyPr/>
          <a:lstStyle/>
          <a:p>
            <a:endParaRPr lang="es-CO" dirty="0"/>
          </a:p>
        </p:txBody>
      </p:sp>
      <p:sp>
        <p:nvSpPr>
          <p:cNvPr id="4" name="Marcador de número de diapositiva 3">
            <a:extLst>
              <a:ext uri="{FF2B5EF4-FFF2-40B4-BE49-F238E27FC236}">
                <a16:creationId xmlns:a16="http://schemas.microsoft.com/office/drawing/2014/main" id="{2B07AF2E-BE17-3840-8E10-C0755B333870}"/>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119736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E2F63-B088-B642-8118-0658A0E42F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D9C25A4-99AD-D84B-961B-7DFEC0F6E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ED368371-EB36-0D41-84FA-797B089B5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014A6B0E-5A5D-4F48-9F96-40E1E53F4404}"/>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6" name="Marcador de pie de página 5">
            <a:extLst>
              <a:ext uri="{FF2B5EF4-FFF2-40B4-BE49-F238E27FC236}">
                <a16:creationId xmlns:a16="http://schemas.microsoft.com/office/drawing/2014/main" id="{473950F0-ADE0-1F41-BCAF-A8523637A9D8}"/>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B275B5B4-F63E-0A42-98CC-626F5D551A84}"/>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382732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B1ED8-F1B5-B944-A8D0-602F97C36D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2FBDBA5F-2065-FB48-9579-D0AD8C7FF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0BA56D69-821F-6344-B95F-FDB868D4A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9C465132-2F59-C64F-9066-B32B1017D621}"/>
              </a:ext>
            </a:extLst>
          </p:cNvPr>
          <p:cNvSpPr>
            <a:spLocks noGrp="1"/>
          </p:cNvSpPr>
          <p:nvPr>
            <p:ph type="dt" sz="half" idx="10"/>
          </p:nvPr>
        </p:nvSpPr>
        <p:spPr/>
        <p:txBody>
          <a:bodyPr/>
          <a:lstStyle/>
          <a:p>
            <a:fld id="{3454E9B9-518E-6545-8784-1A79741C0A99}" type="datetimeFigureOut">
              <a:rPr lang="es-CO" smtClean="0"/>
              <a:pPr/>
              <a:t>30/01/2022</a:t>
            </a:fld>
            <a:endParaRPr lang="es-CO" dirty="0"/>
          </a:p>
        </p:txBody>
      </p:sp>
      <p:sp>
        <p:nvSpPr>
          <p:cNvPr id="6" name="Marcador de pie de página 5">
            <a:extLst>
              <a:ext uri="{FF2B5EF4-FFF2-40B4-BE49-F238E27FC236}">
                <a16:creationId xmlns:a16="http://schemas.microsoft.com/office/drawing/2014/main" id="{F261094C-1BB7-1949-8B28-6798FDD0B137}"/>
              </a:ext>
            </a:extLst>
          </p:cNvPr>
          <p:cNvSpPr>
            <a:spLocks noGrp="1"/>
          </p:cNvSpPr>
          <p:nvPr>
            <p:ph type="ftr" sz="quarter" idx="11"/>
          </p:nvPr>
        </p:nvSpPr>
        <p:spPr/>
        <p:txBody>
          <a:bodyPr/>
          <a:lstStyle/>
          <a:p>
            <a:endParaRPr lang="es-CO" dirty="0"/>
          </a:p>
        </p:txBody>
      </p:sp>
      <p:sp>
        <p:nvSpPr>
          <p:cNvPr id="7" name="Marcador de número de diapositiva 6">
            <a:extLst>
              <a:ext uri="{FF2B5EF4-FFF2-40B4-BE49-F238E27FC236}">
                <a16:creationId xmlns:a16="http://schemas.microsoft.com/office/drawing/2014/main" id="{02693D1E-3F07-DC49-8D86-F4A598BC3242}"/>
              </a:ext>
            </a:extLst>
          </p:cNvPr>
          <p:cNvSpPr>
            <a:spLocks noGrp="1"/>
          </p:cNvSpPr>
          <p:nvPr>
            <p:ph type="sldNum" sz="quarter" idx="12"/>
          </p:nvPr>
        </p:nvSpPr>
        <p:spPr/>
        <p:txBody>
          <a:body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323089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56F400-0B5E-D747-B501-BE5AC6218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77E2B78-6DFA-B64B-B3B6-3B026786B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E5BA849C-77BA-8144-9431-A532CAB16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4E9B9-518E-6545-8784-1A79741C0A99}" type="datetimeFigureOut">
              <a:rPr lang="es-CO" smtClean="0"/>
              <a:pPr/>
              <a:t>30/01/2022</a:t>
            </a:fld>
            <a:endParaRPr lang="es-CO" dirty="0"/>
          </a:p>
        </p:txBody>
      </p:sp>
      <p:sp>
        <p:nvSpPr>
          <p:cNvPr id="5" name="Marcador de pie de página 4">
            <a:extLst>
              <a:ext uri="{FF2B5EF4-FFF2-40B4-BE49-F238E27FC236}">
                <a16:creationId xmlns:a16="http://schemas.microsoft.com/office/drawing/2014/main" id="{5281FF70-0FF5-C047-BAE1-7F530B65E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a:extLst>
              <a:ext uri="{FF2B5EF4-FFF2-40B4-BE49-F238E27FC236}">
                <a16:creationId xmlns:a16="http://schemas.microsoft.com/office/drawing/2014/main" id="{906C05A1-9616-FC4A-A2DD-97AFF01F3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6DA1F-D5B3-4B46-BDC4-77CDC0A34401}" type="slidenum">
              <a:rPr lang="es-CO" smtClean="0"/>
              <a:pPr/>
              <a:t>‹Nº›</a:t>
            </a:fld>
            <a:endParaRPr lang="es-CO" dirty="0"/>
          </a:p>
        </p:txBody>
      </p:sp>
    </p:spTree>
    <p:extLst>
      <p:ext uri="{BB962C8B-B14F-4D97-AF65-F5344CB8AC3E}">
        <p14:creationId xmlns:p14="http://schemas.microsoft.com/office/powerpoint/2010/main" val="681422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13"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diagramQuickStyle" Target="../diagrams/quickStyle1.xml"/><Relationship Id="rId5" Type="http://schemas.openxmlformats.org/officeDocument/2006/relationships/image" Target="../media/image20.png"/><Relationship Id="rId10" Type="http://schemas.openxmlformats.org/officeDocument/2006/relationships/diagramLayout" Target="../diagrams/layout1.xml"/><Relationship Id="rId4" Type="http://schemas.openxmlformats.org/officeDocument/2006/relationships/image" Target="../media/image19.jpeg"/><Relationship Id="rId9" Type="http://schemas.openxmlformats.org/officeDocument/2006/relationships/diagramData" Target="../diagrams/data1.xml"/><Relationship Id="rId1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hyperlink" Target="https://ipservices.zoom.us/meeting/register/tZEuce2qrjMvHNL4DW4FZToy-KYvXsY6DDwr"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3364992" y="4426791"/>
            <a:ext cx="8238643" cy="1200329"/>
          </a:xfrm>
          <a:prstGeom prst="rect">
            <a:avLst/>
          </a:prstGeom>
        </p:spPr>
        <p:txBody>
          <a:bodyPr wrap="square">
            <a:spAutoFit/>
          </a:bodyPr>
          <a:lstStyle/>
          <a:p>
            <a:pPr algn="ctr"/>
            <a:r>
              <a:rPr lang="es-CO" sz="2400" b="1" dirty="0" smtClean="0">
                <a:solidFill>
                  <a:srgbClr val="0070C0"/>
                </a:solidFill>
                <a:latin typeface="+mj-lt"/>
              </a:rPr>
              <a:t>RENDICIÓN DE CUENTAS DE LA </a:t>
            </a:r>
          </a:p>
          <a:p>
            <a:pPr algn="ctr"/>
            <a:r>
              <a:rPr lang="es-CO" sz="2400" b="1" dirty="0" smtClean="0">
                <a:solidFill>
                  <a:srgbClr val="0070C0"/>
                </a:solidFill>
                <a:latin typeface="+mj-lt"/>
              </a:rPr>
              <a:t>BENEFICENCIA DE CUNDINAMARCA</a:t>
            </a:r>
          </a:p>
          <a:p>
            <a:pPr algn="ctr"/>
            <a:r>
              <a:rPr lang="es-CO" sz="2400" b="1" dirty="0" smtClean="0">
                <a:solidFill>
                  <a:srgbClr val="0070C0"/>
                </a:solidFill>
                <a:latin typeface="+mj-lt"/>
              </a:rPr>
              <a:t>VIGENCIA 2021</a:t>
            </a:r>
            <a:endParaRPr lang="es-CO" sz="2400" b="1" dirty="0">
              <a:solidFill>
                <a:srgbClr val="0070C0"/>
              </a:solidFill>
              <a:latin typeface="+mj-lt"/>
            </a:endParaRPr>
          </a:p>
        </p:txBody>
      </p:sp>
    </p:spTree>
    <p:extLst>
      <p:ext uri="{BB962C8B-B14F-4D97-AF65-F5344CB8AC3E}">
        <p14:creationId xmlns:p14="http://schemas.microsoft.com/office/powerpoint/2010/main" val="3093571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473534" y="225667"/>
            <a:ext cx="921506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defRPr sz="1800" b="0" i="0" u="none" strike="noStrike" kern="1200" spc="0" baseline="0">
                <a:solidFill>
                  <a:prstClr val="black">
                    <a:lumMod val="65000"/>
                    <a:lumOff val="35000"/>
                  </a:prstClr>
                </a:solidFill>
                <a:latin typeface="+mn-lt"/>
                <a:ea typeface="+mn-ea"/>
                <a:cs typeface="+mn-cs"/>
              </a:defRPr>
            </a:pPr>
            <a:r>
              <a:rPr lang="es-CO" sz="2000" b="1" dirty="0">
                <a:solidFill>
                  <a:schemeClr val="tx1"/>
                </a:solidFill>
                <a:latin typeface="+mj-lt"/>
              </a:rPr>
              <a:t>Avance Cumplimiento Metas del Plan Departamental de Desarrollo en 2021</a:t>
            </a:r>
          </a:p>
        </p:txBody>
      </p:sp>
      <p:graphicFrame>
        <p:nvGraphicFramePr>
          <p:cNvPr id="5" name="Gráfico 4"/>
          <p:cNvGraphicFramePr>
            <a:graphicFrameLocks/>
          </p:cNvGraphicFramePr>
          <p:nvPr>
            <p:extLst>
              <p:ext uri="{D42A27DB-BD31-4B8C-83A1-F6EECF244321}">
                <p14:modId xmlns:p14="http://schemas.microsoft.com/office/powerpoint/2010/main" val="3202692594"/>
              </p:ext>
            </p:extLst>
          </p:nvPr>
        </p:nvGraphicFramePr>
        <p:xfrm>
          <a:off x="518984" y="881062"/>
          <a:ext cx="10972800" cy="4901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5374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235677" y="225667"/>
            <a:ext cx="986069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defRPr sz="1800" b="0" i="0" u="none" strike="noStrike" kern="1200" spc="0" baseline="0">
                <a:solidFill>
                  <a:prstClr val="black">
                    <a:lumMod val="65000"/>
                    <a:lumOff val="35000"/>
                  </a:prstClr>
                </a:solidFill>
                <a:latin typeface="+mn-lt"/>
                <a:ea typeface="+mn-ea"/>
                <a:cs typeface="+mn-cs"/>
              </a:defRPr>
            </a:pPr>
            <a:r>
              <a:rPr lang="es-CO" sz="2000" b="1" dirty="0">
                <a:solidFill>
                  <a:schemeClr val="tx1"/>
                </a:solidFill>
                <a:latin typeface="+mj-lt"/>
              </a:rPr>
              <a:t>Avance Cumplimiento Metas del Plan Departamental de Desarrollo en 2021</a:t>
            </a:r>
          </a:p>
        </p:txBody>
      </p:sp>
      <p:graphicFrame>
        <p:nvGraphicFramePr>
          <p:cNvPr id="4" name="Gráfico 3"/>
          <p:cNvGraphicFramePr>
            <a:graphicFrameLocks/>
          </p:cNvGraphicFramePr>
          <p:nvPr>
            <p:extLst>
              <p:ext uri="{D42A27DB-BD31-4B8C-83A1-F6EECF244321}">
                <p14:modId xmlns:p14="http://schemas.microsoft.com/office/powerpoint/2010/main" val="3335548371"/>
              </p:ext>
            </p:extLst>
          </p:nvPr>
        </p:nvGraphicFramePr>
        <p:xfrm>
          <a:off x="383060" y="774530"/>
          <a:ext cx="11042414" cy="5070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7339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DC800D8-BA6F-4C66-A4A5-58C0626D2F5F}"/>
              </a:ext>
            </a:extLst>
          </p:cNvPr>
          <p:cNvPicPr>
            <a:picLocks noChangeAspect="1"/>
          </p:cNvPicPr>
          <p:nvPr/>
        </p:nvPicPr>
        <p:blipFill rotWithShape="1">
          <a:blip r:embed="rId3"/>
          <a:srcRect l="9417" b="21880"/>
          <a:stretch/>
        </p:blipFill>
        <p:spPr>
          <a:xfrm>
            <a:off x="8611858" y="3442520"/>
            <a:ext cx="3066771" cy="1983602"/>
          </a:xfrm>
          <a:prstGeom prst="rect">
            <a:avLst/>
          </a:prstGeom>
          <a:ln>
            <a:noFill/>
          </a:ln>
          <a:effectLst>
            <a:outerShdw blurRad="292100" dist="139700" dir="2700000" algn="tl" rotWithShape="0">
              <a:srgbClr val="333333">
                <a:alpha val="65000"/>
              </a:srgbClr>
            </a:outerShdw>
          </a:effectLst>
        </p:spPr>
      </p:pic>
      <p:sp>
        <p:nvSpPr>
          <p:cNvPr id="5" name="Marcador de contenido 2"/>
          <p:cNvSpPr>
            <a:spLocks noGrp="1"/>
          </p:cNvSpPr>
          <p:nvPr>
            <p:ph idx="1"/>
          </p:nvPr>
        </p:nvSpPr>
        <p:spPr>
          <a:xfrm>
            <a:off x="838200" y="925213"/>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pPr algn="ctr"/>
            <a:endParaRPr lang="en-US" sz="3600" dirty="0">
              <a:solidFill>
                <a:srgbClr val="0070C0"/>
              </a:solidFill>
              <a:latin typeface="+mj-lt"/>
            </a:endParaRPr>
          </a:p>
        </p:txBody>
      </p:sp>
      <p:sp>
        <p:nvSpPr>
          <p:cNvPr id="6" name="Rectángulo 5"/>
          <p:cNvSpPr/>
          <p:nvPr/>
        </p:nvSpPr>
        <p:spPr>
          <a:xfrm>
            <a:off x="5521911" y="773645"/>
            <a:ext cx="6347535" cy="2812373"/>
          </a:xfrm>
          <a:prstGeom prst="rect">
            <a:avLst/>
          </a:prstGeom>
        </p:spPr>
        <p:txBody>
          <a:bodyPr wrap="square">
            <a:spAutoFit/>
          </a:bodyPr>
          <a:lstStyle/>
          <a:p>
            <a:pPr algn="just">
              <a:spcAft>
                <a:spcPts val="0"/>
              </a:spcAft>
            </a:pPr>
            <a:endParaRPr lang="es-CO" sz="1600" dirty="0">
              <a:solidFill>
                <a:srgbClr val="000000"/>
              </a:solidFill>
              <a:latin typeface="+mj-lt"/>
              <a:ea typeface="Calibri" panose="020F0502020204030204" pitchFamily="34" charset="0"/>
            </a:endParaRPr>
          </a:p>
          <a:p>
            <a:pPr marL="285750" indent="-285750" algn="just">
              <a:lnSpc>
                <a:spcPct val="107000"/>
              </a:lnSpc>
              <a:spcAft>
                <a:spcPts val="800"/>
              </a:spcAft>
              <a:buFont typeface="Wingdings" panose="05000000000000000000" pitchFamily="2" charset="2"/>
              <a:buChar char="ü"/>
            </a:pPr>
            <a:r>
              <a:rPr lang="es-CO" sz="1600" dirty="0" smtClean="0">
                <a:solidFill>
                  <a:srgbClr val="333333"/>
                </a:solidFill>
                <a:latin typeface="+mj-lt"/>
                <a:ea typeface="Calibri" panose="020F0502020204030204" pitchFamily="34" charset="0"/>
                <a:cs typeface="Times New Roman" panose="02020603050405020304" pitchFamily="18" charset="0"/>
              </a:rPr>
              <a:t>Control de contagio del </a:t>
            </a:r>
            <a:r>
              <a:rPr lang="es-CO" sz="1600" b="1" dirty="0" smtClean="0">
                <a:latin typeface="+mj-lt"/>
                <a:ea typeface="Calibri" panose="020F0502020204030204" pitchFamily="34" charset="0"/>
                <a:cs typeface="Times New Roman" panose="02020603050405020304" pitchFamily="18" charset="0"/>
              </a:rPr>
              <a:t>Covid 19 </a:t>
            </a:r>
            <a:r>
              <a:rPr lang="es-CO" sz="1600" dirty="0" smtClean="0">
                <a:latin typeface="+mj-lt"/>
                <a:ea typeface="Calibri" panose="020F0502020204030204" pitchFamily="34" charset="0"/>
                <a:cs typeface="Times New Roman" panose="02020603050405020304" pitchFamily="18" charset="0"/>
              </a:rPr>
              <a:t>en los centros de protección</a:t>
            </a:r>
            <a:r>
              <a:rPr lang="es-CO" sz="1600" dirty="0" smtClean="0">
                <a:solidFill>
                  <a:srgbClr val="333333"/>
                </a:solidFill>
                <a:latin typeface="+mj-lt"/>
                <a:ea typeface="Calibri" panose="020F0502020204030204" pitchFamily="34" charset="0"/>
                <a:cs typeface="Times New Roman" panose="02020603050405020304" pitchFamily="18" charset="0"/>
              </a:rPr>
              <a:t>, mediante protocolos estrictos de atención </a:t>
            </a:r>
            <a:r>
              <a:rPr lang="es-CO" sz="1600" dirty="0">
                <a:solidFill>
                  <a:srgbClr val="333333"/>
                </a:solidFill>
                <a:latin typeface="+mj-lt"/>
                <a:ea typeface="Calibri" panose="020F0502020204030204" pitchFamily="34" charset="0"/>
                <a:cs typeface="Times New Roman" panose="02020603050405020304" pitchFamily="18" charset="0"/>
              </a:rPr>
              <a:t>para el ingreso y salida del personal, </a:t>
            </a:r>
            <a:r>
              <a:rPr lang="es-CO" sz="1600" dirty="0" smtClean="0">
                <a:solidFill>
                  <a:srgbClr val="333333"/>
                </a:solidFill>
                <a:latin typeface="+mj-lt"/>
                <a:ea typeface="Calibri" panose="020F0502020204030204" pitchFamily="34" charset="0"/>
                <a:cs typeface="Times New Roman" panose="02020603050405020304" pitchFamily="18" charset="0"/>
              </a:rPr>
              <a:t>mecanismos </a:t>
            </a:r>
            <a:r>
              <a:rPr lang="es-CO" sz="1600" dirty="0">
                <a:solidFill>
                  <a:srgbClr val="333333"/>
                </a:solidFill>
                <a:latin typeface="+mj-lt"/>
                <a:ea typeface="Calibri" panose="020F0502020204030204" pitchFamily="34" charset="0"/>
                <a:cs typeface="Times New Roman" panose="02020603050405020304" pitchFamily="18" charset="0"/>
              </a:rPr>
              <a:t>de aislamiento, revisión hospitalaria y asistencia médica dentro de la institución, ejecutando el 100% de las actividades de promoción y prevención y el uso adecuado de los elementos de bioseguridad. </a:t>
            </a:r>
          </a:p>
          <a:p>
            <a:pPr marL="285750" indent="-285750" algn="just">
              <a:lnSpc>
                <a:spcPct val="107000"/>
              </a:lnSpc>
              <a:spcAft>
                <a:spcPts val="800"/>
              </a:spcAft>
              <a:buFont typeface="Wingdings" panose="05000000000000000000" pitchFamily="2" charset="2"/>
              <a:buChar char="ü"/>
            </a:pPr>
            <a:r>
              <a:rPr lang="es-CO" sz="1600" dirty="0" smtClean="0">
                <a:latin typeface="+mj-lt"/>
                <a:ea typeface="Calibri" panose="020F0502020204030204" pitchFamily="34" charset="0"/>
                <a:cs typeface="Times New Roman" panose="02020603050405020304" pitchFamily="18" charset="0"/>
              </a:rPr>
              <a:t>Sostenibilidad y mantenimiento de los planes de atención integral conservando un entorno seguro para las personas atendidas y los equipos humanos cuidadores.</a:t>
            </a:r>
          </a:p>
        </p:txBody>
      </p:sp>
      <p:pic>
        <p:nvPicPr>
          <p:cNvPr id="7" name="Imagen 6">
            <a:extLst>
              <a:ext uri="{FF2B5EF4-FFF2-40B4-BE49-F238E27FC236}">
                <a16:creationId xmlns:a16="http://schemas.microsoft.com/office/drawing/2014/main" id="{2FF3ADC0-80F7-4B78-98A1-0D026FE2CB3C}"/>
              </a:ext>
            </a:extLst>
          </p:cNvPr>
          <p:cNvPicPr>
            <a:picLocks noChangeAspect="1"/>
          </p:cNvPicPr>
          <p:nvPr/>
        </p:nvPicPr>
        <p:blipFill rotWithShape="1">
          <a:blip r:embed="rId4"/>
          <a:srcRect t="10042"/>
          <a:stretch/>
        </p:blipFill>
        <p:spPr>
          <a:xfrm>
            <a:off x="1614185" y="333083"/>
            <a:ext cx="3392080" cy="2288591"/>
          </a:xfrm>
          <a:prstGeom prst="rect">
            <a:avLst/>
          </a:prstGeom>
          <a:ln>
            <a:noFill/>
          </a:ln>
          <a:effectLst>
            <a:outerShdw blurRad="292100" dist="139700" dir="2700000" algn="tl" rotWithShape="0">
              <a:srgbClr val="333333">
                <a:alpha val="65000"/>
              </a:srgbClr>
            </a:outerShdw>
          </a:effectLst>
        </p:spPr>
      </p:pic>
      <p:sp>
        <p:nvSpPr>
          <p:cNvPr id="9" name="Título 6">
            <a:extLst>
              <a:ext uri="{FF2B5EF4-FFF2-40B4-BE49-F238E27FC236}">
                <a16:creationId xmlns:a16="http://schemas.microsoft.com/office/drawing/2014/main" id="{9256735B-6C29-4B30-980E-A860D73CE71A}"/>
              </a:ext>
            </a:extLst>
          </p:cNvPr>
          <p:cNvSpPr>
            <a:spLocks noGrp="1"/>
          </p:cNvSpPr>
          <p:nvPr>
            <p:ph type="title"/>
          </p:nvPr>
        </p:nvSpPr>
        <p:spPr>
          <a:xfrm>
            <a:off x="6271334" y="200799"/>
            <a:ext cx="5243004" cy="666022"/>
          </a:xfrm>
        </p:spPr>
        <p:style>
          <a:lnRef idx="2">
            <a:schemeClr val="dk1"/>
          </a:lnRef>
          <a:fillRef idx="1">
            <a:schemeClr val="lt1"/>
          </a:fillRef>
          <a:effectRef idx="0">
            <a:schemeClr val="dk1"/>
          </a:effectRef>
          <a:fontRef idx="minor">
            <a:schemeClr val="dk1"/>
          </a:fontRef>
        </p:style>
        <p:txBody>
          <a:bodyPr>
            <a:noAutofit/>
          </a:bodyPr>
          <a:lstStyle/>
          <a:p>
            <a:pPr algn="ctr"/>
            <a:r>
              <a:rPr lang="es-ES" sz="3200" b="1" dirty="0">
                <a:latin typeface="+mj-lt"/>
              </a:rPr>
              <a:t>LOGROS ESTRATÉGICOS </a:t>
            </a:r>
          </a:p>
        </p:txBody>
      </p:sp>
      <p:pic>
        <p:nvPicPr>
          <p:cNvPr id="10" name="Imagen 9">
            <a:extLst>
              <a:ext uri="{FF2B5EF4-FFF2-40B4-BE49-F238E27FC236}">
                <a16:creationId xmlns:a16="http://schemas.microsoft.com/office/drawing/2014/main" id="{E08CD14E-47C9-4A6E-9898-5AB56CC30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40" y="3213804"/>
            <a:ext cx="3331438" cy="2490769"/>
          </a:xfrm>
          <a:prstGeom prst="rect">
            <a:avLst/>
          </a:prstGeom>
          <a:ln>
            <a:noFill/>
          </a:ln>
          <a:effectLst>
            <a:outerShdw blurRad="292100" dist="139700" dir="2700000" algn="tl" rotWithShape="0">
              <a:srgbClr val="333333">
                <a:alpha val="65000"/>
              </a:srgbClr>
            </a:outerShdw>
          </a:effectLst>
        </p:spPr>
      </p:pic>
      <p:sp>
        <p:nvSpPr>
          <p:cNvPr id="3" name="Rectángulo 2"/>
          <p:cNvSpPr/>
          <p:nvPr/>
        </p:nvSpPr>
        <p:spPr>
          <a:xfrm>
            <a:off x="4610516" y="3743176"/>
            <a:ext cx="3485696" cy="1924886"/>
          </a:xfrm>
          <a:prstGeom prst="rect">
            <a:avLst/>
          </a:prstGeom>
        </p:spPr>
        <p:txBody>
          <a:bodyPr wrap="square">
            <a:spAutoFit/>
          </a:bodyPr>
          <a:lstStyle/>
          <a:p>
            <a:pPr marL="285750" lvl="0" indent="-285750" algn="just">
              <a:lnSpc>
                <a:spcPct val="107000"/>
              </a:lnSpc>
              <a:spcAft>
                <a:spcPts val="800"/>
              </a:spcAft>
              <a:buFont typeface="Wingdings" panose="05000000000000000000" pitchFamily="2" charset="2"/>
              <a:buChar char="ü"/>
            </a:pPr>
            <a:r>
              <a:rPr lang="es-CO" sz="1600" dirty="0">
                <a:latin typeface="+mj-lt"/>
                <a:ea typeface="Calibri" panose="020F0502020204030204" pitchFamily="34" charset="0"/>
                <a:cs typeface="Times New Roman" panose="02020603050405020304" pitchFamily="18" charset="0"/>
              </a:rPr>
              <a:t>Adecuaciones de </a:t>
            </a:r>
            <a:r>
              <a:rPr lang="es-CO" sz="1600" b="1" dirty="0">
                <a:latin typeface="+mj-lt"/>
                <a:ea typeface="Calibri" panose="020F0502020204030204" pitchFamily="34" charset="0"/>
                <a:cs typeface="Times New Roman" panose="02020603050405020304" pitchFamily="18" charset="0"/>
              </a:rPr>
              <a:t>infraestructura, recursos y talento humano </a:t>
            </a:r>
            <a:r>
              <a:rPr lang="es-CO" sz="1600" dirty="0">
                <a:latin typeface="+mj-lt"/>
                <a:ea typeface="Calibri" panose="020F0502020204030204" pitchFamily="34" charset="0"/>
                <a:cs typeface="Times New Roman" panose="02020603050405020304" pitchFamily="18" charset="0"/>
              </a:rPr>
              <a:t>que permite brindar un ambiente cómodo, bienestar integral y calidad de vida a las personas atendidas,  manteniendo siempre  la buena prestación del servicio.</a:t>
            </a:r>
          </a:p>
        </p:txBody>
      </p:sp>
    </p:spTree>
    <p:extLst>
      <p:ext uri="{BB962C8B-B14F-4D97-AF65-F5344CB8AC3E}">
        <p14:creationId xmlns:p14="http://schemas.microsoft.com/office/powerpoint/2010/main" val="796313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endParaRPr lang="en-US" sz="3600" dirty="0">
              <a:solidFill>
                <a:srgbClr val="0070C0"/>
              </a:solidFill>
              <a:latin typeface="+mj-lt"/>
            </a:endParaRPr>
          </a:p>
        </p:txBody>
      </p:sp>
      <p:sp>
        <p:nvSpPr>
          <p:cNvPr id="12" name="Rectángulo 11"/>
          <p:cNvSpPr/>
          <p:nvPr/>
        </p:nvSpPr>
        <p:spPr>
          <a:xfrm>
            <a:off x="5673864" y="443636"/>
            <a:ext cx="5905556" cy="4981685"/>
          </a:xfrm>
          <a:prstGeom prst="rect">
            <a:avLst/>
          </a:prstGeom>
        </p:spPr>
        <p:txBody>
          <a:bodyPr wrap="square">
            <a:spAutoFit/>
          </a:bodyPr>
          <a:lstStyle/>
          <a:p>
            <a:pPr lvl="0" algn="just">
              <a:lnSpc>
                <a:spcPct val="107000"/>
              </a:lnSpc>
              <a:spcAft>
                <a:spcPts val="0"/>
              </a:spcAft>
            </a:pPr>
            <a:endParaRPr lang="es-CO" sz="1600" dirty="0">
              <a:latin typeface="+mj-lt"/>
              <a:ea typeface="Calibri" panose="020F0502020204030204" pitchFamily="34" charset="0"/>
              <a:cs typeface="Times New Roman" panose="02020603050405020304" pitchFamily="18" charset="0"/>
            </a:endParaRPr>
          </a:p>
          <a:p>
            <a:pPr marL="171450" lvl="0" indent="-171450" algn="just">
              <a:lnSpc>
                <a:spcPct val="107000"/>
              </a:lnSpc>
              <a:spcAft>
                <a:spcPts val="800"/>
              </a:spcAft>
              <a:buFont typeface="Wingdings" panose="05000000000000000000" pitchFamily="2" charset="2"/>
              <a:buChar char="ü"/>
            </a:pPr>
            <a:r>
              <a:rPr lang="es-CO" sz="1600" dirty="0">
                <a:latin typeface="+mj-lt"/>
                <a:ea typeface="Calibri" panose="020F0502020204030204" pitchFamily="34" charset="0"/>
                <a:cs typeface="Times New Roman" panose="02020603050405020304" pitchFamily="18" charset="0"/>
              </a:rPr>
              <a:t>Fortalecimiento de las </a:t>
            </a:r>
            <a:r>
              <a:rPr lang="es-CO" sz="1600" b="1" dirty="0">
                <a:latin typeface="+mj-lt"/>
                <a:ea typeface="Calibri" panose="020F0502020204030204" pitchFamily="34" charset="0"/>
                <a:cs typeface="Times New Roman" panose="02020603050405020304" pitchFamily="18" charset="0"/>
              </a:rPr>
              <a:t>redes sociales y familiares </a:t>
            </a:r>
            <a:r>
              <a:rPr lang="es-CO" sz="1600" dirty="0">
                <a:latin typeface="+mj-lt"/>
                <a:ea typeface="Calibri" panose="020F0502020204030204" pitchFamily="34" charset="0"/>
                <a:cs typeface="Times New Roman" panose="02020603050405020304" pitchFamily="18" charset="0"/>
              </a:rPr>
              <a:t>por medio del programa vínculo relacional afectivo que se da a través de las herramientas tecnológicas que permiten una comunicación permanente por medio de llamadas, videollamadas y reuniones en donde se da a conocer el estado del usuario y las actividades desarrolladas para su bienestar. </a:t>
            </a:r>
            <a:endParaRPr lang="es-CO" sz="1600" dirty="0" smtClean="0">
              <a:latin typeface="+mj-lt"/>
              <a:ea typeface="Calibri" panose="020F0502020204030204" pitchFamily="34" charset="0"/>
              <a:cs typeface="Times New Roman" panose="02020603050405020304" pitchFamily="18" charset="0"/>
            </a:endParaRPr>
          </a:p>
          <a:p>
            <a:pPr marL="171450" lvl="0" indent="-171450" algn="just">
              <a:lnSpc>
                <a:spcPct val="107000"/>
              </a:lnSpc>
              <a:spcAft>
                <a:spcPts val="800"/>
              </a:spcAft>
              <a:buFont typeface="Wingdings" panose="05000000000000000000" pitchFamily="2" charset="2"/>
              <a:buChar char="ü"/>
            </a:pPr>
            <a:r>
              <a:rPr lang="es-CO" altLang="es-CO" sz="1600" dirty="0" smtClean="0">
                <a:latin typeface="+mj-lt"/>
              </a:rPr>
              <a:t>Gestión </a:t>
            </a:r>
            <a:r>
              <a:rPr lang="es-CO" altLang="es-CO" sz="1600" dirty="0">
                <a:latin typeface="+mj-lt"/>
              </a:rPr>
              <a:t>ante diferentes entidades, para adquirir donaciones que beneficien a los usuarios de los centros de protección de la Beneficencia de </a:t>
            </a:r>
            <a:r>
              <a:rPr lang="es-CO" altLang="es-CO" sz="1600" dirty="0" smtClean="0">
                <a:latin typeface="+mj-lt"/>
              </a:rPr>
              <a:t>Cundinamarca.</a:t>
            </a:r>
          </a:p>
          <a:p>
            <a:pPr marL="742950" lvl="1" indent="-285750" algn="just">
              <a:lnSpc>
                <a:spcPct val="107000"/>
              </a:lnSpc>
              <a:spcAft>
                <a:spcPts val="800"/>
              </a:spcAft>
              <a:buFont typeface="Wingdings" panose="05000000000000000000" pitchFamily="2" charset="2"/>
              <a:buChar char="§"/>
            </a:pPr>
            <a:r>
              <a:rPr lang="es-CO" altLang="es-CO" sz="1600" dirty="0" smtClean="0">
                <a:latin typeface="+mj-lt"/>
              </a:rPr>
              <a:t>Resolución </a:t>
            </a:r>
            <a:r>
              <a:rPr lang="es-ES" altLang="es-CO" sz="1600" dirty="0">
                <a:latin typeface="+mj-lt"/>
              </a:rPr>
              <a:t>DIAN No. 7654 del 24 de septiembre de 2021, donación de  ropa y calzado para adultos por $ </a:t>
            </a:r>
            <a:r>
              <a:rPr lang="es-ES" altLang="es-CO" sz="1600" dirty="0" smtClean="0">
                <a:latin typeface="+mj-lt"/>
              </a:rPr>
              <a:t>7.794.924</a:t>
            </a:r>
          </a:p>
          <a:p>
            <a:pPr marL="742950" lvl="1" indent="-285750" algn="just">
              <a:lnSpc>
                <a:spcPct val="107000"/>
              </a:lnSpc>
              <a:spcAft>
                <a:spcPts val="800"/>
              </a:spcAft>
              <a:buFont typeface="Wingdings" panose="05000000000000000000" pitchFamily="2" charset="2"/>
              <a:buChar char="§"/>
            </a:pPr>
            <a:r>
              <a:rPr lang="es-ES" altLang="es-CO" sz="1600" dirty="0" smtClean="0">
                <a:latin typeface="+mj-lt"/>
              </a:rPr>
              <a:t>Resolución </a:t>
            </a:r>
            <a:r>
              <a:rPr lang="es-ES" altLang="es-CO" sz="1600" dirty="0">
                <a:latin typeface="+mj-lt"/>
              </a:rPr>
              <a:t>DIAN 4725 del 28 de junio de 2021, donación de ropa y calzado para adulto para adultos por $</a:t>
            </a:r>
            <a:r>
              <a:rPr lang="es-ES" altLang="es-CO" sz="1600" dirty="0" smtClean="0">
                <a:latin typeface="+mj-lt"/>
              </a:rPr>
              <a:t>225.776.279</a:t>
            </a:r>
          </a:p>
          <a:p>
            <a:pPr marL="742950" lvl="1" indent="-285750" algn="just">
              <a:lnSpc>
                <a:spcPct val="107000"/>
              </a:lnSpc>
              <a:spcAft>
                <a:spcPts val="800"/>
              </a:spcAft>
              <a:buFont typeface="Wingdings" panose="05000000000000000000" pitchFamily="2" charset="2"/>
              <a:buChar char="§"/>
            </a:pPr>
            <a:r>
              <a:rPr lang="es-ES" altLang="es-CO" sz="1600" dirty="0" smtClean="0">
                <a:latin typeface="+mj-lt"/>
              </a:rPr>
              <a:t>Donación </a:t>
            </a:r>
            <a:r>
              <a:rPr lang="es-ES" altLang="es-CO" sz="1600" dirty="0">
                <a:latin typeface="+mj-lt"/>
              </a:rPr>
              <a:t>de implementos por parte de la Clínica Global Médica SAS </a:t>
            </a:r>
            <a:r>
              <a:rPr lang="es-ES" altLang="es-CO" sz="1600" dirty="0" smtClean="0">
                <a:latin typeface="+mj-lt"/>
              </a:rPr>
              <a:t>(Camas, canecas de basuras, implementos de aseo)</a:t>
            </a:r>
            <a:endParaRPr lang="es-CO" sz="1600" dirty="0" smtClean="0">
              <a:latin typeface="+mj-lt"/>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9C4D8DB8-D7B8-444E-A6E3-CEAD1F14FC9F}"/>
              </a:ext>
            </a:extLst>
          </p:cNvPr>
          <p:cNvPicPr>
            <a:picLocks noChangeAspect="1"/>
          </p:cNvPicPr>
          <p:nvPr/>
        </p:nvPicPr>
        <p:blipFill rotWithShape="1">
          <a:blip r:embed="rId3">
            <a:extLst>
              <a:ext uri="{28A0092B-C50C-407E-A947-70E740481C1C}">
                <a14:useLocalDpi xmlns:a14="http://schemas.microsoft.com/office/drawing/2010/main" val="0"/>
              </a:ext>
            </a:extLst>
          </a:blip>
          <a:srcRect t="17676" b="25339"/>
          <a:stretch/>
        </p:blipFill>
        <p:spPr>
          <a:xfrm>
            <a:off x="302632" y="2432958"/>
            <a:ext cx="2955724" cy="2114894"/>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0718396-4A6E-4827-9EE2-D1A2F300E1ED}"/>
              </a:ext>
            </a:extLst>
          </p:cNvPr>
          <p:cNvPicPr>
            <a:picLocks noChangeAspect="1"/>
          </p:cNvPicPr>
          <p:nvPr/>
        </p:nvPicPr>
        <p:blipFill>
          <a:blip r:embed="rId4"/>
          <a:stretch>
            <a:fillRect/>
          </a:stretch>
        </p:blipFill>
        <p:spPr>
          <a:xfrm>
            <a:off x="2487274" y="4757865"/>
            <a:ext cx="2735109" cy="1837650"/>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2D644114-08D8-495B-9FD3-2FAEE5E1BE6A}"/>
              </a:ext>
            </a:extLst>
          </p:cNvPr>
          <p:cNvPicPr>
            <a:picLocks noChangeAspect="1"/>
          </p:cNvPicPr>
          <p:nvPr/>
        </p:nvPicPr>
        <p:blipFill>
          <a:blip r:embed="rId5"/>
          <a:stretch>
            <a:fillRect/>
          </a:stretch>
        </p:blipFill>
        <p:spPr>
          <a:xfrm>
            <a:off x="2487274" y="239228"/>
            <a:ext cx="2644957" cy="1983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1644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smtClean="0">
              <a:solidFill>
                <a:srgbClr val="0070C0"/>
              </a:solidFill>
              <a:latin typeface="+mj-lt"/>
            </a:endParaRPr>
          </a:p>
          <a:p>
            <a:endParaRPr lang="en-US" sz="3600" dirty="0">
              <a:solidFill>
                <a:srgbClr val="0070C0"/>
              </a:solidFill>
              <a:latin typeface="+mj-lt"/>
            </a:endParaRPr>
          </a:p>
        </p:txBody>
      </p:sp>
      <p:sp>
        <p:nvSpPr>
          <p:cNvPr id="2" name="1 CuadroTexto"/>
          <p:cNvSpPr txBox="1"/>
          <p:nvPr/>
        </p:nvSpPr>
        <p:spPr>
          <a:xfrm>
            <a:off x="440158" y="469685"/>
            <a:ext cx="114608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000" b="1" dirty="0" smtClean="0">
                <a:latin typeface="+mj-lt"/>
              </a:rPr>
              <a:t>CONVENIOS INTERADMINISTRATIVOS CON LOS MUNICIPIOS</a:t>
            </a:r>
            <a:endParaRPr lang="es-CO" sz="2000" b="1" dirty="0">
              <a:latin typeface="+mj-lt"/>
            </a:endParaRPr>
          </a:p>
        </p:txBody>
      </p:sp>
      <p:sp>
        <p:nvSpPr>
          <p:cNvPr id="11" name="CuadroTexto 1"/>
          <p:cNvSpPr txBox="1"/>
          <p:nvPr/>
        </p:nvSpPr>
        <p:spPr>
          <a:xfrm>
            <a:off x="374256" y="2152359"/>
            <a:ext cx="2767295" cy="2292892"/>
          </a:xfrm>
          <a:prstGeom prst="rect">
            <a:avLst/>
          </a:prstGeom>
        </p:spPr>
        <p:style>
          <a:lnRef idx="2">
            <a:schemeClr val="accent2"/>
          </a:lnRef>
          <a:fillRef idx="1">
            <a:schemeClr val="lt1"/>
          </a:fillRef>
          <a:effectRef idx="0">
            <a:schemeClr val="accent2"/>
          </a:effectRef>
          <a:fontRef idx="minor">
            <a:schemeClr val="dk1"/>
          </a:fontRef>
        </p:style>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s-CO" sz="1800" dirty="0">
                <a:latin typeface="+mj-lt"/>
                <a:cs typeface="Arial" panose="020B0604020202020204" pitchFamily="34" charset="0"/>
              </a:rPr>
              <a:t>A</a:t>
            </a:r>
            <a:r>
              <a:rPr lang="es-CO" sz="1800" dirty="0" smtClean="0">
                <a:latin typeface="+mj-lt"/>
                <a:cs typeface="Arial" panose="020B0604020202020204" pitchFamily="34" charset="0"/>
              </a:rPr>
              <a:t> través de los contratos suscritos, las alcaldías pagan </a:t>
            </a:r>
            <a:r>
              <a:rPr lang="es-CO" sz="1800" dirty="0">
                <a:latin typeface="+mj-lt"/>
                <a:cs typeface="Arial" panose="020B0604020202020204" pitchFamily="34" charset="0"/>
              </a:rPr>
              <a:t>a la Beneficencia de Cundinamarca </a:t>
            </a:r>
            <a:r>
              <a:rPr lang="es-CO" sz="1800" dirty="0" smtClean="0">
                <a:latin typeface="+mj-lt"/>
                <a:cs typeface="Arial" panose="020B0604020202020204" pitchFamily="34" charset="0"/>
              </a:rPr>
              <a:t>una cuota de corresponsabilidad mensual por persona atendida, que cofinancia la inversión en esta población.</a:t>
            </a:r>
            <a:endParaRPr lang="es-CO" sz="1800" dirty="0">
              <a:latin typeface="+mj-lt"/>
              <a:cs typeface="Arial" panose="020B0604020202020204" pitchFamily="34" charset="0"/>
            </a:endParaRPr>
          </a:p>
        </p:txBody>
      </p:sp>
      <p:sp>
        <p:nvSpPr>
          <p:cNvPr id="13" name="2 CuadroTexto"/>
          <p:cNvSpPr txBox="1"/>
          <p:nvPr/>
        </p:nvSpPr>
        <p:spPr>
          <a:xfrm>
            <a:off x="675589" y="5413308"/>
            <a:ext cx="10841171" cy="307777"/>
          </a:xfrm>
          <a:prstGeom prst="rect">
            <a:avLst/>
          </a:prstGeom>
          <a:noFill/>
        </p:spPr>
        <p:txBody>
          <a:bodyPr wrap="square" rtlCol="0">
            <a:spAutoFit/>
          </a:bodyPr>
          <a:lstStyle/>
          <a:p>
            <a:pPr algn="just"/>
            <a:r>
              <a:rPr lang="es-CO" sz="1400" dirty="0" smtClean="0">
                <a:latin typeface="+mj-lt"/>
                <a:cs typeface="Arial" pitchFamily="34" charset="0"/>
              </a:rPr>
              <a:t>Fuente: Relación de contratos suscritos por la Beneficencia en las vigencias 2019, 2020, 2021  consolida Oficina Asesora de Planeación</a:t>
            </a:r>
            <a:endParaRPr lang="es-CO" sz="1400" dirty="0">
              <a:latin typeface="+mj-lt"/>
              <a:cs typeface="Arial" pitchFamily="34" charset="0"/>
            </a:endParaRPr>
          </a:p>
        </p:txBody>
      </p:sp>
      <p:graphicFrame>
        <p:nvGraphicFramePr>
          <p:cNvPr id="8" name="9 Gráfico">
            <a:extLst>
              <a:ext uri="{FF2B5EF4-FFF2-40B4-BE49-F238E27FC236}">
                <a16:creationId xmlns:a16="http://schemas.microsoft.com/office/drawing/2014/main" id="{7606B4C9-F093-4F3B-9B0F-E72603C237D1}"/>
              </a:ext>
            </a:extLst>
          </p:cNvPr>
          <p:cNvGraphicFramePr>
            <a:graphicFrameLocks/>
          </p:cNvGraphicFramePr>
          <p:nvPr>
            <p:extLst>
              <p:ext uri="{D42A27DB-BD31-4B8C-83A1-F6EECF244321}">
                <p14:modId xmlns:p14="http://schemas.microsoft.com/office/powerpoint/2010/main" val="612802193"/>
              </p:ext>
            </p:extLst>
          </p:nvPr>
        </p:nvGraphicFramePr>
        <p:xfrm>
          <a:off x="3421274" y="1144934"/>
          <a:ext cx="8396469" cy="4169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7111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latin typeface="+mj-lt"/>
            </a:endParaRPr>
          </a:p>
          <a:p>
            <a:pPr marL="285750" indent="-285750">
              <a:buFont typeface="Arial" panose="020B0604020202020204" pitchFamily="34" charset="0"/>
              <a:buChar char="•"/>
            </a:pPr>
            <a:endParaRPr lang="en-US" dirty="0">
              <a:latin typeface="+mj-lt"/>
            </a:endParaRPr>
          </a:p>
          <a:p>
            <a:pPr indent="-285750" algn="just">
              <a:buFont typeface="Arial" panose="020B0604020202020204" pitchFamily="34" charset="0"/>
              <a:buChar char="•"/>
            </a:pPr>
            <a:endParaRPr lang="en-US" dirty="0">
              <a:latin typeface="+mj-lt"/>
            </a:endParaRPr>
          </a:p>
        </p:txBody>
      </p:sp>
      <p:sp>
        <p:nvSpPr>
          <p:cNvPr id="10" name="1 CuadroTexto"/>
          <p:cNvSpPr txBox="1"/>
          <p:nvPr/>
        </p:nvSpPr>
        <p:spPr>
          <a:xfrm>
            <a:off x="1877516" y="408913"/>
            <a:ext cx="837835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000" b="1" dirty="0" smtClean="0">
                <a:latin typeface="+mj-lt"/>
              </a:rPr>
              <a:t>INDICE DE SATISFACCIÓN DEL SERVICIO EN CENTROS DE PROTECCIÓN </a:t>
            </a:r>
            <a:endParaRPr lang="es-CO" sz="2000" b="1" dirty="0">
              <a:latin typeface="+mj-lt"/>
            </a:endParaRPr>
          </a:p>
        </p:txBody>
      </p:sp>
      <p:sp>
        <p:nvSpPr>
          <p:cNvPr id="12" name="2 CuadroTexto"/>
          <p:cNvSpPr txBox="1"/>
          <p:nvPr/>
        </p:nvSpPr>
        <p:spPr>
          <a:xfrm>
            <a:off x="795767" y="5440692"/>
            <a:ext cx="9697199" cy="338554"/>
          </a:xfrm>
          <a:prstGeom prst="rect">
            <a:avLst/>
          </a:prstGeom>
          <a:noFill/>
        </p:spPr>
        <p:txBody>
          <a:bodyPr wrap="square" rtlCol="0">
            <a:spAutoFit/>
          </a:bodyPr>
          <a:lstStyle/>
          <a:p>
            <a:pPr algn="just"/>
            <a:r>
              <a:rPr lang="es-CO" sz="1600" dirty="0" smtClean="0">
                <a:latin typeface="+mj-lt"/>
                <a:cs typeface="Arial" pitchFamily="34" charset="0"/>
              </a:rPr>
              <a:t>Fuente: SIAC, Encuestas aplicadas cada año en todos los centros de protección de la entidad</a:t>
            </a:r>
            <a:endParaRPr lang="es-CO" sz="1600" dirty="0">
              <a:latin typeface="+mj-lt"/>
              <a:cs typeface="Arial" pitchFamily="34" charset="0"/>
            </a:endParaRPr>
          </a:p>
        </p:txBody>
      </p:sp>
      <p:graphicFrame>
        <p:nvGraphicFramePr>
          <p:cNvPr id="14" name="Gráfico 13"/>
          <p:cNvGraphicFramePr>
            <a:graphicFrameLocks/>
          </p:cNvGraphicFramePr>
          <p:nvPr>
            <p:extLst>
              <p:ext uri="{D42A27DB-BD31-4B8C-83A1-F6EECF244321}">
                <p14:modId xmlns:p14="http://schemas.microsoft.com/office/powerpoint/2010/main" val="307798009"/>
              </p:ext>
            </p:extLst>
          </p:nvPr>
        </p:nvGraphicFramePr>
        <p:xfrm>
          <a:off x="977774" y="959667"/>
          <a:ext cx="10443434" cy="4264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5979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latin typeface="+mj-lt"/>
            </a:endParaRPr>
          </a:p>
          <a:p>
            <a:pPr marL="285750" indent="-285750">
              <a:buFont typeface="Arial" panose="020B0604020202020204" pitchFamily="34" charset="0"/>
              <a:buChar char="•"/>
            </a:pPr>
            <a:endParaRPr lang="en-US" dirty="0">
              <a:latin typeface="+mj-lt"/>
            </a:endParaRPr>
          </a:p>
          <a:p>
            <a:pPr indent="-285750" algn="just">
              <a:buFont typeface="Arial" panose="020B0604020202020204" pitchFamily="34" charset="0"/>
              <a:buChar char="•"/>
            </a:pPr>
            <a:endParaRPr lang="en-US" dirty="0">
              <a:latin typeface="+mj-lt"/>
            </a:endParaRPr>
          </a:p>
        </p:txBody>
      </p:sp>
      <p:sp>
        <p:nvSpPr>
          <p:cNvPr id="6" name="1 Rectángulo"/>
          <p:cNvSpPr/>
          <p:nvPr/>
        </p:nvSpPr>
        <p:spPr>
          <a:xfrm>
            <a:off x="1427373" y="391273"/>
            <a:ext cx="9092751" cy="40011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pPr>
            <a:r>
              <a:rPr lang="es-CO" sz="2000" b="1" dirty="0" smtClean="0">
                <a:solidFill>
                  <a:schemeClr val="tx1"/>
                </a:solidFill>
                <a:latin typeface="+mj-lt"/>
                <a:cs typeface="Arial" pitchFamily="34" charset="0"/>
              </a:rPr>
              <a:t>ÍNDICE DE SATISFACCIÓN DEL SERVICIO  AL CIUDADANO EN SEDE ADMINISTRATIVA</a:t>
            </a:r>
          </a:p>
        </p:txBody>
      </p:sp>
      <p:sp>
        <p:nvSpPr>
          <p:cNvPr id="7" name="2 CuadroTexto"/>
          <p:cNvSpPr txBox="1"/>
          <p:nvPr/>
        </p:nvSpPr>
        <p:spPr>
          <a:xfrm>
            <a:off x="580037" y="5478453"/>
            <a:ext cx="10841171" cy="338554"/>
          </a:xfrm>
          <a:prstGeom prst="rect">
            <a:avLst/>
          </a:prstGeom>
          <a:noFill/>
        </p:spPr>
        <p:txBody>
          <a:bodyPr wrap="square" rtlCol="0">
            <a:spAutoFit/>
          </a:bodyPr>
          <a:lstStyle/>
          <a:p>
            <a:pPr algn="just"/>
            <a:r>
              <a:rPr lang="es-CO" sz="1600" dirty="0" smtClean="0">
                <a:latin typeface="+mj-lt"/>
                <a:cs typeface="Arial" pitchFamily="34" charset="0"/>
              </a:rPr>
              <a:t>Fuente: Encuestas aplicadas cada año por la encargada del SIAC de la Secretaría General en la sede administrativa de la entidad</a:t>
            </a:r>
            <a:endParaRPr lang="es-CO" sz="1600" dirty="0">
              <a:latin typeface="+mj-lt"/>
              <a:cs typeface="Arial" pitchFamily="34" charset="0"/>
            </a:endParaRPr>
          </a:p>
        </p:txBody>
      </p:sp>
      <p:graphicFrame>
        <p:nvGraphicFramePr>
          <p:cNvPr id="8" name="Gráfico 7"/>
          <p:cNvGraphicFramePr>
            <a:graphicFrameLocks/>
          </p:cNvGraphicFramePr>
          <p:nvPr>
            <p:extLst>
              <p:ext uri="{D42A27DB-BD31-4B8C-83A1-F6EECF244321}">
                <p14:modId xmlns:p14="http://schemas.microsoft.com/office/powerpoint/2010/main" val="3694446424"/>
              </p:ext>
            </p:extLst>
          </p:nvPr>
        </p:nvGraphicFramePr>
        <p:xfrm>
          <a:off x="712176" y="1248954"/>
          <a:ext cx="10906800" cy="4237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3557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2 CuadroTexto"/>
          <p:cNvSpPr txBox="1"/>
          <p:nvPr/>
        </p:nvSpPr>
        <p:spPr>
          <a:xfrm>
            <a:off x="506995" y="5908086"/>
            <a:ext cx="5043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smtClean="0">
                <a:ln>
                  <a:noFill/>
                </a:ln>
                <a:solidFill>
                  <a:prstClr val="black"/>
                </a:solidFill>
                <a:effectLst/>
                <a:uLnTx/>
                <a:uFillTx/>
                <a:latin typeface="+mj-lt"/>
                <a:ea typeface="+mn-ea"/>
                <a:cs typeface="Arial" pitchFamily="34" charset="0"/>
              </a:rPr>
              <a:t>Fuente: Ejecución pasiva enero 1 a noviembre 30 de 2021, Subgerencia Financiera</a:t>
            </a:r>
            <a:endParaRPr kumimoji="0" lang="es-CO" sz="1400" b="0" i="0" u="none" strike="noStrike" kern="1200" cap="none" spc="0" normalizeH="0" baseline="0" noProof="0" dirty="0">
              <a:ln>
                <a:noFill/>
              </a:ln>
              <a:solidFill>
                <a:prstClr val="black"/>
              </a:solidFill>
              <a:effectLst/>
              <a:uLnTx/>
              <a:uFillTx/>
              <a:latin typeface="+mj-lt"/>
              <a:ea typeface="+mn-ea"/>
              <a:cs typeface="Arial" pitchFamily="34" charset="0"/>
            </a:endParaRPr>
          </a:p>
        </p:txBody>
      </p:sp>
      <p:sp>
        <p:nvSpPr>
          <p:cNvPr id="5" name="1 CuadroTexto"/>
          <p:cNvSpPr txBox="1"/>
          <p:nvPr/>
        </p:nvSpPr>
        <p:spPr>
          <a:xfrm>
            <a:off x="1604967" y="448251"/>
            <a:ext cx="90673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2400" b="1" dirty="0" smtClean="0">
                <a:latin typeface="+mj-lt"/>
              </a:rPr>
              <a:t>GESTIÓN FINANCIERA – EJECUCIÓN GASTOS A NOVIEMBRE 30 DE 2021</a:t>
            </a:r>
            <a:endParaRPr lang="es-CO" sz="2400" b="1" dirty="0">
              <a:latin typeface="+mj-lt"/>
            </a:endParaRPr>
          </a:p>
        </p:txBody>
      </p:sp>
      <p:graphicFrame>
        <p:nvGraphicFramePr>
          <p:cNvPr id="8" name="Tabla 7"/>
          <p:cNvGraphicFramePr>
            <a:graphicFrameLocks noGrp="1"/>
          </p:cNvGraphicFramePr>
          <p:nvPr>
            <p:extLst>
              <p:ext uri="{D42A27DB-BD31-4B8C-83A1-F6EECF244321}">
                <p14:modId xmlns:p14="http://schemas.microsoft.com/office/powerpoint/2010/main" val="2837119478"/>
              </p:ext>
            </p:extLst>
          </p:nvPr>
        </p:nvGraphicFramePr>
        <p:xfrm>
          <a:off x="791142" y="1262896"/>
          <a:ext cx="10761207" cy="2819249"/>
        </p:xfrm>
        <a:graphic>
          <a:graphicData uri="http://schemas.openxmlformats.org/drawingml/2006/table">
            <a:tbl>
              <a:tblPr/>
              <a:tblGrid>
                <a:gridCol w="3645575">
                  <a:extLst>
                    <a:ext uri="{9D8B030D-6E8A-4147-A177-3AD203B41FA5}">
                      <a16:colId xmlns:a16="http://schemas.microsoft.com/office/drawing/2014/main" val="2044410985"/>
                    </a:ext>
                  </a:extLst>
                </a:gridCol>
                <a:gridCol w="2629981">
                  <a:extLst>
                    <a:ext uri="{9D8B030D-6E8A-4147-A177-3AD203B41FA5}">
                      <a16:colId xmlns:a16="http://schemas.microsoft.com/office/drawing/2014/main" val="2047611168"/>
                    </a:ext>
                  </a:extLst>
                </a:gridCol>
                <a:gridCol w="2997588">
                  <a:extLst>
                    <a:ext uri="{9D8B030D-6E8A-4147-A177-3AD203B41FA5}">
                      <a16:colId xmlns:a16="http://schemas.microsoft.com/office/drawing/2014/main" val="1324479958"/>
                    </a:ext>
                  </a:extLst>
                </a:gridCol>
                <a:gridCol w="1488063">
                  <a:extLst>
                    <a:ext uri="{9D8B030D-6E8A-4147-A177-3AD203B41FA5}">
                      <a16:colId xmlns:a16="http://schemas.microsoft.com/office/drawing/2014/main" val="3108059196"/>
                    </a:ext>
                  </a:extLst>
                </a:gridCol>
              </a:tblGrid>
              <a:tr h="933907">
                <a:tc>
                  <a:txBody>
                    <a:bodyPr/>
                    <a:lstStyle/>
                    <a:p>
                      <a:pPr algn="ctr" fontAlgn="b"/>
                      <a:r>
                        <a:rPr lang="es-CO" sz="2000" b="1" i="0" u="none" strike="noStrike" dirty="0">
                          <a:solidFill>
                            <a:srgbClr val="FFFFFF"/>
                          </a:solidFill>
                          <a:effectLst/>
                          <a:latin typeface="+mj-lt"/>
                        </a:rPr>
                        <a:t>CONCEPTO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CO" sz="2000" b="1" i="0" u="none" strike="noStrike" dirty="0">
                          <a:solidFill>
                            <a:srgbClr val="FFFFFF"/>
                          </a:solidFill>
                          <a:effectLst/>
                          <a:latin typeface="+mj-lt"/>
                        </a:rPr>
                        <a:t>PRESUPUESTO </a:t>
                      </a:r>
                      <a:r>
                        <a:rPr lang="es-CO" sz="2000" b="1" i="0" u="none" strike="noStrike" dirty="0" smtClean="0">
                          <a:solidFill>
                            <a:srgbClr val="FFFFFF"/>
                          </a:solidFill>
                          <a:effectLst/>
                          <a:latin typeface="+mj-lt"/>
                        </a:rPr>
                        <a:t>DEFINITIVO*</a:t>
                      </a:r>
                      <a:endParaRPr lang="es-CO" sz="2000" b="1" i="0" u="none" strike="noStrike" dirty="0">
                        <a:solidFill>
                          <a:srgbClr val="FFFFFF"/>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CO" sz="2000" b="1" i="0" u="none" strike="noStrike" dirty="0" smtClean="0">
                          <a:solidFill>
                            <a:srgbClr val="FFFFFF"/>
                          </a:solidFill>
                          <a:effectLst/>
                          <a:latin typeface="+mj-lt"/>
                        </a:rPr>
                        <a:t>COMPROMETIDO Y EJECUTADO*</a:t>
                      </a:r>
                      <a:endParaRPr lang="es-CO" sz="2000" b="1" i="0" u="none" strike="noStrike" dirty="0">
                        <a:solidFill>
                          <a:srgbClr val="FFFFFF"/>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s-CO" sz="2000" b="1" i="0" u="none" strike="noStrike" dirty="0">
                          <a:solidFill>
                            <a:srgbClr val="FFFFFF"/>
                          </a:solidFill>
                          <a:effectLst/>
                          <a:latin typeface="+mj-lt"/>
                        </a:rPr>
                        <a:t>% EJECUCION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575840105"/>
                  </a:ext>
                </a:extLst>
              </a:tr>
              <a:tr h="650195">
                <a:tc>
                  <a:txBody>
                    <a:bodyPr/>
                    <a:lstStyle/>
                    <a:p>
                      <a:pPr algn="ctr" fontAlgn="b"/>
                      <a:r>
                        <a:rPr lang="es-CO" sz="2000" b="0" i="0" u="none" strike="noStrike" dirty="0" smtClean="0">
                          <a:solidFill>
                            <a:srgbClr val="000000"/>
                          </a:solidFill>
                          <a:effectLst/>
                          <a:latin typeface="+mj-lt"/>
                        </a:rPr>
                        <a:t>Gastos Funcionamiento</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a:solidFill>
                            <a:srgbClr val="000000"/>
                          </a:solidFill>
                          <a:effectLst/>
                          <a:latin typeface="+mj-lt"/>
                        </a:rPr>
                        <a:t> </a:t>
                      </a:r>
                      <a:r>
                        <a:rPr lang="es-CO" sz="2000" b="0" i="0" u="none" strike="noStrike" dirty="0" smtClean="0">
                          <a:solidFill>
                            <a:srgbClr val="000000"/>
                          </a:solidFill>
                          <a:effectLst/>
                          <a:latin typeface="+mj-lt"/>
                        </a:rPr>
                        <a:t>$18.889</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a:solidFill>
                            <a:srgbClr val="000000"/>
                          </a:solidFill>
                          <a:effectLst/>
                          <a:latin typeface="+mj-lt"/>
                        </a:rPr>
                        <a:t> </a:t>
                      </a:r>
                      <a:r>
                        <a:rPr lang="es-CO" sz="2000" b="0" i="0" u="none" strike="noStrike" dirty="0" smtClean="0">
                          <a:solidFill>
                            <a:srgbClr val="000000"/>
                          </a:solidFill>
                          <a:effectLst/>
                          <a:latin typeface="+mj-lt"/>
                        </a:rPr>
                        <a:t>$13.058</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smtClean="0">
                          <a:solidFill>
                            <a:srgbClr val="000000"/>
                          </a:solidFill>
                          <a:effectLst/>
                          <a:latin typeface="+mj-lt"/>
                        </a:rPr>
                        <a:t>69%</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359373"/>
                  </a:ext>
                </a:extLst>
              </a:tr>
              <a:tr h="563280">
                <a:tc>
                  <a:txBody>
                    <a:bodyPr/>
                    <a:lstStyle/>
                    <a:p>
                      <a:pPr algn="ctr" fontAlgn="b"/>
                      <a:r>
                        <a:rPr lang="es-CO" sz="2000" b="0" i="0" u="none" strike="noStrike" dirty="0" smtClean="0">
                          <a:solidFill>
                            <a:srgbClr val="000000"/>
                          </a:solidFill>
                          <a:effectLst/>
                          <a:latin typeface="+mj-lt"/>
                        </a:rPr>
                        <a:t>Gastos de Inversión</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a:solidFill>
                            <a:srgbClr val="000000"/>
                          </a:solidFill>
                          <a:effectLst/>
                          <a:latin typeface="+mj-lt"/>
                        </a:rPr>
                        <a:t> </a:t>
                      </a:r>
                      <a:r>
                        <a:rPr lang="es-CO" sz="2000" b="0" i="0" u="none" strike="noStrike" dirty="0" smtClean="0">
                          <a:solidFill>
                            <a:srgbClr val="000000"/>
                          </a:solidFill>
                          <a:effectLst/>
                          <a:latin typeface="+mj-lt"/>
                        </a:rPr>
                        <a:t>$77.000</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a:solidFill>
                            <a:srgbClr val="000000"/>
                          </a:solidFill>
                          <a:effectLst/>
                          <a:latin typeface="+mj-lt"/>
                        </a:rPr>
                        <a:t> </a:t>
                      </a:r>
                      <a:r>
                        <a:rPr lang="es-CO" sz="2000" b="0" i="0" u="none" strike="noStrike" dirty="0" smtClean="0">
                          <a:solidFill>
                            <a:srgbClr val="000000"/>
                          </a:solidFill>
                          <a:effectLst/>
                          <a:latin typeface="+mj-lt"/>
                        </a:rPr>
                        <a:t>$65.898</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0" i="0" u="none" strike="noStrike" dirty="0" smtClean="0">
                          <a:solidFill>
                            <a:srgbClr val="000000"/>
                          </a:solidFill>
                          <a:effectLst/>
                          <a:latin typeface="+mj-lt"/>
                        </a:rPr>
                        <a:t>86%</a:t>
                      </a:r>
                      <a:endParaRPr lang="es-CO" sz="2000" b="0"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288172"/>
                  </a:ext>
                </a:extLst>
              </a:tr>
              <a:tr h="671867">
                <a:tc>
                  <a:txBody>
                    <a:bodyPr/>
                    <a:lstStyle/>
                    <a:p>
                      <a:pPr algn="ctr" fontAlgn="b"/>
                      <a:r>
                        <a:rPr lang="es-CO" sz="2000" b="1" i="0" u="none" strike="noStrike" dirty="0" smtClean="0">
                          <a:solidFill>
                            <a:srgbClr val="000000"/>
                          </a:solidFill>
                          <a:effectLst/>
                          <a:latin typeface="+mj-lt"/>
                        </a:rPr>
                        <a:t>Total Presupuesto</a:t>
                      </a:r>
                      <a:endParaRPr lang="es-CO" sz="2000" b="1"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1" i="0" u="none" strike="noStrike" dirty="0">
                          <a:solidFill>
                            <a:srgbClr val="000000"/>
                          </a:solidFill>
                          <a:effectLst/>
                          <a:latin typeface="+mj-lt"/>
                        </a:rPr>
                        <a:t> $ </a:t>
                      </a:r>
                      <a:r>
                        <a:rPr lang="es-CO" sz="2000" b="1" i="0" u="none" strike="noStrike" dirty="0" smtClean="0">
                          <a:solidFill>
                            <a:srgbClr val="000000"/>
                          </a:solidFill>
                          <a:effectLst/>
                          <a:latin typeface="+mj-lt"/>
                        </a:rPr>
                        <a:t>95.889 </a:t>
                      </a:r>
                      <a:endParaRPr lang="es-CO" sz="2000" b="1"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1" i="0" u="none" strike="noStrike" dirty="0">
                          <a:solidFill>
                            <a:srgbClr val="000000"/>
                          </a:solidFill>
                          <a:effectLst/>
                          <a:latin typeface="+mj-lt"/>
                        </a:rPr>
                        <a:t> </a:t>
                      </a:r>
                      <a:r>
                        <a:rPr lang="es-CO" sz="2000" b="1" i="0" u="none" strike="noStrike" dirty="0" smtClean="0">
                          <a:solidFill>
                            <a:srgbClr val="000000"/>
                          </a:solidFill>
                          <a:effectLst/>
                          <a:latin typeface="+mj-lt"/>
                        </a:rPr>
                        <a:t>$78.956 </a:t>
                      </a:r>
                      <a:endParaRPr lang="es-CO" sz="2000" b="1"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2000" b="1" i="0" u="none" strike="noStrike" dirty="0" smtClean="0">
                          <a:solidFill>
                            <a:srgbClr val="000000"/>
                          </a:solidFill>
                          <a:effectLst/>
                          <a:latin typeface="+mj-lt"/>
                        </a:rPr>
                        <a:t>77%</a:t>
                      </a:r>
                      <a:endParaRPr lang="es-CO" sz="2000" b="1"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680425"/>
                  </a:ext>
                </a:extLst>
              </a:tr>
            </a:tbl>
          </a:graphicData>
        </a:graphic>
      </p:graphicFrame>
      <p:sp>
        <p:nvSpPr>
          <p:cNvPr id="7" name="2 CuadroTexto"/>
          <p:cNvSpPr txBox="1"/>
          <p:nvPr/>
        </p:nvSpPr>
        <p:spPr>
          <a:xfrm>
            <a:off x="791142" y="4904293"/>
            <a:ext cx="105551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u="sng" dirty="0" smtClean="0">
                <a:solidFill>
                  <a:prstClr val="black"/>
                </a:solidFill>
                <a:latin typeface="+mj-lt"/>
                <a:cs typeface="Arial" pitchFamily="34" charset="0"/>
              </a:rPr>
              <a:t>El Departamento </a:t>
            </a:r>
            <a:r>
              <a:rPr kumimoji="0" lang="es-CO" sz="2000" b="0" i="0" u="sng" strike="noStrike" kern="1200" cap="none" spc="0" normalizeH="0" baseline="0" noProof="0" dirty="0" smtClean="0">
                <a:ln>
                  <a:noFill/>
                </a:ln>
                <a:solidFill>
                  <a:prstClr val="black"/>
                </a:solidFill>
                <a:effectLst/>
                <a:uLnTx/>
                <a:uFillTx/>
                <a:latin typeface="+mj-lt"/>
                <a:cs typeface="Arial" pitchFamily="34" charset="0"/>
              </a:rPr>
              <a:t>transfirió </a:t>
            </a:r>
            <a:r>
              <a:rPr kumimoji="0" lang="es-CO" sz="2000" b="1" i="0" u="sng" strike="noStrike" kern="1200" cap="none" spc="0" normalizeH="0" baseline="0" noProof="0" dirty="0" smtClean="0">
                <a:ln>
                  <a:noFill/>
                </a:ln>
                <a:solidFill>
                  <a:prstClr val="black"/>
                </a:solidFill>
                <a:effectLst/>
                <a:uLnTx/>
                <a:uFillTx/>
                <a:latin typeface="+mj-lt"/>
                <a:cs typeface="Arial" pitchFamily="34" charset="0"/>
              </a:rPr>
              <a:t>17.500</a:t>
            </a:r>
            <a:r>
              <a:rPr kumimoji="0" lang="es-CO" sz="2000" b="1" i="0" u="sng" strike="noStrike" kern="1200" cap="none" spc="0" normalizeH="0" noProof="0" dirty="0" smtClean="0">
                <a:ln>
                  <a:noFill/>
                </a:ln>
                <a:solidFill>
                  <a:prstClr val="black"/>
                </a:solidFill>
                <a:effectLst/>
                <a:uLnTx/>
                <a:uFillTx/>
                <a:latin typeface="+mj-lt"/>
                <a:cs typeface="Arial" pitchFamily="34" charset="0"/>
              </a:rPr>
              <a:t> millones </a:t>
            </a:r>
            <a:r>
              <a:rPr kumimoji="0" lang="es-CO" sz="2000" b="0" i="0" u="sng" strike="noStrike" kern="1200" cap="none" spc="0" normalizeH="0" noProof="0" dirty="0" smtClean="0">
                <a:ln>
                  <a:noFill/>
                </a:ln>
                <a:solidFill>
                  <a:prstClr val="black"/>
                </a:solidFill>
                <a:effectLst/>
                <a:uLnTx/>
                <a:uFillTx/>
                <a:latin typeface="+mj-lt"/>
                <a:cs typeface="Arial" pitchFamily="34" charset="0"/>
              </a:rPr>
              <a:t>equivalentes al </a:t>
            </a:r>
            <a:r>
              <a:rPr kumimoji="0" lang="es-CO" sz="2000" b="1" i="0" u="sng" strike="noStrike" kern="1200" cap="none" spc="0" normalizeH="0" noProof="0" dirty="0" smtClean="0">
                <a:ln>
                  <a:noFill/>
                </a:ln>
                <a:solidFill>
                  <a:prstClr val="black"/>
                </a:solidFill>
                <a:effectLst/>
                <a:uLnTx/>
                <a:uFillTx/>
                <a:latin typeface="+mj-lt"/>
                <a:cs typeface="Arial" pitchFamily="34" charset="0"/>
              </a:rPr>
              <a:t>38%</a:t>
            </a:r>
            <a:r>
              <a:rPr kumimoji="0" lang="es-CO" sz="2000" b="0" i="0" u="sng" strike="noStrike" kern="1200" cap="none" spc="0" normalizeH="0" noProof="0" dirty="0" smtClean="0">
                <a:ln>
                  <a:noFill/>
                </a:ln>
                <a:solidFill>
                  <a:prstClr val="black"/>
                </a:solidFill>
                <a:effectLst/>
                <a:uLnTx/>
                <a:uFillTx/>
                <a:latin typeface="+mj-lt"/>
                <a:cs typeface="Arial" pitchFamily="34" charset="0"/>
              </a:rPr>
              <a:t> del total comprometido y ejecutado en </a:t>
            </a:r>
            <a:r>
              <a:rPr kumimoji="0" lang="es-CO" sz="2000" b="1" i="0" u="sng" strike="noStrike" kern="1200" cap="none" spc="0" normalizeH="0" noProof="0" dirty="0" smtClean="0">
                <a:ln>
                  <a:noFill/>
                </a:ln>
                <a:solidFill>
                  <a:prstClr val="black"/>
                </a:solidFill>
                <a:effectLst/>
                <a:uLnTx/>
                <a:uFillTx/>
                <a:latin typeface="+mj-lt"/>
                <a:cs typeface="Arial" pitchFamily="34" charset="0"/>
              </a:rPr>
              <a:t>Inversión</a:t>
            </a:r>
            <a:r>
              <a:rPr kumimoji="0" lang="es-CO" sz="2000" b="0" i="0" u="sng" strike="noStrike" kern="1200" cap="none" spc="0" normalizeH="0" noProof="0" dirty="0" smtClean="0">
                <a:ln>
                  <a:noFill/>
                </a:ln>
                <a:solidFill>
                  <a:prstClr val="black"/>
                </a:solidFill>
                <a:effectLst/>
                <a:uLnTx/>
                <a:uFillTx/>
                <a:latin typeface="+mj-lt"/>
                <a:cs typeface="Arial" pitchFamily="34" charset="0"/>
              </a:rPr>
              <a:t>  </a:t>
            </a:r>
            <a:endParaRPr kumimoji="0" lang="es-CO" sz="2000" b="0" i="0" u="sng" strike="noStrike" kern="1200" cap="none" spc="0" normalizeH="0" baseline="0" noProof="0" dirty="0">
              <a:ln>
                <a:noFill/>
              </a:ln>
              <a:solidFill>
                <a:prstClr val="black"/>
              </a:solidFill>
              <a:effectLst/>
              <a:uLnTx/>
              <a:uFillTx/>
              <a:latin typeface="+mj-lt"/>
              <a:cs typeface="Arial" pitchFamily="34" charset="0"/>
            </a:endParaRPr>
          </a:p>
        </p:txBody>
      </p:sp>
      <p:sp>
        <p:nvSpPr>
          <p:cNvPr id="2" name="CuadroTexto 1"/>
          <p:cNvSpPr txBox="1"/>
          <p:nvPr/>
        </p:nvSpPr>
        <p:spPr>
          <a:xfrm>
            <a:off x="682580" y="4120017"/>
            <a:ext cx="2584938" cy="338554"/>
          </a:xfrm>
          <a:prstGeom prst="rect">
            <a:avLst/>
          </a:prstGeom>
          <a:noFill/>
        </p:spPr>
        <p:txBody>
          <a:bodyPr wrap="none" rtlCol="0">
            <a:spAutoFit/>
          </a:bodyPr>
          <a:lstStyle/>
          <a:p>
            <a:r>
              <a:rPr lang="es-MX" sz="1600" dirty="0" smtClean="0"/>
              <a:t>*Cifras en millones de pesos </a:t>
            </a:r>
            <a:endParaRPr lang="es-CO" sz="1600" dirty="0"/>
          </a:p>
        </p:txBody>
      </p:sp>
    </p:spTree>
    <p:extLst>
      <p:ext uri="{BB962C8B-B14F-4D97-AF65-F5344CB8AC3E}">
        <p14:creationId xmlns:p14="http://schemas.microsoft.com/office/powerpoint/2010/main" val="22684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5 Imagen"/>
          <p:cNvPicPr/>
          <p:nvPr/>
        </p:nvPicPr>
        <p:blipFill rotWithShape="1">
          <a:blip r:embed="rId2"/>
          <a:srcRect l="5753" t="4694" r="54582" b="86328"/>
          <a:stretch/>
        </p:blipFill>
        <p:spPr bwMode="auto">
          <a:xfrm>
            <a:off x="1" y="6208276"/>
            <a:ext cx="1532586" cy="649723"/>
          </a:xfrm>
          <a:prstGeom prst="rect">
            <a:avLst/>
          </a:prstGeom>
          <a:ln>
            <a:noFill/>
          </a:ln>
          <a:extLst>
            <a:ext uri="{53640926-AAD7-44D8-BBD7-CCE9431645EC}">
              <a14:shadowObscured xmlns:a14="http://schemas.microsoft.com/office/drawing/2010/main"/>
            </a:ext>
          </a:extLst>
        </p:spPr>
      </p:pic>
      <p:pic>
        <p:nvPicPr>
          <p:cNvPr id="1026" name="Picture 2" descr="Asesinan a funcionario en plazoleta de comidas de la Gobernación de  Cundinamarca | Noticias Caracol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772" y="160338"/>
            <a:ext cx="2613383" cy="1960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Siguen las preocupaciones por dineros del Hospital de Mesita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5" y="2295482"/>
            <a:ext cx="3128569" cy="23464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15827" t="8278" r="6192" b="4818"/>
          <a:stretch/>
        </p:blipFill>
        <p:spPr bwMode="auto">
          <a:xfrm>
            <a:off x="7454151" y="4697497"/>
            <a:ext cx="2877736" cy="196642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a:extLst>
              <a:ext uri="{FF2B5EF4-FFF2-40B4-BE49-F238E27FC236}">
                <a16:creationId xmlns:a16="http://schemas.microsoft.com/office/drawing/2014/main" id="{33391D37-19DA-4D80-A480-1F8634753662}"/>
              </a:ext>
            </a:extLst>
          </p:cNvPr>
          <p:cNvPicPr>
            <a:picLocks noChangeAspect="1"/>
          </p:cNvPicPr>
          <p:nvPr/>
        </p:nvPicPr>
        <p:blipFill>
          <a:blip r:embed="rId6"/>
          <a:stretch>
            <a:fillRect/>
          </a:stretch>
        </p:blipFill>
        <p:spPr>
          <a:xfrm>
            <a:off x="8647959" y="2003874"/>
            <a:ext cx="2774815" cy="2436021"/>
          </a:xfrm>
          <a:prstGeom prst="ellipse">
            <a:avLst/>
          </a:prstGeom>
          <a:ln>
            <a:noFill/>
          </a:ln>
          <a:effectLst>
            <a:softEdge rad="112500"/>
          </a:effectLst>
        </p:spPr>
      </p:pic>
      <p:pic>
        <p:nvPicPr>
          <p:cNvPr id="11" name="Imagen 10">
            <a:extLst>
              <a:ext uri="{FF2B5EF4-FFF2-40B4-BE49-F238E27FC236}">
                <a16:creationId xmlns:a16="http://schemas.microsoft.com/office/drawing/2014/main" id="{CF78E3A2-6F98-4783-8085-F6C38DFF3CB7}"/>
              </a:ext>
            </a:extLst>
          </p:cNvPr>
          <p:cNvPicPr>
            <a:picLocks noChangeAspect="1"/>
          </p:cNvPicPr>
          <p:nvPr/>
        </p:nvPicPr>
        <p:blipFill>
          <a:blip r:embed="rId7"/>
          <a:stretch>
            <a:fillRect/>
          </a:stretch>
        </p:blipFill>
        <p:spPr>
          <a:xfrm>
            <a:off x="915947" y="-25888"/>
            <a:ext cx="2928452" cy="2403910"/>
          </a:xfrm>
          <a:prstGeom prst="ellipse">
            <a:avLst/>
          </a:prstGeom>
          <a:ln>
            <a:noFill/>
          </a:ln>
          <a:effectLst>
            <a:softEdge rad="112500"/>
          </a:effectLst>
        </p:spPr>
      </p:pic>
      <p:pic>
        <p:nvPicPr>
          <p:cNvPr id="10" name="Imagen 9">
            <a:extLst>
              <a:ext uri="{FF2B5EF4-FFF2-40B4-BE49-F238E27FC236}">
                <a16:creationId xmlns:a16="http://schemas.microsoft.com/office/drawing/2014/main" id="{19BAFBDB-4D99-40C0-8638-111DC0C70867}"/>
              </a:ext>
            </a:extLst>
          </p:cNvPr>
          <p:cNvPicPr>
            <a:picLocks noChangeAspect="1"/>
          </p:cNvPicPr>
          <p:nvPr/>
        </p:nvPicPr>
        <p:blipFill>
          <a:blip r:embed="rId8"/>
          <a:stretch>
            <a:fillRect/>
          </a:stretch>
        </p:blipFill>
        <p:spPr>
          <a:xfrm>
            <a:off x="915947" y="4721108"/>
            <a:ext cx="2781170" cy="1942810"/>
          </a:xfrm>
          <a:prstGeom prst="ellipse">
            <a:avLst/>
          </a:prstGeom>
          <a:ln>
            <a:noFill/>
          </a:ln>
          <a:effectLst>
            <a:softEdge rad="112500"/>
          </a:effectLst>
        </p:spPr>
      </p:pic>
      <p:graphicFrame>
        <p:nvGraphicFramePr>
          <p:cNvPr id="4" name="3 Diagrama"/>
          <p:cNvGraphicFramePr/>
          <p:nvPr>
            <p:extLst>
              <p:ext uri="{D42A27DB-BD31-4B8C-83A1-F6EECF244321}">
                <p14:modId xmlns:p14="http://schemas.microsoft.com/office/powerpoint/2010/main" val="225108623"/>
              </p:ext>
            </p:extLst>
          </p:nvPr>
        </p:nvGraphicFramePr>
        <p:xfrm>
          <a:off x="815980" y="160338"/>
          <a:ext cx="10006884" cy="62741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ítulo 1"/>
          <p:cNvSpPr txBox="1">
            <a:spLocks/>
          </p:cNvSpPr>
          <p:nvPr/>
        </p:nvSpPr>
        <p:spPr>
          <a:xfrm>
            <a:off x="4304666" y="2803122"/>
            <a:ext cx="3149485" cy="1200329"/>
          </a:xfrm>
          <a:prstGeom prst="rect">
            <a:avLst/>
          </a:prstGeom>
          <a:solidFill>
            <a:schemeClr val="bg1"/>
          </a:solidFill>
          <a:ln w="25400" cap="flat" cmpd="sng" algn="ctr">
            <a:noFill/>
            <a:prstDash val="solid"/>
          </a:ln>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s-CO" b="1" i="0" u="none" strike="noStrike" kern="1200" cap="none" spc="0" normalizeH="0" baseline="0" noProof="0" dirty="0" smtClean="0">
                <a:ln>
                  <a:noFill/>
                </a:ln>
                <a:solidFill>
                  <a:schemeClr val="tx1"/>
                </a:solidFill>
                <a:effectLst/>
                <a:uLnTx/>
                <a:uFillTx/>
                <a:latin typeface="+mj-lt"/>
                <a:ea typeface="+mn-ea"/>
                <a:cs typeface="Arial" pitchFamily="34" charset="0"/>
              </a:rPr>
              <a:t>APORTE AL DESARROLLO DEL DEPARTAMENTO DE CUNDINAMARCA</a:t>
            </a:r>
            <a:endParaRPr kumimoji="0" lang="es-CO" b="1" i="0" u="none" strike="noStrike" kern="1200" cap="none" spc="0" normalizeH="0" baseline="0" noProof="0" dirty="0">
              <a:ln>
                <a:noFill/>
              </a:ln>
              <a:solidFill>
                <a:schemeClr val="tx1"/>
              </a:solidFill>
              <a:effectLst/>
              <a:uLnTx/>
              <a:uFillTx/>
              <a:latin typeface="+mj-lt"/>
              <a:ea typeface="+mn-ea"/>
              <a:cs typeface="Arial" pitchFamily="34" charset="0"/>
            </a:endParaRPr>
          </a:p>
        </p:txBody>
      </p:sp>
      <p:pic>
        <p:nvPicPr>
          <p:cNvPr id="7" name="6 Imagen"/>
          <p:cNvPicPr/>
          <p:nvPr/>
        </p:nvPicPr>
        <p:blipFill rotWithShape="1">
          <a:blip r:embed="rId14"/>
          <a:srcRect l="35298" t="73316" r="38140" b="4645"/>
          <a:stretch/>
        </p:blipFill>
        <p:spPr>
          <a:xfrm>
            <a:off x="10156540" y="6053070"/>
            <a:ext cx="1936722" cy="683395"/>
          </a:xfrm>
          <a:prstGeom prst="rect">
            <a:avLst/>
          </a:prstGeom>
        </p:spPr>
      </p:pic>
      <p:sp>
        <p:nvSpPr>
          <p:cNvPr id="8" name="AutoShape 2" descr="Hospital-Mesitas-Cundinamar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9" name="AutoShape 6" descr="En Vaupés, Contraloría descubre millonarias irregularidades en el manejo de  las regalías | La F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Tree>
    <p:extLst>
      <p:ext uri="{BB962C8B-B14F-4D97-AF65-F5344CB8AC3E}">
        <p14:creationId xmlns:p14="http://schemas.microsoft.com/office/powerpoint/2010/main" val="2935596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p:nvPr/>
        </p:nvPicPr>
        <p:blipFill rotWithShape="1">
          <a:blip r:embed="rId3"/>
          <a:srcRect l="5753" t="4694" r="54582" b="86328"/>
          <a:stretch/>
        </p:blipFill>
        <p:spPr bwMode="auto">
          <a:xfrm>
            <a:off x="-1" y="6173119"/>
            <a:ext cx="2419109" cy="684881"/>
          </a:xfrm>
          <a:prstGeom prst="rect">
            <a:avLst/>
          </a:prstGeom>
          <a:ln>
            <a:noFill/>
          </a:ln>
          <a:extLst>
            <a:ext uri="{53640926-AAD7-44D8-BBD7-CCE9431645EC}">
              <a14:shadowObscured xmlns:a14="http://schemas.microsoft.com/office/drawing/2010/main"/>
            </a:ext>
          </a:extLst>
        </p:spPr>
      </p:pic>
      <p:graphicFrame>
        <p:nvGraphicFramePr>
          <p:cNvPr id="4" name="3 Diagrama"/>
          <p:cNvGraphicFramePr/>
          <p:nvPr>
            <p:extLst>
              <p:ext uri="{D42A27DB-BD31-4B8C-83A1-F6EECF244321}">
                <p14:modId xmlns:p14="http://schemas.microsoft.com/office/powerpoint/2010/main" val="1066387749"/>
              </p:ext>
            </p:extLst>
          </p:nvPr>
        </p:nvGraphicFramePr>
        <p:xfrm>
          <a:off x="2044538" y="165401"/>
          <a:ext cx="9264891" cy="6516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4 CuadroTexto"/>
          <p:cNvSpPr txBox="1"/>
          <p:nvPr/>
        </p:nvSpPr>
        <p:spPr>
          <a:xfrm>
            <a:off x="2004272" y="532596"/>
            <a:ext cx="1093166" cy="276999"/>
          </a:xfrm>
          <a:prstGeom prst="rect">
            <a:avLst/>
          </a:prstGeom>
          <a:noFill/>
        </p:spPr>
        <p:txBody>
          <a:bodyPr wrap="square" rtlCol="0">
            <a:spAutoFit/>
          </a:bodyPr>
          <a:lstStyle/>
          <a:p>
            <a:pPr algn="ctr"/>
            <a:r>
              <a:rPr lang="es-CO" sz="1200" b="1" dirty="0" smtClean="0"/>
              <a:t>ALTA CALIDAD</a:t>
            </a:r>
          </a:p>
        </p:txBody>
      </p:sp>
      <p:sp>
        <p:nvSpPr>
          <p:cNvPr id="6" name="5 CuadroTexto"/>
          <p:cNvSpPr txBox="1"/>
          <p:nvPr/>
        </p:nvSpPr>
        <p:spPr>
          <a:xfrm>
            <a:off x="2598354" y="1569955"/>
            <a:ext cx="1143002" cy="461665"/>
          </a:xfrm>
          <a:prstGeom prst="rect">
            <a:avLst/>
          </a:prstGeom>
          <a:noFill/>
        </p:spPr>
        <p:txBody>
          <a:bodyPr wrap="square" rtlCol="0">
            <a:spAutoFit/>
          </a:bodyPr>
          <a:lstStyle/>
          <a:p>
            <a:pPr algn="ctr"/>
            <a:r>
              <a:rPr lang="es-CO" sz="1200" b="1" dirty="0" smtClean="0"/>
              <a:t>VENTA DE SERVICIOS</a:t>
            </a:r>
          </a:p>
        </p:txBody>
      </p:sp>
      <p:sp>
        <p:nvSpPr>
          <p:cNvPr id="7" name="6 CuadroTexto"/>
          <p:cNvSpPr txBox="1"/>
          <p:nvPr/>
        </p:nvSpPr>
        <p:spPr>
          <a:xfrm>
            <a:off x="2781234" y="2702170"/>
            <a:ext cx="1143002" cy="769441"/>
          </a:xfrm>
          <a:prstGeom prst="rect">
            <a:avLst/>
          </a:prstGeom>
          <a:noFill/>
        </p:spPr>
        <p:txBody>
          <a:bodyPr wrap="square" rtlCol="0">
            <a:spAutoFit/>
          </a:bodyPr>
          <a:lstStyle/>
          <a:p>
            <a:pPr algn="ctr"/>
            <a:r>
              <a:rPr lang="es-CO" sz="1100" b="1" dirty="0" smtClean="0"/>
              <a:t>PROTECCIÓN Y RESTABLECIMIENTO DE DERECHOS</a:t>
            </a:r>
            <a:endParaRPr lang="es-CO" sz="1100" b="1" dirty="0"/>
          </a:p>
        </p:txBody>
      </p:sp>
      <p:sp>
        <p:nvSpPr>
          <p:cNvPr id="10" name="9 CuadroTexto"/>
          <p:cNvSpPr txBox="1"/>
          <p:nvPr/>
        </p:nvSpPr>
        <p:spPr>
          <a:xfrm>
            <a:off x="2762784" y="4232110"/>
            <a:ext cx="1027340" cy="461665"/>
          </a:xfrm>
          <a:prstGeom prst="rect">
            <a:avLst/>
          </a:prstGeom>
          <a:noFill/>
        </p:spPr>
        <p:txBody>
          <a:bodyPr wrap="square" rtlCol="0">
            <a:spAutoFit/>
          </a:bodyPr>
          <a:lstStyle/>
          <a:p>
            <a:pPr algn="ctr"/>
            <a:r>
              <a:rPr lang="es-CO" sz="1200" b="1" dirty="0" smtClean="0"/>
              <a:t>EMPLEOS GENERADOS</a:t>
            </a:r>
          </a:p>
        </p:txBody>
      </p:sp>
      <p:sp>
        <p:nvSpPr>
          <p:cNvPr id="11" name="10 CuadroTexto"/>
          <p:cNvSpPr txBox="1"/>
          <p:nvPr/>
        </p:nvSpPr>
        <p:spPr>
          <a:xfrm>
            <a:off x="2089228" y="5721309"/>
            <a:ext cx="1080627" cy="646331"/>
          </a:xfrm>
          <a:prstGeom prst="rect">
            <a:avLst/>
          </a:prstGeom>
          <a:noFill/>
        </p:spPr>
        <p:txBody>
          <a:bodyPr wrap="square" rtlCol="0">
            <a:spAutoFit/>
          </a:bodyPr>
          <a:lstStyle/>
          <a:p>
            <a:pPr algn="ctr"/>
            <a:r>
              <a:rPr lang="es-CO" sz="1200" b="1" dirty="0" smtClean="0"/>
              <a:t>RECURSOS COOPERACIÓN</a:t>
            </a:r>
            <a:endParaRPr lang="es-CO" sz="1200" b="1" dirty="0"/>
          </a:p>
        </p:txBody>
      </p:sp>
      <p:sp>
        <p:nvSpPr>
          <p:cNvPr id="12" name="Título 1"/>
          <p:cNvSpPr txBox="1">
            <a:spLocks/>
          </p:cNvSpPr>
          <p:nvPr/>
        </p:nvSpPr>
        <p:spPr>
          <a:xfrm>
            <a:off x="103326" y="2948391"/>
            <a:ext cx="1941212" cy="523220"/>
          </a:xfrm>
          <a:prstGeom prst="rect">
            <a:avLst/>
          </a:prstGeom>
          <a:solidFill>
            <a:schemeClr val="tx1"/>
          </a:solidFill>
          <a:ln w="25400" cap="flat" cmpd="sng" algn="ctr">
            <a:noFill/>
            <a:prstDash val="solid"/>
          </a:ln>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s-CO" sz="2800" b="1" dirty="0" smtClean="0">
                <a:solidFill>
                  <a:schemeClr val="bg1"/>
                </a:solidFill>
                <a:latin typeface="+mj-lt"/>
                <a:cs typeface="Arial" pitchFamily="34" charset="0"/>
              </a:rPr>
              <a:t>LOGROS</a:t>
            </a:r>
            <a:endParaRPr kumimoji="0" lang="es-CO" sz="2800" b="1" i="0" u="none" strike="noStrike" kern="1200" cap="none" spc="0" normalizeH="0" baseline="0" noProof="0" dirty="0">
              <a:ln>
                <a:noFill/>
              </a:ln>
              <a:solidFill>
                <a:schemeClr val="bg1"/>
              </a:solidFill>
              <a:uLnTx/>
              <a:uFillTx/>
              <a:latin typeface="+mj-lt"/>
              <a:cs typeface="Arial" pitchFamily="34" charset="0"/>
            </a:endParaRPr>
          </a:p>
        </p:txBody>
      </p:sp>
      <p:pic>
        <p:nvPicPr>
          <p:cNvPr id="14" name="13 Imagen"/>
          <p:cNvPicPr/>
          <p:nvPr/>
        </p:nvPicPr>
        <p:blipFill rotWithShape="1">
          <a:blip r:embed="rId9"/>
          <a:srcRect l="35298" t="73316" r="38140" b="4645"/>
          <a:stretch/>
        </p:blipFill>
        <p:spPr>
          <a:xfrm>
            <a:off x="0" y="0"/>
            <a:ext cx="1967696" cy="821803"/>
          </a:xfrm>
          <a:prstGeom prst="rect">
            <a:avLst/>
          </a:prstGeom>
        </p:spPr>
      </p:pic>
    </p:spTree>
    <p:extLst>
      <p:ext uri="{BB962C8B-B14F-4D97-AF65-F5344CB8AC3E}">
        <p14:creationId xmlns:p14="http://schemas.microsoft.com/office/powerpoint/2010/main" val="3546161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pPr marL="0" indent="0">
              <a:buNone/>
            </a:pPr>
            <a:endParaRPr lang="en-US" sz="3600" dirty="0">
              <a:solidFill>
                <a:srgbClr val="0070C0"/>
              </a:solidFill>
              <a:latin typeface="+mj-lt"/>
            </a:endParaRPr>
          </a:p>
        </p:txBody>
      </p:sp>
      <p:sp>
        <p:nvSpPr>
          <p:cNvPr id="11" name="Marcador de contenido 2"/>
          <p:cNvSpPr txBox="1">
            <a:spLocks/>
          </p:cNvSpPr>
          <p:nvPr/>
        </p:nvSpPr>
        <p:spPr>
          <a:xfrm>
            <a:off x="427701" y="680455"/>
            <a:ext cx="11422923" cy="5186192"/>
          </a:xfrm>
          <a:prstGeom prst="rect">
            <a:avLst/>
          </a:prstGeom>
        </p:spPr>
        <p:txBody>
          <a:bodyPr vert="horz" lIns="91440" tIns="45720" rIns="91440" bIns="45720" rtlCol="0">
            <a:noAutofit/>
          </a:bodyPr>
          <a:lstStyle/>
          <a:p>
            <a:pPr lvl="0" algn="just" defTabSz="457200">
              <a:spcBef>
                <a:spcPct val="20000"/>
              </a:spcBef>
              <a:defRPr/>
            </a:pPr>
            <a:r>
              <a:rPr kumimoji="0" lang="es-CO" sz="2000" b="0" i="0" u="none" strike="noStrike" kern="1200" cap="none" spc="0" normalizeH="0" baseline="0" noProof="0" dirty="0" smtClean="0">
                <a:ln>
                  <a:noFill/>
                </a:ln>
                <a:effectLst/>
                <a:uLnTx/>
                <a:uFillTx/>
              </a:rPr>
              <a:t>La Rendición Pública de Cuentas de la Beneficencia de Cundinamarca se realizó el 15 de diciembre de 2021 </a:t>
            </a:r>
            <a:r>
              <a:rPr lang="es-CO" sz="2000" dirty="0" smtClean="0"/>
              <a:t>en el Centro de Bienestar del Adulto Mayor en Arbeláez y de manera virtual a </a:t>
            </a:r>
            <a:r>
              <a:rPr lang="es-CO" sz="2000" dirty="0"/>
              <a:t>través de la plataforma de las TIC de la Gobernación de </a:t>
            </a:r>
            <a:r>
              <a:rPr lang="es-CO" sz="2000" dirty="0" smtClean="0"/>
              <a:t>Cundinamarca, en el link </a:t>
            </a:r>
            <a:r>
              <a:rPr lang="es-CO" sz="2000" dirty="0" smtClean="0">
                <a:hlinkClick r:id="rId3"/>
              </a:rPr>
              <a:t>https://ipservices.zoom.us/meeting/register/tZEuce2qrjMvHNL4DW4FZToy-KYvXsY6DDwr</a:t>
            </a:r>
            <a:endParaRPr kumimoji="0" lang="es-CO" sz="2000" b="0" i="0" u="none" strike="noStrike" kern="1200" cap="none" spc="0" normalizeH="0" baseline="0" noProof="0" dirty="0" smtClean="0">
              <a:ln>
                <a:noFill/>
              </a:ln>
              <a:effectLst/>
              <a:uLnTx/>
              <a:uFillTx/>
            </a:endParaRPr>
          </a:p>
          <a:p>
            <a:pPr marL="0" marR="0" lvl="0" indent="0" algn="just" defTabSz="457200" rtl="0" eaLnBrk="1" fontAlgn="auto" latinLnBrk="0" hangingPunct="1">
              <a:lnSpc>
                <a:spcPct val="100000"/>
              </a:lnSpc>
              <a:spcBef>
                <a:spcPct val="20000"/>
              </a:spcBef>
              <a:spcAft>
                <a:spcPts val="0"/>
              </a:spcAft>
              <a:buClrTx/>
              <a:buSzTx/>
              <a:tabLst/>
              <a:defRPr/>
            </a:pPr>
            <a:endParaRPr lang="es-CO" sz="2000" dirty="0" smtClean="0"/>
          </a:p>
          <a:p>
            <a:pPr marL="0" marR="0" lvl="0" indent="0" algn="just" defTabSz="457200" rtl="0" eaLnBrk="1" fontAlgn="auto" latinLnBrk="0" hangingPunct="1">
              <a:lnSpc>
                <a:spcPct val="100000"/>
              </a:lnSpc>
              <a:spcBef>
                <a:spcPct val="20000"/>
              </a:spcBef>
              <a:spcAft>
                <a:spcPts val="0"/>
              </a:spcAft>
              <a:buClrTx/>
              <a:buSzTx/>
              <a:tabLst/>
              <a:defRPr/>
            </a:pPr>
            <a:r>
              <a:rPr lang="es-CO" sz="2000" dirty="0" smtClean="0"/>
              <a:t>A esta Audiencia Pública fueron convocados los siguientes grupos de interés de la entidad, mediante invitación directa a través de correo electrónico y se convocó a la ciudadanía en general por el portal web: </a:t>
            </a:r>
          </a:p>
          <a:p>
            <a:pPr marL="457200" marR="0" lvl="0" indent="-457200" algn="just"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s-CO" sz="2000" dirty="0" smtClean="0"/>
              <a:t>116 Alcaldías municipales y Personerías</a:t>
            </a:r>
          </a:p>
          <a:p>
            <a:pPr marL="457200" lvl="0" indent="-457200" algn="just">
              <a:spcBef>
                <a:spcPct val="20000"/>
              </a:spcBef>
              <a:buFont typeface="Wingdings" panose="05000000000000000000" pitchFamily="2" charset="2"/>
              <a:buChar char="ü"/>
              <a:defRPr/>
            </a:pPr>
            <a:r>
              <a:rPr lang="es-CO" sz="2000" dirty="0" smtClean="0"/>
              <a:t>Representantes y  </a:t>
            </a:r>
            <a:r>
              <a:rPr lang="es-CO" sz="2000" dirty="0"/>
              <a:t>Familiares </a:t>
            </a:r>
            <a:r>
              <a:rPr lang="es-CO" sz="2000" dirty="0" smtClean="0"/>
              <a:t>de los usuarios de los centros de protección de la Beneficencia</a:t>
            </a:r>
          </a:p>
          <a:p>
            <a:pPr marL="457200" lvl="0" indent="-457200" algn="just">
              <a:spcBef>
                <a:spcPct val="20000"/>
              </a:spcBef>
              <a:buFont typeface="Wingdings" panose="05000000000000000000" pitchFamily="2" charset="2"/>
              <a:buChar char="ü"/>
              <a:defRPr/>
            </a:pPr>
            <a:r>
              <a:rPr lang="es-CO" sz="2000" dirty="0" smtClean="0"/>
              <a:t>Todos los operadores (administradores) de los centros de protección de la Beneficencia</a:t>
            </a:r>
          </a:p>
          <a:p>
            <a:pPr marL="457200" lvl="0" indent="-457200" algn="just">
              <a:spcBef>
                <a:spcPct val="20000"/>
              </a:spcBef>
              <a:buFont typeface="Wingdings" panose="05000000000000000000" pitchFamily="2" charset="2"/>
              <a:buChar char="ü"/>
              <a:defRPr/>
            </a:pPr>
            <a:r>
              <a:rPr lang="es-CO" sz="2000" dirty="0" smtClean="0"/>
              <a:t>Todos los servidores públicos y contratistas de la Beneficencia</a:t>
            </a:r>
          </a:p>
          <a:p>
            <a:pPr marL="457200" lvl="0" indent="-457200" algn="just">
              <a:spcBef>
                <a:spcPct val="20000"/>
              </a:spcBef>
              <a:buFont typeface="Wingdings" panose="05000000000000000000" pitchFamily="2" charset="2"/>
              <a:buChar char="ü"/>
              <a:defRPr/>
            </a:pPr>
            <a:r>
              <a:rPr lang="es-CO" sz="2000" dirty="0" smtClean="0"/>
              <a:t>Gobernador, Gabinete Departamental y Asamblea de Cundinamarca</a:t>
            </a:r>
          </a:p>
          <a:p>
            <a:pPr lvl="0" algn="just">
              <a:spcBef>
                <a:spcPct val="20000"/>
              </a:spcBef>
              <a:defRPr/>
            </a:pPr>
            <a:r>
              <a:rPr lang="es-CO" sz="2000" dirty="0" smtClean="0"/>
              <a:t>Se registró la asistencia de 75 personas (40 presencial y 35 virtual), entre directores, administradores y empleados de los centros de protección, funcionarios y contratistas de la Beneficencia y del Departamento.</a:t>
            </a:r>
          </a:p>
          <a:p>
            <a:pPr lvl="0" algn="just">
              <a:spcBef>
                <a:spcPct val="20000"/>
              </a:spcBef>
              <a:defRPr/>
            </a:pPr>
            <a:r>
              <a:rPr lang="es-CO" sz="2000" dirty="0" smtClean="0"/>
              <a:t>El listado de asistencia lo conserva la Oficina Asesora de Planeación.</a:t>
            </a:r>
          </a:p>
        </p:txBody>
      </p:sp>
      <p:sp>
        <p:nvSpPr>
          <p:cNvPr id="13" name="Título 1"/>
          <p:cNvSpPr>
            <a:spLocks noGrp="1"/>
          </p:cNvSpPr>
          <p:nvPr>
            <p:ph type="title"/>
          </p:nvPr>
        </p:nvSpPr>
        <p:spPr>
          <a:xfrm>
            <a:off x="427701" y="164642"/>
            <a:ext cx="11215659" cy="446827"/>
          </a:xfrm>
          <a:ln/>
        </p:spPr>
        <p:style>
          <a:lnRef idx="2">
            <a:schemeClr val="dk1"/>
          </a:lnRef>
          <a:fillRef idx="1">
            <a:schemeClr val="lt1"/>
          </a:fillRef>
          <a:effectRef idx="0">
            <a:schemeClr val="dk1"/>
          </a:effectRef>
          <a:fontRef idx="minor">
            <a:schemeClr val="dk1"/>
          </a:fontRef>
        </p:style>
        <p:txBody>
          <a:bodyPr>
            <a:noAutofit/>
          </a:bodyPr>
          <a:lstStyle/>
          <a:p>
            <a:pPr algn="ctr"/>
            <a:r>
              <a:rPr lang="es-ES" sz="2200" b="1" dirty="0" smtClean="0">
                <a:cs typeface="Arial" charset="0"/>
              </a:rPr>
              <a:t>CONVOCATORIA A LA RENDICIÓN DE CUENTAS DE LA BENEFICENCIA DE CUNDINAMARCA</a:t>
            </a:r>
            <a:endParaRPr lang="en-US" sz="2200" b="1" dirty="0"/>
          </a:p>
        </p:txBody>
      </p:sp>
    </p:spTree>
    <p:extLst>
      <p:ext uri="{BB962C8B-B14F-4D97-AF65-F5344CB8AC3E}">
        <p14:creationId xmlns:p14="http://schemas.microsoft.com/office/powerpoint/2010/main" val="1518222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2 Imagen"/>
          <p:cNvPicPr/>
          <p:nvPr/>
        </p:nvPicPr>
        <p:blipFill rotWithShape="1">
          <a:blip r:embed="rId2"/>
          <a:srcRect l="5753" t="4694" r="54582" b="86328"/>
          <a:stretch/>
        </p:blipFill>
        <p:spPr bwMode="auto">
          <a:xfrm>
            <a:off x="-1" y="6173119"/>
            <a:ext cx="2419109" cy="684881"/>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endParaRPr lang="en-US" dirty="0"/>
          </a:p>
          <a:p>
            <a:pPr indent="-285750" algn="just">
              <a:buFont typeface="Arial" panose="020B0604020202020204" pitchFamily="34" charset="0"/>
              <a:buChar char="•"/>
            </a:pPr>
            <a:endParaRPr lang="en-US" dirty="0"/>
          </a:p>
        </p:txBody>
      </p:sp>
      <p:graphicFrame>
        <p:nvGraphicFramePr>
          <p:cNvPr id="5" name="Diagrama 4"/>
          <p:cNvGraphicFramePr/>
          <p:nvPr>
            <p:extLst>
              <p:ext uri="{D42A27DB-BD31-4B8C-83A1-F6EECF244321}">
                <p14:modId xmlns:p14="http://schemas.microsoft.com/office/powerpoint/2010/main" val="876703680"/>
              </p:ext>
            </p:extLst>
          </p:nvPr>
        </p:nvGraphicFramePr>
        <p:xfrm>
          <a:off x="1957589" y="1099379"/>
          <a:ext cx="8165205" cy="5172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a:spLocks noChangeArrowheads="1"/>
          </p:cNvSpPr>
          <p:nvPr/>
        </p:nvSpPr>
        <p:spPr bwMode="auto">
          <a:xfrm>
            <a:off x="1793019" y="347828"/>
            <a:ext cx="8735438" cy="492443"/>
          </a:xfrm>
          <a:prstGeom prst="rect">
            <a:avLst/>
          </a:prstGeom>
          <a:solidFill>
            <a:schemeClr val="accent2">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600" b="1" dirty="0" smtClean="0">
                <a:solidFill>
                  <a:schemeClr val="accent1">
                    <a:lumMod val="75000"/>
                  </a:schemeClr>
                </a:solidFill>
                <a:latin typeface="Arial" pitchFamily="34" charset="0"/>
                <a:cs typeface="Arial" pitchFamily="34" charset="0"/>
              </a:rPr>
              <a:t>PROYECCIÓN DE ESTRATEGIAS</a:t>
            </a:r>
          </a:p>
        </p:txBody>
      </p:sp>
      <p:pic>
        <p:nvPicPr>
          <p:cNvPr id="8" name="13 Imagen"/>
          <p:cNvPicPr/>
          <p:nvPr/>
        </p:nvPicPr>
        <p:blipFill rotWithShape="1">
          <a:blip r:embed="rId8"/>
          <a:srcRect l="35298" t="73316" r="38140" b="4645"/>
          <a:stretch/>
        </p:blipFill>
        <p:spPr>
          <a:xfrm>
            <a:off x="10122794" y="5861109"/>
            <a:ext cx="1967696" cy="821803"/>
          </a:xfrm>
          <a:prstGeom prst="rect">
            <a:avLst/>
          </a:prstGeom>
        </p:spPr>
      </p:pic>
    </p:spTree>
    <p:extLst>
      <p:ext uri="{BB962C8B-B14F-4D97-AF65-F5344CB8AC3E}">
        <p14:creationId xmlns:p14="http://schemas.microsoft.com/office/powerpoint/2010/main" val="2323603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endParaRPr lang="en-US" dirty="0"/>
          </a:p>
          <a:p>
            <a:pPr indent="-285750" algn="just">
              <a:buFont typeface="Arial" panose="020B0604020202020204" pitchFamily="34" charset="0"/>
              <a:buChar char="•"/>
            </a:pPr>
            <a:endParaRPr lang="en-US" dirty="0"/>
          </a:p>
        </p:txBody>
      </p:sp>
      <p:sp>
        <p:nvSpPr>
          <p:cNvPr id="3" name="Rectangle 2"/>
          <p:cNvSpPr>
            <a:spLocks noChangeArrowheads="1"/>
          </p:cNvSpPr>
          <p:nvPr/>
        </p:nvSpPr>
        <p:spPr bwMode="auto">
          <a:xfrm>
            <a:off x="1838287" y="467693"/>
            <a:ext cx="8735438" cy="492443"/>
          </a:xfrm>
          <a:prstGeom prst="rect">
            <a:avLst/>
          </a:prstGeom>
          <a:solidFill>
            <a:schemeClr val="accent2">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600" b="1" dirty="0" smtClean="0">
                <a:solidFill>
                  <a:schemeClr val="accent1">
                    <a:lumMod val="75000"/>
                  </a:schemeClr>
                </a:solidFill>
                <a:latin typeface="Arial" pitchFamily="34" charset="0"/>
                <a:cs typeface="Arial" pitchFamily="34" charset="0"/>
              </a:rPr>
              <a:t>DEBILIDADES, RETOS Y OPORTUNIDADES</a:t>
            </a:r>
          </a:p>
        </p:txBody>
      </p:sp>
      <p:graphicFrame>
        <p:nvGraphicFramePr>
          <p:cNvPr id="4" name="Diagrama 3"/>
          <p:cNvGraphicFramePr/>
          <p:nvPr>
            <p:extLst>
              <p:ext uri="{D42A27DB-BD31-4B8C-83A1-F6EECF244321}">
                <p14:modId xmlns:p14="http://schemas.microsoft.com/office/powerpoint/2010/main" val="398976528"/>
              </p:ext>
            </p:extLst>
          </p:nvPr>
        </p:nvGraphicFramePr>
        <p:xfrm>
          <a:off x="2228116" y="1226127"/>
          <a:ext cx="7907557" cy="4509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976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83483" y="193885"/>
            <a:ext cx="8735438" cy="4924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600" b="1" dirty="0" smtClean="0">
                <a:solidFill>
                  <a:schemeClr val="accent1">
                    <a:lumMod val="75000"/>
                  </a:schemeClr>
                </a:solidFill>
                <a:latin typeface="Arial" pitchFamily="34" charset="0"/>
                <a:cs typeface="Arial" pitchFamily="34" charset="0"/>
              </a:rPr>
              <a:t>PREGUNTAS Y RESPUESTAS</a:t>
            </a:r>
          </a:p>
        </p:txBody>
      </p:sp>
      <p:sp>
        <p:nvSpPr>
          <p:cNvPr id="5" name="4 CuadroTexto"/>
          <p:cNvSpPr txBox="1"/>
          <p:nvPr/>
        </p:nvSpPr>
        <p:spPr>
          <a:xfrm>
            <a:off x="944880" y="1725168"/>
            <a:ext cx="2913888" cy="369332"/>
          </a:xfrm>
          <a:prstGeom prst="rect">
            <a:avLst/>
          </a:prstGeom>
          <a:noFill/>
        </p:spPr>
        <p:txBody>
          <a:bodyPr wrap="square" rtlCol="0">
            <a:spAutoFit/>
          </a:bodyPr>
          <a:lstStyle/>
          <a:p>
            <a:endParaRPr lang="es-CO" dirty="0"/>
          </a:p>
        </p:txBody>
      </p:sp>
      <p:sp>
        <p:nvSpPr>
          <p:cNvPr id="6" name="5 CuadroTexto"/>
          <p:cNvSpPr txBox="1"/>
          <p:nvPr/>
        </p:nvSpPr>
        <p:spPr>
          <a:xfrm>
            <a:off x="161947" y="694945"/>
            <a:ext cx="11883749" cy="6186309"/>
          </a:xfrm>
          <a:prstGeom prst="rect">
            <a:avLst/>
          </a:prstGeom>
          <a:noFill/>
        </p:spPr>
        <p:txBody>
          <a:bodyPr wrap="square" rtlCol="0">
            <a:spAutoFit/>
          </a:bodyPr>
          <a:lstStyle/>
          <a:p>
            <a:pPr algn="just"/>
            <a:r>
              <a:rPr lang="es-CO" b="1" dirty="0" smtClean="0"/>
              <a:t>Preguntas realizadas de manera virtual a través de video por  parte de los usuarios de los servicios de protección social y conexión por zoom </a:t>
            </a:r>
          </a:p>
          <a:p>
            <a:pPr algn="just"/>
            <a:endParaRPr lang="es-CO" b="1" dirty="0" smtClean="0"/>
          </a:p>
          <a:p>
            <a:pPr algn="just"/>
            <a:r>
              <a:rPr lang="es-CO" b="1" dirty="0" smtClean="0"/>
              <a:t>¿Se destinarán recursos para el mantenimiento e infraestructura en el centro  de Bienestar del Adulto Mayor en Villeta?</a:t>
            </a:r>
            <a:r>
              <a:rPr lang="es-CO" dirty="0" smtClean="0"/>
              <a:t/>
            </a:r>
            <a:br>
              <a:rPr lang="es-CO" dirty="0" smtClean="0"/>
            </a:br>
            <a:endParaRPr lang="es-CO" dirty="0" smtClean="0"/>
          </a:p>
          <a:p>
            <a:pPr algn="just"/>
            <a:r>
              <a:rPr lang="es-CO" dirty="0" smtClean="0"/>
              <a:t>Responde el Gerente: En la vigencia actual se invirtieron 250 millones de cooperación en adecuación, mantenimiento y conservación del centro, donde intervinieron el sistema eléctrico y los cielorrasos. Estos recursos equivalen al 8.6% del valor total del contrato. </a:t>
            </a:r>
          </a:p>
          <a:p>
            <a:pPr algn="just"/>
            <a:endParaRPr lang="es-CO" dirty="0" smtClean="0"/>
          </a:p>
          <a:p>
            <a:pPr algn="just"/>
            <a:r>
              <a:rPr lang="es-CO" b="1" dirty="0" smtClean="0"/>
              <a:t>¿Qué estrategia desarrollará la entidad para incluir personas mayores en los centros de protección y llenar los cupos disponibles?</a:t>
            </a:r>
          </a:p>
          <a:p>
            <a:pPr algn="just"/>
            <a:endParaRPr lang="es-CO" b="1" dirty="0" smtClean="0"/>
          </a:p>
          <a:p>
            <a:pPr algn="just"/>
            <a:r>
              <a:rPr lang="es-CO" dirty="0" smtClean="0"/>
              <a:t>Responde el Gerente: Los alcaldes deben suscribir convenios con la Beneficencia para cofinanciar la protección y ampliar los cupos contratados. Se les ha comunicado con oportunidad para que incluyan en los presupuestos municipales los recursos suficientes para brindar calidad y vida a los adultos mayores de su población, porque contratar esta atención con la entidad les sale más económico que crear sus propios programas.  Así mismo se les solicita de manera permanente que cumplan a cabalidad de manera responsable con los cupos ya contratados con la entidad. </a:t>
            </a:r>
            <a:endParaRPr lang="es-CO" b="1" dirty="0" smtClean="0"/>
          </a:p>
          <a:p>
            <a:pPr algn="just"/>
            <a:endParaRPr lang="es-CO" b="1" dirty="0" smtClean="0"/>
          </a:p>
          <a:p>
            <a:pPr algn="just"/>
            <a:r>
              <a:rPr lang="es-CO" b="1" dirty="0" smtClean="0"/>
              <a:t>¿Es posible el traslado de usuarios de centros de discapacidad mental a centros de adulto mayor para disminuir costos de atención?</a:t>
            </a:r>
          </a:p>
          <a:p>
            <a:pPr algn="just"/>
            <a:r>
              <a:rPr lang="es-CO" dirty="0" smtClean="0"/>
              <a:t>Responde el Gerente: Los usuarios de salud mental requieren atención especializada que no se contrata en los centros de adulto mayor.</a:t>
            </a:r>
            <a:endParaRPr lang="es-CO"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93339" y="145117"/>
            <a:ext cx="8735438" cy="4924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600" b="1" dirty="0" smtClean="0">
                <a:solidFill>
                  <a:schemeClr val="accent1">
                    <a:lumMod val="75000"/>
                  </a:schemeClr>
                </a:solidFill>
                <a:latin typeface="Arial" pitchFamily="34" charset="0"/>
                <a:cs typeface="Arial" pitchFamily="34" charset="0"/>
              </a:rPr>
              <a:t>PREGUNTAS Y RESPUESTAS</a:t>
            </a:r>
          </a:p>
        </p:txBody>
      </p:sp>
      <p:sp>
        <p:nvSpPr>
          <p:cNvPr id="5" name="4 CuadroTexto"/>
          <p:cNvSpPr txBox="1"/>
          <p:nvPr/>
        </p:nvSpPr>
        <p:spPr>
          <a:xfrm>
            <a:off x="944880" y="1725168"/>
            <a:ext cx="2913888" cy="369332"/>
          </a:xfrm>
          <a:prstGeom prst="rect">
            <a:avLst/>
          </a:prstGeom>
          <a:noFill/>
        </p:spPr>
        <p:txBody>
          <a:bodyPr wrap="square" rtlCol="0">
            <a:spAutoFit/>
          </a:bodyPr>
          <a:lstStyle/>
          <a:p>
            <a:endParaRPr lang="es-CO" dirty="0"/>
          </a:p>
        </p:txBody>
      </p:sp>
      <p:sp>
        <p:nvSpPr>
          <p:cNvPr id="6" name="5 CuadroTexto"/>
          <p:cNvSpPr txBox="1"/>
          <p:nvPr/>
        </p:nvSpPr>
        <p:spPr>
          <a:xfrm>
            <a:off x="146304" y="914401"/>
            <a:ext cx="12045696" cy="5909310"/>
          </a:xfrm>
          <a:prstGeom prst="rect">
            <a:avLst/>
          </a:prstGeom>
          <a:noFill/>
        </p:spPr>
        <p:txBody>
          <a:bodyPr wrap="square" rtlCol="0">
            <a:spAutoFit/>
          </a:bodyPr>
          <a:lstStyle/>
          <a:p>
            <a:pPr algn="just"/>
            <a:r>
              <a:rPr lang="es-CO" b="1" dirty="0" smtClean="0"/>
              <a:t>¿Cuáles son las acciones que se han tomado para pagar las cuentas por pagar del año 2019 y 2020 y cuándo se pagarán?.</a:t>
            </a:r>
            <a:r>
              <a:rPr lang="es-CO" dirty="0" smtClean="0"/>
              <a:t/>
            </a:r>
            <a:br>
              <a:rPr lang="es-CO" dirty="0" smtClean="0"/>
            </a:br>
            <a:endParaRPr lang="es-CO" dirty="0" smtClean="0"/>
          </a:p>
          <a:p>
            <a:pPr algn="just"/>
            <a:r>
              <a:rPr lang="es-CO" dirty="0" smtClean="0"/>
              <a:t>Responde el Gerente: Ante la imposibilidad de liquidez se está avanzando en acuerdos de dación en pago y antes terminar el primer trimestre de 2022 se tendrán las cuentas saldadas sin pago de intereses ni sanciones. </a:t>
            </a:r>
          </a:p>
          <a:p>
            <a:pPr algn="just"/>
            <a:endParaRPr lang="es-CO" dirty="0" smtClean="0"/>
          </a:p>
          <a:p>
            <a:pPr algn="just"/>
            <a:r>
              <a:rPr lang="es-CO" dirty="0" smtClean="0"/>
              <a:t>Las cuentas por pagar de noviembre y diciembre de 2021 se pagarán en enero de 2021.  Se terminará esta vigencia al día con las cuentas hasta octubre de 2021.</a:t>
            </a:r>
          </a:p>
          <a:p>
            <a:pPr algn="just"/>
            <a:endParaRPr lang="es-CO" dirty="0" smtClean="0"/>
          </a:p>
          <a:p>
            <a:pPr algn="just"/>
            <a:r>
              <a:rPr lang="es-CO" b="1" dirty="0" smtClean="0"/>
              <a:t>¿Cuándo se iniciará la contratación de los servicios para la vigencia 2022.  Se realizarán adiciones a los contratos actuales?</a:t>
            </a:r>
          </a:p>
          <a:p>
            <a:pPr algn="just"/>
            <a:endParaRPr lang="es-CO" b="1" dirty="0" smtClean="0"/>
          </a:p>
          <a:p>
            <a:pPr algn="just"/>
            <a:r>
              <a:rPr lang="es-CO" dirty="0" smtClean="0"/>
              <a:t>Responde el Gerente: Se está realizando ajustes a la estructura de costos y se comunicarán el 16 de diciembre de 2021. </a:t>
            </a:r>
          </a:p>
          <a:p>
            <a:pPr algn="just"/>
            <a:r>
              <a:rPr lang="es-CO" dirty="0" smtClean="0"/>
              <a:t>Los costos del 1 al 15 de enero de 2022  los asumen los operadores actuales por cooperación.</a:t>
            </a:r>
          </a:p>
          <a:p>
            <a:pPr algn="just"/>
            <a:endParaRPr lang="es-CO" dirty="0" smtClean="0"/>
          </a:p>
          <a:p>
            <a:pPr algn="just"/>
            <a:r>
              <a:rPr lang="es-CO" b="1" dirty="0" smtClean="0"/>
              <a:t>¿Los operadores tendrán la oportunidad de participar activa en la revisión de costos para determinar la viabilidad de las reducciones que realice la entidad en los mismos?.</a:t>
            </a:r>
          </a:p>
          <a:p>
            <a:pPr algn="just"/>
            <a:endParaRPr lang="es-CO" b="1" dirty="0" smtClean="0"/>
          </a:p>
          <a:p>
            <a:pPr algn="just"/>
            <a:r>
              <a:rPr lang="es-CO" dirty="0" smtClean="0"/>
              <a:t>Responde el Gerente: Se hará la reducción pensando siempre en la calidad del servicio.  En su reestructuración será necesario realizar traslados con la autorización de la Secretaría de Salud del Departamento, a la entidad la supervisan el Departamento, Salud Municipal y Bogotá.</a:t>
            </a:r>
          </a:p>
          <a:p>
            <a:pPr algn="just"/>
            <a:endParaRPr lang="es-CO" dirty="0" smtClean="0"/>
          </a:p>
          <a:p>
            <a:pPr algn="just"/>
            <a:r>
              <a:rPr lang="es-CO" dirty="0" smtClean="0"/>
              <a:t>Pensando en garantizar los servicios se llamará  a los contratistas en la próxima semana.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49371" y="279229"/>
            <a:ext cx="8735438" cy="49244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600" b="1" dirty="0" smtClean="0">
                <a:solidFill>
                  <a:schemeClr val="accent1">
                    <a:lumMod val="75000"/>
                  </a:schemeClr>
                </a:solidFill>
                <a:latin typeface="Arial" pitchFamily="34" charset="0"/>
                <a:cs typeface="Arial" pitchFamily="34" charset="0"/>
              </a:rPr>
              <a:t>PREGUNTAS Y RESPUESTAS</a:t>
            </a:r>
          </a:p>
        </p:txBody>
      </p:sp>
      <p:sp>
        <p:nvSpPr>
          <p:cNvPr id="5" name="4 CuadroTexto"/>
          <p:cNvSpPr txBox="1"/>
          <p:nvPr/>
        </p:nvSpPr>
        <p:spPr>
          <a:xfrm>
            <a:off x="944880" y="1725168"/>
            <a:ext cx="2913888" cy="369332"/>
          </a:xfrm>
          <a:prstGeom prst="rect">
            <a:avLst/>
          </a:prstGeom>
          <a:noFill/>
        </p:spPr>
        <p:txBody>
          <a:bodyPr wrap="square" rtlCol="0">
            <a:spAutoFit/>
          </a:bodyPr>
          <a:lstStyle/>
          <a:p>
            <a:endParaRPr lang="es-CO" dirty="0"/>
          </a:p>
        </p:txBody>
      </p:sp>
      <p:sp>
        <p:nvSpPr>
          <p:cNvPr id="6" name="5 CuadroTexto"/>
          <p:cNvSpPr txBox="1"/>
          <p:nvPr/>
        </p:nvSpPr>
        <p:spPr>
          <a:xfrm>
            <a:off x="146304" y="1048513"/>
            <a:ext cx="12045696" cy="4247317"/>
          </a:xfrm>
          <a:prstGeom prst="rect">
            <a:avLst/>
          </a:prstGeom>
          <a:noFill/>
        </p:spPr>
        <p:txBody>
          <a:bodyPr wrap="square" rtlCol="0">
            <a:spAutoFit/>
          </a:bodyPr>
          <a:lstStyle/>
          <a:p>
            <a:pPr algn="just"/>
            <a:r>
              <a:rPr lang="es-CO" b="1" dirty="0" smtClean="0"/>
              <a:t>¿Cuál es el beneficio para la entidad de entregarle en comodato el edificio de la calle 48 con carrera 13 en Bogotá a la contraloría Departamental?</a:t>
            </a:r>
          </a:p>
          <a:p>
            <a:pPr algn="just"/>
            <a:endParaRPr lang="es-CO" b="1" dirty="0" smtClean="0"/>
          </a:p>
          <a:p>
            <a:pPr algn="just"/>
            <a:r>
              <a:rPr lang="es-CO" dirty="0" smtClean="0"/>
              <a:t>Responde el Gerente: Es un comodato muy antiguo y esa entidad asume costos de mantenimiento y conservación del inmueble y pago de impuestos. Nos ha servido para argumentar al Gobernador la petición de recursos de inversión para la Beneficencia, que en 2021 ascendieron a 18.602 millones de pesos, de los cuales 17.500 son para inversión y se comprometieron a transferir recursos para las vigencias 2022 a 2024 </a:t>
            </a:r>
          </a:p>
          <a:p>
            <a:pPr algn="just"/>
            <a:endParaRPr lang="es-CO" b="1" dirty="0" smtClean="0"/>
          </a:p>
          <a:p>
            <a:pPr algn="just"/>
            <a:endParaRPr lang="es-CO" b="1" dirty="0" smtClean="0"/>
          </a:p>
          <a:p>
            <a:pPr algn="just"/>
            <a:r>
              <a:rPr lang="es-CO" b="1" dirty="0" smtClean="0"/>
              <a:t>¿Cuál es la situación jurídica legal del Hotel Palmetto ubicado en Girardot?</a:t>
            </a:r>
          </a:p>
          <a:p>
            <a:pPr algn="just"/>
            <a:endParaRPr lang="es-CO" b="1" dirty="0" smtClean="0"/>
          </a:p>
          <a:p>
            <a:pPr algn="just"/>
            <a:r>
              <a:rPr lang="es-CO" dirty="0" smtClean="0"/>
              <a:t>Responde el Gerente: Se hizo una permuta con el dueño del 47% del hotel, quien no firmó contrato con la Inmobiliaria Cundinamarquesa para la administración del inmueble y la Beneficencia no podía asumir la totalidad de la administración. Con esta permuta se entregaron predios de difícil venta y al ser dueños de la totalidad del inmueble, se está gestionando la venta del mismo.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57200" y="451285"/>
            <a:ext cx="10896600" cy="414348"/>
          </a:xfrm>
          <a:prstGeom prst="rect">
            <a:avLst/>
          </a:prstGeom>
          <a:ln>
            <a:solidFill>
              <a:schemeClr val="tx1"/>
            </a:solid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5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CO" sz="4400" b="1" i="0" u="none" strike="noStrike" kern="1200" cap="none" spc="0" normalizeH="0" baseline="0" noProof="0" dirty="0" smtClean="0">
                <a:ln>
                  <a:noFill/>
                </a:ln>
                <a:solidFill>
                  <a:schemeClr val="bg1"/>
                </a:solidFill>
                <a:effectLst/>
                <a:uLnTx/>
                <a:uFillTx/>
                <a:ea typeface="+mj-ea"/>
                <a:cs typeface="+mj-cs"/>
              </a:rPr>
              <a:t>RESULTADOS DE LA ENCUESTA DE</a:t>
            </a:r>
            <a:r>
              <a:rPr kumimoji="0" lang="es-CO" sz="4400" b="1" i="0" u="none" strike="noStrike" kern="1200" cap="none" spc="0" normalizeH="0" noProof="0" dirty="0" smtClean="0">
                <a:ln>
                  <a:noFill/>
                </a:ln>
                <a:solidFill>
                  <a:schemeClr val="bg1"/>
                </a:solidFill>
                <a:effectLst/>
                <a:uLnTx/>
                <a:uFillTx/>
                <a:ea typeface="+mj-ea"/>
                <a:cs typeface="+mj-cs"/>
              </a:rPr>
              <a:t> EVALUACIÓN DE LA RENDICIÓN DE CUENTAS</a:t>
            </a:r>
            <a:endParaRPr kumimoji="0" lang="es-CO" sz="4400" b="1" i="0" u="none" strike="noStrike" kern="1200" cap="none" spc="0" normalizeH="0" baseline="0" noProof="0" dirty="0">
              <a:ln>
                <a:noFill/>
              </a:ln>
              <a:solidFill>
                <a:schemeClr val="bg1"/>
              </a:solidFill>
              <a:effectLst/>
              <a:uLnTx/>
              <a:uFillTx/>
              <a:ea typeface="+mj-ea"/>
              <a:cs typeface="+mj-cs"/>
            </a:endParaRPr>
          </a:p>
        </p:txBody>
      </p:sp>
      <p:sp>
        <p:nvSpPr>
          <p:cNvPr id="6" name="Marcador de contenido 2"/>
          <p:cNvSpPr txBox="1">
            <a:spLocks/>
          </p:cNvSpPr>
          <p:nvPr/>
        </p:nvSpPr>
        <p:spPr>
          <a:xfrm>
            <a:off x="457200" y="1202251"/>
            <a:ext cx="10896600" cy="782413"/>
          </a:xfrm>
          <a:prstGeom prst="rect">
            <a:avLst/>
          </a:prstGeom>
        </p:spPr>
        <p:txBody>
          <a:bodyPr vert="horz" lIns="91440" tIns="45720" rIns="91440" bIns="45720" rtlCol="0">
            <a:normAutofit lnSpcReduction="10000"/>
          </a:bodyPr>
          <a:lstStyle/>
          <a:p>
            <a:pPr lvl="0" algn="just">
              <a:spcBef>
                <a:spcPct val="20000"/>
              </a:spcBef>
              <a:defRPr/>
            </a:pPr>
            <a:r>
              <a:rPr lang="es-CO" sz="2400" dirty="0" smtClean="0">
                <a:solidFill>
                  <a:schemeClr val="tx2"/>
                </a:solidFill>
              </a:rPr>
              <a:t>Encuesta de 10 preguntas diligenciada por 32 personas, cuyos resultados se presentan a continuación:</a:t>
            </a:r>
          </a:p>
          <a:p>
            <a:pPr lvl="0" algn="just">
              <a:spcBef>
                <a:spcPct val="20000"/>
              </a:spcBef>
              <a:defRPr/>
            </a:pPr>
            <a:endParaRPr kumimoji="0" lang="es-CO" sz="2400" b="0" i="0" u="none" strike="noStrike" kern="1200" cap="none" spc="0" normalizeH="0" noProof="0" dirty="0" smtClean="0">
              <a:ln>
                <a:noFill/>
              </a:ln>
              <a:solidFill>
                <a:schemeClr val="tx2"/>
              </a:solidFill>
              <a:effectLst/>
              <a:uLnTx/>
              <a:uFillTx/>
            </a:endParaRPr>
          </a:p>
          <a:p>
            <a:pPr lvl="0" algn="just">
              <a:spcBef>
                <a:spcPct val="20000"/>
              </a:spcBef>
              <a:defRPr/>
            </a:pPr>
            <a:endParaRPr kumimoji="0" lang="es-CO" sz="2400" b="0" i="0" u="none" strike="noStrike" kern="1200" cap="none" spc="0" normalizeH="0" noProof="0" dirty="0" smtClean="0">
              <a:ln>
                <a:noFill/>
              </a:ln>
              <a:solidFill>
                <a:schemeClr val="tx2"/>
              </a:solidFill>
              <a:effectLst/>
              <a:uLnTx/>
              <a:uFillTx/>
            </a:endParaRPr>
          </a:p>
          <a:p>
            <a:pPr lvl="0" algn="just">
              <a:spcBef>
                <a:spcPct val="20000"/>
              </a:spcBef>
              <a:defRPr/>
            </a:pPr>
            <a:endParaRPr kumimoji="0" lang="es-CO" sz="3200" b="0" i="0" u="none" strike="noStrike" kern="1200" cap="none" spc="0" normalizeH="0" baseline="0" noProof="0" dirty="0" smtClean="0">
              <a:ln>
                <a:noFill/>
              </a:ln>
              <a:solidFill>
                <a:schemeClr val="tx2"/>
              </a:solidFill>
              <a:effectLst/>
              <a:uLnTx/>
              <a:uFillTx/>
              <a:latin typeface="+mn-lt"/>
              <a:ea typeface="+mn-ea"/>
              <a:cs typeface="+mn-cs"/>
            </a:endParaRPr>
          </a:p>
        </p:txBody>
      </p:sp>
      <p:graphicFrame>
        <p:nvGraphicFramePr>
          <p:cNvPr id="7" name="6 Gráfico"/>
          <p:cNvGraphicFramePr/>
          <p:nvPr/>
        </p:nvGraphicFramePr>
        <p:xfrm>
          <a:off x="457200" y="1984664"/>
          <a:ext cx="5172076" cy="40991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nvGraphicFramePr>
        <p:xfrm>
          <a:off x="6096000" y="1984664"/>
          <a:ext cx="5257800" cy="40991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Gráfico"/>
          <p:cNvGraphicFramePr/>
          <p:nvPr/>
        </p:nvGraphicFramePr>
        <p:xfrm>
          <a:off x="457200" y="1146048"/>
          <a:ext cx="4858512"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Gráfico"/>
          <p:cNvGraphicFramePr/>
          <p:nvPr/>
        </p:nvGraphicFramePr>
        <p:xfrm>
          <a:off x="6067425" y="1146048"/>
          <a:ext cx="5286375"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1"/>
          <p:cNvSpPr txBox="1">
            <a:spLocks/>
          </p:cNvSpPr>
          <p:nvPr/>
        </p:nvSpPr>
        <p:spPr>
          <a:xfrm>
            <a:off x="457200" y="451285"/>
            <a:ext cx="10896600" cy="414348"/>
          </a:xfrm>
          <a:prstGeom prst="rect">
            <a:avLst/>
          </a:prstGeom>
          <a:ln>
            <a:solidFill>
              <a:schemeClr val="tx1"/>
            </a:solid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5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CO" sz="4400" b="1" i="0" u="none" strike="noStrike" kern="1200" cap="none" spc="0" normalizeH="0" baseline="0" noProof="0" dirty="0" smtClean="0">
                <a:ln>
                  <a:noFill/>
                </a:ln>
                <a:solidFill>
                  <a:schemeClr val="bg1"/>
                </a:solidFill>
                <a:effectLst/>
                <a:uLnTx/>
                <a:uFillTx/>
                <a:ea typeface="+mj-ea"/>
                <a:cs typeface="+mj-cs"/>
              </a:rPr>
              <a:t>RESULTADOS DE LA ENCUESTA DE</a:t>
            </a:r>
            <a:r>
              <a:rPr kumimoji="0" lang="es-CO" sz="4400" b="1" i="0" u="none" strike="noStrike" kern="1200" cap="none" spc="0" normalizeH="0" noProof="0" dirty="0" smtClean="0">
                <a:ln>
                  <a:noFill/>
                </a:ln>
                <a:solidFill>
                  <a:schemeClr val="bg1"/>
                </a:solidFill>
                <a:effectLst/>
                <a:uLnTx/>
                <a:uFillTx/>
                <a:ea typeface="+mj-ea"/>
                <a:cs typeface="+mj-cs"/>
              </a:rPr>
              <a:t> EVALUACIÓN DE LA RENDICIÓN DE CUENTAS</a:t>
            </a:r>
            <a:endParaRPr kumimoji="0" lang="es-CO" sz="4400" b="1" i="0" u="none" strike="noStrike" kern="1200" cap="none" spc="0" normalizeH="0" baseline="0" noProof="0" dirty="0">
              <a:ln>
                <a:noFill/>
              </a:ln>
              <a:solidFill>
                <a:schemeClr val="bg1"/>
              </a:solidFill>
              <a:effectLst/>
              <a:uLnTx/>
              <a:uFillTx/>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nvGraphicFramePr>
        <p:xfrm>
          <a:off x="457200" y="1194816"/>
          <a:ext cx="5041392" cy="48524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nvGraphicFramePr>
        <p:xfrm>
          <a:off x="6327648" y="1194816"/>
          <a:ext cx="5026152" cy="4852416"/>
        </p:xfrm>
        <a:graphic>
          <a:graphicData uri="http://schemas.openxmlformats.org/drawingml/2006/chart">
            <c:chart xmlns:c="http://schemas.openxmlformats.org/drawingml/2006/chart" xmlns:r="http://schemas.openxmlformats.org/officeDocument/2006/relationships" r:id="rId3"/>
          </a:graphicData>
        </a:graphic>
      </p:graphicFrame>
      <p:sp>
        <p:nvSpPr>
          <p:cNvPr id="8" name="Título 1"/>
          <p:cNvSpPr txBox="1">
            <a:spLocks/>
          </p:cNvSpPr>
          <p:nvPr/>
        </p:nvSpPr>
        <p:spPr>
          <a:xfrm>
            <a:off x="457200" y="451285"/>
            <a:ext cx="10896600" cy="414348"/>
          </a:xfrm>
          <a:prstGeom prst="rect">
            <a:avLst/>
          </a:prstGeom>
          <a:ln>
            <a:solidFill>
              <a:schemeClr val="tx1"/>
            </a:solid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5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CO" sz="4400" b="1" i="0" u="none" strike="noStrike" kern="1200" cap="none" spc="0" normalizeH="0" baseline="0" noProof="0" dirty="0" smtClean="0">
                <a:ln>
                  <a:noFill/>
                </a:ln>
                <a:solidFill>
                  <a:schemeClr val="bg1"/>
                </a:solidFill>
                <a:effectLst/>
                <a:uLnTx/>
                <a:uFillTx/>
                <a:ea typeface="+mj-ea"/>
                <a:cs typeface="+mj-cs"/>
              </a:rPr>
              <a:t>RESULTADOS DE LA ENCUESTA DE</a:t>
            </a:r>
            <a:r>
              <a:rPr kumimoji="0" lang="es-CO" sz="4400" b="1" i="0" u="none" strike="noStrike" kern="1200" cap="none" spc="0" normalizeH="0" noProof="0" dirty="0" smtClean="0">
                <a:ln>
                  <a:noFill/>
                </a:ln>
                <a:solidFill>
                  <a:schemeClr val="bg1"/>
                </a:solidFill>
                <a:effectLst/>
                <a:uLnTx/>
                <a:uFillTx/>
                <a:ea typeface="+mj-ea"/>
                <a:cs typeface="+mj-cs"/>
              </a:rPr>
              <a:t> EVALUACIÓN DE LA RENDICIÓN DE CUENTAS</a:t>
            </a:r>
            <a:endParaRPr kumimoji="0" lang="es-CO" sz="4400" b="1" i="0" u="none" strike="noStrike" kern="1200" cap="none" spc="0" normalizeH="0" baseline="0" noProof="0" dirty="0">
              <a:ln>
                <a:noFill/>
              </a:ln>
              <a:solidFill>
                <a:schemeClr val="bg1"/>
              </a:solidFill>
              <a:effectLst/>
              <a:uLnTx/>
              <a:uFillTx/>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nvGraphicFramePr>
        <p:xfrm>
          <a:off x="2743200" y="1133856"/>
          <a:ext cx="6315456" cy="4974336"/>
        </p:xfrm>
        <a:graphic>
          <a:graphicData uri="http://schemas.openxmlformats.org/drawingml/2006/chart">
            <c:chart xmlns:c="http://schemas.openxmlformats.org/drawingml/2006/chart" xmlns:r="http://schemas.openxmlformats.org/officeDocument/2006/relationships" r:id="rId2"/>
          </a:graphicData>
        </a:graphic>
      </p:graphicFrame>
      <p:sp>
        <p:nvSpPr>
          <p:cNvPr id="4" name="Título 1"/>
          <p:cNvSpPr txBox="1">
            <a:spLocks/>
          </p:cNvSpPr>
          <p:nvPr/>
        </p:nvSpPr>
        <p:spPr>
          <a:xfrm>
            <a:off x="457200" y="451285"/>
            <a:ext cx="10896600" cy="414348"/>
          </a:xfrm>
          <a:prstGeom prst="rect">
            <a:avLst/>
          </a:prstGeom>
          <a:ln>
            <a:solidFill>
              <a:schemeClr val="tx1"/>
            </a:solid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55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CO" sz="4400" b="1" i="0" u="none" strike="noStrike" kern="1200" cap="none" spc="0" normalizeH="0" baseline="0" noProof="0" dirty="0" smtClean="0">
                <a:ln>
                  <a:noFill/>
                </a:ln>
                <a:solidFill>
                  <a:schemeClr val="bg1"/>
                </a:solidFill>
                <a:effectLst/>
                <a:uLnTx/>
                <a:uFillTx/>
                <a:ea typeface="+mj-ea"/>
                <a:cs typeface="+mj-cs"/>
              </a:rPr>
              <a:t>RESULTADOS DE LA ENCUESTA DE</a:t>
            </a:r>
            <a:r>
              <a:rPr kumimoji="0" lang="es-CO" sz="4400" b="1" i="0" u="none" strike="noStrike" kern="1200" cap="none" spc="0" normalizeH="0" noProof="0" dirty="0" smtClean="0">
                <a:ln>
                  <a:noFill/>
                </a:ln>
                <a:solidFill>
                  <a:schemeClr val="bg1"/>
                </a:solidFill>
                <a:effectLst/>
                <a:uLnTx/>
                <a:uFillTx/>
                <a:ea typeface="+mj-ea"/>
                <a:cs typeface="+mj-cs"/>
              </a:rPr>
              <a:t> EVALUACIÓN DE LA RENDICIÓN DE CUENTAS</a:t>
            </a:r>
            <a:endParaRPr kumimoji="0" lang="es-CO" sz="4400" b="1" i="0" u="none" strike="noStrike" kern="1200" cap="none" spc="0" normalizeH="0" baseline="0" noProof="0" dirty="0">
              <a:ln>
                <a:noFill/>
              </a:ln>
              <a:solidFill>
                <a:schemeClr val="bg1"/>
              </a:solidFill>
              <a:effectLst/>
              <a:uLnTx/>
              <a:uFillTx/>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endParaRPr lang="en-US" dirty="0"/>
          </a:p>
          <a:p>
            <a:pPr indent="-285750" algn="just">
              <a:buFont typeface="Arial" panose="020B0604020202020204" pitchFamily="34" charset="0"/>
              <a:buChar char="•"/>
            </a:pPr>
            <a:endParaRPr lang="en-US" dirty="0"/>
          </a:p>
        </p:txBody>
      </p:sp>
      <p:graphicFrame>
        <p:nvGraphicFramePr>
          <p:cNvPr id="6" name="5 Diagrama"/>
          <p:cNvGraphicFramePr/>
          <p:nvPr/>
        </p:nvGraphicFramePr>
        <p:xfrm>
          <a:off x="1426464" y="719667"/>
          <a:ext cx="9473184" cy="4913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976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pPr marL="0" indent="0">
              <a:buNone/>
            </a:pPr>
            <a:endParaRPr lang="en-US" sz="3600" dirty="0">
              <a:solidFill>
                <a:srgbClr val="0070C0"/>
              </a:solidFill>
              <a:latin typeface="+mj-lt"/>
            </a:endParaRPr>
          </a:p>
        </p:txBody>
      </p:sp>
      <p:pic>
        <p:nvPicPr>
          <p:cNvPr id="35844" name="Picture 4" descr="C:\Users\dalozano\Downloads\WhatsApp Image 2021-11-30 at 11.05.49 AM rendicion cuantas  y dialogo ciudadadano.jpeg"/>
          <p:cNvPicPr>
            <a:picLocks noChangeAspect="1" noChangeArrowheads="1"/>
          </p:cNvPicPr>
          <p:nvPr/>
        </p:nvPicPr>
        <p:blipFill>
          <a:blip r:embed="rId3"/>
          <a:srcRect/>
          <a:stretch>
            <a:fillRect/>
          </a:stretch>
        </p:blipFill>
        <p:spPr bwMode="auto">
          <a:xfrm>
            <a:off x="172995" y="869795"/>
            <a:ext cx="4735624" cy="5988205"/>
          </a:xfrm>
          <a:prstGeom prst="rect">
            <a:avLst/>
          </a:prstGeom>
          <a:noFill/>
          <a:ln>
            <a:solidFill>
              <a:schemeClr val="tx2"/>
            </a:solidFill>
          </a:ln>
        </p:spPr>
      </p:pic>
      <p:pic>
        <p:nvPicPr>
          <p:cNvPr id="10" name="9 Imagen"/>
          <p:cNvPicPr/>
          <p:nvPr/>
        </p:nvPicPr>
        <p:blipFill>
          <a:blip r:embed="rId4"/>
          <a:srcRect l="7096" t="2261" r="11253" b="11483"/>
          <a:stretch>
            <a:fillRect/>
          </a:stretch>
        </p:blipFill>
        <p:spPr bwMode="auto">
          <a:xfrm>
            <a:off x="5225759" y="869795"/>
            <a:ext cx="6698511" cy="5988205"/>
          </a:xfrm>
          <a:prstGeom prst="rect">
            <a:avLst/>
          </a:prstGeom>
          <a:ln w="3175" cap="sq" cmpd="thickThin">
            <a:solidFill>
              <a:schemeClr val="tx1"/>
            </a:solidFill>
            <a:prstDash val="solid"/>
            <a:miter lim="800000"/>
          </a:ln>
          <a:effectLst>
            <a:innerShdw blurRad="76200">
              <a:srgbClr val="000000"/>
            </a:innerShdw>
          </a:effectLst>
        </p:spPr>
      </p:pic>
      <p:sp>
        <p:nvSpPr>
          <p:cNvPr id="11" name="Título 1"/>
          <p:cNvSpPr>
            <a:spLocks noGrp="1"/>
          </p:cNvSpPr>
          <p:nvPr>
            <p:ph type="title"/>
          </p:nvPr>
        </p:nvSpPr>
        <p:spPr>
          <a:xfrm>
            <a:off x="476469" y="164642"/>
            <a:ext cx="11215659" cy="446827"/>
          </a:xfrm>
          <a:ln/>
        </p:spPr>
        <p:style>
          <a:lnRef idx="2">
            <a:schemeClr val="dk1"/>
          </a:lnRef>
          <a:fillRef idx="1">
            <a:schemeClr val="lt1"/>
          </a:fillRef>
          <a:effectRef idx="0">
            <a:schemeClr val="dk1"/>
          </a:effectRef>
          <a:fontRef idx="minor">
            <a:schemeClr val="dk1"/>
          </a:fontRef>
        </p:style>
        <p:txBody>
          <a:bodyPr>
            <a:noAutofit/>
          </a:bodyPr>
          <a:lstStyle/>
          <a:p>
            <a:pPr algn="ctr"/>
            <a:r>
              <a:rPr lang="es-ES" sz="2200" b="1" dirty="0" smtClean="0">
                <a:cs typeface="Arial" charset="0"/>
              </a:rPr>
              <a:t>CONVOCATORIA A LA RENDICIÓN DE CUENTAS DE LA BENEFICENCIA DE CUNDINAMARCA</a:t>
            </a:r>
            <a:endParaRPr lang="en-US" sz="2200" b="1" dirty="0"/>
          </a:p>
        </p:txBody>
      </p:sp>
    </p:spTree>
    <p:extLst>
      <p:ext uri="{BB962C8B-B14F-4D97-AF65-F5344CB8AC3E}">
        <p14:creationId xmlns:p14="http://schemas.microsoft.com/office/powerpoint/2010/main" val="1518222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endParaRPr lang="en-US" dirty="0"/>
          </a:p>
          <a:p>
            <a:pPr indent="-285750" algn="just">
              <a:buFont typeface="Arial" panose="020B0604020202020204" pitchFamily="34" charset="0"/>
              <a:buChar char="•"/>
            </a:pPr>
            <a:endParaRPr lang="en-US" dirty="0"/>
          </a:p>
        </p:txBody>
      </p:sp>
      <p:graphicFrame>
        <p:nvGraphicFramePr>
          <p:cNvPr id="3" name="Diagrama 5"/>
          <p:cNvGraphicFramePr/>
          <p:nvPr>
            <p:extLst>
              <p:ext uri="{D42A27DB-BD31-4B8C-83A1-F6EECF244321}">
                <p14:modId xmlns:p14="http://schemas.microsoft.com/office/powerpoint/2010/main" val="3743279755"/>
              </p:ext>
            </p:extLst>
          </p:nvPr>
        </p:nvGraphicFramePr>
        <p:xfrm>
          <a:off x="780288" y="926592"/>
          <a:ext cx="10655807" cy="547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3"/>
          <p:cNvSpPr/>
          <p:nvPr/>
        </p:nvSpPr>
        <p:spPr>
          <a:xfrm>
            <a:off x="1524000" y="504412"/>
            <a:ext cx="9509760" cy="369332"/>
          </a:xfrm>
          <a:prstGeom prst="rect">
            <a:avLst/>
          </a:prstGeom>
        </p:spPr>
        <p:txBody>
          <a:bodyPr wrap="square">
            <a:spAutoFit/>
          </a:bodyPr>
          <a:lstStyle/>
          <a:p>
            <a:pPr lvl="0" algn="just" fontAlgn="ctr"/>
            <a:r>
              <a:rPr lang="es-CO" b="1" dirty="0" smtClean="0"/>
              <a:t>9. Qué propuesta o sugerencia realiza para el siguiente ejercicio de RPC de la entidad?</a:t>
            </a:r>
            <a:endParaRPr lang="es-CO" dirty="0" smtClean="0"/>
          </a:p>
        </p:txBody>
      </p:sp>
    </p:spTree>
    <p:extLst>
      <p:ext uri="{BB962C8B-B14F-4D97-AF65-F5344CB8AC3E}">
        <p14:creationId xmlns:p14="http://schemas.microsoft.com/office/powerpoint/2010/main" val="571976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712177" y="1997839"/>
            <a:ext cx="10709031" cy="923330"/>
          </a:xfrm>
          <a:prstGeom prst="rect">
            <a:avLst/>
          </a:prstGeom>
        </p:spPr>
        <p:txBody>
          <a:bodyPr wrap="square">
            <a:spAutoFit/>
          </a:bodyPr>
          <a:lstStyle/>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endParaRPr lang="en-US" dirty="0"/>
          </a:p>
          <a:p>
            <a:pPr indent="-285750" algn="just">
              <a:buFont typeface="Arial" panose="020B0604020202020204" pitchFamily="34" charset="0"/>
              <a:buChar char="•"/>
            </a:pPr>
            <a:endParaRPr lang="en-US" dirty="0"/>
          </a:p>
        </p:txBody>
      </p:sp>
      <p:graphicFrame>
        <p:nvGraphicFramePr>
          <p:cNvPr id="3" name="Diagrama 2"/>
          <p:cNvGraphicFramePr/>
          <p:nvPr>
            <p:extLst>
              <p:ext uri="{D42A27DB-BD31-4B8C-83A1-F6EECF244321}">
                <p14:modId xmlns:p14="http://schemas.microsoft.com/office/powerpoint/2010/main" val="3376052962"/>
              </p:ext>
            </p:extLst>
          </p:nvPr>
        </p:nvGraphicFramePr>
        <p:xfrm>
          <a:off x="696191" y="943479"/>
          <a:ext cx="11153939" cy="5469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1524000" y="297148"/>
            <a:ext cx="9509760" cy="369332"/>
          </a:xfrm>
          <a:prstGeom prst="rect">
            <a:avLst/>
          </a:prstGeom>
        </p:spPr>
        <p:txBody>
          <a:bodyPr wrap="square">
            <a:spAutoFit/>
          </a:bodyPr>
          <a:lstStyle/>
          <a:p>
            <a:pPr algn="just" fontAlgn="ctr"/>
            <a:r>
              <a:rPr lang="es-ES" b="1" dirty="0"/>
              <a:t>10. Qué propuesta desea que </a:t>
            </a:r>
            <a:r>
              <a:rPr lang="es-ES" b="1" dirty="0" smtClean="0"/>
              <a:t>sea </a:t>
            </a:r>
            <a:r>
              <a:rPr lang="es-ES" b="1" dirty="0"/>
              <a:t>tenida en cuenta en la planeación de la entidad? </a:t>
            </a:r>
            <a:endParaRPr lang="es-E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571976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32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58496" y="792481"/>
            <a:ext cx="11927033" cy="5900927"/>
          </a:xfrm>
          <a:prstGeom prst="rect">
            <a:avLst/>
          </a:prstGeom>
        </p:spPr>
        <p:txBody>
          <a:bodyPr vert="horz" lIns="91440" tIns="45720" rIns="91440" bIns="45720" rtlCol="0">
            <a:noAutofit/>
          </a:bodyPr>
          <a:lstStyle/>
          <a:p>
            <a:pPr algn="just">
              <a:spcBef>
                <a:spcPct val="20000"/>
              </a:spcBef>
              <a:defRPr/>
            </a:pPr>
            <a:r>
              <a:rPr lang="es-CO" sz="1600" dirty="0" smtClean="0"/>
              <a:t>El </a:t>
            </a:r>
            <a:r>
              <a:rPr lang="es-CO" sz="1600" dirty="0"/>
              <a:t>Gerente </a:t>
            </a:r>
            <a:r>
              <a:rPr lang="es-CO" sz="1600" dirty="0" smtClean="0"/>
              <a:t>de la Beneficencia de Cundinamarca Dr</a:t>
            </a:r>
            <a:r>
              <a:rPr lang="es-CO" sz="1600" dirty="0"/>
              <a:t>. </a:t>
            </a:r>
            <a:r>
              <a:rPr lang="es-CO" sz="1600" dirty="0" smtClean="0"/>
              <a:t>Salomón Said Arias saludó a las personas presentes y a quienes se conectaron de manera virtual, enalteció y agradeció la labor de todos los operadores de los centros de protección de la entidad y sus </a:t>
            </a:r>
            <a:r>
              <a:rPr lang="es-CO" sz="1600" dirty="0"/>
              <a:t>equipos </a:t>
            </a:r>
            <a:r>
              <a:rPr lang="es-CO" sz="1600" dirty="0" smtClean="0"/>
              <a:t>de trabajo, quienes lo han dado todo por la salud y la vida de las </a:t>
            </a:r>
            <a:r>
              <a:rPr lang="es-CO" sz="1600" dirty="0"/>
              <a:t>personas </a:t>
            </a:r>
            <a:r>
              <a:rPr lang="es-CO" sz="1600" dirty="0" smtClean="0"/>
              <a:t>que cuidan y atienden, agradece igualmente a todos los funcionarios de la entidad. Pide un minuto de silencio por todas las personas que han fallecido por la pandemia del covid-19.</a:t>
            </a:r>
          </a:p>
          <a:p>
            <a:pPr algn="just"/>
            <a:endParaRPr lang="es-CO" sz="1600" dirty="0" smtClean="0"/>
          </a:p>
          <a:p>
            <a:pPr algn="just"/>
            <a:r>
              <a:rPr lang="es-CO" sz="1600" dirty="0" smtClean="0"/>
              <a:t>Resaltó la protección integral de 1.976 usuarios entre adultos mayores y personas con discapacidad mental en los ocho Centros de bienestar de la entidad, operados por fundaciones y comunidades religiosas que han contado con una inversión superior a los $45.000 millones.</a:t>
            </a:r>
          </a:p>
          <a:p>
            <a:pPr algn="just"/>
            <a:endParaRPr lang="es-CO" sz="1600" dirty="0" smtClean="0"/>
          </a:p>
          <a:p>
            <a:pPr algn="just"/>
            <a:r>
              <a:rPr lang="es-CO" sz="1600" dirty="0" smtClean="0"/>
              <a:t>Dentro de los logros estratégicos se destaca el control de la pandemia por Covid-19 en los centros de bienestar, un trabajo articulado con las EPS, ARL, Secretarías de Salud Departamental y Distrital,  lo cual, a través de protocolos de bioseguridad logró contener los contagios y fallecimientos,  con 2.4% de fallecidos por esta causa en discapacidad mental y 2.6% en adulto mayor, además de contar con un cumplimiento superior al 95% de vacunación de colaboradores y de 99% en las personas atendidas.</a:t>
            </a:r>
          </a:p>
          <a:p>
            <a:pPr algn="just"/>
            <a:r>
              <a:rPr lang="es-CO" sz="1600" dirty="0" smtClean="0"/>
              <a:t> </a:t>
            </a:r>
          </a:p>
          <a:p>
            <a:pPr algn="just"/>
            <a:r>
              <a:rPr lang="es-CO" sz="1600" dirty="0" smtClean="0"/>
              <a:t>De igual manera, cabe resaltar la reactivación de la certificación en el Sistema de Gestión de Calidad ISO 9001:2015 y la certificación internacional SO-SC-CER250232 IQNET, expedida por el Icontec, para todos los centros de protección y la sede administrativa.</a:t>
            </a:r>
          </a:p>
          <a:p>
            <a:pPr algn="just"/>
            <a:r>
              <a:rPr lang="es-CO" sz="1600" dirty="0" smtClean="0"/>
              <a:t> </a:t>
            </a:r>
          </a:p>
          <a:p>
            <a:pPr algn="just"/>
            <a:r>
              <a:rPr lang="es-CO" sz="1600" dirty="0" smtClean="0"/>
              <a:t>Por otra parte, en lo corrido del año se firmaron 135 contratos nuevos con las alcaldías del Departamento, que garantizan la cobertura en atención, además de generar 1.052 empleos indirectos a través de los centros de protección, 80% de dichos puestos de trabajo fueron asignados a mujeres del departamento.</a:t>
            </a:r>
          </a:p>
          <a:p>
            <a:r>
              <a:rPr lang="es-CO" sz="1600" dirty="0" smtClean="0"/>
              <a:t> </a:t>
            </a:r>
          </a:p>
          <a:p>
            <a:pPr algn="just"/>
            <a:r>
              <a:rPr lang="es-CO" sz="1600" dirty="0" smtClean="0"/>
              <a:t>De igual manera, es importante destacar la cofinanciación del Departamento en 38%  de los programas de protección social, la inversión por $2.007 millones de cooperación a través de convenios de asociación con operadores de los centros de protección, recursos destinados a mantenimiento de la planta física de los centros, contratación de talento humano, dotación y contratos de prestación del servicio.</a:t>
            </a:r>
          </a:p>
        </p:txBody>
      </p:sp>
      <p:sp>
        <p:nvSpPr>
          <p:cNvPr id="5" name="Título 1"/>
          <p:cNvSpPr>
            <a:spLocks noGrp="1"/>
          </p:cNvSpPr>
          <p:nvPr>
            <p:ph type="title"/>
          </p:nvPr>
        </p:nvSpPr>
        <p:spPr>
          <a:xfrm>
            <a:off x="2773015" y="159055"/>
            <a:ext cx="6261257" cy="446827"/>
          </a:xfrm>
          <a:ln/>
        </p:spPr>
        <p:style>
          <a:lnRef idx="2">
            <a:schemeClr val="dk1"/>
          </a:lnRef>
          <a:fillRef idx="1">
            <a:schemeClr val="lt1"/>
          </a:fillRef>
          <a:effectRef idx="0">
            <a:schemeClr val="dk1"/>
          </a:effectRef>
          <a:fontRef idx="minor">
            <a:schemeClr val="dk1"/>
          </a:fontRef>
        </p:style>
        <p:txBody>
          <a:bodyPr>
            <a:noAutofit/>
          </a:bodyPr>
          <a:lstStyle/>
          <a:p>
            <a:pPr algn="ctr"/>
            <a:r>
              <a:rPr lang="es-ES" sz="2400" b="1" dirty="0" smtClean="0">
                <a:cs typeface="Arial" charset="0"/>
              </a:rPr>
              <a:t>DESARROLLO DE LA RENDICIÓN DE CUENTAS</a:t>
            </a:r>
            <a:endParaRPr lang="en-US" sz="2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pPr marL="0" indent="0">
              <a:buNone/>
            </a:pPr>
            <a:endParaRPr lang="en-US" sz="3600" dirty="0">
              <a:solidFill>
                <a:srgbClr val="0070C0"/>
              </a:solidFill>
              <a:latin typeface="+mj-lt"/>
            </a:endParaRPr>
          </a:p>
        </p:txBody>
      </p:sp>
      <p:sp>
        <p:nvSpPr>
          <p:cNvPr id="3" name="Título 1"/>
          <p:cNvSpPr>
            <a:spLocks noGrp="1"/>
          </p:cNvSpPr>
          <p:nvPr>
            <p:ph type="title"/>
          </p:nvPr>
        </p:nvSpPr>
        <p:spPr>
          <a:xfrm>
            <a:off x="3276267" y="118521"/>
            <a:ext cx="5444393" cy="446827"/>
          </a:xfrm>
          <a:ln/>
        </p:spPr>
        <p:style>
          <a:lnRef idx="2">
            <a:schemeClr val="dk1"/>
          </a:lnRef>
          <a:fillRef idx="1">
            <a:schemeClr val="lt1"/>
          </a:fillRef>
          <a:effectRef idx="0">
            <a:schemeClr val="dk1"/>
          </a:effectRef>
          <a:fontRef idx="minor">
            <a:schemeClr val="dk1"/>
          </a:fontRef>
        </p:style>
        <p:txBody>
          <a:bodyPr>
            <a:noAutofit/>
          </a:bodyPr>
          <a:lstStyle/>
          <a:p>
            <a:pPr algn="ctr"/>
            <a:r>
              <a:rPr lang="es-ES" sz="2400" b="1" dirty="0" smtClean="0">
                <a:cs typeface="Arial" charset="0"/>
              </a:rPr>
              <a:t>FOTOS  DE LA RENDICIÓN DE CUENTAS</a:t>
            </a:r>
            <a:endParaRPr lang="en-US" sz="2400" b="1" dirty="0"/>
          </a:p>
        </p:txBody>
      </p:sp>
      <p:pic>
        <p:nvPicPr>
          <p:cNvPr id="21505" name="Picture 1" descr="C:\Users\dalozano\Downloads\image00021.jpeg"/>
          <p:cNvPicPr>
            <a:picLocks noChangeAspect="1" noChangeArrowheads="1"/>
          </p:cNvPicPr>
          <p:nvPr/>
        </p:nvPicPr>
        <p:blipFill>
          <a:blip r:embed="rId3"/>
          <a:srcRect/>
          <a:stretch>
            <a:fillRect/>
          </a:stretch>
        </p:blipFill>
        <p:spPr bwMode="auto">
          <a:xfrm>
            <a:off x="6103960" y="3673316"/>
            <a:ext cx="5639984" cy="3172491"/>
          </a:xfrm>
          <a:prstGeom prst="rect">
            <a:avLst/>
          </a:prstGeom>
          <a:noFill/>
        </p:spPr>
      </p:pic>
      <p:pic>
        <p:nvPicPr>
          <p:cNvPr id="21506" name="Picture 2" descr="C:\Users\dalozano\Downloads\image00012.jpeg"/>
          <p:cNvPicPr>
            <a:picLocks noChangeAspect="1" noChangeArrowheads="1"/>
          </p:cNvPicPr>
          <p:nvPr/>
        </p:nvPicPr>
        <p:blipFill>
          <a:blip r:embed="rId4"/>
          <a:srcRect/>
          <a:stretch>
            <a:fillRect/>
          </a:stretch>
        </p:blipFill>
        <p:spPr bwMode="auto">
          <a:xfrm>
            <a:off x="6103960" y="565348"/>
            <a:ext cx="5639984" cy="3171699"/>
          </a:xfrm>
          <a:prstGeom prst="rect">
            <a:avLst/>
          </a:prstGeom>
          <a:noFill/>
        </p:spPr>
      </p:pic>
      <p:pic>
        <p:nvPicPr>
          <p:cNvPr id="21507" name="Picture 3" descr="C:\Users\dalozano\Downloads\image00016.jpeg"/>
          <p:cNvPicPr>
            <a:picLocks noChangeAspect="1" noChangeArrowheads="1"/>
          </p:cNvPicPr>
          <p:nvPr/>
        </p:nvPicPr>
        <p:blipFill>
          <a:blip r:embed="rId5"/>
          <a:srcRect/>
          <a:stretch>
            <a:fillRect/>
          </a:stretch>
        </p:blipFill>
        <p:spPr bwMode="auto">
          <a:xfrm>
            <a:off x="100916" y="560162"/>
            <a:ext cx="5361100" cy="3015619"/>
          </a:xfrm>
          <a:prstGeom prst="rect">
            <a:avLst/>
          </a:prstGeom>
          <a:noFill/>
        </p:spPr>
      </p:pic>
      <p:pic>
        <p:nvPicPr>
          <p:cNvPr id="21508" name="Picture 4" descr="C:\Users\dalozano\Downloads\image00032.jpeg"/>
          <p:cNvPicPr>
            <a:picLocks noChangeAspect="1" noChangeArrowheads="1"/>
          </p:cNvPicPr>
          <p:nvPr/>
        </p:nvPicPr>
        <p:blipFill>
          <a:blip r:embed="rId6"/>
          <a:srcRect/>
          <a:stretch>
            <a:fillRect/>
          </a:stretch>
        </p:blipFill>
        <p:spPr bwMode="auto">
          <a:xfrm>
            <a:off x="100916" y="3673316"/>
            <a:ext cx="5361100" cy="3015377"/>
          </a:xfrm>
          <a:prstGeom prst="rect">
            <a:avLst/>
          </a:prstGeom>
          <a:noFill/>
        </p:spPr>
      </p:pic>
    </p:spTree>
    <p:extLst>
      <p:ext uri="{BB962C8B-B14F-4D97-AF65-F5344CB8AC3E}">
        <p14:creationId xmlns:p14="http://schemas.microsoft.com/office/powerpoint/2010/main" val="1518222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contenido 2"/>
          <p:cNvSpPr>
            <a:spLocks noGrp="1"/>
          </p:cNvSpPr>
          <p:nvPr>
            <p:ph idx="1"/>
          </p:nvPr>
        </p:nvSpPr>
        <p:spPr>
          <a:xfrm>
            <a:off x="838200" y="869795"/>
            <a:ext cx="10515600" cy="5307168"/>
          </a:xfrm>
        </p:spPr>
        <p:txBody>
          <a:bodyPr>
            <a:normAutofit/>
          </a:bodyPr>
          <a:lstStyle/>
          <a:p>
            <a:pPr lvl="0"/>
            <a:endParaRPr lang="en-US" sz="2200" dirty="0">
              <a:latin typeface="+mj-lt"/>
            </a:endParaRPr>
          </a:p>
          <a:p>
            <a:pPr marL="0" indent="0">
              <a:buNone/>
            </a:pPr>
            <a:endParaRPr lang="es-CO" sz="3600" dirty="0">
              <a:solidFill>
                <a:srgbClr val="0070C0"/>
              </a:solidFill>
              <a:latin typeface="+mj-lt"/>
            </a:endParaRPr>
          </a:p>
          <a:p>
            <a:pPr marL="0" indent="0">
              <a:buNone/>
            </a:pPr>
            <a:endParaRPr lang="en-US" sz="3600" dirty="0">
              <a:solidFill>
                <a:srgbClr val="0070C0"/>
              </a:solidFill>
              <a:latin typeface="+mj-lt"/>
            </a:endParaRPr>
          </a:p>
        </p:txBody>
      </p:sp>
      <p:sp>
        <p:nvSpPr>
          <p:cNvPr id="10" name="Título 1"/>
          <p:cNvSpPr>
            <a:spLocks noGrp="1"/>
          </p:cNvSpPr>
          <p:nvPr>
            <p:ph type="title"/>
          </p:nvPr>
        </p:nvSpPr>
        <p:spPr>
          <a:xfrm>
            <a:off x="838200" y="225797"/>
            <a:ext cx="10773793" cy="528893"/>
          </a:xfrm>
          <a:ln/>
        </p:spPr>
        <p:style>
          <a:lnRef idx="2">
            <a:schemeClr val="dk1"/>
          </a:lnRef>
          <a:fillRef idx="1">
            <a:schemeClr val="lt1"/>
          </a:fillRef>
          <a:effectRef idx="0">
            <a:schemeClr val="dk1"/>
          </a:effectRef>
          <a:fontRef idx="minor">
            <a:schemeClr val="dk1"/>
          </a:fontRef>
        </p:style>
        <p:txBody>
          <a:bodyPr>
            <a:noAutofit/>
          </a:bodyPr>
          <a:lstStyle/>
          <a:p>
            <a:pPr algn="ctr"/>
            <a:r>
              <a:rPr lang="es-ES" sz="2400" b="1" dirty="0">
                <a:latin typeface="+mj-lt"/>
                <a:cs typeface="Arial" charset="0"/>
              </a:rPr>
              <a:t>CENTROS DE </a:t>
            </a:r>
            <a:r>
              <a:rPr lang="es-ES" sz="2400" b="1" dirty="0" smtClean="0">
                <a:latin typeface="+mj-lt"/>
                <a:cs typeface="Arial" charset="0"/>
              </a:rPr>
              <a:t>PROTECCIÓN </a:t>
            </a:r>
            <a:r>
              <a:rPr lang="es-ES" sz="2400" b="1" dirty="0">
                <a:latin typeface="+mj-lt"/>
                <a:cs typeface="Arial" charset="0"/>
              </a:rPr>
              <a:t>SOCIAL </a:t>
            </a:r>
            <a:r>
              <a:rPr lang="es-ES" sz="2400" b="1" dirty="0" smtClean="0">
                <a:latin typeface="+mj-lt"/>
                <a:cs typeface="Arial" charset="0"/>
              </a:rPr>
              <a:t>DE LA BENEFICENCIA DE CUNDINAMARCA</a:t>
            </a:r>
            <a:endParaRPr lang="en-US" sz="2400" b="1" dirty="0">
              <a:latin typeface="+mj-lt"/>
            </a:endParaRPr>
          </a:p>
        </p:txBody>
      </p:sp>
      <p:sp>
        <p:nvSpPr>
          <p:cNvPr id="12" name="Título 1">
            <a:extLst>
              <a:ext uri="{FF2B5EF4-FFF2-40B4-BE49-F238E27FC236}">
                <a16:creationId xmlns:a16="http://schemas.microsoft.com/office/drawing/2014/main" id="{B7EB4070-F8F5-4A60-95D9-30BC52862862}"/>
              </a:ext>
            </a:extLst>
          </p:cNvPr>
          <p:cNvSpPr txBox="1">
            <a:spLocks/>
          </p:cNvSpPr>
          <p:nvPr/>
        </p:nvSpPr>
        <p:spPr>
          <a:xfrm>
            <a:off x="4734963" y="1225103"/>
            <a:ext cx="6877030" cy="4471361"/>
          </a:xfrm>
          <a:prstGeom prst="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 typeface="+mj-lt"/>
              <a:buAutoNum type="arabicPeriod"/>
            </a:pPr>
            <a:r>
              <a:rPr lang="es-ES" sz="2000" dirty="0">
                <a:cs typeface="Arial" charset="0"/>
              </a:rPr>
              <a:t>Centro de Bienestar del Adulto </a:t>
            </a:r>
            <a:r>
              <a:rPr lang="es-ES" sz="2000" dirty="0" smtClean="0">
                <a:cs typeface="Arial" charset="0"/>
              </a:rPr>
              <a:t>Mayor en Villeta</a:t>
            </a:r>
            <a:endParaRPr lang="es-ES" sz="2000" dirty="0">
              <a:cs typeface="Arial" charset="0"/>
            </a:endParaRPr>
          </a:p>
          <a:p>
            <a:pPr marL="457200" indent="-457200">
              <a:lnSpc>
                <a:spcPct val="100000"/>
              </a:lnSpc>
              <a:buFont typeface="+mj-lt"/>
              <a:buAutoNum type="arabicPeriod"/>
            </a:pPr>
            <a:r>
              <a:rPr lang="es-ES" sz="2000" dirty="0">
                <a:cs typeface="Arial" charset="0"/>
              </a:rPr>
              <a:t>Centro Masculino Especial La </a:t>
            </a:r>
            <a:r>
              <a:rPr lang="es-ES" sz="2000" dirty="0" smtClean="0">
                <a:cs typeface="Arial" charset="0"/>
              </a:rPr>
              <a:t>Colonia en </a:t>
            </a:r>
            <a:r>
              <a:rPr lang="es-ES" sz="2000" dirty="0">
                <a:cs typeface="Arial" charset="0"/>
              </a:rPr>
              <a:t>Sibaté</a:t>
            </a:r>
          </a:p>
          <a:p>
            <a:pPr marL="457200" indent="-457200">
              <a:lnSpc>
                <a:spcPct val="100000"/>
              </a:lnSpc>
              <a:buFont typeface="+mj-lt"/>
              <a:buAutoNum type="arabicPeriod"/>
            </a:pPr>
            <a:r>
              <a:rPr lang="es-ES" sz="2000" dirty="0">
                <a:cs typeface="Arial" charset="0"/>
              </a:rPr>
              <a:t>Centro Femenino Especial José Joaquín </a:t>
            </a:r>
            <a:r>
              <a:rPr lang="es-ES" sz="2000" dirty="0" smtClean="0">
                <a:cs typeface="Arial" charset="0"/>
              </a:rPr>
              <a:t>Vargas en </a:t>
            </a:r>
            <a:r>
              <a:rPr lang="es-ES" sz="2000" dirty="0">
                <a:cs typeface="Arial" charset="0"/>
              </a:rPr>
              <a:t>Sibaté</a:t>
            </a:r>
          </a:p>
          <a:p>
            <a:pPr marL="457200" indent="-457200">
              <a:lnSpc>
                <a:spcPct val="100000"/>
              </a:lnSpc>
              <a:buFont typeface="+mj-lt"/>
              <a:buAutoNum type="arabicPeriod"/>
            </a:pPr>
            <a:r>
              <a:rPr lang="es-ES" sz="2000" dirty="0">
                <a:cs typeface="Arial" charset="0"/>
              </a:rPr>
              <a:t>Centro de Bienestar del Adulto Mayor San José </a:t>
            </a:r>
            <a:r>
              <a:rPr lang="es-ES" sz="2000" dirty="0" smtClean="0">
                <a:cs typeface="Arial" charset="0"/>
              </a:rPr>
              <a:t>en Chipaque</a:t>
            </a:r>
            <a:endParaRPr lang="es-ES" sz="2000" dirty="0">
              <a:cs typeface="Arial" charset="0"/>
            </a:endParaRPr>
          </a:p>
          <a:p>
            <a:pPr marL="457200" indent="-457200">
              <a:lnSpc>
                <a:spcPct val="100000"/>
              </a:lnSpc>
              <a:buFont typeface="+mj-lt"/>
              <a:buAutoNum type="arabicPeriod"/>
            </a:pPr>
            <a:r>
              <a:rPr lang="es-ES" sz="2000" dirty="0">
                <a:cs typeface="Arial" charset="0"/>
              </a:rPr>
              <a:t>Centro de Bienestar del Adulto Mayor San </a:t>
            </a:r>
            <a:r>
              <a:rPr lang="es-ES" sz="2000" dirty="0" smtClean="0">
                <a:cs typeface="Arial" charset="0"/>
              </a:rPr>
              <a:t>José en </a:t>
            </a:r>
            <a:r>
              <a:rPr lang="es-ES" sz="2000" dirty="0">
                <a:cs typeface="Arial" charset="0"/>
              </a:rPr>
              <a:t>Facatativá</a:t>
            </a:r>
          </a:p>
          <a:p>
            <a:pPr marL="457200" indent="-457200">
              <a:lnSpc>
                <a:spcPct val="100000"/>
              </a:lnSpc>
              <a:buFont typeface="+mj-lt"/>
              <a:buAutoNum type="arabicPeriod"/>
            </a:pPr>
            <a:r>
              <a:rPr lang="es-ES" sz="2000" dirty="0">
                <a:cs typeface="Arial" charset="0"/>
              </a:rPr>
              <a:t>Centro de Bienestar del Adulto </a:t>
            </a:r>
            <a:r>
              <a:rPr lang="es-ES" sz="2000" dirty="0" smtClean="0">
                <a:cs typeface="Arial" charset="0"/>
              </a:rPr>
              <a:t>Mayor en </a:t>
            </a:r>
            <a:r>
              <a:rPr lang="es-ES" sz="2000" dirty="0">
                <a:cs typeface="Arial" charset="0"/>
              </a:rPr>
              <a:t>Arbeláez</a:t>
            </a:r>
          </a:p>
          <a:p>
            <a:pPr marL="457200" indent="-457200">
              <a:lnSpc>
                <a:spcPct val="100000"/>
              </a:lnSpc>
              <a:buFont typeface="+mj-lt"/>
              <a:buAutoNum type="arabicPeriod"/>
            </a:pPr>
            <a:r>
              <a:rPr lang="es-ES" sz="2000" dirty="0">
                <a:cs typeface="Arial" charset="0"/>
              </a:rPr>
              <a:t>Centro de Bienestar del Adulto Mayor </a:t>
            </a:r>
            <a:r>
              <a:rPr lang="es-ES" sz="2000" dirty="0" smtClean="0">
                <a:cs typeface="Arial" charset="0"/>
              </a:rPr>
              <a:t>Belmira en Fusagasugá</a:t>
            </a:r>
            <a:endParaRPr lang="es-ES" sz="2000" dirty="0">
              <a:cs typeface="Arial" charset="0"/>
            </a:endParaRPr>
          </a:p>
          <a:p>
            <a:pPr marL="457200" indent="-457200">
              <a:lnSpc>
                <a:spcPct val="100000"/>
              </a:lnSpc>
              <a:buFont typeface="+mj-lt"/>
              <a:buAutoNum type="arabicPeriod"/>
            </a:pPr>
            <a:r>
              <a:rPr lang="es-ES" sz="2000" dirty="0">
                <a:cs typeface="Arial" charset="0"/>
              </a:rPr>
              <a:t>Centro de Bienestar del Adulto Mayor San Pedro </a:t>
            </a:r>
            <a:r>
              <a:rPr lang="es-ES" sz="2000" dirty="0" smtClean="0">
                <a:cs typeface="Arial" charset="0"/>
              </a:rPr>
              <a:t>Claver en Bogotá</a:t>
            </a:r>
            <a:endParaRPr lang="en-US" sz="2000" dirty="0"/>
          </a:p>
        </p:txBody>
      </p:sp>
      <p:pic>
        <p:nvPicPr>
          <p:cNvPr id="14" name="Imagen 13">
            <a:extLst>
              <a:ext uri="{FF2B5EF4-FFF2-40B4-BE49-F238E27FC236}">
                <a16:creationId xmlns:a16="http://schemas.microsoft.com/office/drawing/2014/main" id="{0BFB4B7A-0C8C-4B72-A64B-CC92D8A1621F}"/>
              </a:ext>
            </a:extLst>
          </p:cNvPr>
          <p:cNvPicPr>
            <a:picLocks noChangeAspect="1"/>
          </p:cNvPicPr>
          <p:nvPr/>
        </p:nvPicPr>
        <p:blipFill>
          <a:blip r:embed="rId3"/>
          <a:stretch>
            <a:fillRect/>
          </a:stretch>
        </p:blipFill>
        <p:spPr>
          <a:xfrm>
            <a:off x="284205" y="762567"/>
            <a:ext cx="4204145" cy="2811522"/>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5D814AAA-C571-4854-85E0-686DF58D2C18}"/>
              </a:ext>
            </a:extLst>
          </p:cNvPr>
          <p:cNvPicPr>
            <a:picLocks noChangeAspect="1"/>
          </p:cNvPicPr>
          <p:nvPr/>
        </p:nvPicPr>
        <p:blipFill>
          <a:blip r:embed="rId4"/>
          <a:stretch>
            <a:fillRect/>
          </a:stretch>
        </p:blipFill>
        <p:spPr>
          <a:xfrm>
            <a:off x="284205" y="3556038"/>
            <a:ext cx="4204145" cy="3003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222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2"/>
          <p:cNvSpPr>
            <a:spLocks noChangeArrowheads="1"/>
          </p:cNvSpPr>
          <p:nvPr/>
        </p:nvSpPr>
        <p:spPr bwMode="auto">
          <a:xfrm>
            <a:off x="424498" y="2860752"/>
            <a:ext cx="2228168" cy="707886"/>
          </a:xfrm>
          <a:prstGeom prst="rect">
            <a:avLst/>
          </a:prstGeom>
          <a:solidFill>
            <a:schemeClr val="tx1"/>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es-CO" sz="2000" b="1" dirty="0" smtClean="0">
                <a:solidFill>
                  <a:schemeClr val="bg1"/>
                </a:solidFill>
                <a:latin typeface="+mj-lt"/>
                <a:cs typeface="Arial" pitchFamily="34" charset="0"/>
              </a:rPr>
              <a:t>NUESTROS OPERADORES</a:t>
            </a:r>
          </a:p>
        </p:txBody>
      </p:sp>
      <p:sp>
        <p:nvSpPr>
          <p:cNvPr id="19" name="18 Rectángulo"/>
          <p:cNvSpPr/>
          <p:nvPr/>
        </p:nvSpPr>
        <p:spPr>
          <a:xfrm>
            <a:off x="4082360" y="2529358"/>
            <a:ext cx="7370274" cy="837907"/>
          </a:xfrm>
          <a:prstGeom prst="rect">
            <a:avLst/>
          </a:prstGeom>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b="1" dirty="0" smtClean="0">
                <a:latin typeface="+mj-lt"/>
                <a:cs typeface="Arial" pitchFamily="34" charset="0"/>
              </a:rPr>
              <a:t>UNIÓN TEMPORAL MATUSALEN </a:t>
            </a:r>
          </a:p>
          <a:p>
            <a:pPr lvl="0" algn="ctr" defTabSz="800100">
              <a:lnSpc>
                <a:spcPct val="90000"/>
              </a:lnSpc>
              <a:spcBef>
                <a:spcPct val="0"/>
              </a:spcBef>
              <a:spcAft>
                <a:spcPct val="35000"/>
              </a:spcAft>
            </a:pPr>
            <a:r>
              <a:rPr lang="es-ES" kern="1200" dirty="0" smtClean="0">
                <a:effectLst/>
                <a:latin typeface="+mj-lt"/>
                <a:cs typeface="Arial" pitchFamily="34" charset="0"/>
              </a:rPr>
              <a:t>Centros de Bienestar del Adulto Mayor </a:t>
            </a:r>
            <a:r>
              <a:rPr lang="es-CO" kern="1200" dirty="0" smtClean="0">
                <a:effectLst/>
                <a:latin typeface="+mj-lt"/>
                <a:cs typeface="Arial" pitchFamily="34" charset="0"/>
              </a:rPr>
              <a:t>en Villeta y </a:t>
            </a:r>
            <a:r>
              <a:rPr lang="es-CO" dirty="0" smtClean="0">
                <a:latin typeface="+mj-lt"/>
                <a:cs typeface="Arial" pitchFamily="34" charset="0"/>
              </a:rPr>
              <a:t>San </a:t>
            </a:r>
            <a:r>
              <a:rPr lang="es-CO" dirty="0">
                <a:latin typeface="+mj-lt"/>
                <a:cs typeface="Arial" pitchFamily="34" charset="0"/>
              </a:rPr>
              <a:t>José en Facatativá</a:t>
            </a:r>
            <a:endParaRPr lang="es-CO" kern="1200" dirty="0">
              <a:effectLst/>
              <a:latin typeface="+mj-lt"/>
              <a:cs typeface="Arial" pitchFamily="34" charset="0"/>
            </a:endParaRPr>
          </a:p>
        </p:txBody>
      </p:sp>
      <p:sp>
        <p:nvSpPr>
          <p:cNvPr id="15" name="14 Rectángulo"/>
          <p:cNvSpPr/>
          <p:nvPr/>
        </p:nvSpPr>
        <p:spPr>
          <a:xfrm>
            <a:off x="4082360" y="4870229"/>
            <a:ext cx="7370274" cy="782422"/>
          </a:xfrm>
          <a:prstGeom prst="rect">
            <a:avLst/>
          </a:prstGeom>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b="1" dirty="0" smtClean="0">
                <a:latin typeface="+mj-lt"/>
                <a:cs typeface="Arial" pitchFamily="34" charset="0"/>
              </a:rPr>
              <a:t>UNIÓN TEMPORAL GABRIELA BRIMMER </a:t>
            </a:r>
          </a:p>
          <a:p>
            <a:pPr algn="ctr" defTabSz="711200">
              <a:lnSpc>
                <a:spcPct val="90000"/>
              </a:lnSpc>
              <a:spcBef>
                <a:spcPct val="0"/>
              </a:spcBef>
              <a:spcAft>
                <a:spcPct val="35000"/>
              </a:spcAft>
            </a:pPr>
            <a:r>
              <a:rPr lang="es-CO" dirty="0" smtClean="0">
                <a:latin typeface="+mj-lt"/>
                <a:cs typeface="Arial" pitchFamily="34" charset="0"/>
              </a:rPr>
              <a:t>Centro </a:t>
            </a:r>
            <a:r>
              <a:rPr lang="es-CO" kern="1200" dirty="0" smtClean="0">
                <a:effectLst/>
                <a:latin typeface="+mj-lt"/>
                <a:cs typeface="Arial" pitchFamily="34" charset="0"/>
              </a:rPr>
              <a:t>Femenino Especial José Joaquín Vargas en Sibaté y </a:t>
            </a:r>
            <a:r>
              <a:rPr lang="es-CO" dirty="0">
                <a:latin typeface="+mj-lt"/>
                <a:cs typeface="Arial" pitchFamily="34" charset="0"/>
              </a:rPr>
              <a:t>Centro Masculino Especial La Colonia en </a:t>
            </a:r>
            <a:r>
              <a:rPr lang="es-CO" dirty="0" smtClean="0">
                <a:latin typeface="+mj-lt"/>
                <a:cs typeface="Arial" pitchFamily="34" charset="0"/>
              </a:rPr>
              <a:t>Sibaté</a:t>
            </a:r>
            <a:endParaRPr lang="es-CO" dirty="0">
              <a:latin typeface="+mj-lt"/>
              <a:cs typeface="Arial" pitchFamily="34" charset="0"/>
            </a:endParaRPr>
          </a:p>
        </p:txBody>
      </p:sp>
      <p:sp>
        <p:nvSpPr>
          <p:cNvPr id="13" name="12 Rectángulo"/>
          <p:cNvSpPr/>
          <p:nvPr/>
        </p:nvSpPr>
        <p:spPr>
          <a:xfrm>
            <a:off x="4082360" y="3701987"/>
            <a:ext cx="7370274" cy="833520"/>
          </a:xfrm>
          <a:prstGeom prst="rect">
            <a:avLst/>
          </a:prstGeom>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b="1" dirty="0" smtClean="0">
                <a:latin typeface="+mj-lt"/>
              </a:rPr>
              <a:t>UNION TEMPORAL CHIPAQUE VIVE</a:t>
            </a:r>
          </a:p>
          <a:p>
            <a:pPr lvl="0" algn="ctr" defTabSz="800100">
              <a:lnSpc>
                <a:spcPct val="90000"/>
              </a:lnSpc>
              <a:spcBef>
                <a:spcPct val="0"/>
              </a:spcBef>
              <a:spcAft>
                <a:spcPct val="35000"/>
              </a:spcAft>
            </a:pPr>
            <a:r>
              <a:rPr lang="es-ES" b="0" kern="1200" dirty="0" smtClean="0">
                <a:latin typeface="+mj-lt"/>
              </a:rPr>
              <a:t>Centro San José en Chipaque</a:t>
            </a:r>
            <a:endParaRPr lang="es-ES" b="0" kern="1200" dirty="0">
              <a:latin typeface="+mj-lt"/>
            </a:endParaRPr>
          </a:p>
        </p:txBody>
      </p:sp>
      <p:sp>
        <p:nvSpPr>
          <p:cNvPr id="2" name="1 Rectángulo"/>
          <p:cNvSpPr/>
          <p:nvPr/>
        </p:nvSpPr>
        <p:spPr>
          <a:xfrm>
            <a:off x="4082360" y="586766"/>
            <a:ext cx="7370274" cy="687881"/>
          </a:xfrm>
          <a:prstGeom prst="rect">
            <a:avLst/>
          </a:prstGeom>
          <a:ln>
            <a:solidFill>
              <a:schemeClr val="tx1"/>
            </a:solidFill>
          </a:ln>
        </p:spPr>
        <p:txBody>
          <a:bodyPr wrap="square">
            <a:spAutoFit/>
          </a:bodyPr>
          <a:lstStyle/>
          <a:p>
            <a:pPr lvl="0" algn="ctr" defTabSz="800100">
              <a:lnSpc>
                <a:spcPct val="90000"/>
              </a:lnSpc>
              <a:spcBef>
                <a:spcPct val="0"/>
              </a:spcBef>
              <a:spcAft>
                <a:spcPct val="35000"/>
              </a:spcAft>
            </a:pPr>
            <a:r>
              <a:rPr lang="es-CO" b="1" dirty="0">
                <a:latin typeface="+mj-lt"/>
                <a:cs typeface="Arial" pitchFamily="34" charset="0"/>
              </a:rPr>
              <a:t>FUNDACIÓN SAN PEDRO CLAVER</a:t>
            </a:r>
          </a:p>
          <a:p>
            <a:pPr lvl="0" algn="ctr" defTabSz="800100">
              <a:lnSpc>
                <a:spcPct val="90000"/>
              </a:lnSpc>
              <a:spcBef>
                <a:spcPct val="0"/>
              </a:spcBef>
              <a:spcAft>
                <a:spcPct val="35000"/>
              </a:spcAft>
            </a:pPr>
            <a:r>
              <a:rPr lang="es-ES" dirty="0">
                <a:latin typeface="+mj-lt"/>
                <a:cs typeface="Arial" pitchFamily="34" charset="0"/>
              </a:rPr>
              <a:t>Centro </a:t>
            </a:r>
            <a:r>
              <a:rPr lang="es-ES" dirty="0" smtClean="0">
                <a:latin typeface="+mj-lt"/>
                <a:cs typeface="Arial" pitchFamily="34" charset="0"/>
              </a:rPr>
              <a:t>de Bienestar del </a:t>
            </a:r>
            <a:r>
              <a:rPr lang="es-ES" dirty="0">
                <a:latin typeface="+mj-lt"/>
                <a:cs typeface="Arial" pitchFamily="34" charset="0"/>
              </a:rPr>
              <a:t>Adulto Mayor </a:t>
            </a:r>
            <a:r>
              <a:rPr lang="es-CO" dirty="0">
                <a:latin typeface="+mj-lt"/>
                <a:cs typeface="Arial" pitchFamily="34" charset="0"/>
              </a:rPr>
              <a:t>San Pedro Claver en Bogotá</a:t>
            </a:r>
          </a:p>
        </p:txBody>
      </p:sp>
      <p:sp>
        <p:nvSpPr>
          <p:cNvPr id="3" name="2 Rectángulo"/>
          <p:cNvSpPr/>
          <p:nvPr/>
        </p:nvSpPr>
        <p:spPr>
          <a:xfrm>
            <a:off x="4082360" y="1572928"/>
            <a:ext cx="7370274" cy="687881"/>
          </a:xfrm>
          <a:prstGeom prst="rect">
            <a:avLst/>
          </a:prstGeom>
          <a:ln>
            <a:solidFill>
              <a:schemeClr val="tx1"/>
            </a:solidFill>
          </a:ln>
        </p:spPr>
        <p:txBody>
          <a:bodyPr wrap="square">
            <a:spAutoFit/>
          </a:bodyPr>
          <a:lstStyle/>
          <a:p>
            <a:pPr lvl="0" algn="ctr" defTabSz="800100">
              <a:lnSpc>
                <a:spcPct val="90000"/>
              </a:lnSpc>
              <a:spcBef>
                <a:spcPct val="0"/>
              </a:spcBef>
              <a:spcAft>
                <a:spcPct val="35000"/>
              </a:spcAft>
            </a:pPr>
            <a:r>
              <a:rPr lang="es-CO" b="1" dirty="0">
                <a:latin typeface="+mj-lt"/>
                <a:cs typeface="Arial" pitchFamily="34" charset="0"/>
              </a:rPr>
              <a:t>INSTITUTO HERMANAS FRANCISCANAS DE SANTA CLARA</a:t>
            </a:r>
          </a:p>
          <a:p>
            <a:pPr lvl="0" algn="ctr" defTabSz="800100">
              <a:lnSpc>
                <a:spcPct val="90000"/>
              </a:lnSpc>
              <a:spcBef>
                <a:spcPct val="0"/>
              </a:spcBef>
              <a:spcAft>
                <a:spcPct val="35000"/>
              </a:spcAft>
            </a:pPr>
            <a:r>
              <a:rPr lang="es-CO" dirty="0">
                <a:latin typeface="+mj-lt"/>
                <a:cs typeface="Arial" pitchFamily="34" charset="0"/>
              </a:rPr>
              <a:t>Centros</a:t>
            </a:r>
            <a:r>
              <a:rPr lang="es-ES" dirty="0">
                <a:latin typeface="+mj-lt"/>
                <a:cs typeface="Arial" pitchFamily="34" charset="0"/>
              </a:rPr>
              <a:t> de </a:t>
            </a:r>
            <a:r>
              <a:rPr lang="es-ES" dirty="0" smtClean="0">
                <a:latin typeface="+mj-lt"/>
                <a:cs typeface="Arial" pitchFamily="34" charset="0"/>
              </a:rPr>
              <a:t>Bienestar del Adulto </a:t>
            </a:r>
            <a:r>
              <a:rPr lang="es-ES" dirty="0">
                <a:latin typeface="+mj-lt"/>
                <a:cs typeface="Arial" pitchFamily="34" charset="0"/>
              </a:rPr>
              <a:t>Mayor </a:t>
            </a:r>
            <a:r>
              <a:rPr lang="es-ES" dirty="0" smtClean="0">
                <a:latin typeface="+mj-lt"/>
                <a:cs typeface="Arial" pitchFamily="34" charset="0"/>
              </a:rPr>
              <a:t>en </a:t>
            </a:r>
            <a:r>
              <a:rPr lang="es-CO" dirty="0" smtClean="0">
                <a:latin typeface="+mj-lt"/>
                <a:cs typeface="Arial" pitchFamily="34" charset="0"/>
              </a:rPr>
              <a:t>Arbeláez </a:t>
            </a:r>
            <a:r>
              <a:rPr lang="es-CO" dirty="0">
                <a:latin typeface="+mj-lt"/>
                <a:cs typeface="Arial" pitchFamily="34" charset="0"/>
              </a:rPr>
              <a:t>y Belmira en Fusagasugá</a:t>
            </a:r>
          </a:p>
        </p:txBody>
      </p:sp>
      <p:sp>
        <p:nvSpPr>
          <p:cNvPr id="24" name="23 Abrir llave"/>
          <p:cNvSpPr/>
          <p:nvPr/>
        </p:nvSpPr>
        <p:spPr>
          <a:xfrm>
            <a:off x="3206707" y="164917"/>
            <a:ext cx="321611" cy="6140189"/>
          </a:xfrm>
          <a:prstGeom prst="leftBrace">
            <a:avLst>
              <a:gd name="adj1" fmla="val 8333"/>
              <a:gd name="adj2" fmla="val 508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600" dirty="0">
              <a:latin typeface="+mj-lt"/>
            </a:endParaRPr>
          </a:p>
        </p:txBody>
      </p:sp>
    </p:spTree>
    <p:extLst>
      <p:ext uri="{BB962C8B-B14F-4D97-AF65-F5344CB8AC3E}">
        <p14:creationId xmlns:p14="http://schemas.microsoft.com/office/powerpoint/2010/main" val="774782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p:cNvSpPr>
            <a:spLocks noGrp="1"/>
          </p:cNvSpPr>
          <p:nvPr>
            <p:ph type="title"/>
          </p:nvPr>
        </p:nvSpPr>
        <p:spPr>
          <a:xfrm>
            <a:off x="907291" y="427527"/>
            <a:ext cx="5925034" cy="446827"/>
          </a:xfrm>
          <a:ln>
            <a:noFill/>
          </a:ln>
        </p:spPr>
        <p:txBody>
          <a:bodyPr>
            <a:noAutofit/>
          </a:bodyPr>
          <a:lstStyle/>
          <a:p>
            <a:pPr algn="ctr"/>
            <a:r>
              <a:rPr lang="es-ES" sz="2400" b="1" u="sng" dirty="0" smtClean="0">
                <a:cs typeface="Arial" charset="0"/>
              </a:rPr>
              <a:t>TOTAL PERSONAS ATENDIDAS EN 2021</a:t>
            </a:r>
            <a:endParaRPr lang="en-US" sz="2400" b="1" u="sng" dirty="0"/>
          </a:p>
        </p:txBody>
      </p:sp>
      <p:graphicFrame>
        <p:nvGraphicFramePr>
          <p:cNvPr id="6" name="5 Tabla"/>
          <p:cNvGraphicFramePr>
            <a:graphicFrameLocks noGrp="1"/>
          </p:cNvGraphicFramePr>
          <p:nvPr>
            <p:extLst>
              <p:ext uri="{D42A27DB-BD31-4B8C-83A1-F6EECF244321}">
                <p14:modId xmlns:p14="http://schemas.microsoft.com/office/powerpoint/2010/main" val="1289555058"/>
              </p:ext>
            </p:extLst>
          </p:nvPr>
        </p:nvGraphicFramePr>
        <p:xfrm>
          <a:off x="382804" y="1289826"/>
          <a:ext cx="5522038" cy="4286852"/>
        </p:xfrm>
        <a:graphic>
          <a:graphicData uri="http://schemas.openxmlformats.org/drawingml/2006/table">
            <a:tbl>
              <a:tblPr>
                <a:tableStyleId>{5940675A-B579-460E-94D1-54222C63F5DA}</a:tableStyleId>
              </a:tblPr>
              <a:tblGrid>
                <a:gridCol w="3713644">
                  <a:extLst>
                    <a:ext uri="{9D8B030D-6E8A-4147-A177-3AD203B41FA5}">
                      <a16:colId xmlns:a16="http://schemas.microsoft.com/office/drawing/2014/main" val="20001"/>
                    </a:ext>
                  </a:extLst>
                </a:gridCol>
                <a:gridCol w="904197">
                  <a:extLst>
                    <a:ext uri="{9D8B030D-6E8A-4147-A177-3AD203B41FA5}">
                      <a16:colId xmlns:a16="http://schemas.microsoft.com/office/drawing/2014/main" val="630453691"/>
                    </a:ext>
                  </a:extLst>
                </a:gridCol>
                <a:gridCol w="904197">
                  <a:extLst>
                    <a:ext uri="{9D8B030D-6E8A-4147-A177-3AD203B41FA5}">
                      <a16:colId xmlns:a16="http://schemas.microsoft.com/office/drawing/2014/main" val="20002"/>
                    </a:ext>
                  </a:extLst>
                </a:gridCol>
              </a:tblGrid>
              <a:tr h="210142">
                <a:tc gridSpan="3">
                  <a:txBody>
                    <a:bodyPr/>
                    <a:lstStyle/>
                    <a:p>
                      <a:pPr algn="ctr" fontAlgn="ctr"/>
                      <a:r>
                        <a:rPr lang="es-CO" sz="1800" b="1" u="none" strike="noStrike" dirty="0">
                          <a:solidFill>
                            <a:schemeClr val="bg1"/>
                          </a:solidFill>
                          <a:effectLst/>
                          <a:latin typeface="+mj-lt"/>
                        </a:rPr>
                        <a:t>PROGRAMA ADULTO MAYOR </a:t>
                      </a:r>
                      <a:endParaRPr lang="es-CO" sz="1800" b="1" i="0" u="none" strike="noStrike" dirty="0">
                        <a:solidFill>
                          <a:schemeClr val="bg1"/>
                        </a:solidFill>
                        <a:effectLst/>
                        <a:latin typeface="+mj-lt"/>
                      </a:endParaRPr>
                    </a:p>
                  </a:txBody>
                  <a:tcPr marL="9525" marR="9525" marT="9525" marB="0" anchor="ctr">
                    <a:solidFill>
                      <a:schemeClr val="tx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70172">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800" b="1" u="none" strike="noStrike" kern="1200" dirty="0" smtClean="0">
                          <a:solidFill>
                            <a:schemeClr val="bg1"/>
                          </a:solidFill>
                          <a:effectLst/>
                          <a:latin typeface="+mn-lt"/>
                          <a:ea typeface="+mn-ea"/>
                          <a:cs typeface="+mn-cs"/>
                        </a:rPr>
                        <a:t>CENTROS DE PROTECCIÓN </a:t>
                      </a:r>
                      <a:endParaRPr lang="es-CO" sz="1800" b="1" i="0" u="none" strike="noStrike" kern="1200" dirty="0" smtClean="0">
                        <a:solidFill>
                          <a:schemeClr val="bg1"/>
                        </a:solidFill>
                        <a:effectLst/>
                        <a:latin typeface="+mn-lt"/>
                        <a:ea typeface="+mn-ea"/>
                        <a:cs typeface="+mn-cs"/>
                      </a:endParaRPr>
                    </a:p>
                  </a:txBody>
                  <a:tcPr marL="9525" marR="9525" marT="9525" marB="0" anchor="ctr">
                    <a:solidFill>
                      <a:schemeClr val="bg2">
                        <a:lumMod val="50000"/>
                      </a:scheme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800" b="1" u="none" strike="noStrike" kern="1200" dirty="0" smtClean="0">
                          <a:solidFill>
                            <a:schemeClr val="bg1"/>
                          </a:solidFill>
                          <a:effectLst/>
                          <a:latin typeface="+mn-lt"/>
                          <a:ea typeface="+mn-ea"/>
                          <a:cs typeface="+mn-cs"/>
                        </a:rPr>
                        <a:t>Total personas atendidas</a:t>
                      </a:r>
                      <a:endParaRPr lang="es-CO" sz="1800" b="1" i="0" u="none" strike="noStrike" kern="1200" dirty="0" smtClean="0">
                        <a:solidFill>
                          <a:schemeClr val="bg1"/>
                        </a:solidFill>
                        <a:effectLst/>
                        <a:latin typeface="+mn-lt"/>
                        <a:ea typeface="+mn-ea"/>
                        <a:cs typeface="+mn-cs"/>
                      </a:endParaRPr>
                    </a:p>
                  </a:txBody>
                  <a:tcPr marL="9525" marR="9525" marT="9525" marB="0" anchor="ctr">
                    <a:solidFill>
                      <a:schemeClr val="bg2">
                        <a:lumMod val="50000"/>
                      </a:schemeClr>
                    </a:solidFill>
                  </a:tcPr>
                </a:tc>
                <a:tc hMerge="1">
                  <a:txBody>
                    <a:bodyPr/>
                    <a:lstStyle/>
                    <a:p>
                      <a:pPr algn="ctr" fontAlgn="ct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extLst>
                  <a:ext uri="{0D108BD9-81ED-4DB2-BD59-A6C34878D82A}">
                    <a16:rowId xmlns:a16="http://schemas.microsoft.com/office/drawing/2014/main" val="4225660422"/>
                  </a:ext>
                </a:extLst>
              </a:tr>
              <a:tr h="370172">
                <a:tc vMerge="1">
                  <a:txBody>
                    <a:bodyPr/>
                    <a:lstStyle/>
                    <a:p>
                      <a:pPr algn="ctr" fontAlgn="ct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tc>
                  <a:txBody>
                    <a:bodyPr/>
                    <a:lstStyle/>
                    <a:p>
                      <a:pPr algn="ctr" fontAlgn="ctr"/>
                      <a:r>
                        <a:rPr lang="es-CO" sz="1800" b="1" i="0" u="none" strike="noStrike" dirty="0" smtClean="0">
                          <a:solidFill>
                            <a:schemeClr val="bg1"/>
                          </a:solidFill>
                          <a:effectLst/>
                          <a:latin typeface="+mj-lt"/>
                        </a:rPr>
                        <a:t>Mujeres</a:t>
                      </a: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tc>
                  <a:txBody>
                    <a:bodyPr/>
                    <a:lstStyle/>
                    <a:p>
                      <a:pPr algn="ctr" fontAlgn="ctr"/>
                      <a:r>
                        <a:rPr lang="es-CO" sz="1800" b="1" i="0" u="none" strike="noStrike" dirty="0" smtClean="0">
                          <a:solidFill>
                            <a:schemeClr val="bg1"/>
                          </a:solidFill>
                          <a:effectLst/>
                          <a:latin typeface="+mj-lt"/>
                        </a:rPr>
                        <a:t>Hombres</a:t>
                      </a: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extLst>
                  <a:ext uri="{0D108BD9-81ED-4DB2-BD59-A6C34878D82A}">
                    <a16:rowId xmlns:a16="http://schemas.microsoft.com/office/drawing/2014/main" val="10001"/>
                  </a:ext>
                </a:extLst>
              </a:tr>
              <a:tr h="261142">
                <a:tc>
                  <a:txBody>
                    <a:bodyPr/>
                    <a:lstStyle/>
                    <a:p>
                      <a:pPr algn="ctr" fontAlgn="ctr"/>
                      <a:r>
                        <a:rPr lang="es-CO" sz="1800" u="none" strike="noStrike" dirty="0" smtClean="0">
                          <a:effectLst/>
                          <a:latin typeface="+mj-lt"/>
                        </a:rPr>
                        <a:t>Centro de Bienestar del Adulto Mayor en Villeta</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31</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u="none" strike="noStrike" dirty="0" smtClean="0">
                          <a:effectLst/>
                          <a:latin typeface="+mj-lt"/>
                        </a:rPr>
                        <a:t>38</a:t>
                      </a:r>
                      <a:r>
                        <a:rPr lang="es-CO" sz="1800" u="none" strike="noStrike" dirty="0">
                          <a:effectLst/>
                          <a:latin typeface="+mj-lt"/>
                        </a:rPr>
                        <a:t> </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267233">
                <a:tc>
                  <a:txBody>
                    <a:bodyPr/>
                    <a:lstStyle/>
                    <a:p>
                      <a:pPr algn="ctr" fontAlgn="ctr"/>
                      <a:r>
                        <a:rPr lang="es-CO" sz="1800" u="none" strike="noStrike" dirty="0" smtClean="0">
                          <a:effectLst/>
                          <a:latin typeface="+mj-lt"/>
                        </a:rPr>
                        <a:t>Centro de Bienestar del Adulto Mayor Belmira en Fusagasugá</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37</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u="none" strike="noStrike" dirty="0" smtClean="0">
                          <a:effectLst/>
                          <a:latin typeface="+mj-lt"/>
                        </a:rPr>
                        <a:t>39</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239588">
                <a:tc>
                  <a:txBody>
                    <a:bodyPr/>
                    <a:lstStyle/>
                    <a:p>
                      <a:pPr algn="ctr" fontAlgn="ctr"/>
                      <a:r>
                        <a:rPr lang="es-CO" sz="1800" u="none" strike="noStrike" dirty="0" smtClean="0">
                          <a:effectLst/>
                          <a:latin typeface="+mj-lt"/>
                        </a:rPr>
                        <a:t>Centro de Bienestar del Adulto Mayor en Arbeláez</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98</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u="none" strike="noStrike" dirty="0" smtClean="0">
                          <a:effectLst/>
                          <a:latin typeface="+mj-lt"/>
                        </a:rPr>
                        <a:t>130</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335005">
                <a:tc>
                  <a:txBody>
                    <a:bodyPr/>
                    <a:lstStyle/>
                    <a:p>
                      <a:pPr algn="ctr" fontAlgn="ctr"/>
                      <a:r>
                        <a:rPr lang="es-CO" sz="1800" u="none" strike="noStrike" dirty="0" smtClean="0">
                          <a:effectLst/>
                          <a:latin typeface="+mj-lt"/>
                        </a:rPr>
                        <a:t>Centro de Bienestar del Adulto Mayor San José en Facatativá </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40</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u="none" strike="noStrike" dirty="0" smtClean="0">
                          <a:effectLst/>
                          <a:latin typeface="+mj-lt"/>
                        </a:rPr>
                        <a:t>44</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335005">
                <a:tc>
                  <a:txBody>
                    <a:bodyPr/>
                    <a:lstStyle/>
                    <a:p>
                      <a:pPr algn="ctr" fontAlgn="ctr"/>
                      <a:r>
                        <a:rPr lang="es-CO" sz="1800" u="none" strike="noStrike" dirty="0" smtClean="0">
                          <a:effectLst/>
                          <a:latin typeface="+mj-lt"/>
                        </a:rPr>
                        <a:t>Centro de Bienestar del Adulto Mayor San Pedro Claver en Bogotá</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78</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u="none" strike="noStrike" dirty="0" smtClean="0">
                          <a:effectLst/>
                          <a:latin typeface="+mj-lt"/>
                        </a:rPr>
                        <a:t>107</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281143">
                <a:tc>
                  <a:txBody>
                    <a:bodyPr/>
                    <a:lstStyle/>
                    <a:p>
                      <a:pPr algn="ctr" fontAlgn="ctr"/>
                      <a:r>
                        <a:rPr lang="es-CO" sz="1800" b="1" i="0" u="none" strike="noStrike" dirty="0" smtClean="0">
                          <a:solidFill>
                            <a:schemeClr val="bg1"/>
                          </a:solidFill>
                          <a:effectLst/>
                          <a:latin typeface="+mj-lt"/>
                        </a:rPr>
                        <a:t>TOTAL</a:t>
                      </a:r>
                      <a:endParaRPr lang="es-CO" sz="1800" b="1" i="0" u="none" strike="noStrike" dirty="0">
                        <a:solidFill>
                          <a:schemeClr val="bg1"/>
                        </a:solidFill>
                        <a:effectLst/>
                        <a:latin typeface="+mj-lt"/>
                      </a:endParaRPr>
                    </a:p>
                  </a:txBody>
                  <a:tcPr marL="9525" marR="9525" marT="9525" marB="0" anchor="ctr">
                    <a:solidFill>
                      <a:schemeClr val="tx1"/>
                    </a:solidFill>
                  </a:tcPr>
                </a:tc>
                <a:tc>
                  <a:txBody>
                    <a:bodyPr/>
                    <a:lstStyle/>
                    <a:p>
                      <a:pPr algn="ctr" fontAlgn="ctr"/>
                      <a:r>
                        <a:rPr lang="es-CO" sz="1800" b="1" i="0" u="none" strike="noStrike" dirty="0" smtClean="0">
                          <a:solidFill>
                            <a:schemeClr val="bg1"/>
                          </a:solidFill>
                          <a:effectLst/>
                          <a:latin typeface="+mj-lt"/>
                        </a:rPr>
                        <a:t>284</a:t>
                      </a:r>
                      <a:endParaRPr lang="es-CO" sz="1800" b="1" i="0" u="none" strike="noStrike" dirty="0">
                        <a:solidFill>
                          <a:schemeClr val="bg1"/>
                        </a:solidFill>
                        <a:effectLst/>
                        <a:latin typeface="+mj-lt"/>
                      </a:endParaRPr>
                    </a:p>
                  </a:txBody>
                  <a:tcPr marL="9525" marR="9525" marT="9525" marB="0" anchor="ctr">
                    <a:solidFill>
                      <a:schemeClr val="tx1"/>
                    </a:solidFill>
                  </a:tcPr>
                </a:tc>
                <a:tc>
                  <a:txBody>
                    <a:bodyPr/>
                    <a:lstStyle/>
                    <a:p>
                      <a:pPr algn="ctr" fontAlgn="ctr"/>
                      <a:r>
                        <a:rPr lang="es-CO" sz="1800" b="1" i="0" u="none" strike="noStrike" dirty="0" smtClean="0">
                          <a:solidFill>
                            <a:schemeClr val="bg1"/>
                          </a:solidFill>
                          <a:effectLst/>
                          <a:latin typeface="+mj-lt"/>
                        </a:rPr>
                        <a:t>358</a:t>
                      </a:r>
                      <a:endParaRPr lang="es-CO" sz="1800" b="1" i="0" u="none" strike="noStrike" dirty="0">
                        <a:solidFill>
                          <a:schemeClr val="bg1"/>
                        </a:solidFill>
                        <a:effectLst/>
                        <a:latin typeface="+mj-lt"/>
                      </a:endParaRPr>
                    </a:p>
                  </a:txBody>
                  <a:tcPr marL="9525" marR="9525" marT="9525" marB="0" anchor="ctr">
                    <a:solidFill>
                      <a:schemeClr val="tx1"/>
                    </a:solidFill>
                  </a:tcPr>
                </a:tc>
                <a:extLst>
                  <a:ext uri="{0D108BD9-81ED-4DB2-BD59-A6C34878D82A}">
                    <a16:rowId xmlns:a16="http://schemas.microsoft.com/office/drawing/2014/main" val="10007"/>
                  </a:ext>
                </a:extLst>
              </a:tr>
            </a:tbl>
          </a:graphicData>
        </a:graphic>
      </p:graphicFrame>
      <p:graphicFrame>
        <p:nvGraphicFramePr>
          <p:cNvPr id="25" name="24 Tabla"/>
          <p:cNvGraphicFramePr>
            <a:graphicFrameLocks noGrp="1"/>
          </p:cNvGraphicFramePr>
          <p:nvPr>
            <p:extLst>
              <p:ext uri="{D42A27DB-BD31-4B8C-83A1-F6EECF244321}">
                <p14:modId xmlns:p14="http://schemas.microsoft.com/office/powerpoint/2010/main" val="3420352466"/>
              </p:ext>
            </p:extLst>
          </p:nvPr>
        </p:nvGraphicFramePr>
        <p:xfrm>
          <a:off x="6130465" y="1644401"/>
          <a:ext cx="5526911" cy="2955884"/>
        </p:xfrm>
        <a:graphic>
          <a:graphicData uri="http://schemas.openxmlformats.org/drawingml/2006/table">
            <a:tbl>
              <a:tblPr>
                <a:tableStyleId>{5940675A-B579-460E-94D1-54222C63F5DA}</a:tableStyleId>
              </a:tblPr>
              <a:tblGrid>
                <a:gridCol w="3243753">
                  <a:extLst>
                    <a:ext uri="{9D8B030D-6E8A-4147-A177-3AD203B41FA5}">
                      <a16:colId xmlns:a16="http://schemas.microsoft.com/office/drawing/2014/main" val="20001"/>
                    </a:ext>
                  </a:extLst>
                </a:gridCol>
                <a:gridCol w="1141579">
                  <a:extLst>
                    <a:ext uri="{9D8B030D-6E8A-4147-A177-3AD203B41FA5}">
                      <a16:colId xmlns:a16="http://schemas.microsoft.com/office/drawing/2014/main" val="20002"/>
                    </a:ext>
                  </a:extLst>
                </a:gridCol>
                <a:gridCol w="1141579">
                  <a:extLst>
                    <a:ext uri="{9D8B030D-6E8A-4147-A177-3AD203B41FA5}">
                      <a16:colId xmlns:a16="http://schemas.microsoft.com/office/drawing/2014/main" val="20003"/>
                    </a:ext>
                  </a:extLst>
                </a:gridCol>
              </a:tblGrid>
              <a:tr h="356392">
                <a:tc gridSpan="3">
                  <a:txBody>
                    <a:bodyPr/>
                    <a:lstStyle/>
                    <a:p>
                      <a:pPr algn="ctr" fontAlgn="ctr"/>
                      <a:r>
                        <a:rPr lang="es-CO" sz="1800" b="1" u="none" strike="noStrike" dirty="0">
                          <a:solidFill>
                            <a:schemeClr val="bg1"/>
                          </a:solidFill>
                          <a:effectLst/>
                          <a:latin typeface="+mj-lt"/>
                        </a:rPr>
                        <a:t>PROGRAMA </a:t>
                      </a:r>
                      <a:r>
                        <a:rPr lang="es-CO" sz="1800" b="1" u="none" strike="noStrike" dirty="0" smtClean="0">
                          <a:solidFill>
                            <a:schemeClr val="bg1"/>
                          </a:solidFill>
                          <a:effectLst/>
                          <a:latin typeface="+mj-lt"/>
                        </a:rPr>
                        <a:t>DISCAPACIDAD MENTAL</a:t>
                      </a:r>
                      <a:endParaRPr lang="es-CO" sz="1800" b="1" i="0" u="none" strike="noStrike" dirty="0">
                        <a:solidFill>
                          <a:schemeClr val="bg1"/>
                        </a:solidFill>
                        <a:effectLst/>
                        <a:latin typeface="+mj-lt"/>
                      </a:endParaRPr>
                    </a:p>
                  </a:txBody>
                  <a:tcPr marL="9525" marR="9525" marT="9525" marB="0" anchor="ctr">
                    <a:solidFill>
                      <a:schemeClr val="tx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73351">
                <a:tc>
                  <a:txBody>
                    <a:bodyPr/>
                    <a:lstStyle/>
                    <a:p>
                      <a:pPr algn="ctr" fontAlgn="ctr"/>
                      <a:r>
                        <a:rPr lang="es-CO" sz="1800" b="1" u="none" strike="noStrike" dirty="0">
                          <a:solidFill>
                            <a:schemeClr val="bg1"/>
                          </a:solidFill>
                          <a:effectLst/>
                          <a:latin typeface="+mj-lt"/>
                        </a:rPr>
                        <a:t>CENTROS DE PROTECCIÓN </a:t>
                      </a: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tc>
                  <a:txBody>
                    <a:bodyPr/>
                    <a:lstStyle/>
                    <a:p>
                      <a:pPr algn="ctr" fontAlgn="ctr"/>
                      <a:r>
                        <a:rPr lang="es-CO" sz="1800" b="1" i="0" u="none" strike="noStrike" dirty="0" smtClean="0">
                          <a:solidFill>
                            <a:schemeClr val="bg1"/>
                          </a:solidFill>
                          <a:effectLst/>
                          <a:latin typeface="+mj-lt"/>
                        </a:rPr>
                        <a:t>Mujeres</a:t>
                      </a: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tc>
                  <a:txBody>
                    <a:bodyPr/>
                    <a:lstStyle/>
                    <a:p>
                      <a:pPr algn="ctr" fontAlgn="ctr"/>
                      <a:r>
                        <a:rPr lang="es-CO" sz="1800" b="1" i="0" u="none" strike="noStrike" dirty="0" smtClean="0">
                          <a:solidFill>
                            <a:schemeClr val="bg1"/>
                          </a:solidFill>
                          <a:effectLst/>
                          <a:latin typeface="+mj-lt"/>
                        </a:rPr>
                        <a:t>Hombres</a:t>
                      </a:r>
                      <a:endParaRPr lang="es-CO" sz="1800" b="1" i="0" u="none" strike="noStrike" dirty="0">
                        <a:solidFill>
                          <a:schemeClr val="bg1"/>
                        </a:solidFill>
                        <a:effectLst/>
                        <a:latin typeface="+mj-lt"/>
                      </a:endParaRPr>
                    </a:p>
                  </a:txBody>
                  <a:tcPr marL="9525" marR="9525" marT="9525" marB="0" anchor="ctr">
                    <a:solidFill>
                      <a:schemeClr val="bg2">
                        <a:lumMod val="50000"/>
                      </a:schemeClr>
                    </a:solidFill>
                  </a:tcPr>
                </a:tc>
                <a:extLst>
                  <a:ext uri="{0D108BD9-81ED-4DB2-BD59-A6C34878D82A}">
                    <a16:rowId xmlns:a16="http://schemas.microsoft.com/office/drawing/2014/main" val="10001"/>
                  </a:ext>
                </a:extLst>
              </a:tr>
              <a:tr h="454317">
                <a:tc>
                  <a:txBody>
                    <a:bodyPr/>
                    <a:lstStyle/>
                    <a:p>
                      <a:pPr algn="ctr" fontAlgn="ctr"/>
                      <a:r>
                        <a:rPr lang="it-IT" sz="1800" u="none" strike="noStrike" dirty="0" smtClean="0">
                          <a:effectLst/>
                          <a:latin typeface="+mj-lt"/>
                        </a:rPr>
                        <a:t>Centro Masculino Especial la Colonia en Sibaté</a:t>
                      </a:r>
                      <a:endParaRPr lang="it-IT"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0</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583</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502736">
                <a:tc>
                  <a:txBody>
                    <a:bodyPr/>
                    <a:lstStyle/>
                    <a:p>
                      <a:pPr algn="ctr" fontAlgn="ctr"/>
                      <a:r>
                        <a:rPr lang="pt-BR" sz="1800" u="none" strike="noStrike" dirty="0" smtClean="0">
                          <a:effectLst/>
                          <a:latin typeface="+mj-lt"/>
                        </a:rPr>
                        <a:t>Centro Feminino Especial Jose Joaquin Vargas </a:t>
                      </a:r>
                      <a:r>
                        <a:rPr lang="it-IT" sz="1800" b="0" u="none" strike="noStrike" kern="1200" dirty="0" smtClean="0">
                          <a:solidFill>
                            <a:schemeClr val="tx1"/>
                          </a:solidFill>
                          <a:effectLst/>
                          <a:latin typeface="+mj-lt"/>
                          <a:ea typeface="+mn-ea"/>
                          <a:cs typeface="+mn-cs"/>
                        </a:rPr>
                        <a:t>en Sibaté</a:t>
                      </a:r>
                      <a:endParaRPr lang="pt-BR"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631</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0</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502736">
                <a:tc>
                  <a:txBody>
                    <a:bodyPr/>
                    <a:lstStyle/>
                    <a:p>
                      <a:pPr algn="ctr" fontAlgn="ctr"/>
                      <a:r>
                        <a:rPr lang="pt-BR" sz="1800" b="0" i="0" u="none" strike="noStrike" dirty="0" smtClean="0">
                          <a:solidFill>
                            <a:srgbClr val="000000"/>
                          </a:solidFill>
                          <a:effectLst/>
                          <a:latin typeface="+mj-lt"/>
                        </a:rPr>
                        <a:t>Centro San José</a:t>
                      </a:r>
                      <a:r>
                        <a:rPr lang="pt-BR" sz="1800" b="0" i="0" u="none" strike="noStrike" baseline="0" dirty="0" smtClean="0">
                          <a:solidFill>
                            <a:srgbClr val="000000"/>
                          </a:solidFill>
                          <a:effectLst/>
                          <a:latin typeface="+mj-lt"/>
                        </a:rPr>
                        <a:t> </a:t>
                      </a:r>
                      <a:r>
                        <a:rPr lang="pt-BR" sz="1800" b="0" i="0" u="none" strike="noStrike" baseline="0" dirty="0" err="1" smtClean="0">
                          <a:solidFill>
                            <a:srgbClr val="000000"/>
                          </a:solidFill>
                          <a:effectLst/>
                          <a:latin typeface="+mj-lt"/>
                        </a:rPr>
                        <a:t>en</a:t>
                      </a:r>
                      <a:r>
                        <a:rPr lang="pt-BR" sz="1800" b="0" i="0" u="none" strike="noStrike" baseline="0" dirty="0" smtClean="0">
                          <a:solidFill>
                            <a:srgbClr val="000000"/>
                          </a:solidFill>
                          <a:effectLst/>
                          <a:latin typeface="+mj-lt"/>
                        </a:rPr>
                        <a:t> </a:t>
                      </a:r>
                      <a:r>
                        <a:rPr lang="pt-BR" sz="1800" b="0" i="0" u="none" strike="noStrike" dirty="0" smtClean="0">
                          <a:solidFill>
                            <a:srgbClr val="000000"/>
                          </a:solidFill>
                          <a:effectLst/>
                          <a:latin typeface="+mj-lt"/>
                        </a:rPr>
                        <a:t>Chipaque</a:t>
                      </a:r>
                      <a:endParaRPr lang="pt-BR"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28</a:t>
                      </a:r>
                      <a:endParaRPr lang="es-CO" sz="1800" b="0" i="0" u="none" strike="noStrike" dirty="0">
                        <a:solidFill>
                          <a:srgbClr val="000000"/>
                        </a:solidFill>
                        <a:effectLst/>
                        <a:latin typeface="+mj-lt"/>
                      </a:endParaRPr>
                    </a:p>
                  </a:txBody>
                  <a:tcPr marL="9525" marR="9525" marT="9525" marB="0" anchor="ctr"/>
                </a:tc>
                <a:tc>
                  <a:txBody>
                    <a:bodyPr/>
                    <a:lstStyle/>
                    <a:p>
                      <a:pPr algn="ctr" fontAlgn="ctr"/>
                      <a:r>
                        <a:rPr lang="es-CO" sz="1800" b="0" i="0" u="none" strike="noStrike" dirty="0" smtClean="0">
                          <a:solidFill>
                            <a:srgbClr val="000000"/>
                          </a:solidFill>
                          <a:effectLst/>
                          <a:latin typeface="+mj-lt"/>
                        </a:rPr>
                        <a:t>92</a:t>
                      </a:r>
                      <a:endParaRPr lang="es-CO" sz="18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507075">
                <a:tc>
                  <a:txBody>
                    <a:bodyPr/>
                    <a:lstStyle/>
                    <a:p>
                      <a:pPr algn="ctr" fontAlgn="ctr"/>
                      <a:r>
                        <a:rPr lang="pt-BR" sz="1800" b="1" i="0" u="none" strike="noStrike" dirty="0" smtClean="0">
                          <a:solidFill>
                            <a:schemeClr val="bg1"/>
                          </a:solidFill>
                          <a:effectLst/>
                          <a:latin typeface="+mj-lt"/>
                        </a:rPr>
                        <a:t>TOTAL</a:t>
                      </a:r>
                      <a:endParaRPr lang="pt-BR" sz="1800" b="1" i="0" u="none" strike="noStrike" dirty="0">
                        <a:solidFill>
                          <a:schemeClr val="bg1"/>
                        </a:solidFill>
                        <a:effectLst/>
                        <a:latin typeface="+mj-lt"/>
                      </a:endParaRPr>
                    </a:p>
                  </a:txBody>
                  <a:tcPr marL="9525" marR="9525" marT="9525" marB="0" anchor="ctr">
                    <a:solidFill>
                      <a:schemeClr val="tx1"/>
                    </a:solidFill>
                  </a:tcPr>
                </a:tc>
                <a:tc>
                  <a:txBody>
                    <a:bodyPr/>
                    <a:lstStyle/>
                    <a:p>
                      <a:pPr algn="ctr" fontAlgn="ctr"/>
                      <a:r>
                        <a:rPr lang="es-CO" sz="1800" b="1" i="0" u="none" strike="noStrike" dirty="0" smtClean="0">
                          <a:solidFill>
                            <a:schemeClr val="bg1"/>
                          </a:solidFill>
                          <a:effectLst/>
                          <a:latin typeface="+mj-lt"/>
                        </a:rPr>
                        <a:t>659</a:t>
                      </a:r>
                      <a:endParaRPr lang="es-CO" sz="1800" b="1" i="0" u="none" strike="noStrike" dirty="0">
                        <a:solidFill>
                          <a:schemeClr val="bg1"/>
                        </a:solidFill>
                        <a:effectLst/>
                        <a:latin typeface="+mj-lt"/>
                      </a:endParaRPr>
                    </a:p>
                  </a:txBody>
                  <a:tcPr marL="9525" marR="9525" marT="9525" marB="0" anchor="ctr">
                    <a:solidFill>
                      <a:schemeClr val="tx1"/>
                    </a:solidFill>
                  </a:tcPr>
                </a:tc>
                <a:tc>
                  <a:txBody>
                    <a:bodyPr/>
                    <a:lstStyle/>
                    <a:p>
                      <a:pPr algn="ctr" fontAlgn="ctr"/>
                      <a:r>
                        <a:rPr lang="es-CO" sz="1800" b="1" i="0" u="none" strike="noStrike" dirty="0" smtClean="0">
                          <a:solidFill>
                            <a:schemeClr val="bg1"/>
                          </a:solidFill>
                          <a:effectLst/>
                          <a:latin typeface="+mj-lt"/>
                        </a:rPr>
                        <a:t>675</a:t>
                      </a:r>
                      <a:endParaRPr lang="es-CO" sz="1800" b="1" i="0" u="none" strike="noStrike" dirty="0">
                        <a:solidFill>
                          <a:schemeClr val="bg1"/>
                        </a:solidFill>
                        <a:effectLst/>
                        <a:latin typeface="+mj-lt"/>
                      </a:endParaRPr>
                    </a:p>
                  </a:txBody>
                  <a:tcPr marL="9525" marR="9525" marT="9525" marB="0" anchor="ctr">
                    <a:solidFill>
                      <a:schemeClr val="tx1"/>
                    </a:solidFill>
                  </a:tcPr>
                </a:tc>
                <a:extLst>
                  <a:ext uri="{0D108BD9-81ED-4DB2-BD59-A6C34878D82A}">
                    <a16:rowId xmlns:a16="http://schemas.microsoft.com/office/drawing/2014/main" val="10005"/>
                  </a:ext>
                </a:extLst>
              </a:tr>
            </a:tbl>
          </a:graphicData>
        </a:graphic>
      </p:graphicFrame>
      <p:sp>
        <p:nvSpPr>
          <p:cNvPr id="18" name="CuadroTexto 17"/>
          <p:cNvSpPr txBox="1"/>
          <p:nvPr/>
        </p:nvSpPr>
        <p:spPr>
          <a:xfrm>
            <a:off x="274163" y="5822729"/>
            <a:ext cx="5186479" cy="830997"/>
          </a:xfrm>
          <a:prstGeom prst="rect">
            <a:avLst/>
          </a:prstGeom>
          <a:noFill/>
        </p:spPr>
        <p:txBody>
          <a:bodyPr wrap="square" rtlCol="0">
            <a:spAutoFit/>
          </a:bodyPr>
          <a:lstStyle/>
          <a:p>
            <a:pPr algn="just"/>
            <a:r>
              <a:rPr lang="es-CO" sz="1600" dirty="0" smtClean="0">
                <a:latin typeface="+mj-lt"/>
                <a:cs typeface="Arial" panose="020B0604020202020204" pitchFamily="34" charset="0"/>
              </a:rPr>
              <a:t>Fuente: Estadísticas mensuales a 30 de noviembre de 2021 centros de protección, consolida Oficina Asesora de Planeación</a:t>
            </a:r>
            <a:endParaRPr lang="es-CO" sz="1600" dirty="0">
              <a:latin typeface="+mj-lt"/>
              <a:cs typeface="Arial" panose="020B0604020202020204" pitchFamily="34" charset="0"/>
            </a:endParaRPr>
          </a:p>
        </p:txBody>
      </p:sp>
      <p:sp>
        <p:nvSpPr>
          <p:cNvPr id="4" name="Cinta hacia arriba 3"/>
          <p:cNvSpPr/>
          <p:nvPr/>
        </p:nvSpPr>
        <p:spPr>
          <a:xfrm>
            <a:off x="6832325" y="234480"/>
            <a:ext cx="3755134" cy="832919"/>
          </a:xfrm>
          <a:prstGeom prst="ribbon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smtClean="0">
                <a:solidFill>
                  <a:schemeClr val="tx1"/>
                </a:solidFill>
                <a:latin typeface="+mj-lt"/>
              </a:rPr>
              <a:t>1976</a:t>
            </a:r>
            <a:endParaRPr lang="es-CO" sz="2800" b="1" dirty="0">
              <a:solidFill>
                <a:schemeClr val="tx1"/>
              </a:solidFill>
              <a:latin typeface="+mj-lt"/>
            </a:endParaRPr>
          </a:p>
        </p:txBody>
      </p:sp>
    </p:spTree>
    <p:extLst>
      <p:ext uri="{BB962C8B-B14F-4D97-AF65-F5344CB8AC3E}">
        <p14:creationId xmlns:p14="http://schemas.microsoft.com/office/powerpoint/2010/main" val="3541966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884522997"/>
              </p:ext>
            </p:extLst>
          </p:nvPr>
        </p:nvGraphicFramePr>
        <p:xfrm>
          <a:off x="633743" y="214312"/>
          <a:ext cx="11280617" cy="6429376"/>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p:cNvSpPr txBox="1"/>
          <p:nvPr/>
        </p:nvSpPr>
        <p:spPr>
          <a:xfrm>
            <a:off x="8475260" y="1228299"/>
            <a:ext cx="3316406"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dirty="0" smtClean="0">
                <a:latin typeface="+mj-lt"/>
              </a:rPr>
              <a:t>Municipios: </a:t>
            </a:r>
            <a:r>
              <a:rPr lang="es-MX" u="sng" dirty="0" smtClean="0">
                <a:latin typeface="+mj-lt"/>
              </a:rPr>
              <a:t>505</a:t>
            </a:r>
          </a:p>
          <a:p>
            <a:r>
              <a:rPr lang="es-MX" dirty="0" smtClean="0">
                <a:latin typeface="+mj-lt"/>
              </a:rPr>
              <a:t>SDIS: </a:t>
            </a:r>
            <a:r>
              <a:rPr lang="es-MX" u="sng" dirty="0" smtClean="0">
                <a:latin typeface="+mj-lt"/>
              </a:rPr>
              <a:t>370</a:t>
            </a:r>
          </a:p>
          <a:p>
            <a:r>
              <a:rPr lang="es-MX" dirty="0" smtClean="0">
                <a:latin typeface="+mj-lt"/>
              </a:rPr>
              <a:t>Convida: </a:t>
            </a:r>
            <a:r>
              <a:rPr lang="es-MX" u="sng" dirty="0" smtClean="0">
                <a:latin typeface="+mj-lt"/>
              </a:rPr>
              <a:t>45</a:t>
            </a:r>
          </a:p>
          <a:p>
            <a:r>
              <a:rPr lang="es-MX" dirty="0" smtClean="0">
                <a:latin typeface="+mj-lt"/>
              </a:rPr>
              <a:t>Cundinamarca: </a:t>
            </a:r>
            <a:r>
              <a:rPr lang="es-MX" u="sng" dirty="0" smtClean="0">
                <a:latin typeface="+mj-lt"/>
              </a:rPr>
              <a:t>1.057</a:t>
            </a:r>
            <a:endParaRPr lang="es-CO" u="sng" dirty="0">
              <a:latin typeface="+mj-lt"/>
            </a:endParaRPr>
          </a:p>
        </p:txBody>
      </p:sp>
    </p:spTree>
    <p:extLst>
      <p:ext uri="{BB962C8B-B14F-4D97-AF65-F5344CB8AC3E}">
        <p14:creationId xmlns:p14="http://schemas.microsoft.com/office/powerpoint/2010/main" val="5936820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4909</TotalTime>
  <Words>2265</Words>
  <Application>Microsoft Office PowerPoint</Application>
  <PresentationFormat>Panorámica</PresentationFormat>
  <Paragraphs>286</Paragraphs>
  <Slides>32</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Calibri</vt:lpstr>
      <vt:lpstr>Calibri Light</vt:lpstr>
      <vt:lpstr>Times New Roman</vt:lpstr>
      <vt:lpstr>Wingdings</vt:lpstr>
      <vt:lpstr>Tema de Office</vt:lpstr>
      <vt:lpstr>Presentación de PowerPoint</vt:lpstr>
      <vt:lpstr>CONVOCATORIA A LA RENDICIÓN DE CUENTAS DE LA BENEFICENCIA DE CUNDINAMARCA</vt:lpstr>
      <vt:lpstr>CONVOCATORIA A LA RENDICIÓN DE CUENTAS DE LA BENEFICENCIA DE CUNDINAMARCA</vt:lpstr>
      <vt:lpstr>DESARROLLO DE LA RENDICIÓN DE CUENTAS</vt:lpstr>
      <vt:lpstr>FOTOS  DE LA RENDICIÓN DE CUENTAS</vt:lpstr>
      <vt:lpstr>CENTROS DE PROTECCIÓN SOCIAL DE LA BENEFICENCIA DE CUNDINAMARCA</vt:lpstr>
      <vt:lpstr>Presentación de PowerPoint</vt:lpstr>
      <vt:lpstr>TOTAL PERSONAS ATENDIDAS EN 2021</vt:lpstr>
      <vt:lpstr>Presentación de PowerPoint</vt:lpstr>
      <vt:lpstr>Presentación de PowerPoint</vt:lpstr>
      <vt:lpstr>Presentación de PowerPoint</vt:lpstr>
      <vt:lpstr>LOGROS ESTRATÉGICOS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maryluz rozo rodriguez</dc:creator>
  <cp:lastModifiedBy>Doris Analida Lozano Escobar</cp:lastModifiedBy>
  <cp:revision>441</cp:revision>
  <dcterms:created xsi:type="dcterms:W3CDTF">2020-01-17T16:42:19Z</dcterms:created>
  <dcterms:modified xsi:type="dcterms:W3CDTF">2022-01-30T18:31:01Z</dcterms:modified>
</cp:coreProperties>
</file>