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259" r:id="rId3"/>
    <p:sldId id="408" r:id="rId4"/>
    <p:sldId id="330" r:id="rId5"/>
    <p:sldId id="366" r:id="rId6"/>
    <p:sldId id="367" r:id="rId7"/>
    <p:sldId id="368" r:id="rId8"/>
    <p:sldId id="370" r:id="rId9"/>
    <p:sldId id="371" r:id="rId10"/>
    <p:sldId id="369" r:id="rId11"/>
    <p:sldId id="410" r:id="rId12"/>
    <p:sldId id="374" r:id="rId13"/>
    <p:sldId id="373" r:id="rId14"/>
    <p:sldId id="372" r:id="rId15"/>
    <p:sldId id="384" r:id="rId16"/>
    <p:sldId id="383" r:id="rId17"/>
    <p:sldId id="382" r:id="rId18"/>
    <p:sldId id="387" r:id="rId19"/>
    <p:sldId id="386" r:id="rId20"/>
    <p:sldId id="389" r:id="rId21"/>
    <p:sldId id="390" r:id="rId22"/>
    <p:sldId id="388" r:id="rId23"/>
    <p:sldId id="391" r:id="rId24"/>
    <p:sldId id="393" r:id="rId25"/>
    <p:sldId id="395" r:id="rId26"/>
    <p:sldId id="392" r:id="rId27"/>
    <p:sldId id="396" r:id="rId28"/>
    <p:sldId id="398" r:id="rId29"/>
    <p:sldId id="399" r:id="rId30"/>
    <p:sldId id="401" r:id="rId31"/>
    <p:sldId id="400" r:id="rId32"/>
    <p:sldId id="397" r:id="rId33"/>
    <p:sldId id="414" r:id="rId34"/>
    <p:sldId id="413" r:id="rId35"/>
    <p:sldId id="402" r:id="rId36"/>
    <p:sldId id="403" r:id="rId37"/>
    <p:sldId id="404" r:id="rId38"/>
    <p:sldId id="364" r:id="rId39"/>
    <p:sldId id="405" r:id="rId40"/>
    <p:sldId id="331" r:id="rId41"/>
    <p:sldId id="381" r:id="rId42"/>
    <p:sldId id="376" r:id="rId43"/>
    <p:sldId id="332" r:id="rId44"/>
    <p:sldId id="262" r:id="rId45"/>
    <p:sldId id="406" r:id="rId46"/>
    <p:sldId id="380" r:id="rId47"/>
    <p:sldId id="379" r:id="rId48"/>
    <p:sldId id="407" r:id="rId49"/>
    <p:sldId id="378" r:id="rId50"/>
    <p:sldId id="258" r:id="rId51"/>
  </p:sldIdLst>
  <p:sldSz cx="9144000" cy="6858000" type="screen4x3"/>
  <p:notesSz cx="70104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9900"/>
    <a:srgbClr val="005426"/>
    <a:srgbClr val="FFCC66"/>
    <a:srgbClr val="1CA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52" autoAdjust="0"/>
  </p:normalViewPr>
  <p:slideViewPr>
    <p:cSldViewPr snapToGrid="0" snapToObjects="1">
      <p:cViewPr varScale="1">
        <p:scale>
          <a:sx n="92" d="100"/>
          <a:sy n="92" d="100"/>
        </p:scale>
        <p:origin x="20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DORIS%20ANALIDA%20LOZANO\GESTION\GESTION%20METAS%202016%20A%2020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DORIS%20ANALIDA%20LOZANO\SIAC\PQRS%202016%20a%202019.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DORIS%20ANALIDA%20LOZANO\SIAC\PQRS%202016%20a%202019.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C:\DORIS%20ANALIDA%20LOZANO\RENDICION%20CUENTAS%20BENEFICENCIA\RENDICION%20CUENTAS%202019\EVALUACION%20RPC%202019.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DORIS%20ANALIDA%20LOZANO\RENDICION%20CUENTAS%20BENEFICENCIA\RENDICION%20CUENTAS%202019\EVALUACION%20RPC%202019.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DORIS%20ANALIDA%20LOZANO\RENDICION%20CUENTAS%20BENEFICENCIA\RENDICION%20CUENTAS%202019\EVALUACION%20RPC%202019.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DORIS%20ANALIDA%20LOZANO\RENDICION%20CUENTAS%20BENEFICENCIA\RENDICION%20CUENTAS%202019\EVALUACION%20RPC%202019.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DORIS%20ANALIDA%20LOZANO\RENDICION%20CUENTAS%20BENEFICENCIA\RENDICION%20CUENTAS%202019\EVALUACION%20RPC%202019.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C:\DORIS%20ANALIDA%20LOZANO\RENDICION%20CUENTAS%20BENEFICENCIA\RENDICION%20CUENTAS%202019\EVALUACION%20RPC%202019.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DORIS%20ANALIDA%20LOZANO\RENDICION%20CUENTAS%20BENEFICENCIA\RENDICION%20CUENTAS%202019\EVALUACION%20RPC%202019.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DORIS%20ANALIDA%20LOZANO\INGRESOS%20TESORERIA\IRESUMEN%20INGRESOS.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DORIS%20ANALIDA%20LOZANO\INGRESOS%20TESORERIA\IRESUMEN%20INGRESOS.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DORIS%20ANALIDA%20LOZANO\INGRESOS%20TESORERIA\IRESUMEN%20INGRESOS.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DORIS%20ANALIDA%20LOZANO\INGRESOS%20TESORERIA\IRESUMEN%20INGRESOS.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Hoja_de_c_lculo_de_Microsoft_Excel.xlsx"/></Relationships>
</file>

<file path=ppt/charts/_rels/chart8.xml.rels><?xml version="1.0" encoding="UTF-8" standalone="yes"?>
<Relationships xmlns="http://schemas.openxmlformats.org/package/2006/relationships"><Relationship Id="rId1" Type="http://schemas.openxmlformats.org/officeDocument/2006/relationships/oleObject" Target="file:///C:\DORIS%20ANALIDA%20LOZANO\SIAC\PQRS%202016%20a%202019.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DORIS%20ANALIDA%20LOZANO\SIAC\PQRS%202016%20a%20201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27396220001953E-2"/>
          <c:y val="0.14123019128074069"/>
          <c:w val="0.90396642771951885"/>
          <c:h val="0.45606236777446568"/>
        </c:manualLayout>
      </c:layout>
      <c:lineChart>
        <c:grouping val="standard"/>
        <c:varyColors val="0"/>
        <c:ser>
          <c:idx val="0"/>
          <c:order val="0"/>
          <c:tx>
            <c:strRef>
              <c:f>'graficos empalme'!$A$4</c:f>
              <c:strCache>
                <c:ptCount val="1"/>
                <c:pt idx="0">
                  <c:v>Meta 251 Protección a niños y niñas</c:v>
                </c:pt>
              </c:strCache>
            </c:strRef>
          </c:tx>
          <c:spPr>
            <a:ln w="28575" cap="rnd">
              <a:solidFill>
                <a:schemeClr val="accent1"/>
              </a:solidFill>
              <a:round/>
            </a:ln>
            <a:effectLst/>
          </c:spPr>
          <c:marker>
            <c:symbol val="none"/>
          </c:marker>
          <c:dLbls>
            <c:dLbl>
              <c:idx val="0"/>
              <c:layout>
                <c:manualLayout>
                  <c:x val="0"/>
                  <c:y val="-2.37670825906120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F70-45C2-B842-15A5DC79887E}"/>
                </c:ext>
              </c:extLst>
            </c:dLbl>
            <c:dLbl>
              <c:idx val="2"/>
              <c:layout>
                <c:manualLayout>
                  <c:x val="-5.772005772005772E-3"/>
                  <c:y val="-2.85204991087344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F70-45C2-B842-15A5DC79887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'graficos empalme'!$F$2:$M$3</c:f>
              <c:multiLvlStrCache>
                <c:ptCount val="8"/>
                <c:lvl>
                  <c:pt idx="0">
                    <c:v>MUJERES</c:v>
                  </c:pt>
                  <c:pt idx="1">
                    <c:v>HOMBRES</c:v>
                  </c:pt>
                  <c:pt idx="2">
                    <c:v>MUJERES</c:v>
                  </c:pt>
                  <c:pt idx="3">
                    <c:v>HOMBRES</c:v>
                  </c:pt>
                  <c:pt idx="4">
                    <c:v>MUJERES</c:v>
                  </c:pt>
                  <c:pt idx="5">
                    <c:v>HOMBRES</c:v>
                  </c:pt>
                  <c:pt idx="6">
                    <c:v>MUJERES</c:v>
                  </c:pt>
                  <c:pt idx="7">
                    <c:v>HOMBRES</c:v>
                  </c:pt>
                </c:lvl>
                <c:lvl>
                  <c:pt idx="0">
                    <c:v>2016</c:v>
                  </c:pt>
                  <c:pt idx="2">
                    <c:v>2017</c:v>
                  </c:pt>
                  <c:pt idx="4">
                    <c:v>2018</c:v>
                  </c:pt>
                  <c:pt idx="6">
                    <c:v>2019 (octubre)</c:v>
                  </c:pt>
                </c:lvl>
              </c:multiLvlStrCache>
            </c:multiLvlStrRef>
          </c:cat>
          <c:val>
            <c:numRef>
              <c:f>'graficos empalme'!$F$4:$M$4</c:f>
              <c:numCache>
                <c:formatCode>General</c:formatCode>
                <c:ptCount val="8"/>
                <c:pt idx="0">
                  <c:v>206</c:v>
                </c:pt>
                <c:pt idx="1">
                  <c:v>260</c:v>
                </c:pt>
                <c:pt idx="2">
                  <c:v>172</c:v>
                </c:pt>
                <c:pt idx="3">
                  <c:v>209</c:v>
                </c:pt>
                <c:pt idx="4">
                  <c:v>59</c:v>
                </c:pt>
                <c:pt idx="5">
                  <c:v>51</c:v>
                </c:pt>
                <c:pt idx="6" formatCode="#,##0">
                  <c:v>69</c:v>
                </c:pt>
                <c:pt idx="7" formatCode="#,##0">
                  <c:v>36</c:v>
                </c:pt>
              </c:numCache>
            </c:numRef>
          </c:val>
          <c:smooth val="0"/>
          <c:extLst>
            <c:ext xmlns:c16="http://schemas.microsoft.com/office/drawing/2014/chart" uri="{C3380CC4-5D6E-409C-BE32-E72D297353CC}">
              <c16:uniqueId val="{00000002-9F70-45C2-B842-15A5DC79887E}"/>
            </c:ext>
          </c:extLst>
        </c:ser>
        <c:ser>
          <c:idx val="1"/>
          <c:order val="1"/>
          <c:tx>
            <c:strRef>
              <c:f>'graficos empalme'!$A$5</c:f>
              <c:strCache>
                <c:ptCount val="1"/>
                <c:pt idx="0">
                  <c:v>Meta 260 Protección a Adolescentes</c:v>
                </c:pt>
              </c:strCache>
            </c:strRef>
          </c:tx>
          <c:spPr>
            <a:ln w="28575" cap="rnd">
              <a:solidFill>
                <a:schemeClr val="accent2"/>
              </a:solidFill>
              <a:round/>
            </a:ln>
            <a:effectLst/>
          </c:spPr>
          <c:marker>
            <c:symbol val="none"/>
          </c:marker>
          <c:dLbls>
            <c:dLbl>
              <c:idx val="0"/>
              <c:layout>
                <c:manualLayout>
                  <c:x val="-5.772005772005772E-3"/>
                  <c:y val="2.61437908496732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F70-45C2-B842-15A5DC79887E}"/>
                </c:ext>
              </c:extLst>
            </c:dLbl>
            <c:dLbl>
              <c:idx val="5"/>
              <c:layout>
                <c:manualLayout>
                  <c:x val="-7.6960076960076963E-3"/>
                  <c:y val="-2.61437908496732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F70-45C2-B842-15A5DC79887E}"/>
                </c:ext>
              </c:extLst>
            </c:dLbl>
            <c:dLbl>
              <c:idx val="6"/>
              <c:layout>
                <c:manualLayout>
                  <c:x val="-1.924001924001938E-2"/>
                  <c:y val="-2.13903743315508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F70-45C2-B842-15A5DC79887E}"/>
                </c:ext>
              </c:extLst>
            </c:dLbl>
            <c:dLbl>
              <c:idx val="7"/>
              <c:layout>
                <c:manualLayout>
                  <c:x val="-5.772005772005772E-3"/>
                  <c:y val="-4.99108734402852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F70-45C2-B842-15A5DC79887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'graficos empalme'!$F$2:$M$3</c:f>
              <c:multiLvlStrCache>
                <c:ptCount val="8"/>
                <c:lvl>
                  <c:pt idx="0">
                    <c:v>MUJERES</c:v>
                  </c:pt>
                  <c:pt idx="1">
                    <c:v>HOMBRES</c:v>
                  </c:pt>
                  <c:pt idx="2">
                    <c:v>MUJERES</c:v>
                  </c:pt>
                  <c:pt idx="3">
                    <c:v>HOMBRES</c:v>
                  </c:pt>
                  <c:pt idx="4">
                    <c:v>MUJERES</c:v>
                  </c:pt>
                  <c:pt idx="5">
                    <c:v>HOMBRES</c:v>
                  </c:pt>
                  <c:pt idx="6">
                    <c:v>MUJERES</c:v>
                  </c:pt>
                  <c:pt idx="7">
                    <c:v>HOMBRES</c:v>
                  </c:pt>
                </c:lvl>
                <c:lvl>
                  <c:pt idx="0">
                    <c:v>2016</c:v>
                  </c:pt>
                  <c:pt idx="2">
                    <c:v>2017</c:v>
                  </c:pt>
                  <c:pt idx="4">
                    <c:v>2018</c:v>
                  </c:pt>
                  <c:pt idx="6">
                    <c:v>2019 (octubre)</c:v>
                  </c:pt>
                </c:lvl>
              </c:multiLvlStrCache>
            </c:multiLvlStrRef>
          </c:cat>
          <c:val>
            <c:numRef>
              <c:f>'graficos empalme'!$F$5:$M$5</c:f>
              <c:numCache>
                <c:formatCode>General</c:formatCode>
                <c:ptCount val="8"/>
                <c:pt idx="0">
                  <c:v>187</c:v>
                </c:pt>
                <c:pt idx="1">
                  <c:v>192</c:v>
                </c:pt>
                <c:pt idx="2">
                  <c:v>143</c:v>
                </c:pt>
                <c:pt idx="3">
                  <c:v>123</c:v>
                </c:pt>
                <c:pt idx="4">
                  <c:v>163</c:v>
                </c:pt>
                <c:pt idx="5">
                  <c:v>55</c:v>
                </c:pt>
                <c:pt idx="6" formatCode="#,##0">
                  <c:v>162</c:v>
                </c:pt>
                <c:pt idx="7" formatCode="#,##0">
                  <c:v>58</c:v>
                </c:pt>
              </c:numCache>
            </c:numRef>
          </c:val>
          <c:smooth val="0"/>
          <c:extLst>
            <c:ext xmlns:c16="http://schemas.microsoft.com/office/drawing/2014/chart" uri="{C3380CC4-5D6E-409C-BE32-E72D297353CC}">
              <c16:uniqueId val="{00000007-9F70-45C2-B842-15A5DC79887E}"/>
            </c:ext>
          </c:extLst>
        </c:ser>
        <c:ser>
          <c:idx val="2"/>
          <c:order val="2"/>
          <c:tx>
            <c:strRef>
              <c:f>'graficos empalme'!$A$6</c:f>
              <c:strCache>
                <c:ptCount val="1"/>
                <c:pt idx="0">
                  <c:v>Meta 282 Protección a personas mayores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'graficos empalme'!$F$2:$M$3</c:f>
              <c:multiLvlStrCache>
                <c:ptCount val="8"/>
                <c:lvl>
                  <c:pt idx="0">
                    <c:v>MUJERES</c:v>
                  </c:pt>
                  <c:pt idx="1">
                    <c:v>HOMBRES</c:v>
                  </c:pt>
                  <c:pt idx="2">
                    <c:v>MUJERES</c:v>
                  </c:pt>
                  <c:pt idx="3">
                    <c:v>HOMBRES</c:v>
                  </c:pt>
                  <c:pt idx="4">
                    <c:v>MUJERES</c:v>
                  </c:pt>
                  <c:pt idx="5">
                    <c:v>HOMBRES</c:v>
                  </c:pt>
                  <c:pt idx="6">
                    <c:v>MUJERES</c:v>
                  </c:pt>
                  <c:pt idx="7">
                    <c:v>HOMBRES</c:v>
                  </c:pt>
                </c:lvl>
                <c:lvl>
                  <c:pt idx="0">
                    <c:v>2016</c:v>
                  </c:pt>
                  <c:pt idx="2">
                    <c:v>2017</c:v>
                  </c:pt>
                  <c:pt idx="4">
                    <c:v>2018</c:v>
                  </c:pt>
                  <c:pt idx="6">
                    <c:v>2019 (octubre)</c:v>
                  </c:pt>
                </c:lvl>
              </c:multiLvlStrCache>
            </c:multiLvlStrRef>
          </c:cat>
          <c:val>
            <c:numRef>
              <c:f>'graficos empalme'!$F$6:$M$6</c:f>
              <c:numCache>
                <c:formatCode>General</c:formatCode>
                <c:ptCount val="8"/>
                <c:pt idx="0">
                  <c:v>313</c:v>
                </c:pt>
                <c:pt idx="1">
                  <c:v>414</c:v>
                </c:pt>
                <c:pt idx="2">
                  <c:v>306</c:v>
                </c:pt>
                <c:pt idx="3">
                  <c:v>422</c:v>
                </c:pt>
                <c:pt idx="4">
                  <c:v>389</c:v>
                </c:pt>
                <c:pt idx="5">
                  <c:v>491</c:v>
                </c:pt>
                <c:pt idx="6" formatCode="#,##0">
                  <c:v>321</c:v>
                </c:pt>
                <c:pt idx="7" formatCode="#,##0">
                  <c:v>448</c:v>
                </c:pt>
              </c:numCache>
            </c:numRef>
          </c:val>
          <c:smooth val="0"/>
          <c:extLst>
            <c:ext xmlns:c16="http://schemas.microsoft.com/office/drawing/2014/chart" uri="{C3380CC4-5D6E-409C-BE32-E72D297353CC}">
              <c16:uniqueId val="{00000008-9F70-45C2-B842-15A5DC79887E}"/>
            </c:ext>
          </c:extLst>
        </c:ser>
        <c:ser>
          <c:idx val="3"/>
          <c:order val="3"/>
          <c:tx>
            <c:strRef>
              <c:f>'graficos empalme'!$A$7</c:f>
              <c:strCache>
                <c:ptCount val="1"/>
                <c:pt idx="0">
                  <c:v>Meta 291 Protección a personas con  Discapacidad Mental</c:v>
                </c:pt>
              </c:strCache>
            </c:strRef>
          </c:tx>
          <c:spPr>
            <a:ln w="28575" cap="rnd">
              <a:solidFill>
                <a:schemeClr val="accent4"/>
              </a:solidFill>
              <a:round/>
            </a:ln>
            <a:effectLst/>
          </c:spPr>
          <c:marker>
            <c:symbol val="none"/>
          </c:marker>
          <c:dLbls>
            <c:dLbl>
              <c:idx val="0"/>
              <c:layout>
                <c:manualLayout>
                  <c:x val="-4.4471389255852419E-3"/>
                  <c:y val="-2.26815969915987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F70-45C2-B842-15A5DC79887E}"/>
                </c:ext>
              </c:extLst>
            </c:dLbl>
            <c:dLbl>
              <c:idx val="1"/>
              <c:layout>
                <c:manualLayout>
                  <c:x val="-5.9295185674469895E-3"/>
                  <c:y val="-4.98995133815171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F70-45C2-B842-15A5DC79887E}"/>
                </c:ext>
              </c:extLst>
            </c:dLbl>
            <c:dLbl>
              <c:idx val="2"/>
              <c:layout>
                <c:manualLayout>
                  <c:x val="-2.3718074269787958E-2"/>
                  <c:y val="-4.30950342840375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F70-45C2-B842-15A5DC79887E}"/>
                </c:ext>
              </c:extLst>
            </c:dLbl>
            <c:dLbl>
              <c:idx val="3"/>
              <c:layout>
                <c:manualLayout>
                  <c:x val="-2.9017523128040536E-2"/>
                  <c:y val="-3.8992879943092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F70-45C2-B842-15A5DC79887E}"/>
                </c:ext>
              </c:extLst>
            </c:dLbl>
            <c:dLbl>
              <c:idx val="4"/>
              <c:layout>
                <c:manualLayout>
                  <c:x val="-2.6682833553511455E-2"/>
                  <c:y val="1.81452775932789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9F70-45C2-B842-15A5DC79887E}"/>
                </c:ext>
              </c:extLst>
            </c:dLbl>
            <c:dLbl>
              <c:idx val="6"/>
              <c:layout>
                <c:manualLayout>
                  <c:x val="-5.772005772005772E-3"/>
                  <c:y val="-1.66369578134284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9F70-45C2-B842-15A5DC79887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'graficos empalme'!$F$2:$M$3</c:f>
              <c:multiLvlStrCache>
                <c:ptCount val="8"/>
                <c:lvl>
                  <c:pt idx="0">
                    <c:v>MUJERES</c:v>
                  </c:pt>
                  <c:pt idx="1">
                    <c:v>HOMBRES</c:v>
                  </c:pt>
                  <c:pt idx="2">
                    <c:v>MUJERES</c:v>
                  </c:pt>
                  <c:pt idx="3">
                    <c:v>HOMBRES</c:v>
                  </c:pt>
                  <c:pt idx="4">
                    <c:v>MUJERES</c:v>
                  </c:pt>
                  <c:pt idx="5">
                    <c:v>HOMBRES</c:v>
                  </c:pt>
                  <c:pt idx="6">
                    <c:v>MUJERES</c:v>
                  </c:pt>
                  <c:pt idx="7">
                    <c:v>HOMBRES</c:v>
                  </c:pt>
                </c:lvl>
                <c:lvl>
                  <c:pt idx="0">
                    <c:v>2016</c:v>
                  </c:pt>
                  <c:pt idx="2">
                    <c:v>2017</c:v>
                  </c:pt>
                  <c:pt idx="4">
                    <c:v>2018</c:v>
                  </c:pt>
                  <c:pt idx="6">
                    <c:v>2019 (octubre)</c:v>
                  </c:pt>
                </c:lvl>
              </c:multiLvlStrCache>
            </c:multiLvlStrRef>
          </c:cat>
          <c:val>
            <c:numRef>
              <c:f>'graficos empalme'!$F$7:$M$7</c:f>
              <c:numCache>
                <c:formatCode>General</c:formatCode>
                <c:ptCount val="8"/>
                <c:pt idx="0">
                  <c:v>471</c:v>
                </c:pt>
                <c:pt idx="1">
                  <c:v>517</c:v>
                </c:pt>
                <c:pt idx="2">
                  <c:v>641</c:v>
                </c:pt>
                <c:pt idx="3">
                  <c:v>724</c:v>
                </c:pt>
                <c:pt idx="4">
                  <c:v>702</c:v>
                </c:pt>
                <c:pt idx="5">
                  <c:v>909</c:v>
                </c:pt>
                <c:pt idx="6" formatCode="#,##0">
                  <c:v>722</c:v>
                </c:pt>
                <c:pt idx="7" formatCode="#,##0">
                  <c:v>751</c:v>
                </c:pt>
              </c:numCache>
            </c:numRef>
          </c:val>
          <c:smooth val="0"/>
          <c:extLst>
            <c:ext xmlns:c16="http://schemas.microsoft.com/office/drawing/2014/chart" uri="{C3380CC4-5D6E-409C-BE32-E72D297353CC}">
              <c16:uniqueId val="{0000000F-9F70-45C2-B842-15A5DC79887E}"/>
            </c:ext>
          </c:extLst>
        </c:ser>
        <c:ser>
          <c:idx val="4"/>
          <c:order val="4"/>
          <c:tx>
            <c:strRef>
              <c:f>'graficos empalme'!$A$8</c:f>
              <c:strCache>
                <c:ptCount val="1"/>
                <c:pt idx="0">
                  <c:v>Meta 312 Protección a Víctimas del conflicto armado</c:v>
                </c:pt>
              </c:strCache>
            </c:strRef>
          </c:tx>
          <c:spPr>
            <a:ln w="28575" cap="rnd">
              <a:solidFill>
                <a:schemeClr val="accent5"/>
              </a:solidFill>
              <a:round/>
            </a:ln>
            <a:effectLst/>
          </c:spPr>
          <c:marker>
            <c:symbol val="none"/>
          </c:marker>
          <c:dLbls>
            <c:dLbl>
              <c:idx val="7"/>
              <c:layout>
                <c:manualLayout>
                  <c:x val="-2.886002886002886E-2"/>
                  <c:y val="2.37670825906128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9F70-45C2-B842-15A5DC79887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'graficos empalme'!$F$2:$M$3</c:f>
              <c:multiLvlStrCache>
                <c:ptCount val="8"/>
                <c:lvl>
                  <c:pt idx="0">
                    <c:v>MUJERES</c:v>
                  </c:pt>
                  <c:pt idx="1">
                    <c:v>HOMBRES</c:v>
                  </c:pt>
                  <c:pt idx="2">
                    <c:v>MUJERES</c:v>
                  </c:pt>
                  <c:pt idx="3">
                    <c:v>HOMBRES</c:v>
                  </c:pt>
                  <c:pt idx="4">
                    <c:v>MUJERES</c:v>
                  </c:pt>
                  <c:pt idx="5">
                    <c:v>HOMBRES</c:v>
                  </c:pt>
                  <c:pt idx="6">
                    <c:v>MUJERES</c:v>
                  </c:pt>
                  <c:pt idx="7">
                    <c:v>HOMBRES</c:v>
                  </c:pt>
                </c:lvl>
                <c:lvl>
                  <c:pt idx="0">
                    <c:v>2016</c:v>
                  </c:pt>
                  <c:pt idx="2">
                    <c:v>2017</c:v>
                  </c:pt>
                  <c:pt idx="4">
                    <c:v>2018</c:v>
                  </c:pt>
                  <c:pt idx="6">
                    <c:v>2019 (octubre)</c:v>
                  </c:pt>
                </c:lvl>
              </c:multiLvlStrCache>
            </c:multiLvlStrRef>
          </c:cat>
          <c:val>
            <c:numRef>
              <c:f>'graficos empalme'!$F$8:$M$8</c:f>
              <c:numCache>
                <c:formatCode>General</c:formatCode>
                <c:ptCount val="8"/>
                <c:pt idx="0">
                  <c:v>92</c:v>
                </c:pt>
                <c:pt idx="1">
                  <c:v>75</c:v>
                </c:pt>
                <c:pt idx="2">
                  <c:v>71</c:v>
                </c:pt>
                <c:pt idx="3">
                  <c:v>68</c:v>
                </c:pt>
                <c:pt idx="4">
                  <c:v>2</c:v>
                </c:pt>
                <c:pt idx="5">
                  <c:v>7</c:v>
                </c:pt>
                <c:pt idx="6" formatCode="#,##0">
                  <c:v>4</c:v>
                </c:pt>
                <c:pt idx="7" formatCode="#,##0">
                  <c:v>9</c:v>
                </c:pt>
              </c:numCache>
            </c:numRef>
          </c:val>
          <c:smooth val="0"/>
          <c:extLst>
            <c:ext xmlns:c16="http://schemas.microsoft.com/office/drawing/2014/chart" uri="{C3380CC4-5D6E-409C-BE32-E72D297353CC}">
              <c16:uniqueId val="{00000011-9F70-45C2-B842-15A5DC79887E}"/>
            </c:ext>
          </c:extLst>
        </c:ser>
        <c:dLbls>
          <c:showLegendKey val="0"/>
          <c:showVal val="0"/>
          <c:showCatName val="0"/>
          <c:showSerName val="0"/>
          <c:showPercent val="0"/>
          <c:showBubbleSize val="0"/>
        </c:dLbls>
        <c:smooth val="0"/>
        <c:axId val="763144543"/>
        <c:axId val="763145375"/>
      </c:lineChart>
      <c:catAx>
        <c:axId val="763144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763145375"/>
        <c:crosses val="autoZero"/>
        <c:auto val="1"/>
        <c:lblAlgn val="ctr"/>
        <c:lblOffset val="100"/>
        <c:noMultiLvlLbl val="0"/>
      </c:catAx>
      <c:valAx>
        <c:axId val="763145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763144543"/>
        <c:crosses val="autoZero"/>
        <c:crossBetween val="between"/>
      </c:valAx>
      <c:spPr>
        <a:noFill/>
        <a:ln>
          <a:noFill/>
        </a:ln>
        <a:effectLst/>
      </c:spPr>
    </c:plotArea>
    <c:legend>
      <c:legendPos val="b"/>
      <c:layout>
        <c:manualLayout>
          <c:xMode val="edge"/>
          <c:yMode val="edge"/>
          <c:x val="2.2924359185956428E-4"/>
          <c:y val="0.7354111555630124"/>
          <c:w val="0.60819317064197309"/>
          <c:h val="0.263736447357741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40000"/>
                <a:lumOff val="60000"/>
              </a:schemeClr>
            </a:solidFill>
            <a:ln w="9525" cap="flat" cmpd="sng" algn="ctr">
              <a:solidFill>
                <a:schemeClr val="tx1"/>
              </a:solidFill>
              <a:round/>
            </a:ln>
            <a:effectLst/>
          </c:spPr>
          <c:invertIfNegative val="0"/>
          <c:dLbls>
            <c:dLbl>
              <c:idx val="0"/>
              <c:layout>
                <c:manualLayout>
                  <c:x val="4.8675371935415828E-3"/>
                  <c:y val="-3.470164502912393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F80-4414-B461-72C5E2862AE6}"/>
                </c:ext>
              </c:extLst>
            </c:dLbl>
            <c:dLbl>
              <c:idx val="1"/>
              <c:layout>
                <c:manualLayout>
                  <c:x val="8.1125619892359717E-3"/>
                  <c:y val="-8.450811611150119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F80-4414-B461-72C5E2862AE6}"/>
                </c:ext>
              </c:extLst>
            </c:dLbl>
            <c:dLbl>
              <c:idx val="2"/>
              <c:layout>
                <c:manualLayout>
                  <c:x val="3.2450247956943888E-3"/>
                  <c:y val="3.301148270689328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F80-4414-B461-72C5E2862AE6}"/>
                </c:ext>
              </c:extLst>
            </c:dLbl>
            <c:dLbl>
              <c:idx val="3"/>
              <c:layout>
                <c:manualLayout>
                  <c:x val="-1.1898286800854982E-16"/>
                  <c:y val="3.301148270689351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F80-4414-B461-72C5E2862AE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'INDICE SATISFACCION'!$C$26:$F$26</c:f>
              <c:numCache>
                <c:formatCode>General</c:formatCode>
                <c:ptCount val="4"/>
                <c:pt idx="0">
                  <c:v>2016</c:v>
                </c:pt>
                <c:pt idx="1">
                  <c:v>2017</c:v>
                </c:pt>
                <c:pt idx="2">
                  <c:v>2018</c:v>
                </c:pt>
                <c:pt idx="3">
                  <c:v>2019</c:v>
                </c:pt>
              </c:numCache>
            </c:numRef>
          </c:cat>
          <c:val>
            <c:numRef>
              <c:f>'INDICE SATISFACCION'!$C$27:$F$27</c:f>
              <c:numCache>
                <c:formatCode>0%</c:formatCode>
                <c:ptCount val="4"/>
                <c:pt idx="0">
                  <c:v>0.95</c:v>
                </c:pt>
                <c:pt idx="1">
                  <c:v>0.99</c:v>
                </c:pt>
                <c:pt idx="2">
                  <c:v>0.99</c:v>
                </c:pt>
                <c:pt idx="3">
                  <c:v>1</c:v>
                </c:pt>
              </c:numCache>
            </c:numRef>
          </c:val>
          <c:extLst>
            <c:ext xmlns:c16="http://schemas.microsoft.com/office/drawing/2014/chart" uri="{C3380CC4-5D6E-409C-BE32-E72D297353CC}">
              <c16:uniqueId val="{00000004-8F80-4414-B461-72C5E2862AE6}"/>
            </c:ext>
          </c:extLst>
        </c:ser>
        <c:dLbls>
          <c:dLblPos val="inEnd"/>
          <c:showLegendKey val="0"/>
          <c:showVal val="1"/>
          <c:showCatName val="0"/>
          <c:showSerName val="0"/>
          <c:showPercent val="0"/>
          <c:showBubbleSize val="0"/>
        </c:dLbls>
        <c:gapWidth val="65"/>
        <c:axId val="173769280"/>
        <c:axId val="173769696"/>
      </c:barChart>
      <c:catAx>
        <c:axId val="1737692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dk1">
                    <a:lumMod val="75000"/>
                    <a:lumOff val="25000"/>
                  </a:schemeClr>
                </a:solidFill>
                <a:latin typeface="+mn-lt"/>
                <a:ea typeface="+mn-ea"/>
                <a:cs typeface="+mn-cs"/>
              </a:defRPr>
            </a:pPr>
            <a:endParaRPr lang="es-CO"/>
          </a:p>
        </c:txPr>
        <c:crossAx val="173769696"/>
        <c:crosses val="autoZero"/>
        <c:auto val="1"/>
        <c:lblAlgn val="ctr"/>
        <c:lblOffset val="100"/>
        <c:noMultiLvlLbl val="0"/>
      </c:catAx>
      <c:valAx>
        <c:axId val="1737696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737692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'PERSONAS ATENDIDAS'!$A$8</c:f>
              <c:strCache>
                <c:ptCount val="1"/>
                <c:pt idx="0">
                  <c:v>NUMERO DE CONTRATOS CON MUNICIPIOS</c:v>
                </c:pt>
              </c:strCache>
            </c:strRef>
          </c:tx>
          <c:spPr>
            <a:solidFill>
              <a:srgbClr val="FF6600"/>
            </a:solidFill>
            <a:ln w="9525" cap="flat" cmpd="sng" algn="ctr">
              <a:solidFill>
                <a:schemeClr val="tx1"/>
              </a:solidFill>
              <a:round/>
            </a:ln>
            <a:effectLst/>
          </c:spPr>
          <c:invertIfNegative val="0"/>
          <c:dLbls>
            <c:dLbl>
              <c:idx val="0"/>
              <c:layout>
                <c:manualLayout>
                  <c:x val="-4.8103303169237518E-3"/>
                  <c:y val="-1.133078038656674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858-4FD4-865D-45FF2F1E6201}"/>
                </c:ext>
              </c:extLst>
            </c:dLbl>
            <c:dLbl>
              <c:idx val="1"/>
              <c:layout>
                <c:manualLayout>
                  <c:x val="-1.6034434389745841E-3"/>
                  <c:y val="-6.261079989892534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858-4FD4-865D-45FF2F1E6201}"/>
                </c:ext>
              </c:extLst>
            </c:dLbl>
            <c:dLbl>
              <c:idx val="2"/>
              <c:layout>
                <c:manualLayout>
                  <c:x val="-5.8792246922681358E-17"/>
                  <c:y val="-6.261079989892627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858-4FD4-865D-45FF2F1E6201}"/>
                </c:ext>
              </c:extLst>
            </c:dLbl>
            <c:dLbl>
              <c:idx val="3"/>
              <c:layout>
                <c:manualLayout>
                  <c:x val="-1.1758449384536272E-16"/>
                  <c:y val="-1.017432983151438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858-4FD4-865D-45FF2F1E6201}"/>
                </c:ext>
              </c:extLst>
            </c:dLbl>
            <c:dLbl>
              <c:idx val="4"/>
              <c:layout>
                <c:manualLayout>
                  <c:x val="0"/>
                  <c:y val="-6.261079989892627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858-4FD4-865D-45FF2F1E620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'PERSONAS ATENDIDAS'!$B$7:$F$7</c:f>
              <c:numCache>
                <c:formatCode>General</c:formatCode>
                <c:ptCount val="5"/>
                <c:pt idx="0">
                  <c:v>2015</c:v>
                </c:pt>
                <c:pt idx="1">
                  <c:v>2016</c:v>
                </c:pt>
                <c:pt idx="2">
                  <c:v>2017</c:v>
                </c:pt>
                <c:pt idx="3">
                  <c:v>2018</c:v>
                </c:pt>
                <c:pt idx="4">
                  <c:v>2019</c:v>
                </c:pt>
              </c:numCache>
            </c:numRef>
          </c:cat>
          <c:val>
            <c:numRef>
              <c:f>'PERSONAS ATENDIDAS'!$B$8:$F$8</c:f>
              <c:numCache>
                <c:formatCode>General</c:formatCode>
                <c:ptCount val="5"/>
                <c:pt idx="0">
                  <c:v>167</c:v>
                </c:pt>
                <c:pt idx="1">
                  <c:v>215</c:v>
                </c:pt>
                <c:pt idx="2">
                  <c:v>116</c:v>
                </c:pt>
                <c:pt idx="3">
                  <c:v>72</c:v>
                </c:pt>
                <c:pt idx="4">
                  <c:v>78</c:v>
                </c:pt>
              </c:numCache>
            </c:numRef>
          </c:val>
          <c:extLst>
            <c:ext xmlns:c16="http://schemas.microsoft.com/office/drawing/2014/chart" uri="{C3380CC4-5D6E-409C-BE32-E72D297353CC}">
              <c16:uniqueId val="{00000005-8858-4FD4-865D-45FF2F1E6201}"/>
            </c:ext>
          </c:extLst>
        </c:ser>
        <c:ser>
          <c:idx val="1"/>
          <c:order val="1"/>
          <c:tx>
            <c:strRef>
              <c:f>'PERSONAS ATENDIDAS'!$A$9</c:f>
              <c:strCache>
                <c:ptCount val="1"/>
                <c:pt idx="0">
                  <c:v>NUMERO DE USUARIOS INGRESADOS POR CONTRATOS</c:v>
                </c:pt>
              </c:strCache>
            </c:strRef>
          </c:tx>
          <c:spPr>
            <a:solidFill>
              <a:srgbClr val="92D050"/>
            </a:solidFill>
            <a:ln w="9525" cap="flat" cmpd="sng" algn="ctr">
              <a:solidFill>
                <a:schemeClr val="tx1"/>
              </a:solidFill>
              <a:round/>
            </a:ln>
            <a:effectLst/>
          </c:spPr>
          <c:invertIfNegative val="0"/>
          <c:dLbls>
            <c:dLbl>
              <c:idx val="0"/>
              <c:layout>
                <c:manualLayout>
                  <c:x val="0"/>
                  <c:y val="1.34347060511864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858-4FD4-865D-45FF2F1E6201}"/>
                </c:ext>
              </c:extLst>
            </c:dLbl>
            <c:dLbl>
              <c:idx val="1"/>
              <c:layout>
                <c:manualLayout>
                  <c:x val="-4.8103303169237518E-3"/>
                  <c:y val="-6.261079989892581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858-4FD4-865D-45FF2F1E6201}"/>
                </c:ext>
              </c:extLst>
            </c:dLbl>
            <c:dLbl>
              <c:idx val="2"/>
              <c:layout>
                <c:manualLayout>
                  <c:x val="-4.8103303169238108E-3"/>
                  <c:y val="-6.261079989892534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858-4FD4-865D-45FF2F1E6201}"/>
                </c:ext>
              </c:extLst>
            </c:dLbl>
            <c:dLbl>
              <c:idx val="3"/>
              <c:layout>
                <c:manualLayout>
                  <c:x val="-3.2068868779492857E-3"/>
                  <c:y val="1.343470605118629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858-4FD4-865D-45FF2F1E6201}"/>
                </c:ext>
              </c:extLst>
            </c:dLbl>
            <c:dLbl>
              <c:idx val="4"/>
              <c:layout>
                <c:manualLayout>
                  <c:x val="-1.1758449384536272E-16"/>
                  <c:y val="-3.726229791555522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858-4FD4-865D-45FF2F1E620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'PERSONAS ATENDIDAS'!$B$7:$F$7</c:f>
              <c:numCache>
                <c:formatCode>General</c:formatCode>
                <c:ptCount val="5"/>
                <c:pt idx="0">
                  <c:v>2015</c:v>
                </c:pt>
                <c:pt idx="1">
                  <c:v>2016</c:v>
                </c:pt>
                <c:pt idx="2">
                  <c:v>2017</c:v>
                </c:pt>
                <c:pt idx="3">
                  <c:v>2018</c:v>
                </c:pt>
                <c:pt idx="4">
                  <c:v>2019</c:v>
                </c:pt>
              </c:numCache>
            </c:numRef>
          </c:cat>
          <c:val>
            <c:numRef>
              <c:f>'PERSONAS ATENDIDAS'!$B$9:$F$9</c:f>
              <c:numCache>
                <c:formatCode>General</c:formatCode>
                <c:ptCount val="5"/>
                <c:pt idx="0">
                  <c:v>258</c:v>
                </c:pt>
                <c:pt idx="1">
                  <c:v>351</c:v>
                </c:pt>
                <c:pt idx="2">
                  <c:v>474</c:v>
                </c:pt>
                <c:pt idx="3">
                  <c:v>674</c:v>
                </c:pt>
                <c:pt idx="4">
                  <c:v>362</c:v>
                </c:pt>
              </c:numCache>
            </c:numRef>
          </c:val>
          <c:extLst>
            <c:ext xmlns:c16="http://schemas.microsoft.com/office/drawing/2014/chart" uri="{C3380CC4-5D6E-409C-BE32-E72D297353CC}">
              <c16:uniqueId val="{0000000B-8858-4FD4-865D-45FF2F1E6201}"/>
            </c:ext>
          </c:extLst>
        </c:ser>
        <c:dLbls>
          <c:dLblPos val="inEnd"/>
          <c:showLegendKey val="0"/>
          <c:showVal val="1"/>
          <c:showCatName val="0"/>
          <c:showSerName val="0"/>
          <c:showPercent val="0"/>
          <c:showBubbleSize val="0"/>
        </c:dLbls>
        <c:gapWidth val="65"/>
        <c:axId val="2102260064"/>
        <c:axId val="2102262144"/>
      </c:barChart>
      <c:catAx>
        <c:axId val="2102260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s-CO"/>
          </a:p>
        </c:txPr>
        <c:crossAx val="2102262144"/>
        <c:crosses val="autoZero"/>
        <c:auto val="1"/>
        <c:lblAlgn val="ctr"/>
        <c:lblOffset val="100"/>
        <c:noMultiLvlLbl val="0"/>
      </c:catAx>
      <c:valAx>
        <c:axId val="21022621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02260064"/>
        <c:crosses val="autoZero"/>
        <c:crossBetween val="between"/>
      </c:valAx>
      <c:spPr>
        <a:noFill/>
        <a:ln>
          <a:noFill/>
        </a:ln>
        <a:effectLst/>
      </c:spPr>
    </c:plotArea>
    <c:legend>
      <c:legendPos val="b"/>
      <c:layout>
        <c:manualLayout>
          <c:xMode val="edge"/>
          <c:yMode val="edge"/>
          <c:x val="4.4891618586510328E-2"/>
          <c:y val="0.86846043577867205"/>
          <c:w val="0.9182339800218523"/>
          <c:h val="0.1163304630313056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sz="1800" b="1" dirty="0" smtClean="0">
                <a:solidFill>
                  <a:schemeClr val="tx1"/>
                </a:solidFill>
              </a:rPr>
              <a:t>1. ¿Cómo </a:t>
            </a:r>
            <a:r>
              <a:rPr lang="es-CO" sz="1800" b="1" dirty="0">
                <a:solidFill>
                  <a:schemeClr val="tx1"/>
                </a:solidFill>
              </a:rPr>
              <a:t>se enteró de esta (RPC</a:t>
            </a:r>
            <a:r>
              <a:rPr lang="es-CO" sz="1800" b="1" dirty="0" smtClean="0">
                <a:solidFill>
                  <a:schemeClr val="tx1"/>
                </a:solidFill>
              </a:rPr>
              <a:t>)?</a:t>
            </a:r>
            <a:endParaRPr lang="es-CO" sz="18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Hoja1!$A$3:$A$6</c:f>
              <c:strCache>
                <c:ptCount val="4"/>
                <c:pt idx="0">
                  <c:v>Por internet</c:v>
                </c:pt>
                <c:pt idx="1">
                  <c:v>Por invitación directa</c:v>
                </c:pt>
                <c:pt idx="2">
                  <c:v>Redes sociales</c:v>
                </c:pt>
                <c:pt idx="3">
                  <c:v>Por otro medio</c:v>
                </c:pt>
              </c:strCache>
            </c:strRef>
          </c:cat>
          <c:val>
            <c:numRef>
              <c:f>Hoja1!$B$3:$B$6</c:f>
              <c:numCache>
                <c:formatCode>General</c:formatCode>
                <c:ptCount val="4"/>
                <c:pt idx="0">
                  <c:v>3</c:v>
                </c:pt>
                <c:pt idx="1">
                  <c:v>11</c:v>
                </c:pt>
                <c:pt idx="2">
                  <c:v>2</c:v>
                </c:pt>
                <c:pt idx="3">
                  <c:v>2</c:v>
                </c:pt>
              </c:numCache>
            </c:numRef>
          </c:val>
          <c:extLst>
            <c:ext xmlns:c16="http://schemas.microsoft.com/office/drawing/2014/chart" uri="{C3380CC4-5D6E-409C-BE32-E72D297353CC}">
              <c16:uniqueId val="{00000000-41DD-4BBB-9F95-7A0C1D29DE7B}"/>
            </c:ext>
          </c:extLst>
        </c:ser>
        <c:dLbls>
          <c:showLegendKey val="0"/>
          <c:showVal val="0"/>
          <c:showCatName val="0"/>
          <c:showSerName val="0"/>
          <c:showPercent val="0"/>
          <c:showBubbleSize val="0"/>
        </c:dLbls>
        <c:gapWidth val="150"/>
        <c:shape val="box"/>
        <c:axId val="1132362175"/>
        <c:axId val="1132360511"/>
        <c:axId val="0"/>
      </c:bar3DChart>
      <c:catAx>
        <c:axId val="11323621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132360511"/>
        <c:crosses val="autoZero"/>
        <c:auto val="1"/>
        <c:lblAlgn val="ctr"/>
        <c:lblOffset val="100"/>
        <c:noMultiLvlLbl val="0"/>
      </c:catAx>
      <c:valAx>
        <c:axId val="1132360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1132362175"/>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s-CO" sz="1800" b="1" dirty="0" smtClean="0"/>
              <a:t>2. ¿Considera </a:t>
            </a:r>
            <a:r>
              <a:rPr lang="es-CO" sz="1800" b="1" dirty="0"/>
              <a:t>que la información presentada en esta RPC </a:t>
            </a:r>
            <a:r>
              <a:rPr lang="es-CO" sz="1800" b="1" dirty="0" smtClean="0"/>
              <a:t>fue?</a:t>
            </a:r>
            <a:endParaRPr lang="es-CO" sz="1800" b="1" dirty="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solidFill>
                <a:sysClr val="windowText" lastClr="000000"/>
              </a:solidFill>
            </a:ln>
            <a:effectLst/>
            <a:sp3d>
              <a:contourClr>
                <a:sysClr val="windowText" lastClr="000000"/>
              </a:contourClr>
            </a:sp3d>
          </c:spPr>
          <c:invertIfNegative val="0"/>
          <c:dLbls>
            <c:dLbl>
              <c:idx val="1"/>
              <c:layout>
                <c:manualLayout>
                  <c:x val="1.2625507190734268E-2"/>
                  <c:y val="-2.87653964124552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286-4DD0-9DD2-A4CCA0AC686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Hoja1!$A$9:$A$10</c:f>
              <c:strCache>
                <c:ptCount val="2"/>
                <c:pt idx="0">
                  <c:v>Suficiente</c:v>
                </c:pt>
                <c:pt idx="1">
                  <c:v> Insuficiente</c:v>
                </c:pt>
              </c:strCache>
            </c:strRef>
          </c:cat>
          <c:val>
            <c:numRef>
              <c:f>Hoja1!$B$9:$B$10</c:f>
              <c:numCache>
                <c:formatCode>General</c:formatCode>
                <c:ptCount val="2"/>
                <c:pt idx="0">
                  <c:v>18</c:v>
                </c:pt>
                <c:pt idx="1">
                  <c:v>0</c:v>
                </c:pt>
              </c:numCache>
            </c:numRef>
          </c:val>
          <c:extLst>
            <c:ext xmlns:c16="http://schemas.microsoft.com/office/drawing/2014/chart" uri="{C3380CC4-5D6E-409C-BE32-E72D297353CC}">
              <c16:uniqueId val="{00000001-E286-4DD0-9DD2-A4CCA0AC6861}"/>
            </c:ext>
          </c:extLst>
        </c:ser>
        <c:dLbls>
          <c:showLegendKey val="0"/>
          <c:showVal val="0"/>
          <c:showCatName val="0"/>
          <c:showSerName val="0"/>
          <c:showPercent val="0"/>
          <c:showBubbleSize val="0"/>
        </c:dLbls>
        <c:gapWidth val="150"/>
        <c:shape val="box"/>
        <c:axId val="1084098319"/>
        <c:axId val="1084100815"/>
        <c:axId val="0"/>
      </c:bar3DChart>
      <c:catAx>
        <c:axId val="108409831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s-CO"/>
          </a:p>
        </c:txPr>
        <c:crossAx val="1084100815"/>
        <c:crosses val="autoZero"/>
        <c:auto val="1"/>
        <c:lblAlgn val="ctr"/>
        <c:lblOffset val="100"/>
        <c:noMultiLvlLbl val="0"/>
      </c:catAx>
      <c:valAx>
        <c:axId val="1084100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O"/>
          </a:p>
        </c:txPr>
        <c:crossAx val="1084098319"/>
        <c:crosses val="autoZero"/>
        <c:crossBetween val="between"/>
      </c:valAx>
      <c:spPr>
        <a:noFill/>
        <a:ln>
          <a:noFill/>
        </a:ln>
        <a:effectLst/>
      </c:spPr>
    </c:plotArea>
    <c:plotVisOnly val="1"/>
    <c:dispBlanksAs val="gap"/>
    <c:showDLblsOverMax val="0"/>
  </c:chart>
  <c:spPr>
    <a:noFill/>
    <a:ln>
      <a:solidFill>
        <a:schemeClr val="tx2"/>
      </a:solidFill>
    </a:ln>
    <a:effectLst/>
  </c:spPr>
  <c:txPr>
    <a:bodyPr/>
    <a:lstStyle/>
    <a:p>
      <a:pPr>
        <a:defRPr sz="1200">
          <a:solidFill>
            <a:sysClr val="windowText" lastClr="000000"/>
          </a:solidFill>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s-CO" sz="1800" dirty="0" smtClean="0"/>
              <a:t>3. ¿Considera </a:t>
            </a:r>
            <a:r>
              <a:rPr lang="es-CO" sz="1800" dirty="0"/>
              <a:t>que la información presentada en la RPC permite a la ciudadanía ejercer un control sobre la gestión de la entidad?</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315856756857465E-2"/>
          <c:y val="0.28907160969597456"/>
          <c:w val="0.91068414324314251"/>
          <c:h val="0.60397952410750377"/>
        </c:manualLayout>
      </c:layout>
      <c:bar3DChart>
        <c:barDir val="col"/>
        <c:grouping val="stacked"/>
        <c:varyColors val="0"/>
        <c:ser>
          <c:idx val="0"/>
          <c:order val="0"/>
          <c:spPr>
            <a:solidFill>
              <a:schemeClr val="accent1"/>
            </a:solidFill>
            <a:ln>
              <a:solidFill>
                <a:sysClr val="windowText" lastClr="000000"/>
              </a:solidFill>
            </a:ln>
            <a:effectLst/>
            <a:sp3d>
              <a:contourClr>
                <a:sysClr val="windowText" lastClr="000000"/>
              </a:contourClr>
            </a:sp3d>
          </c:spPr>
          <c:invertIfNegative val="0"/>
          <c:dLbls>
            <c:dLbl>
              <c:idx val="1"/>
              <c:layout>
                <c:manualLayout>
                  <c:x val="1.8631431841674494E-2"/>
                  <c:y val="-1.07212465348530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51B-4A17-BFA8-36438C941B8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Hoja1!$A$14:$A$15</c:f>
              <c:strCache>
                <c:ptCount val="2"/>
                <c:pt idx="0">
                  <c:v>Si </c:v>
                </c:pt>
                <c:pt idx="1">
                  <c:v>No</c:v>
                </c:pt>
              </c:strCache>
            </c:strRef>
          </c:cat>
          <c:val>
            <c:numRef>
              <c:f>Hoja1!$B$14:$B$15</c:f>
              <c:numCache>
                <c:formatCode>General</c:formatCode>
                <c:ptCount val="2"/>
                <c:pt idx="0">
                  <c:v>18</c:v>
                </c:pt>
                <c:pt idx="1">
                  <c:v>0</c:v>
                </c:pt>
              </c:numCache>
            </c:numRef>
          </c:val>
          <c:extLst>
            <c:ext xmlns:c16="http://schemas.microsoft.com/office/drawing/2014/chart" uri="{C3380CC4-5D6E-409C-BE32-E72D297353CC}">
              <c16:uniqueId val="{00000000-951B-4A17-BFA8-36438C941B84}"/>
            </c:ext>
          </c:extLst>
        </c:ser>
        <c:dLbls>
          <c:showLegendKey val="0"/>
          <c:showVal val="0"/>
          <c:showCatName val="0"/>
          <c:showSerName val="0"/>
          <c:showPercent val="0"/>
          <c:showBubbleSize val="0"/>
        </c:dLbls>
        <c:gapWidth val="150"/>
        <c:shape val="box"/>
        <c:axId val="1135310911"/>
        <c:axId val="1135311327"/>
        <c:axId val="0"/>
      </c:bar3DChart>
      <c:catAx>
        <c:axId val="11353109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CO"/>
          </a:p>
        </c:txPr>
        <c:crossAx val="1135311327"/>
        <c:crosses val="autoZero"/>
        <c:auto val="1"/>
        <c:lblAlgn val="ctr"/>
        <c:lblOffset val="100"/>
        <c:noMultiLvlLbl val="0"/>
      </c:catAx>
      <c:valAx>
        <c:axId val="1135311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CO"/>
          </a:p>
        </c:txPr>
        <c:crossAx val="1135310911"/>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b="1">
          <a:solidFill>
            <a:sysClr val="windowText" lastClr="000000"/>
          </a:solidFill>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s-CO" sz="1800" b="1" dirty="0">
                <a:solidFill>
                  <a:sysClr val="windowText" lastClr="000000"/>
                </a:solidFill>
              </a:rPr>
              <a:t>4.¿ En esta RPC se dieron a conocer los resultados de la gestión de la entidad?</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9.5238095238095247E-3"/>
                  <c:y val="0.3233430872758008"/>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FD2-47D4-8498-3DF7E40096B8}"/>
                </c:ext>
              </c:extLst>
            </c:dLbl>
            <c:dLbl>
              <c:idx val="1"/>
              <c:layout>
                <c:manualLayout>
                  <c:x val="2.7777777777777776E-2"/>
                  <c:y val="2.290442367496041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FD2-47D4-8498-3DF7E40096B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Hoja1!$A$19:$A$21</c:f>
              <c:strCache>
                <c:ptCount val="2"/>
                <c:pt idx="0">
                  <c:v> Si</c:v>
                </c:pt>
                <c:pt idx="1">
                  <c:v>No</c:v>
                </c:pt>
              </c:strCache>
            </c:strRef>
          </c:cat>
          <c:val>
            <c:numRef>
              <c:f>Hoja1!$B$19:$B$21</c:f>
              <c:numCache>
                <c:formatCode>General</c:formatCode>
                <c:ptCount val="2"/>
                <c:pt idx="0">
                  <c:v>18</c:v>
                </c:pt>
                <c:pt idx="1">
                  <c:v>0</c:v>
                </c:pt>
              </c:numCache>
            </c:numRef>
          </c:val>
          <c:extLst>
            <c:ext xmlns:c16="http://schemas.microsoft.com/office/drawing/2014/chart" uri="{C3380CC4-5D6E-409C-BE32-E72D297353CC}">
              <c16:uniqueId val="{00000002-BFD2-47D4-8498-3DF7E40096B8}"/>
            </c:ext>
          </c:extLst>
        </c:ser>
        <c:dLbls>
          <c:showLegendKey val="0"/>
          <c:showVal val="0"/>
          <c:showCatName val="0"/>
          <c:showSerName val="0"/>
          <c:showPercent val="0"/>
          <c:showBubbleSize val="0"/>
        </c:dLbls>
        <c:gapWidth val="150"/>
        <c:shape val="box"/>
        <c:axId val="327362144"/>
        <c:axId val="327362560"/>
        <c:axId val="0"/>
      </c:bar3DChart>
      <c:catAx>
        <c:axId val="327362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CO"/>
          </a:p>
        </c:txPr>
        <c:crossAx val="327362560"/>
        <c:crosses val="autoZero"/>
        <c:auto val="1"/>
        <c:lblAlgn val="ctr"/>
        <c:lblOffset val="100"/>
        <c:noMultiLvlLbl val="0"/>
      </c:catAx>
      <c:valAx>
        <c:axId val="327362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O"/>
          </a:p>
        </c:txPr>
        <c:crossAx val="3273621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s-CO" sz="1800" b="1" dirty="0" smtClean="0"/>
              <a:t>5. ¿El </a:t>
            </a:r>
            <a:r>
              <a:rPr lang="es-CO" sz="1800" b="1" dirty="0"/>
              <a:t>lenguaje utilizado en esta RPC fue claro?</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rgbClr val="00B050"/>
            </a:solidFill>
            <a:ln>
              <a:solidFill>
                <a:schemeClr val="tx2"/>
              </a:solidFill>
            </a:ln>
            <a:effectLst/>
            <a:sp3d>
              <a:contourClr>
                <a:schemeClr val="tx2"/>
              </a:contourClr>
            </a:sp3d>
          </c:spPr>
          <c:invertIfNegative val="0"/>
          <c:dLbls>
            <c:dLbl>
              <c:idx val="1"/>
              <c:layout>
                <c:manualLayout>
                  <c:x val="2.1317827830843874E-2"/>
                  <c:y val="-1.07212465348531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4A8-4C82-A3E2-95499844A1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Hoja1!$A$25:$A$26</c:f>
              <c:strCache>
                <c:ptCount val="2"/>
                <c:pt idx="0">
                  <c:v>De acuerdo</c:v>
                </c:pt>
                <c:pt idx="1">
                  <c:v>En desacuerdo</c:v>
                </c:pt>
              </c:strCache>
            </c:strRef>
          </c:cat>
          <c:val>
            <c:numRef>
              <c:f>Hoja1!$B$25:$B$26</c:f>
              <c:numCache>
                <c:formatCode>General</c:formatCode>
                <c:ptCount val="2"/>
                <c:pt idx="0">
                  <c:v>18</c:v>
                </c:pt>
                <c:pt idx="1">
                  <c:v>0</c:v>
                </c:pt>
              </c:numCache>
            </c:numRef>
          </c:val>
          <c:extLst>
            <c:ext xmlns:c16="http://schemas.microsoft.com/office/drawing/2014/chart" uri="{C3380CC4-5D6E-409C-BE32-E72D297353CC}">
              <c16:uniqueId val="{00000000-E4A8-4C82-A3E2-95499844A189}"/>
            </c:ext>
          </c:extLst>
        </c:ser>
        <c:dLbls>
          <c:showLegendKey val="0"/>
          <c:showVal val="0"/>
          <c:showCatName val="0"/>
          <c:showSerName val="0"/>
          <c:showPercent val="0"/>
          <c:showBubbleSize val="0"/>
        </c:dLbls>
        <c:gapWidth val="150"/>
        <c:shape val="box"/>
        <c:axId val="1084101231"/>
        <c:axId val="1084099567"/>
        <c:axId val="0"/>
      </c:bar3DChart>
      <c:catAx>
        <c:axId val="10841012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s-CO"/>
          </a:p>
        </c:txPr>
        <c:crossAx val="1084099567"/>
        <c:crosses val="autoZero"/>
        <c:auto val="1"/>
        <c:lblAlgn val="ctr"/>
        <c:lblOffset val="100"/>
        <c:noMultiLvlLbl val="0"/>
      </c:catAx>
      <c:valAx>
        <c:axId val="1084099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s-CO"/>
          </a:p>
        </c:txPr>
        <c:crossAx val="1084101231"/>
        <c:crosses val="autoZero"/>
        <c:crossBetween val="between"/>
      </c:valAx>
      <c:spPr>
        <a:noFill/>
        <a:ln>
          <a:noFill/>
        </a:ln>
        <a:effectLst/>
      </c:spPr>
    </c:plotArea>
    <c:plotVisOnly val="1"/>
    <c:dispBlanksAs val="gap"/>
    <c:showDLblsOverMax val="0"/>
  </c:chart>
  <c:spPr>
    <a:noFill/>
    <a:ln>
      <a:solidFill>
        <a:schemeClr val="tx2"/>
      </a:solidFill>
    </a:ln>
    <a:effectLst/>
  </c:spPr>
  <c:txPr>
    <a:bodyPr/>
    <a:lstStyle/>
    <a:p>
      <a:pPr>
        <a:defRPr sz="1200">
          <a:solidFill>
            <a:sysClr val="windowText" lastClr="000000"/>
          </a:solidFill>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s-CO" sz="1800" b="1" dirty="0" smtClean="0"/>
              <a:t>6.¿Participaría </a:t>
            </a:r>
            <a:r>
              <a:rPr lang="es-CO" sz="1800" b="1" dirty="0"/>
              <a:t>en una nueva Jornada de </a:t>
            </a:r>
            <a:r>
              <a:rPr lang="es-CO" sz="1800" b="1" dirty="0" smtClean="0"/>
              <a:t>RPC?</a:t>
            </a:r>
            <a:endParaRPr lang="es-CO" sz="1800" b="1"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2"/>
            </a:solidFill>
            <a:ln>
              <a:solidFill>
                <a:sysClr val="windowText" lastClr="000000"/>
              </a:solidFill>
            </a:ln>
            <a:effectLst/>
            <a:sp3d>
              <a:contourClr>
                <a:sysClr val="windowText" lastClr="000000"/>
              </a:contourClr>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A6F-400A-B88C-177F8102AE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Hoja1!$A$33:$A$35</c:f>
              <c:strCache>
                <c:ptCount val="3"/>
                <c:pt idx="0">
                  <c:v>Si</c:v>
                </c:pt>
                <c:pt idx="1">
                  <c:v>No</c:v>
                </c:pt>
                <c:pt idx="2">
                  <c:v>Tal vez</c:v>
                </c:pt>
              </c:strCache>
            </c:strRef>
          </c:cat>
          <c:val>
            <c:numRef>
              <c:f>Hoja1!$B$33:$B$35</c:f>
              <c:numCache>
                <c:formatCode>General</c:formatCode>
                <c:ptCount val="3"/>
                <c:pt idx="0">
                  <c:v>17</c:v>
                </c:pt>
                <c:pt idx="1">
                  <c:v>0</c:v>
                </c:pt>
                <c:pt idx="2">
                  <c:v>1</c:v>
                </c:pt>
              </c:numCache>
            </c:numRef>
          </c:val>
          <c:extLst>
            <c:ext xmlns:c16="http://schemas.microsoft.com/office/drawing/2014/chart" uri="{C3380CC4-5D6E-409C-BE32-E72D297353CC}">
              <c16:uniqueId val="{00000001-6A6F-400A-B88C-177F8102AECA}"/>
            </c:ext>
          </c:extLst>
        </c:ser>
        <c:dLbls>
          <c:showLegendKey val="0"/>
          <c:showVal val="0"/>
          <c:showCatName val="0"/>
          <c:showSerName val="0"/>
          <c:showPercent val="0"/>
          <c:showBubbleSize val="0"/>
        </c:dLbls>
        <c:gapWidth val="150"/>
        <c:shape val="box"/>
        <c:axId val="1128633471"/>
        <c:axId val="1128633887"/>
        <c:axId val="0"/>
      </c:bar3DChart>
      <c:catAx>
        <c:axId val="11286334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CO"/>
          </a:p>
        </c:txPr>
        <c:crossAx val="1128633887"/>
        <c:crosses val="autoZero"/>
        <c:auto val="1"/>
        <c:lblAlgn val="ctr"/>
        <c:lblOffset val="100"/>
        <c:noMultiLvlLbl val="0"/>
      </c:catAx>
      <c:valAx>
        <c:axId val="1128633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O"/>
          </a:p>
        </c:txPr>
        <c:crossAx val="1128633471"/>
        <c:crosses val="autoZero"/>
        <c:crossBetween val="between"/>
      </c:valAx>
      <c:spPr>
        <a:noFill/>
        <a:ln>
          <a:noFill/>
        </a:ln>
        <a:effectLst/>
      </c:spPr>
    </c:plotArea>
    <c:plotVisOnly val="1"/>
    <c:dispBlanksAs val="gap"/>
    <c:showDLblsOverMax val="0"/>
  </c:chart>
  <c:spPr>
    <a:noFill/>
    <a:ln>
      <a:solidFill>
        <a:schemeClr val="tx2"/>
      </a:solidFill>
    </a:ln>
    <a:effectLst/>
  </c:spPr>
  <c:txPr>
    <a:bodyPr/>
    <a:lstStyle/>
    <a:p>
      <a:pPr>
        <a:defRPr sz="1200">
          <a:solidFill>
            <a:sysClr val="windowText" lastClr="000000"/>
          </a:solidFill>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s-CO" sz="1800" b="1" dirty="0" smtClean="0"/>
              <a:t>7. ¿Cómo </a:t>
            </a:r>
            <a:r>
              <a:rPr lang="es-CO" sz="1800" b="1" dirty="0"/>
              <a:t>califica esta RPC?</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rgbClr val="0070C0"/>
            </a:solidFill>
            <a:ln>
              <a:solidFill>
                <a:schemeClr val="tx1"/>
              </a:solidFill>
            </a:ln>
            <a:effectLst/>
            <a:sp3d>
              <a:contourClr>
                <a:schemeClr val="tx1"/>
              </a:contourClr>
            </a:sp3d>
          </c:spPr>
          <c:invertIfNegative val="0"/>
          <c:dLbls>
            <c:dLbl>
              <c:idx val="2"/>
              <c:layout>
                <c:manualLayout>
                  <c:x val="9.0984292433545638E-3"/>
                  <c:y val="-9.377665158281943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EFF-41AC-910D-548A486228BB}"/>
                </c:ext>
              </c:extLst>
            </c:dLbl>
            <c:dLbl>
              <c:idx val="3"/>
              <c:layout>
                <c:manualLayout>
                  <c:x val="1.2131238991139531E-2"/>
                  <c:y val="-1.56294419304699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EFF-41AC-910D-548A486228B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Hoja1!$A$39:$A$42</c:f>
              <c:strCache>
                <c:ptCount val="4"/>
                <c:pt idx="0">
                  <c:v>Excelente</c:v>
                </c:pt>
                <c:pt idx="1">
                  <c:v>Buena</c:v>
                </c:pt>
                <c:pt idx="2">
                  <c:v>Regular</c:v>
                </c:pt>
                <c:pt idx="3">
                  <c:v>Mala</c:v>
                </c:pt>
              </c:strCache>
            </c:strRef>
          </c:cat>
          <c:val>
            <c:numRef>
              <c:f>Hoja1!$B$39:$B$42</c:f>
              <c:numCache>
                <c:formatCode>General</c:formatCode>
                <c:ptCount val="4"/>
                <c:pt idx="0">
                  <c:v>10</c:v>
                </c:pt>
                <c:pt idx="1">
                  <c:v>8</c:v>
                </c:pt>
                <c:pt idx="2">
                  <c:v>0</c:v>
                </c:pt>
                <c:pt idx="3">
                  <c:v>0</c:v>
                </c:pt>
              </c:numCache>
            </c:numRef>
          </c:val>
          <c:extLst>
            <c:ext xmlns:c16="http://schemas.microsoft.com/office/drawing/2014/chart" uri="{C3380CC4-5D6E-409C-BE32-E72D297353CC}">
              <c16:uniqueId val="{00000000-0EFF-41AC-910D-548A486228BB}"/>
            </c:ext>
          </c:extLst>
        </c:ser>
        <c:dLbls>
          <c:showLegendKey val="0"/>
          <c:showVal val="0"/>
          <c:showCatName val="0"/>
          <c:showSerName val="0"/>
          <c:showPercent val="0"/>
          <c:showBubbleSize val="0"/>
        </c:dLbls>
        <c:gapWidth val="150"/>
        <c:shape val="box"/>
        <c:axId val="1077525775"/>
        <c:axId val="1077530351"/>
        <c:axId val="0"/>
      </c:bar3DChart>
      <c:catAx>
        <c:axId val="10775257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O"/>
          </a:p>
        </c:txPr>
        <c:crossAx val="1077530351"/>
        <c:crosses val="autoZero"/>
        <c:auto val="1"/>
        <c:lblAlgn val="ctr"/>
        <c:lblOffset val="100"/>
        <c:noMultiLvlLbl val="0"/>
      </c:catAx>
      <c:valAx>
        <c:axId val="1077530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077525775"/>
        <c:crosses val="autoZero"/>
        <c:crossBetween val="between"/>
      </c:valAx>
      <c:spPr>
        <a:noFill/>
        <a:ln>
          <a:noFill/>
        </a:ln>
        <a:effectLst/>
      </c:spPr>
    </c:plotArea>
    <c:plotVisOnly val="1"/>
    <c:dispBlanksAs val="gap"/>
    <c:showDLblsOverMax val="0"/>
  </c:chart>
  <c:spPr>
    <a:noFill/>
    <a:ln>
      <a:solidFill>
        <a:schemeClr val="tx2"/>
      </a:solidFill>
    </a:ln>
    <a:effectLst/>
  </c:spPr>
  <c:txPr>
    <a:bodyPr/>
    <a:lstStyle/>
    <a:p>
      <a:pPr>
        <a:defRPr>
          <a:solidFill>
            <a:sysClr val="windowText" lastClr="000000"/>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2">
                <a:shade val="76000"/>
                <a:alpha val="85000"/>
              </a:schemeClr>
            </a:solidFill>
            <a:ln w="9525" cap="flat" cmpd="sng" algn="ctr">
              <a:solidFill>
                <a:schemeClr val="accent2">
                  <a:shade val="76000"/>
                  <a:lumMod val="75000"/>
                </a:schemeClr>
              </a:solidFill>
              <a:round/>
            </a:ln>
            <a:effectLst/>
            <a:sp3d contourW="9525">
              <a:contourClr>
                <a:schemeClr val="accent2">
                  <a:shade val="76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Hoja1!$B$3:$C$3</c:f>
              <c:strCache>
                <c:ptCount val="2"/>
                <c:pt idx="0">
                  <c:v>Mujeres</c:v>
                </c:pt>
                <c:pt idx="1">
                  <c:v>Hombres</c:v>
                </c:pt>
              </c:strCache>
            </c:strRef>
          </c:cat>
          <c:val>
            <c:numRef>
              <c:f>Hoja1!$B$4:$C$4</c:f>
              <c:numCache>
                <c:formatCode>General</c:formatCode>
                <c:ptCount val="2"/>
              </c:numCache>
            </c:numRef>
          </c:val>
          <c:extLst>
            <c:ext xmlns:c16="http://schemas.microsoft.com/office/drawing/2014/chart" uri="{C3380CC4-5D6E-409C-BE32-E72D297353CC}">
              <c16:uniqueId val="{00000000-39E5-4A4A-A58F-008F146573E1}"/>
            </c:ext>
          </c:extLst>
        </c:ser>
        <c:ser>
          <c:idx val="1"/>
          <c:order val="1"/>
          <c:spPr>
            <a:solidFill>
              <a:srgbClr val="5B9BD5">
                <a:lumMod val="40000"/>
                <a:lumOff val="60000"/>
              </a:srgbClr>
            </a:solidFill>
            <a:ln w="9525" cap="flat" cmpd="sng" algn="ctr">
              <a:solidFill>
                <a:schemeClr val="accent2">
                  <a:tint val="77000"/>
                  <a:lumMod val="75000"/>
                </a:schemeClr>
              </a:solidFill>
              <a:round/>
            </a:ln>
            <a:effectLst/>
            <a:sp3d contourW="9525">
              <a:contourClr>
                <a:schemeClr val="accent2">
                  <a:tint val="77000"/>
                  <a:lumMod val="75000"/>
                </a:schemeClr>
              </a:contourClr>
            </a:sp3d>
          </c:spPr>
          <c:invertIfNegative val="0"/>
          <c:dPt>
            <c:idx val="0"/>
            <c:invertIfNegative val="0"/>
            <c:bubble3D val="0"/>
            <c:spPr>
              <a:solidFill>
                <a:srgbClr val="FFCCCC"/>
              </a:solidFill>
              <a:ln w="9525" cap="flat" cmpd="sng" algn="ctr">
                <a:solidFill>
                  <a:schemeClr val="accent2">
                    <a:tint val="77000"/>
                    <a:lumMod val="75000"/>
                  </a:schemeClr>
                </a:solidFill>
                <a:round/>
              </a:ln>
              <a:effectLst/>
              <a:sp3d contourW="9525">
                <a:contourClr>
                  <a:schemeClr val="accent2">
                    <a:tint val="77000"/>
                    <a:lumMod val="75000"/>
                  </a:schemeClr>
                </a:contourClr>
              </a:sp3d>
            </c:spPr>
            <c:extLst>
              <c:ext xmlns:c16="http://schemas.microsoft.com/office/drawing/2014/chart" uri="{C3380CC4-5D6E-409C-BE32-E72D297353CC}">
                <c16:uniqueId val="{00000002-39E5-4A4A-A58F-008F146573E1}"/>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Hoja1!$B$3:$C$3</c:f>
              <c:strCache>
                <c:ptCount val="2"/>
                <c:pt idx="0">
                  <c:v>Mujeres</c:v>
                </c:pt>
                <c:pt idx="1">
                  <c:v>Hombres</c:v>
                </c:pt>
              </c:strCache>
            </c:strRef>
          </c:cat>
          <c:val>
            <c:numRef>
              <c:f>Hoja1!$B$5:$C$5</c:f>
              <c:numCache>
                <c:formatCode>General</c:formatCode>
                <c:ptCount val="2"/>
                <c:pt idx="0">
                  <c:v>1274</c:v>
                </c:pt>
                <c:pt idx="1">
                  <c:v>1293</c:v>
                </c:pt>
              </c:numCache>
            </c:numRef>
          </c:val>
          <c:extLst>
            <c:ext xmlns:c16="http://schemas.microsoft.com/office/drawing/2014/chart" uri="{C3380CC4-5D6E-409C-BE32-E72D297353CC}">
              <c16:uniqueId val="{00000003-39E5-4A4A-A58F-008F146573E1}"/>
            </c:ext>
          </c:extLst>
        </c:ser>
        <c:dLbls>
          <c:showLegendKey val="0"/>
          <c:showVal val="1"/>
          <c:showCatName val="0"/>
          <c:showSerName val="0"/>
          <c:showPercent val="0"/>
          <c:showBubbleSize val="0"/>
        </c:dLbls>
        <c:gapWidth val="65"/>
        <c:shape val="box"/>
        <c:axId val="207908736"/>
        <c:axId val="207924976"/>
        <c:axId val="0"/>
      </c:bar3DChart>
      <c:catAx>
        <c:axId val="2079087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s-CO"/>
          </a:p>
        </c:txPr>
        <c:crossAx val="207924976"/>
        <c:crosses val="autoZero"/>
        <c:auto val="1"/>
        <c:lblAlgn val="ctr"/>
        <c:lblOffset val="100"/>
        <c:noMultiLvlLbl val="0"/>
      </c:catAx>
      <c:valAx>
        <c:axId val="20792497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CO" sz="1600" dirty="0"/>
                  <a:t>Número</a:t>
                </a:r>
                <a:r>
                  <a:rPr lang="es-CO" sz="1600" baseline="0" dirty="0"/>
                  <a:t> de personas</a:t>
                </a:r>
                <a:endParaRPr lang="es-CO" sz="1600" dirty="0"/>
              </a:p>
            </c:rich>
          </c:tx>
          <c:layout>
            <c:manualLayout>
              <c:xMode val="edge"/>
              <c:yMode val="edge"/>
              <c:x val="1.7849596142331926E-2"/>
              <c:y val="0.2307453753042199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CO"/>
          </a:p>
        </c:txPr>
        <c:crossAx val="2079087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innerShdw blurRad="63500" dist="50800" dir="10800000">
        <a:prstClr val="black">
          <a:alpha val="50000"/>
        </a:prstClr>
      </a:innerShdw>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'2019'!$B$2</c:f>
              <c:strCache>
                <c:ptCount val="1"/>
                <c:pt idx="0">
                  <c:v>PROYECTADO</c:v>
                </c:pt>
              </c:strCache>
            </c:strRef>
          </c:tx>
          <c:spPr>
            <a:solidFill>
              <a:schemeClr val="accent1"/>
            </a:solidFill>
            <a:ln>
              <a:noFill/>
            </a:ln>
            <a:effectLst/>
          </c:spPr>
          <c:invertIfNegative val="0"/>
          <c:cat>
            <c:strRef>
              <c:f>'2019'!$A$3:$A$17</c:f>
              <c:strCache>
                <c:ptCount val="15"/>
                <c:pt idx="0">
                  <c:v>RENTAS PROPIAS</c:v>
                </c:pt>
                <c:pt idx="1">
                  <c:v>INGRESOS CORRIENTES</c:v>
                </c:pt>
                <c:pt idx="2">
                  <c:v>VENTA DE BIENES Y SERVICIOS</c:v>
                </c:pt>
                <c:pt idx="3">
                  <c:v>Venta de Servicios de Protección Social</c:v>
                </c:pt>
                <c:pt idx="4">
                  <c:v>Pensiones Asistenciales</c:v>
                </c:pt>
                <c:pt idx="5">
                  <c:v>Arrendamientos</c:v>
                </c:pt>
                <c:pt idx="6">
                  <c:v>Contratos con Municipios de Cundinamarca</c:v>
                </c:pt>
                <c:pt idx="7">
                  <c:v>Otros  Ingresos</c:v>
                </c:pt>
                <c:pt idx="8">
                  <c:v>RECURSOS DE CAPITAL</c:v>
                </c:pt>
                <c:pt idx="9">
                  <c:v>RENDIMIENTOS FINANCIEROS</c:v>
                </c:pt>
                <c:pt idx="10">
                  <c:v>OTROS RECURSOS DE CAPITAL</c:v>
                </c:pt>
                <c:pt idx="11">
                  <c:v>Participación Proyectos Fiduciarios</c:v>
                </c:pt>
                <c:pt idx="12">
                  <c:v>Venta de Activos</c:v>
                </c:pt>
                <c:pt idx="13">
                  <c:v>Recuperación de cartera</c:v>
                </c:pt>
                <c:pt idx="14">
                  <c:v>TRANSFERENCIAS DEL DEPARTAMENTO</c:v>
                </c:pt>
              </c:strCache>
            </c:strRef>
          </c:cat>
          <c:val>
            <c:numRef>
              <c:f>'2019'!$B$3:$B$17</c:f>
              <c:numCache>
                <c:formatCode>_(* #,##0_);_(* \(#,##0\);_(* "-"??_);_(@_)</c:formatCode>
                <c:ptCount val="15"/>
                <c:pt idx="0">
                  <c:v>55518216350</c:v>
                </c:pt>
                <c:pt idx="1">
                  <c:v>27010335950</c:v>
                </c:pt>
                <c:pt idx="2">
                  <c:v>25713259950</c:v>
                </c:pt>
                <c:pt idx="3">
                  <c:v>19392007722</c:v>
                </c:pt>
                <c:pt idx="4">
                  <c:v>660000000</c:v>
                </c:pt>
                <c:pt idx="5">
                  <c:v>5661252228</c:v>
                </c:pt>
                <c:pt idx="6">
                  <c:v>560000000</c:v>
                </c:pt>
                <c:pt idx="7">
                  <c:v>737076000</c:v>
                </c:pt>
                <c:pt idx="8">
                  <c:v>28507880400</c:v>
                </c:pt>
                <c:pt idx="9">
                  <c:v>343300000</c:v>
                </c:pt>
                <c:pt idx="10">
                  <c:v>28164580400</c:v>
                </c:pt>
                <c:pt idx="11">
                  <c:v>0</c:v>
                </c:pt>
                <c:pt idx="12">
                  <c:v>27914580400</c:v>
                </c:pt>
                <c:pt idx="13">
                  <c:v>250000000</c:v>
                </c:pt>
                <c:pt idx="14">
                  <c:v>10000000000</c:v>
                </c:pt>
              </c:numCache>
            </c:numRef>
          </c:val>
          <c:extLst>
            <c:ext xmlns:c16="http://schemas.microsoft.com/office/drawing/2014/chart" uri="{C3380CC4-5D6E-409C-BE32-E72D297353CC}">
              <c16:uniqueId val="{00000000-4A82-42F4-8D00-1EB6C200B7C5}"/>
            </c:ext>
          </c:extLst>
        </c:ser>
        <c:ser>
          <c:idx val="1"/>
          <c:order val="1"/>
          <c:tx>
            <c:strRef>
              <c:f>'2019'!$C$2</c:f>
              <c:strCache>
                <c:ptCount val="1"/>
                <c:pt idx="0">
                  <c:v>EJECUTADO</c:v>
                </c:pt>
              </c:strCache>
            </c:strRef>
          </c:tx>
          <c:spPr>
            <a:solidFill>
              <a:schemeClr val="accent2"/>
            </a:solidFill>
            <a:ln>
              <a:noFill/>
            </a:ln>
            <a:effectLst/>
          </c:spPr>
          <c:invertIfNegative val="0"/>
          <c:cat>
            <c:strRef>
              <c:f>'2019'!$A$3:$A$17</c:f>
              <c:strCache>
                <c:ptCount val="15"/>
                <c:pt idx="0">
                  <c:v>RENTAS PROPIAS</c:v>
                </c:pt>
                <c:pt idx="1">
                  <c:v>INGRESOS CORRIENTES</c:v>
                </c:pt>
                <c:pt idx="2">
                  <c:v>VENTA DE BIENES Y SERVICIOS</c:v>
                </c:pt>
                <c:pt idx="3">
                  <c:v>Venta de Servicios de Protección Social</c:v>
                </c:pt>
                <c:pt idx="4">
                  <c:v>Pensiones Asistenciales</c:v>
                </c:pt>
                <c:pt idx="5">
                  <c:v>Arrendamientos</c:v>
                </c:pt>
                <c:pt idx="6">
                  <c:v>Contratos con Municipios de Cundinamarca</c:v>
                </c:pt>
                <c:pt idx="7">
                  <c:v>Otros  Ingresos</c:v>
                </c:pt>
                <c:pt idx="8">
                  <c:v>RECURSOS DE CAPITAL</c:v>
                </c:pt>
                <c:pt idx="9">
                  <c:v>RENDIMIENTOS FINANCIEROS</c:v>
                </c:pt>
                <c:pt idx="10">
                  <c:v>OTROS RECURSOS DE CAPITAL</c:v>
                </c:pt>
                <c:pt idx="11">
                  <c:v>Participación Proyectos Fiduciarios</c:v>
                </c:pt>
                <c:pt idx="12">
                  <c:v>Venta de Activos</c:v>
                </c:pt>
                <c:pt idx="13">
                  <c:v>Recuperación de cartera</c:v>
                </c:pt>
                <c:pt idx="14">
                  <c:v>TRANSFERENCIAS DEL DEPARTAMENTO</c:v>
                </c:pt>
              </c:strCache>
            </c:strRef>
          </c:cat>
          <c:val>
            <c:numRef>
              <c:f>'2019'!$C$3:$C$17</c:f>
              <c:numCache>
                <c:formatCode>_(* #,##0_);_(* \(#,##0\);_(* "-"??_);_(@_)</c:formatCode>
                <c:ptCount val="15"/>
                <c:pt idx="0">
                  <c:v>28292523734</c:v>
                </c:pt>
                <c:pt idx="1">
                  <c:v>27145168598</c:v>
                </c:pt>
                <c:pt idx="2">
                  <c:v>23758827097</c:v>
                </c:pt>
                <c:pt idx="3">
                  <c:v>19763955443</c:v>
                </c:pt>
                <c:pt idx="4">
                  <c:v>994400</c:v>
                </c:pt>
                <c:pt idx="5">
                  <c:v>3993877254</c:v>
                </c:pt>
                <c:pt idx="6">
                  <c:v>2768056744</c:v>
                </c:pt>
                <c:pt idx="7">
                  <c:v>618284757</c:v>
                </c:pt>
                <c:pt idx="8">
                  <c:v>1147355136</c:v>
                </c:pt>
                <c:pt idx="9">
                  <c:v>88496136</c:v>
                </c:pt>
                <c:pt idx="10">
                  <c:v>1058859000</c:v>
                </c:pt>
                <c:pt idx="11">
                  <c:v>0</c:v>
                </c:pt>
                <c:pt idx="12">
                  <c:v>1058859000</c:v>
                </c:pt>
                <c:pt idx="13">
                  <c:v>0</c:v>
                </c:pt>
                <c:pt idx="14">
                  <c:v>10000000000</c:v>
                </c:pt>
              </c:numCache>
            </c:numRef>
          </c:val>
          <c:extLst>
            <c:ext xmlns:c16="http://schemas.microsoft.com/office/drawing/2014/chart" uri="{C3380CC4-5D6E-409C-BE32-E72D297353CC}">
              <c16:uniqueId val="{00000001-4A82-42F4-8D00-1EB6C200B7C5}"/>
            </c:ext>
          </c:extLst>
        </c:ser>
        <c:dLbls>
          <c:showLegendKey val="0"/>
          <c:showVal val="0"/>
          <c:showCatName val="0"/>
          <c:showSerName val="0"/>
          <c:showPercent val="0"/>
          <c:showBubbleSize val="0"/>
        </c:dLbls>
        <c:gapWidth val="219"/>
        <c:overlap val="-27"/>
        <c:axId val="2141213792"/>
        <c:axId val="2141224608"/>
      </c:barChart>
      <c:catAx>
        <c:axId val="214121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2141224608"/>
        <c:crosses val="autoZero"/>
        <c:auto val="1"/>
        <c:lblAlgn val="ctr"/>
        <c:lblOffset val="100"/>
        <c:noMultiLvlLbl val="0"/>
      </c:catAx>
      <c:valAx>
        <c:axId val="21412246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2141213792"/>
        <c:crosses val="autoZero"/>
        <c:crossBetween val="between"/>
      </c:valAx>
      <c:spPr>
        <a:noFill/>
        <a:ln>
          <a:noFill/>
        </a:ln>
        <a:effectLst/>
      </c:spPr>
    </c:plotArea>
    <c:legend>
      <c:legendPos val="b"/>
      <c:layout>
        <c:manualLayout>
          <c:xMode val="edge"/>
          <c:yMode val="edge"/>
          <c:x val="0.34015296310875315"/>
          <c:y val="4.7802449118678786E-2"/>
          <c:w val="0.42708541159203889"/>
          <c:h val="6.18368368846850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'2019'!$B$25</c:f>
              <c:strCache>
                <c:ptCount val="1"/>
                <c:pt idx="0">
                  <c:v>2018</c:v>
                </c:pt>
              </c:strCache>
            </c:strRef>
          </c:tx>
          <c:spPr>
            <a:solidFill>
              <a:schemeClr val="accent1"/>
            </a:solidFill>
            <a:ln>
              <a:noFill/>
            </a:ln>
            <a:effectLst/>
          </c:spPr>
          <c:invertIfNegative val="0"/>
          <c:cat>
            <c:strRef>
              <c:f>'2019'!$A$26:$A$40</c:f>
              <c:strCache>
                <c:ptCount val="15"/>
                <c:pt idx="0">
                  <c:v>RENTAS PROPIAS</c:v>
                </c:pt>
                <c:pt idx="1">
                  <c:v>INGRESOS CORRIENTES</c:v>
                </c:pt>
                <c:pt idx="2">
                  <c:v>VENTA DE BIENES Y SERVICIOS</c:v>
                </c:pt>
                <c:pt idx="3">
                  <c:v>Venta de Servicios de Protección Social</c:v>
                </c:pt>
                <c:pt idx="4">
                  <c:v>Pensiones Asistenciales</c:v>
                </c:pt>
                <c:pt idx="5">
                  <c:v>Arrendamientos</c:v>
                </c:pt>
                <c:pt idx="6">
                  <c:v>Contratos con Municipios de Cundinamarca</c:v>
                </c:pt>
                <c:pt idx="7">
                  <c:v>Otros  Ingresos</c:v>
                </c:pt>
                <c:pt idx="8">
                  <c:v>RECURSOS DE CAPITAL</c:v>
                </c:pt>
                <c:pt idx="9">
                  <c:v>RENDIMIENTOS FINANCIEROS</c:v>
                </c:pt>
                <c:pt idx="10">
                  <c:v>RECURSOS DEL BALANCE EXCEDENTES FINANCIEROS </c:v>
                </c:pt>
                <c:pt idx="11">
                  <c:v>OTROS RECURSOS DE CAPITAL</c:v>
                </c:pt>
                <c:pt idx="12">
                  <c:v>Participación Proyectos Fiduciarios</c:v>
                </c:pt>
                <c:pt idx="13">
                  <c:v>Venta de Activos</c:v>
                </c:pt>
                <c:pt idx="14">
                  <c:v>TRANSFERENCIAS DEL DEPARTAMENTO</c:v>
                </c:pt>
              </c:strCache>
            </c:strRef>
          </c:cat>
          <c:val>
            <c:numRef>
              <c:f>'2019'!$B$26:$B$40</c:f>
              <c:numCache>
                <c:formatCode>#,##0</c:formatCode>
                <c:ptCount val="15"/>
                <c:pt idx="0">
                  <c:v>42969264396</c:v>
                </c:pt>
                <c:pt idx="1">
                  <c:v>25834894339</c:v>
                </c:pt>
                <c:pt idx="2">
                  <c:v>22200524832</c:v>
                </c:pt>
                <c:pt idx="3">
                  <c:v>16975224312</c:v>
                </c:pt>
                <c:pt idx="4">
                  <c:v>187527999</c:v>
                </c:pt>
                <c:pt idx="5">
                  <c:v>5037772521</c:v>
                </c:pt>
                <c:pt idx="6">
                  <c:v>2464315296</c:v>
                </c:pt>
                <c:pt idx="7">
                  <c:v>1170054211</c:v>
                </c:pt>
                <c:pt idx="8">
                  <c:v>17134370057</c:v>
                </c:pt>
                <c:pt idx="9">
                  <c:v>295768066</c:v>
                </c:pt>
                <c:pt idx="10">
                  <c:v>8768802704</c:v>
                </c:pt>
                <c:pt idx="11">
                  <c:v>8069799287</c:v>
                </c:pt>
                <c:pt idx="12">
                  <c:v>230324160</c:v>
                </c:pt>
                <c:pt idx="13">
                  <c:v>7839475127</c:v>
                </c:pt>
                <c:pt idx="14">
                  <c:v>0</c:v>
                </c:pt>
              </c:numCache>
            </c:numRef>
          </c:val>
          <c:extLst>
            <c:ext xmlns:c16="http://schemas.microsoft.com/office/drawing/2014/chart" uri="{C3380CC4-5D6E-409C-BE32-E72D297353CC}">
              <c16:uniqueId val="{00000000-E626-49C7-A21F-F9AB94B91E03}"/>
            </c:ext>
          </c:extLst>
        </c:ser>
        <c:ser>
          <c:idx val="1"/>
          <c:order val="1"/>
          <c:tx>
            <c:strRef>
              <c:f>'2019'!$C$25</c:f>
              <c:strCache>
                <c:ptCount val="1"/>
                <c:pt idx="0">
                  <c:v>2019</c:v>
                </c:pt>
              </c:strCache>
            </c:strRef>
          </c:tx>
          <c:spPr>
            <a:solidFill>
              <a:schemeClr val="accent2"/>
            </a:solidFill>
            <a:ln>
              <a:noFill/>
            </a:ln>
            <a:effectLst/>
          </c:spPr>
          <c:invertIfNegative val="0"/>
          <c:cat>
            <c:strRef>
              <c:f>'2019'!$A$26:$A$40</c:f>
              <c:strCache>
                <c:ptCount val="15"/>
                <c:pt idx="0">
                  <c:v>RENTAS PROPIAS</c:v>
                </c:pt>
                <c:pt idx="1">
                  <c:v>INGRESOS CORRIENTES</c:v>
                </c:pt>
                <c:pt idx="2">
                  <c:v>VENTA DE BIENES Y SERVICIOS</c:v>
                </c:pt>
                <c:pt idx="3">
                  <c:v>Venta de Servicios de Protección Social</c:v>
                </c:pt>
                <c:pt idx="4">
                  <c:v>Pensiones Asistenciales</c:v>
                </c:pt>
                <c:pt idx="5">
                  <c:v>Arrendamientos</c:v>
                </c:pt>
                <c:pt idx="6">
                  <c:v>Contratos con Municipios de Cundinamarca</c:v>
                </c:pt>
                <c:pt idx="7">
                  <c:v>Otros  Ingresos</c:v>
                </c:pt>
                <c:pt idx="8">
                  <c:v>RECURSOS DE CAPITAL</c:v>
                </c:pt>
                <c:pt idx="9">
                  <c:v>RENDIMIENTOS FINANCIEROS</c:v>
                </c:pt>
                <c:pt idx="10">
                  <c:v>RECURSOS DEL BALANCE EXCEDENTES FINANCIEROS </c:v>
                </c:pt>
                <c:pt idx="11">
                  <c:v>OTROS RECURSOS DE CAPITAL</c:v>
                </c:pt>
                <c:pt idx="12">
                  <c:v>Participación Proyectos Fiduciarios</c:v>
                </c:pt>
                <c:pt idx="13">
                  <c:v>Venta de Activos</c:v>
                </c:pt>
                <c:pt idx="14">
                  <c:v>TRANSFERENCIAS DEL DEPARTAMENTO</c:v>
                </c:pt>
              </c:strCache>
            </c:strRef>
          </c:cat>
          <c:val>
            <c:numRef>
              <c:f>'2019'!$C$26:$C$40</c:f>
              <c:numCache>
                <c:formatCode>_(* #,##0_);_(* \(#,##0\);_(* "-"??_);_(@_)</c:formatCode>
                <c:ptCount val="15"/>
                <c:pt idx="0">
                  <c:v>28292523734</c:v>
                </c:pt>
                <c:pt idx="1">
                  <c:v>27145168598</c:v>
                </c:pt>
                <c:pt idx="2">
                  <c:v>23758827097</c:v>
                </c:pt>
                <c:pt idx="3">
                  <c:v>19763955443</c:v>
                </c:pt>
                <c:pt idx="4">
                  <c:v>994400</c:v>
                </c:pt>
                <c:pt idx="5">
                  <c:v>3993877254</c:v>
                </c:pt>
                <c:pt idx="6">
                  <c:v>2768056744</c:v>
                </c:pt>
                <c:pt idx="7">
                  <c:v>618284757</c:v>
                </c:pt>
                <c:pt idx="8">
                  <c:v>1147355136</c:v>
                </c:pt>
                <c:pt idx="9">
                  <c:v>88496136</c:v>
                </c:pt>
                <c:pt idx="10" formatCode="General">
                  <c:v>0</c:v>
                </c:pt>
                <c:pt idx="11">
                  <c:v>1058859000</c:v>
                </c:pt>
                <c:pt idx="12">
                  <c:v>0</c:v>
                </c:pt>
                <c:pt idx="13">
                  <c:v>1058859000</c:v>
                </c:pt>
                <c:pt idx="14">
                  <c:v>10000000000</c:v>
                </c:pt>
              </c:numCache>
            </c:numRef>
          </c:val>
          <c:extLst>
            <c:ext xmlns:c16="http://schemas.microsoft.com/office/drawing/2014/chart" uri="{C3380CC4-5D6E-409C-BE32-E72D297353CC}">
              <c16:uniqueId val="{00000001-E626-49C7-A21F-F9AB94B91E03}"/>
            </c:ext>
          </c:extLst>
        </c:ser>
        <c:dLbls>
          <c:showLegendKey val="0"/>
          <c:showVal val="0"/>
          <c:showCatName val="0"/>
          <c:showSerName val="0"/>
          <c:showPercent val="0"/>
          <c:showBubbleSize val="0"/>
        </c:dLbls>
        <c:gapWidth val="219"/>
        <c:overlap val="-27"/>
        <c:axId val="1961660560"/>
        <c:axId val="1961672624"/>
      </c:barChart>
      <c:catAx>
        <c:axId val="19616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961672624"/>
        <c:crosses val="autoZero"/>
        <c:auto val="1"/>
        <c:lblAlgn val="ctr"/>
        <c:lblOffset val="100"/>
        <c:noMultiLvlLbl val="0"/>
      </c:catAx>
      <c:valAx>
        <c:axId val="1961672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961660560"/>
        <c:crosses val="autoZero"/>
        <c:crossBetween val="between"/>
      </c:valAx>
      <c:spPr>
        <a:noFill/>
        <a:ln>
          <a:noFill/>
        </a:ln>
        <a:effectLst/>
      </c:spPr>
    </c:plotArea>
    <c:legend>
      <c:legendPos val="b"/>
      <c:layout>
        <c:manualLayout>
          <c:xMode val="edge"/>
          <c:yMode val="edge"/>
          <c:x val="0.35135558950731433"/>
          <c:y val="5.5060622498528326E-2"/>
          <c:w val="0.27584179574084755"/>
          <c:h val="9.4229686105251689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60870516185476"/>
          <c:y val="5.0839423893572322E-2"/>
          <c:w val="0.76994685039370081"/>
          <c:h val="0.80899431261245491"/>
        </c:manualLayout>
      </c:layout>
      <c:barChart>
        <c:barDir val="col"/>
        <c:grouping val="clustered"/>
        <c:varyColors val="0"/>
        <c:ser>
          <c:idx val="0"/>
          <c:order val="0"/>
          <c:tx>
            <c:strRef>
              <c:f>'2019'!$B$45</c:f>
              <c:strCache>
                <c:ptCount val="1"/>
                <c:pt idx="0">
                  <c:v>APROPIACIÓN DEFINITIVA</c:v>
                </c:pt>
              </c:strCache>
            </c:strRef>
          </c:tx>
          <c:spPr>
            <a:solidFill>
              <a:schemeClr val="accent1"/>
            </a:solidFill>
            <a:ln>
              <a:noFill/>
            </a:ln>
            <a:effectLst/>
          </c:spPr>
          <c:invertIfNegative val="0"/>
          <c:cat>
            <c:strRef>
              <c:f>'2019'!$A$46:$A$50</c:f>
              <c:strCache>
                <c:ptCount val="5"/>
                <c:pt idx="0">
                  <c:v>GASTOS FUNCIONAMIENTO</c:v>
                </c:pt>
                <c:pt idx="1">
                  <c:v>GASTOS DE PERSONAL</c:v>
                </c:pt>
                <c:pt idx="2">
                  <c:v>GASTOS GENERALES</c:v>
                </c:pt>
                <c:pt idx="3">
                  <c:v>TRANSFERENCIAS CORRIENTES</c:v>
                </c:pt>
                <c:pt idx="4">
                  <c:v>GASTOS DE INVERSION</c:v>
                </c:pt>
              </c:strCache>
            </c:strRef>
          </c:cat>
          <c:val>
            <c:numRef>
              <c:f>'2019'!$B$46:$B$50</c:f>
              <c:numCache>
                <c:formatCode>#,##0</c:formatCode>
                <c:ptCount val="5"/>
                <c:pt idx="0">
                  <c:v>16328717492</c:v>
                </c:pt>
                <c:pt idx="1">
                  <c:v>6526005816</c:v>
                </c:pt>
                <c:pt idx="2">
                  <c:v>8602530351</c:v>
                </c:pt>
                <c:pt idx="3">
                  <c:v>1200181325</c:v>
                </c:pt>
                <c:pt idx="4">
                  <c:v>49189498858</c:v>
                </c:pt>
              </c:numCache>
            </c:numRef>
          </c:val>
          <c:extLst>
            <c:ext xmlns:c16="http://schemas.microsoft.com/office/drawing/2014/chart" uri="{C3380CC4-5D6E-409C-BE32-E72D297353CC}">
              <c16:uniqueId val="{00000000-4CE1-4DF6-985B-36D359E9F14D}"/>
            </c:ext>
          </c:extLst>
        </c:ser>
        <c:ser>
          <c:idx val="1"/>
          <c:order val="1"/>
          <c:tx>
            <c:strRef>
              <c:f>'2019'!$C$45</c:f>
              <c:strCache>
                <c:ptCount val="1"/>
                <c:pt idx="0">
                  <c:v>PRESUPUESTO EJECUTADO + COMPROMETIDO</c:v>
                </c:pt>
              </c:strCache>
            </c:strRef>
          </c:tx>
          <c:spPr>
            <a:solidFill>
              <a:schemeClr val="accent2"/>
            </a:solidFill>
            <a:ln>
              <a:noFill/>
            </a:ln>
            <a:effectLst/>
          </c:spPr>
          <c:invertIfNegative val="0"/>
          <c:cat>
            <c:strRef>
              <c:f>'2019'!$A$46:$A$50</c:f>
              <c:strCache>
                <c:ptCount val="5"/>
                <c:pt idx="0">
                  <c:v>GASTOS FUNCIONAMIENTO</c:v>
                </c:pt>
                <c:pt idx="1">
                  <c:v>GASTOS DE PERSONAL</c:v>
                </c:pt>
                <c:pt idx="2">
                  <c:v>GASTOS GENERALES</c:v>
                </c:pt>
                <c:pt idx="3">
                  <c:v>TRANSFERENCIAS CORRIENTES</c:v>
                </c:pt>
                <c:pt idx="4">
                  <c:v>GASTOS DE INVERSION</c:v>
                </c:pt>
              </c:strCache>
            </c:strRef>
          </c:cat>
          <c:val>
            <c:numRef>
              <c:f>'2019'!$C$46:$C$50</c:f>
              <c:numCache>
                <c:formatCode>#,##0</c:formatCode>
                <c:ptCount val="5"/>
                <c:pt idx="0">
                  <c:v>9781917990</c:v>
                </c:pt>
                <c:pt idx="1">
                  <c:v>4435982869</c:v>
                </c:pt>
                <c:pt idx="2">
                  <c:v>5287883728</c:v>
                </c:pt>
                <c:pt idx="3">
                  <c:v>58051393</c:v>
                </c:pt>
                <c:pt idx="4">
                  <c:v>44112134034</c:v>
                </c:pt>
              </c:numCache>
            </c:numRef>
          </c:val>
          <c:extLst>
            <c:ext xmlns:c16="http://schemas.microsoft.com/office/drawing/2014/chart" uri="{C3380CC4-5D6E-409C-BE32-E72D297353CC}">
              <c16:uniqueId val="{00000001-4CE1-4DF6-985B-36D359E9F14D}"/>
            </c:ext>
          </c:extLst>
        </c:ser>
        <c:dLbls>
          <c:showLegendKey val="0"/>
          <c:showVal val="0"/>
          <c:showCatName val="0"/>
          <c:showSerName val="0"/>
          <c:showPercent val="0"/>
          <c:showBubbleSize val="0"/>
        </c:dLbls>
        <c:gapWidth val="219"/>
        <c:overlap val="-27"/>
        <c:axId val="1961665968"/>
        <c:axId val="1961683440"/>
      </c:barChart>
      <c:catAx>
        <c:axId val="196166596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961683440"/>
        <c:crosses val="autoZero"/>
        <c:auto val="1"/>
        <c:lblAlgn val="ctr"/>
        <c:lblOffset val="100"/>
        <c:noMultiLvlLbl val="0"/>
      </c:catAx>
      <c:valAx>
        <c:axId val="1961683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961665968"/>
        <c:crosses val="autoZero"/>
        <c:crossBetween val="between"/>
      </c:valAx>
      <c:spPr>
        <a:noFill/>
        <a:ln>
          <a:solidFill>
            <a:schemeClr val="tx1"/>
          </a:solidFill>
        </a:ln>
        <a:effectLst/>
      </c:spPr>
    </c:plotArea>
    <c:legend>
      <c:legendPos val="b"/>
      <c:layout>
        <c:manualLayout>
          <c:xMode val="edge"/>
          <c:yMode val="edge"/>
          <c:x val="0.2318894887091095"/>
          <c:y val="9.2555380736800669E-2"/>
          <c:w val="0.54251125788201782"/>
          <c:h val="0.216912776368312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solidFill>
        <a:schemeClr val="tx1"/>
      </a:solid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1055442264644"/>
          <c:y val="0.15959900845727618"/>
          <c:w val="0.77514589303742731"/>
          <c:h val="0.49837484250103553"/>
        </c:manualLayout>
      </c:layout>
      <c:barChart>
        <c:barDir val="col"/>
        <c:grouping val="clustered"/>
        <c:varyColors val="0"/>
        <c:ser>
          <c:idx val="0"/>
          <c:order val="0"/>
          <c:tx>
            <c:strRef>
              <c:f>'2019'!$B$64</c:f>
              <c:strCache>
                <c:ptCount val="1"/>
                <c:pt idx="0">
                  <c:v>2018</c:v>
                </c:pt>
              </c:strCache>
            </c:strRef>
          </c:tx>
          <c:spPr>
            <a:solidFill>
              <a:schemeClr val="accent1"/>
            </a:solidFill>
            <a:ln>
              <a:noFill/>
            </a:ln>
            <a:effectLst/>
          </c:spPr>
          <c:invertIfNegative val="0"/>
          <c:cat>
            <c:strRef>
              <c:f>'2019'!$A$65:$A$69</c:f>
              <c:strCache>
                <c:ptCount val="5"/>
                <c:pt idx="0">
                  <c:v>GASTOS FUNCIONAMIENTO</c:v>
                </c:pt>
                <c:pt idx="1">
                  <c:v>GASTOS DE PERSONAL</c:v>
                </c:pt>
                <c:pt idx="2">
                  <c:v>GASTOS GENERALES</c:v>
                </c:pt>
                <c:pt idx="3">
                  <c:v>TRANSFERENCIAS CORRIENTES</c:v>
                </c:pt>
                <c:pt idx="4">
                  <c:v>GASTOS DE INVERSION</c:v>
                </c:pt>
              </c:strCache>
            </c:strRef>
          </c:cat>
          <c:val>
            <c:numRef>
              <c:f>'2019'!$B$65:$B$69</c:f>
              <c:numCache>
                <c:formatCode>#,##0</c:formatCode>
                <c:ptCount val="5"/>
                <c:pt idx="0">
                  <c:v>10091680660</c:v>
                </c:pt>
                <c:pt idx="1">
                  <c:v>5769401959</c:v>
                </c:pt>
                <c:pt idx="2">
                  <c:v>4275528479</c:v>
                </c:pt>
                <c:pt idx="3">
                  <c:v>46750222</c:v>
                </c:pt>
                <c:pt idx="4">
                  <c:v>38041719293</c:v>
                </c:pt>
              </c:numCache>
            </c:numRef>
          </c:val>
          <c:extLst>
            <c:ext xmlns:c16="http://schemas.microsoft.com/office/drawing/2014/chart" uri="{C3380CC4-5D6E-409C-BE32-E72D297353CC}">
              <c16:uniqueId val="{00000000-F8C5-44F0-BA86-DB95FD3A42B1}"/>
            </c:ext>
          </c:extLst>
        </c:ser>
        <c:ser>
          <c:idx val="1"/>
          <c:order val="1"/>
          <c:tx>
            <c:strRef>
              <c:f>'2019'!$C$64</c:f>
              <c:strCache>
                <c:ptCount val="1"/>
                <c:pt idx="0">
                  <c:v>2019</c:v>
                </c:pt>
              </c:strCache>
            </c:strRef>
          </c:tx>
          <c:spPr>
            <a:solidFill>
              <a:schemeClr val="accent2"/>
            </a:solidFill>
            <a:ln>
              <a:noFill/>
            </a:ln>
            <a:effectLst/>
          </c:spPr>
          <c:invertIfNegative val="0"/>
          <c:cat>
            <c:strRef>
              <c:f>'2019'!$A$65:$A$69</c:f>
              <c:strCache>
                <c:ptCount val="5"/>
                <c:pt idx="0">
                  <c:v>GASTOS FUNCIONAMIENTO</c:v>
                </c:pt>
                <c:pt idx="1">
                  <c:v>GASTOS DE PERSONAL</c:v>
                </c:pt>
                <c:pt idx="2">
                  <c:v>GASTOS GENERALES</c:v>
                </c:pt>
                <c:pt idx="3">
                  <c:v>TRANSFERENCIAS CORRIENTES</c:v>
                </c:pt>
                <c:pt idx="4">
                  <c:v>GASTOS DE INVERSION</c:v>
                </c:pt>
              </c:strCache>
            </c:strRef>
          </c:cat>
          <c:val>
            <c:numRef>
              <c:f>'2019'!$C$65:$C$69</c:f>
              <c:numCache>
                <c:formatCode>#,##0</c:formatCode>
                <c:ptCount val="5"/>
                <c:pt idx="0">
                  <c:v>9781917990</c:v>
                </c:pt>
                <c:pt idx="1">
                  <c:v>4435982869</c:v>
                </c:pt>
                <c:pt idx="2">
                  <c:v>5287883728</c:v>
                </c:pt>
                <c:pt idx="3">
                  <c:v>58051393</c:v>
                </c:pt>
                <c:pt idx="4">
                  <c:v>44112134034</c:v>
                </c:pt>
              </c:numCache>
            </c:numRef>
          </c:val>
          <c:extLst>
            <c:ext xmlns:c16="http://schemas.microsoft.com/office/drawing/2014/chart" uri="{C3380CC4-5D6E-409C-BE32-E72D297353CC}">
              <c16:uniqueId val="{00000001-F8C5-44F0-BA86-DB95FD3A42B1}"/>
            </c:ext>
          </c:extLst>
        </c:ser>
        <c:dLbls>
          <c:showLegendKey val="0"/>
          <c:showVal val="0"/>
          <c:showCatName val="0"/>
          <c:showSerName val="0"/>
          <c:showPercent val="0"/>
          <c:showBubbleSize val="0"/>
        </c:dLbls>
        <c:gapWidth val="219"/>
        <c:overlap val="-27"/>
        <c:axId val="1961674288"/>
        <c:axId val="1961660976"/>
      </c:barChart>
      <c:catAx>
        <c:axId val="196167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961660976"/>
        <c:crosses val="autoZero"/>
        <c:auto val="1"/>
        <c:lblAlgn val="ctr"/>
        <c:lblOffset val="100"/>
        <c:noMultiLvlLbl val="0"/>
      </c:catAx>
      <c:valAx>
        <c:axId val="1961660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961674288"/>
        <c:crosses val="autoZero"/>
        <c:crossBetween val="between"/>
      </c:valAx>
      <c:spPr>
        <a:noFill/>
        <a:ln>
          <a:noFill/>
        </a:ln>
        <a:effectLst/>
      </c:spPr>
    </c:plotArea>
    <c:legend>
      <c:legendPos val="b"/>
      <c:layout>
        <c:manualLayout>
          <c:xMode val="edge"/>
          <c:yMode val="edge"/>
          <c:x val="0.36003833997233159"/>
          <c:y val="1.9434687307333765E-2"/>
          <c:w val="0.27917672790901138"/>
          <c:h val="0.1244218431029454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tx1"/>
      </a:solid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CO" sz="1600" dirty="0" smtClean="0"/>
              <a:t>Número de orientaciones personal</a:t>
            </a:r>
            <a:r>
              <a:rPr lang="es-CO" sz="1600" dirty="0"/>
              <a:t>, telefónica y </a:t>
            </a:r>
            <a:r>
              <a:rPr lang="es-CO" sz="1600" dirty="0" smtClean="0"/>
              <a:t>por correo </a:t>
            </a:r>
            <a:r>
              <a:rPr lang="es-CO" sz="1600" dirty="0"/>
              <a:t>electrónico</a:t>
            </a:r>
          </a:p>
        </c:rich>
      </c:tx>
      <c:layout/>
      <c:overlay val="0"/>
      <c:spPr>
        <a:noFill/>
        <a:ln>
          <a:noFill/>
        </a:ln>
        <a:effectLst/>
      </c:spPr>
      <c:txPr>
        <a:bodyPr rot="0" spcFirstLastPara="1" vertOverflow="ellipsis" vert="horz" wrap="square" anchor="ctr" anchorCtr="1"/>
        <a:lstStyle/>
        <a:p>
          <a:pPr algn="ctr" rtl="0">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CO"/>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'PERSONAS ATENDIDAS'!$A$2</c:f>
              <c:strCache>
                <c:ptCount val="1"/>
                <c:pt idx="0">
                  <c:v>TRABAJO SOCIAL</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'PERSONAS ATENDIDAS'!$B$1:$F$1</c:f>
              <c:numCache>
                <c:formatCode>General</c:formatCode>
                <c:ptCount val="5"/>
                <c:pt idx="0">
                  <c:v>2015</c:v>
                </c:pt>
                <c:pt idx="1">
                  <c:v>2016</c:v>
                </c:pt>
                <c:pt idx="2">
                  <c:v>2017</c:v>
                </c:pt>
                <c:pt idx="3">
                  <c:v>2018</c:v>
                </c:pt>
                <c:pt idx="4">
                  <c:v>2019</c:v>
                </c:pt>
              </c:numCache>
            </c:numRef>
          </c:cat>
          <c:val>
            <c:numRef>
              <c:f>'PERSONAS ATENDIDAS'!$B$2:$F$2</c:f>
              <c:numCache>
                <c:formatCode>General</c:formatCode>
                <c:ptCount val="5"/>
                <c:pt idx="0">
                  <c:v>510</c:v>
                </c:pt>
                <c:pt idx="1">
                  <c:v>560</c:v>
                </c:pt>
                <c:pt idx="2">
                  <c:v>905</c:v>
                </c:pt>
                <c:pt idx="3">
                  <c:v>247</c:v>
                </c:pt>
                <c:pt idx="4">
                  <c:v>207</c:v>
                </c:pt>
              </c:numCache>
            </c:numRef>
          </c:val>
          <c:extLst>
            <c:ext xmlns:c16="http://schemas.microsoft.com/office/drawing/2014/chart" uri="{C3380CC4-5D6E-409C-BE32-E72D297353CC}">
              <c16:uniqueId val="{00000000-3FD4-4BD7-8E2F-A4078C644BA4}"/>
            </c:ext>
          </c:extLst>
        </c:ser>
        <c:ser>
          <c:idx val="1"/>
          <c:order val="1"/>
          <c:tx>
            <c:strRef>
              <c:f>'PERSONAS ATENDIDAS'!$A$3</c:f>
              <c:strCache>
                <c:ptCount val="1"/>
                <c:pt idx="0">
                  <c:v>SIAC</c:v>
                </c:pt>
              </c:strCache>
            </c:strRef>
          </c:tx>
          <c:spPr>
            <a:solidFill>
              <a:srgbClr val="FFC000"/>
            </a:solidFill>
            <a:ln>
              <a:noFill/>
            </a:ln>
            <a:effectLst/>
            <a:sp3d/>
          </c:spPr>
          <c:invertIfNegative val="0"/>
          <c:dLbls>
            <c:dLbl>
              <c:idx val="0"/>
              <c:layout>
                <c:manualLayout>
                  <c:x val="-2.8114369811298633E-17"/>
                  <c:y val="2.05739650242594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FD4-4BD7-8E2F-A4078C644BA4}"/>
                </c:ext>
              </c:extLst>
            </c:dLbl>
            <c:dLbl>
              <c:idx val="1"/>
              <c:layout>
                <c:manualLayout>
                  <c:x val="-1.8042399639152007E-3"/>
                  <c:y val="2.53164556962025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FD4-4BD7-8E2F-A4078C644BA4}"/>
                </c:ext>
              </c:extLst>
            </c:dLbl>
            <c:dLbl>
              <c:idx val="2"/>
              <c:layout>
                <c:manualLayout>
                  <c:x val="1.0825439783491205E-2"/>
                  <c:y val="-5.625879043600613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FD4-4BD7-8E2F-A4078C644BA4}"/>
                </c:ext>
              </c:extLst>
            </c:dLbl>
            <c:dLbl>
              <c:idx val="3"/>
              <c:layout>
                <c:manualLayout>
                  <c:x val="0"/>
                  <c:y val="6.18846694796061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FD4-4BD7-8E2F-A4078C644BA4}"/>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'PERSONAS ATENDIDAS'!$B$1:$F$1</c:f>
              <c:numCache>
                <c:formatCode>General</c:formatCode>
                <c:ptCount val="5"/>
                <c:pt idx="0">
                  <c:v>2015</c:v>
                </c:pt>
                <c:pt idx="1">
                  <c:v>2016</c:v>
                </c:pt>
                <c:pt idx="2">
                  <c:v>2017</c:v>
                </c:pt>
                <c:pt idx="3">
                  <c:v>2018</c:v>
                </c:pt>
                <c:pt idx="4">
                  <c:v>2019</c:v>
                </c:pt>
              </c:numCache>
            </c:numRef>
          </c:cat>
          <c:val>
            <c:numRef>
              <c:f>'PERSONAS ATENDIDAS'!$B$3:$F$3</c:f>
              <c:numCache>
                <c:formatCode>General</c:formatCode>
                <c:ptCount val="5"/>
                <c:pt idx="0">
                  <c:v>75</c:v>
                </c:pt>
                <c:pt idx="1">
                  <c:v>104</c:v>
                </c:pt>
                <c:pt idx="2">
                  <c:v>488</c:v>
                </c:pt>
                <c:pt idx="3">
                  <c:v>178</c:v>
                </c:pt>
                <c:pt idx="4">
                  <c:v>23</c:v>
                </c:pt>
              </c:numCache>
            </c:numRef>
          </c:val>
          <c:extLst>
            <c:ext xmlns:c16="http://schemas.microsoft.com/office/drawing/2014/chart" uri="{C3380CC4-5D6E-409C-BE32-E72D297353CC}">
              <c16:uniqueId val="{00000005-3FD4-4BD7-8E2F-A4078C644BA4}"/>
            </c:ext>
          </c:extLst>
        </c:ser>
        <c:ser>
          <c:idx val="2"/>
          <c:order val="2"/>
          <c:tx>
            <c:strRef>
              <c:f>'PERSONAS ATENDIDAS'!$A$4</c:f>
              <c:strCache>
                <c:ptCount val="1"/>
                <c:pt idx="0">
                  <c:v>ASESORIA CONTRATOS CON MUNICIPIOS </c:v>
                </c:pt>
              </c:strCache>
            </c:strRef>
          </c:tx>
          <c:spPr>
            <a:solidFill>
              <a:srgbClr val="00B050"/>
            </a:solidFill>
            <a:ln>
              <a:noFill/>
            </a:ln>
            <a:effectLst/>
            <a:sp3d/>
          </c:spPr>
          <c:invertIfNegative val="0"/>
          <c:dLbls>
            <c:dLbl>
              <c:idx val="2"/>
              <c:layout>
                <c:manualLayout>
                  <c:x val="1.443391971132154E-2"/>
                  <c:y val="-1.12517580872011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FD4-4BD7-8E2F-A4078C644BA4}"/>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'PERSONAS ATENDIDAS'!$B$1:$F$1</c:f>
              <c:numCache>
                <c:formatCode>General</c:formatCode>
                <c:ptCount val="5"/>
                <c:pt idx="0">
                  <c:v>2015</c:v>
                </c:pt>
                <c:pt idx="1">
                  <c:v>2016</c:v>
                </c:pt>
                <c:pt idx="2">
                  <c:v>2017</c:v>
                </c:pt>
                <c:pt idx="3">
                  <c:v>2018</c:v>
                </c:pt>
                <c:pt idx="4">
                  <c:v>2019</c:v>
                </c:pt>
              </c:numCache>
            </c:numRef>
          </c:cat>
          <c:val>
            <c:numRef>
              <c:f>'PERSONAS ATENDIDAS'!$B$4:$F$4</c:f>
              <c:numCache>
                <c:formatCode>General</c:formatCode>
                <c:ptCount val="5"/>
                <c:pt idx="0">
                  <c:v>105</c:v>
                </c:pt>
                <c:pt idx="1">
                  <c:v>115</c:v>
                </c:pt>
                <c:pt idx="2">
                  <c:v>105</c:v>
                </c:pt>
                <c:pt idx="3">
                  <c:v>200</c:v>
                </c:pt>
                <c:pt idx="4">
                  <c:v>577</c:v>
                </c:pt>
              </c:numCache>
            </c:numRef>
          </c:val>
          <c:extLst>
            <c:ext xmlns:c16="http://schemas.microsoft.com/office/drawing/2014/chart" uri="{C3380CC4-5D6E-409C-BE32-E72D297353CC}">
              <c16:uniqueId val="{00000007-3FD4-4BD7-8E2F-A4078C644BA4}"/>
            </c:ext>
          </c:extLst>
        </c:ser>
        <c:dLbls>
          <c:showLegendKey val="0"/>
          <c:showVal val="0"/>
          <c:showCatName val="0"/>
          <c:showSerName val="0"/>
          <c:showPercent val="0"/>
          <c:showBubbleSize val="0"/>
        </c:dLbls>
        <c:gapWidth val="219"/>
        <c:shape val="box"/>
        <c:axId val="105681424"/>
        <c:axId val="105684336"/>
        <c:axId val="0"/>
      </c:bar3DChart>
      <c:catAx>
        <c:axId val="1056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105684336"/>
        <c:crosses val="autoZero"/>
        <c:auto val="1"/>
        <c:lblAlgn val="ctr"/>
        <c:lblOffset val="100"/>
        <c:noMultiLvlLbl val="0"/>
      </c:catAx>
      <c:valAx>
        <c:axId val="10568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105681424"/>
        <c:crosses val="autoZero"/>
        <c:crossBetween val="between"/>
      </c:valAx>
      <c:spPr>
        <a:noFill/>
        <a:ln>
          <a:noFill/>
        </a:ln>
        <a:effectLst/>
      </c:spPr>
    </c:plotArea>
    <c:legend>
      <c:legendPos val="b"/>
      <c:layout>
        <c:manualLayout>
          <c:xMode val="edge"/>
          <c:yMode val="edge"/>
          <c:x val="4.5215674157103841E-2"/>
          <c:y val="0.89802758697715979"/>
          <c:w val="0.92941529128885969"/>
          <c:h val="0.1019724130228402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solidFill>
            <a:sysClr val="windowText" lastClr="000000"/>
          </a:solidFill>
          <a:latin typeface="Arial" panose="020B0604020202020204" pitchFamily="34" charset="0"/>
          <a:cs typeface="Arial" panose="020B0604020202020204" pitchFamily="34" charset="0"/>
        </a:defRPr>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2.3862788963460103E-2"/>
          <c:y val="0.13592585479660571"/>
          <c:w val="0.93437733035048476"/>
          <c:h val="0.74635654283052022"/>
        </c:manualLayout>
      </c:layout>
      <c:bar3DChart>
        <c:barDir val="col"/>
        <c:grouping val="clustered"/>
        <c:varyColors val="0"/>
        <c:ser>
          <c:idx val="1"/>
          <c:order val="0"/>
          <c:tx>
            <c:strRef>
              <c:f>PQRS!$A$2</c:f>
              <c:strCache>
                <c:ptCount val="1"/>
                <c:pt idx="0">
                  <c:v>QUEJAS</c:v>
                </c:pt>
              </c:strCache>
            </c:strRef>
          </c:tx>
          <c:invertIfNegative val="0"/>
          <c:dLbls>
            <c:spPr>
              <a:noFill/>
              <a:ln>
                <a:noFill/>
              </a:ln>
              <a:effectLst/>
            </c:spPr>
            <c:txPr>
              <a:bodyPr wrap="square" lIns="38100" tIns="19050" rIns="38100" bIns="19050" anchor="ctr">
                <a:spAutoFit/>
              </a:bodyPr>
              <a:lstStyle/>
              <a:p>
                <a:pPr>
                  <a:defRPr sz="16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PQRS!$B$1:$J$1</c:f>
              <c:strCache>
                <c:ptCount val="5"/>
                <c:pt idx="0">
                  <c:v>2015</c:v>
                </c:pt>
                <c:pt idx="1">
                  <c:v>2016</c:v>
                </c:pt>
                <c:pt idx="2">
                  <c:v>2017</c:v>
                </c:pt>
                <c:pt idx="3">
                  <c:v>2018</c:v>
                </c:pt>
                <c:pt idx="4">
                  <c:v>2019</c:v>
                </c:pt>
              </c:strCache>
            </c:strRef>
          </c:cat>
          <c:val>
            <c:numRef>
              <c:f>PQRS!$B$2:$J$2</c:f>
              <c:numCache>
                <c:formatCode>General</c:formatCode>
                <c:ptCount val="5"/>
                <c:pt idx="0">
                  <c:v>40</c:v>
                </c:pt>
                <c:pt idx="1">
                  <c:v>35</c:v>
                </c:pt>
                <c:pt idx="2">
                  <c:v>41</c:v>
                </c:pt>
                <c:pt idx="3">
                  <c:v>18</c:v>
                </c:pt>
                <c:pt idx="4">
                  <c:v>34</c:v>
                </c:pt>
              </c:numCache>
            </c:numRef>
          </c:val>
          <c:extLst>
            <c:ext xmlns:c16="http://schemas.microsoft.com/office/drawing/2014/chart" uri="{C3380CC4-5D6E-409C-BE32-E72D297353CC}">
              <c16:uniqueId val="{00000000-ABD5-48B0-BCA9-878503B6BEE9}"/>
            </c:ext>
          </c:extLst>
        </c:ser>
        <c:ser>
          <c:idx val="2"/>
          <c:order val="1"/>
          <c:tx>
            <c:strRef>
              <c:f>PQRS!$A$3</c:f>
              <c:strCache>
                <c:ptCount val="1"/>
                <c:pt idx="0">
                  <c:v>FELICITACIONES</c:v>
                </c:pt>
              </c:strCache>
            </c:strRef>
          </c:tx>
          <c:spPr>
            <a:solidFill>
              <a:schemeClr val="accent2">
                <a:lumMod val="60000"/>
                <a:lumOff val="40000"/>
              </a:schemeClr>
            </a:solidFill>
          </c:spPr>
          <c:invertIfNegative val="0"/>
          <c:dLbls>
            <c:spPr>
              <a:noFill/>
              <a:ln>
                <a:noFill/>
              </a:ln>
              <a:effectLst/>
            </c:spPr>
            <c:txPr>
              <a:bodyPr wrap="square" lIns="38100" tIns="19050" rIns="38100" bIns="19050" anchor="ctr">
                <a:spAutoFit/>
              </a:bodyPr>
              <a:lstStyle/>
              <a:p>
                <a:pPr>
                  <a:defRPr sz="16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PQRS!$B$1:$J$1</c:f>
              <c:strCache>
                <c:ptCount val="5"/>
                <c:pt idx="0">
                  <c:v>2015</c:v>
                </c:pt>
                <c:pt idx="1">
                  <c:v>2016</c:v>
                </c:pt>
                <c:pt idx="2">
                  <c:v>2017</c:v>
                </c:pt>
                <c:pt idx="3">
                  <c:v>2018</c:v>
                </c:pt>
                <c:pt idx="4">
                  <c:v>2019</c:v>
                </c:pt>
              </c:strCache>
            </c:strRef>
          </c:cat>
          <c:val>
            <c:numRef>
              <c:f>PQRS!$B$3:$J$3</c:f>
              <c:numCache>
                <c:formatCode>General</c:formatCode>
                <c:ptCount val="5"/>
                <c:pt idx="0">
                  <c:v>117</c:v>
                </c:pt>
                <c:pt idx="1">
                  <c:v>127</c:v>
                </c:pt>
                <c:pt idx="2">
                  <c:v>102</c:v>
                </c:pt>
                <c:pt idx="3">
                  <c:v>102</c:v>
                </c:pt>
                <c:pt idx="4">
                  <c:v>60</c:v>
                </c:pt>
              </c:numCache>
            </c:numRef>
          </c:val>
          <c:extLst>
            <c:ext xmlns:c16="http://schemas.microsoft.com/office/drawing/2014/chart" uri="{C3380CC4-5D6E-409C-BE32-E72D297353CC}">
              <c16:uniqueId val="{00000001-ABD5-48B0-BCA9-878503B6BEE9}"/>
            </c:ext>
          </c:extLst>
        </c:ser>
        <c:ser>
          <c:idx val="3"/>
          <c:order val="2"/>
          <c:tx>
            <c:strRef>
              <c:f>PQRS!$A$4</c:f>
              <c:strCache>
                <c:ptCount val="1"/>
                <c:pt idx="0">
                  <c:v>SOLICITUDES</c:v>
                </c:pt>
              </c:strCache>
            </c:strRef>
          </c:tx>
          <c:spPr>
            <a:solidFill>
              <a:srgbClr val="82C836"/>
            </a:solidFill>
          </c:spPr>
          <c:invertIfNegative val="0"/>
          <c:dLbls>
            <c:spPr>
              <a:noFill/>
              <a:ln>
                <a:noFill/>
              </a:ln>
              <a:effectLst/>
            </c:spPr>
            <c:txPr>
              <a:bodyPr wrap="square" lIns="38100" tIns="19050" rIns="38100" bIns="19050" anchor="ctr">
                <a:spAutoFit/>
              </a:bodyPr>
              <a:lstStyle/>
              <a:p>
                <a:pPr>
                  <a:defRPr sz="16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PQRS!$B$1:$J$1</c:f>
              <c:strCache>
                <c:ptCount val="5"/>
                <c:pt idx="0">
                  <c:v>2015</c:v>
                </c:pt>
                <c:pt idx="1">
                  <c:v>2016</c:v>
                </c:pt>
                <c:pt idx="2">
                  <c:v>2017</c:v>
                </c:pt>
                <c:pt idx="3">
                  <c:v>2018</c:v>
                </c:pt>
                <c:pt idx="4">
                  <c:v>2019</c:v>
                </c:pt>
              </c:strCache>
            </c:strRef>
          </c:cat>
          <c:val>
            <c:numRef>
              <c:f>PQRS!$B$4:$J$4</c:f>
              <c:numCache>
                <c:formatCode>General</c:formatCode>
                <c:ptCount val="5"/>
                <c:pt idx="0">
                  <c:v>808</c:v>
                </c:pt>
                <c:pt idx="1">
                  <c:v>806</c:v>
                </c:pt>
                <c:pt idx="2">
                  <c:v>775</c:v>
                </c:pt>
                <c:pt idx="3">
                  <c:v>758</c:v>
                </c:pt>
                <c:pt idx="4">
                  <c:v>298</c:v>
                </c:pt>
              </c:numCache>
            </c:numRef>
          </c:val>
          <c:extLst>
            <c:ext xmlns:c16="http://schemas.microsoft.com/office/drawing/2014/chart" uri="{C3380CC4-5D6E-409C-BE32-E72D297353CC}">
              <c16:uniqueId val="{00000002-ABD5-48B0-BCA9-878503B6BEE9}"/>
            </c:ext>
          </c:extLst>
        </c:ser>
        <c:dLbls>
          <c:showLegendKey val="0"/>
          <c:showVal val="1"/>
          <c:showCatName val="0"/>
          <c:showSerName val="0"/>
          <c:showPercent val="0"/>
          <c:showBubbleSize val="0"/>
        </c:dLbls>
        <c:gapWidth val="150"/>
        <c:shape val="box"/>
        <c:axId val="73559424"/>
        <c:axId val="73582464"/>
        <c:axId val="0"/>
      </c:bar3DChart>
      <c:catAx>
        <c:axId val="73559424"/>
        <c:scaling>
          <c:orientation val="minMax"/>
        </c:scaling>
        <c:delete val="0"/>
        <c:axPos val="b"/>
        <c:numFmt formatCode="General" sourceLinked="0"/>
        <c:majorTickMark val="none"/>
        <c:minorTickMark val="none"/>
        <c:tickLblPos val="nextTo"/>
        <c:txPr>
          <a:bodyPr/>
          <a:lstStyle/>
          <a:p>
            <a:pPr>
              <a:defRPr sz="1600" b="1"/>
            </a:pPr>
            <a:endParaRPr lang="es-CO"/>
          </a:p>
        </c:txPr>
        <c:crossAx val="73582464"/>
        <c:crosses val="autoZero"/>
        <c:auto val="1"/>
        <c:lblAlgn val="ctr"/>
        <c:lblOffset val="100"/>
        <c:noMultiLvlLbl val="0"/>
      </c:catAx>
      <c:valAx>
        <c:axId val="73582464"/>
        <c:scaling>
          <c:orientation val="minMax"/>
        </c:scaling>
        <c:delete val="1"/>
        <c:axPos val="l"/>
        <c:numFmt formatCode="General" sourceLinked="1"/>
        <c:majorTickMark val="none"/>
        <c:minorTickMark val="none"/>
        <c:tickLblPos val="none"/>
        <c:crossAx val="73559424"/>
        <c:crossesAt val="2016"/>
        <c:crossBetween val="between"/>
      </c:valAx>
    </c:plotArea>
    <c:legend>
      <c:legendPos val="t"/>
      <c:layout>
        <c:manualLayout>
          <c:xMode val="edge"/>
          <c:yMode val="edge"/>
          <c:x val="0.11223627507185673"/>
          <c:y val="1.7897091722595078E-2"/>
          <c:w val="0.71839524517087672"/>
          <c:h val="7.2040491582847449E-2"/>
        </c:manualLayout>
      </c:layout>
      <c:overlay val="0"/>
      <c:txPr>
        <a:bodyPr/>
        <a:lstStyle/>
        <a:p>
          <a:pPr>
            <a:defRPr sz="1600">
              <a:latin typeface="Arial" panose="020B0604020202020204" pitchFamily="34" charset="0"/>
              <a:cs typeface="Arial" panose="020B0604020202020204" pitchFamily="34" charset="0"/>
            </a:defRPr>
          </a:pPr>
          <a:endParaRPr lang="es-CO"/>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'INDICE SATISFACCION'!$C$2:$F$2</c:f>
              <c:numCache>
                <c:formatCode>General</c:formatCode>
                <c:ptCount val="4"/>
                <c:pt idx="0">
                  <c:v>2016</c:v>
                </c:pt>
                <c:pt idx="1">
                  <c:v>2017</c:v>
                </c:pt>
                <c:pt idx="2">
                  <c:v>2018</c:v>
                </c:pt>
                <c:pt idx="3">
                  <c:v>2019</c:v>
                </c:pt>
              </c:numCache>
            </c:numRef>
          </c:cat>
          <c:val>
            <c:numRef>
              <c:f>'INDICE SATISFACCION'!$C$3:$F$3</c:f>
              <c:numCache>
                <c:formatCode>0%</c:formatCode>
                <c:ptCount val="4"/>
                <c:pt idx="0">
                  <c:v>0.81</c:v>
                </c:pt>
                <c:pt idx="1">
                  <c:v>0.82</c:v>
                </c:pt>
                <c:pt idx="2">
                  <c:v>0.92500000000000004</c:v>
                </c:pt>
                <c:pt idx="3">
                  <c:v>0.91</c:v>
                </c:pt>
              </c:numCache>
            </c:numRef>
          </c:val>
          <c:extLst>
            <c:ext xmlns:c16="http://schemas.microsoft.com/office/drawing/2014/chart" uri="{C3380CC4-5D6E-409C-BE32-E72D297353CC}">
              <c16:uniqueId val="{00000000-5BEB-4006-B775-BD04160C8E39}"/>
            </c:ext>
          </c:extLst>
        </c:ser>
        <c:dLbls>
          <c:showLegendKey val="0"/>
          <c:showVal val="1"/>
          <c:showCatName val="0"/>
          <c:showSerName val="0"/>
          <c:showPercent val="0"/>
          <c:showBubbleSize val="0"/>
        </c:dLbls>
        <c:gapWidth val="164"/>
        <c:overlap val="-22"/>
        <c:axId val="173766784"/>
        <c:axId val="173776352"/>
      </c:barChart>
      <c:catAx>
        <c:axId val="1737667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CO"/>
          </a:p>
        </c:txPr>
        <c:crossAx val="173776352"/>
        <c:crosses val="autoZero"/>
        <c:auto val="1"/>
        <c:lblAlgn val="ctr"/>
        <c:lblOffset val="100"/>
        <c:noMultiLvlLbl val="0"/>
      </c:catAx>
      <c:valAx>
        <c:axId val="1737763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CO"/>
          </a:p>
        </c:txPr>
        <c:crossAx val="173766784"/>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C00000"/>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DD162-05E0-408D-B229-CD5BAEAE9867}"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CO"/>
        </a:p>
      </dgm:t>
    </dgm:pt>
    <dgm:pt modelId="{F2AEEE86-6931-4E5A-A281-7E20BFCEE796}">
      <dgm:prSet phldrT="[Texto]" custT="1"/>
      <dgm:spPr/>
      <dgm:t>
        <a:bodyPr/>
        <a:lstStyle/>
        <a:p>
          <a:r>
            <a:rPr lang="es-CO" sz="4000" b="1" dirty="0" smtClean="0"/>
            <a:t>LOGROS</a:t>
          </a:r>
          <a:endParaRPr lang="es-CO" sz="4000" b="1" dirty="0"/>
        </a:p>
      </dgm:t>
    </dgm:pt>
    <dgm:pt modelId="{CD86E543-AB81-4147-8EE5-83D706B6C349}" type="parTrans" cxnId="{E29BEBE6-3ED5-419F-B264-EDE01013DC08}">
      <dgm:prSet/>
      <dgm:spPr/>
      <dgm:t>
        <a:bodyPr/>
        <a:lstStyle/>
        <a:p>
          <a:endParaRPr lang="es-CO"/>
        </a:p>
      </dgm:t>
    </dgm:pt>
    <dgm:pt modelId="{8231D0F6-E232-461D-9BA3-EA0D2E42843F}" type="sibTrans" cxnId="{E29BEBE6-3ED5-419F-B264-EDE01013DC08}">
      <dgm:prSet/>
      <dgm:spPr/>
      <dgm:t>
        <a:bodyPr/>
        <a:lstStyle/>
        <a:p>
          <a:endParaRPr lang="es-CO"/>
        </a:p>
      </dgm:t>
    </dgm:pt>
    <dgm:pt modelId="{C3B046C2-7A0C-4BD8-8B9E-061625394A77}">
      <dgm:prSet>
        <dgm:style>
          <a:lnRef idx="1">
            <a:schemeClr val="accent6"/>
          </a:lnRef>
          <a:fillRef idx="3">
            <a:schemeClr val="accent6"/>
          </a:fillRef>
          <a:effectRef idx="2">
            <a:schemeClr val="accent6"/>
          </a:effectRef>
          <a:fontRef idx="minor">
            <a:schemeClr val="lt1"/>
          </a:fontRef>
        </dgm:style>
      </dgm:prSet>
      <dgm:spPr/>
      <dgm:t>
        <a:bodyPr/>
        <a:lstStyle/>
        <a:p>
          <a:r>
            <a:rPr kumimoji="0" lang="es-CO"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Incremento del </a:t>
          </a:r>
          <a:r>
            <a:rPr kumimoji="0" lang="es-CO" b="1"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16</a:t>
          </a:r>
          <a:r>
            <a:rPr kumimoji="0" lang="es-CO" b="1"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es-CO"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con respecto a 2018 (a Dic), de los ingresos de la entidad por concepto de venta de servicios al Distrito Capital, a través de convenios interadministrativos suscritos con la Secretaría de Integración Social y que se encuentran vigentes, recaudando </a:t>
          </a:r>
          <a:r>
            <a:rPr kumimoji="0" lang="es-CO"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a 31 de Octubre $</a:t>
          </a:r>
          <a:r>
            <a:rPr kumimoji="0" lang="es-ES" b="0" i="0" u="none" strike="noStrike" cap="none" normalizeH="0" baseline="0" dirty="0" smtClean="0">
              <a:ln>
                <a:noFill/>
              </a:ln>
              <a:solidFill>
                <a:schemeClr val="tx2">
                  <a:lumMod val="75000"/>
                </a:schemeClr>
              </a:solidFill>
              <a:effectLst/>
              <a:latin typeface="Arial" pitchFamily="34" charset="0"/>
              <a:cs typeface="Arial" pitchFamily="34" charset="0"/>
            </a:rPr>
            <a:t>19.763.955.443</a:t>
          </a:r>
          <a:endParaRPr lang="es-CO"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dgm:t>
    </dgm:pt>
    <dgm:pt modelId="{CAE96450-694E-4BBC-83C2-FBD2FFB4C1D3}" type="parTrans" cxnId="{FF997C0F-FAB3-4D5B-91EC-011F04A4A7E1}">
      <dgm:prSet/>
      <dgm:spPr/>
      <dgm:t>
        <a:bodyPr/>
        <a:lstStyle/>
        <a:p>
          <a:endParaRPr lang="es-CO"/>
        </a:p>
      </dgm:t>
    </dgm:pt>
    <dgm:pt modelId="{34C2697A-2658-4C8C-A1EC-E6B2E24344D2}" type="sibTrans" cxnId="{FF997C0F-FAB3-4D5B-91EC-011F04A4A7E1}">
      <dgm:prSet/>
      <dgm:spPr/>
      <dgm:t>
        <a:bodyPr/>
        <a:lstStyle/>
        <a:p>
          <a:endParaRPr lang="es-CO"/>
        </a:p>
      </dgm:t>
    </dgm:pt>
    <dgm:pt modelId="{C1992732-F3BD-4554-8555-6659D0648F6F}" type="pres">
      <dgm:prSet presAssocID="{85EDD162-05E0-408D-B229-CD5BAEAE9867}" presName="composite" presStyleCnt="0">
        <dgm:presLayoutVars>
          <dgm:chMax val="1"/>
          <dgm:dir/>
          <dgm:resizeHandles val="exact"/>
        </dgm:presLayoutVars>
      </dgm:prSet>
      <dgm:spPr/>
      <dgm:t>
        <a:bodyPr/>
        <a:lstStyle/>
        <a:p>
          <a:endParaRPr lang="es-CO"/>
        </a:p>
      </dgm:t>
    </dgm:pt>
    <dgm:pt modelId="{3FFF2D37-3F57-41E1-84DD-63524F73D899}" type="pres">
      <dgm:prSet presAssocID="{F2AEEE86-6931-4E5A-A281-7E20BFCEE796}" presName="roof" presStyleLbl="dkBgShp" presStyleIdx="0" presStyleCnt="2" custScaleY="48493" custLinFactNeighborX="-2719" custLinFactNeighborY="-1653"/>
      <dgm:spPr/>
      <dgm:t>
        <a:bodyPr/>
        <a:lstStyle/>
        <a:p>
          <a:endParaRPr lang="es-CO"/>
        </a:p>
      </dgm:t>
    </dgm:pt>
    <dgm:pt modelId="{19923B19-3139-4141-ABCF-C6B50C49E076}" type="pres">
      <dgm:prSet presAssocID="{F2AEEE86-6931-4E5A-A281-7E20BFCEE796}" presName="pillars" presStyleCnt="0"/>
      <dgm:spPr/>
      <dgm:t>
        <a:bodyPr/>
        <a:lstStyle/>
        <a:p>
          <a:endParaRPr lang="es-CO"/>
        </a:p>
      </dgm:t>
    </dgm:pt>
    <dgm:pt modelId="{74C0BA56-20BE-4AEB-AD29-FC6FE56B0BED}" type="pres">
      <dgm:prSet presAssocID="{F2AEEE86-6931-4E5A-A281-7E20BFCEE796}" presName="pillar1" presStyleLbl="node1" presStyleIdx="0" presStyleCnt="1" custLinFactNeighborX="2490" custLinFactNeighborY="3870">
        <dgm:presLayoutVars>
          <dgm:bulletEnabled val="1"/>
        </dgm:presLayoutVars>
      </dgm:prSet>
      <dgm:spPr/>
      <dgm:t>
        <a:bodyPr/>
        <a:lstStyle/>
        <a:p>
          <a:endParaRPr lang="es-CO"/>
        </a:p>
      </dgm:t>
    </dgm:pt>
    <dgm:pt modelId="{4EE4F3ED-4AC0-42FC-8BD4-AFD06038359B}" type="pres">
      <dgm:prSet presAssocID="{F2AEEE86-6931-4E5A-A281-7E20BFCEE796}" presName="base" presStyleLbl="dkBgShp" presStyleIdx="1" presStyleCnt="2"/>
      <dgm:spPr/>
      <dgm:t>
        <a:bodyPr/>
        <a:lstStyle/>
        <a:p>
          <a:endParaRPr lang="es-CO"/>
        </a:p>
      </dgm:t>
    </dgm:pt>
  </dgm:ptLst>
  <dgm:cxnLst>
    <dgm:cxn modelId="{1255BEB4-14B3-4A53-8BCF-7CC921A9CADD}" type="presOf" srcId="{85EDD162-05E0-408D-B229-CD5BAEAE9867}" destId="{C1992732-F3BD-4554-8555-6659D0648F6F}" srcOrd="0" destOrd="0" presId="urn:microsoft.com/office/officeart/2005/8/layout/hList3"/>
    <dgm:cxn modelId="{F0FF7B52-D5CA-4405-BAD5-E39A4D004950}" type="presOf" srcId="{F2AEEE86-6931-4E5A-A281-7E20BFCEE796}" destId="{3FFF2D37-3F57-41E1-84DD-63524F73D899}" srcOrd="0" destOrd="0" presId="urn:microsoft.com/office/officeart/2005/8/layout/hList3"/>
    <dgm:cxn modelId="{FF997C0F-FAB3-4D5B-91EC-011F04A4A7E1}" srcId="{F2AEEE86-6931-4E5A-A281-7E20BFCEE796}" destId="{C3B046C2-7A0C-4BD8-8B9E-061625394A77}" srcOrd="0" destOrd="0" parTransId="{CAE96450-694E-4BBC-83C2-FBD2FFB4C1D3}" sibTransId="{34C2697A-2658-4C8C-A1EC-E6B2E24344D2}"/>
    <dgm:cxn modelId="{07F35DE6-AF7E-499E-95FC-3DC04A8DE4F1}" type="presOf" srcId="{C3B046C2-7A0C-4BD8-8B9E-061625394A77}" destId="{74C0BA56-20BE-4AEB-AD29-FC6FE56B0BED}" srcOrd="0" destOrd="0" presId="urn:microsoft.com/office/officeart/2005/8/layout/hList3"/>
    <dgm:cxn modelId="{E29BEBE6-3ED5-419F-B264-EDE01013DC08}" srcId="{85EDD162-05E0-408D-B229-CD5BAEAE9867}" destId="{F2AEEE86-6931-4E5A-A281-7E20BFCEE796}" srcOrd="0" destOrd="0" parTransId="{CD86E543-AB81-4147-8EE5-83D706B6C349}" sibTransId="{8231D0F6-E232-461D-9BA3-EA0D2E42843F}"/>
    <dgm:cxn modelId="{7F14F4A7-5177-4BC8-86C6-21E8920C681D}" type="presParOf" srcId="{C1992732-F3BD-4554-8555-6659D0648F6F}" destId="{3FFF2D37-3F57-41E1-84DD-63524F73D899}" srcOrd="0" destOrd="0" presId="urn:microsoft.com/office/officeart/2005/8/layout/hList3"/>
    <dgm:cxn modelId="{B4DC2F04-1993-44D5-9409-6AB6CEFA62CD}" type="presParOf" srcId="{C1992732-F3BD-4554-8555-6659D0648F6F}" destId="{19923B19-3139-4141-ABCF-C6B50C49E076}" srcOrd="1" destOrd="0" presId="urn:microsoft.com/office/officeart/2005/8/layout/hList3"/>
    <dgm:cxn modelId="{E3EAC3F5-B6D1-4FF1-A7B5-28AE0FC1F2A6}" type="presParOf" srcId="{19923B19-3139-4141-ABCF-C6B50C49E076}" destId="{74C0BA56-20BE-4AEB-AD29-FC6FE56B0BED}" srcOrd="0" destOrd="0" presId="urn:microsoft.com/office/officeart/2005/8/layout/hList3"/>
    <dgm:cxn modelId="{78B6EFCF-1165-4FCB-869F-C4AF5B47E757}" type="presParOf" srcId="{C1992732-F3BD-4554-8555-6659D0648F6F}" destId="{4EE4F3ED-4AC0-42FC-8BD4-AFD06038359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B4C3BD-CEC8-4B06-8DE0-671926DC131B}"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EA9D9D0A-DC6C-4712-8BC1-5E0D10DB806C}">
      <dgm:prSet phldrT="[Texto]" custT="1"/>
      <dgm:spPr/>
      <dgm:t>
        <a:bodyPr/>
        <a:lstStyle/>
        <a:p>
          <a:r>
            <a:rPr lang="es-ES" sz="1400" b="1" u="none" strike="noStrike" dirty="0" smtClean="0">
              <a:effectLst/>
            </a:rPr>
            <a:t>Realizar un recorrido por el centro de protección social.  El Gerente informa que lo realizó previamente a la audiencia y no puede hacerlo con los asistentes</a:t>
          </a:r>
          <a:endParaRPr lang="es-ES" sz="1400" b="1" dirty="0"/>
        </a:p>
      </dgm:t>
    </dgm:pt>
    <dgm:pt modelId="{E667E78F-5FA1-4B24-A140-C81FE78934FF}" type="parTrans" cxnId="{27C04842-D436-4062-95C4-BA2944F0DB1C}">
      <dgm:prSet/>
      <dgm:spPr/>
      <dgm:t>
        <a:bodyPr/>
        <a:lstStyle/>
        <a:p>
          <a:endParaRPr lang="es-ES"/>
        </a:p>
      </dgm:t>
    </dgm:pt>
    <dgm:pt modelId="{A5915E8D-CA69-40F5-9FF9-4E8553025FAF}" type="sibTrans" cxnId="{27C04842-D436-4062-95C4-BA2944F0DB1C}">
      <dgm:prSet/>
      <dgm:spPr/>
      <dgm:t>
        <a:bodyPr/>
        <a:lstStyle/>
        <a:p>
          <a:endParaRPr lang="es-ES"/>
        </a:p>
      </dgm:t>
    </dgm:pt>
    <dgm:pt modelId="{A90E8DBB-5EED-4074-A5DB-C213B8625420}">
      <dgm:prSet phldrT="[Texto]" custT="1"/>
      <dgm:spPr/>
      <dgm:t>
        <a:bodyPr/>
        <a:lstStyle/>
        <a:p>
          <a:r>
            <a:rPr lang="es-ES" sz="1800" u="none" strike="noStrike" dirty="0" smtClean="0">
              <a:solidFill>
                <a:schemeClr val="tx1"/>
              </a:solidFill>
              <a:effectLst/>
            </a:rPr>
            <a:t>Mostrar condiciones de infraestructura de los centros de protección</a:t>
          </a:r>
          <a:endParaRPr lang="es-ES" sz="1800" dirty="0">
            <a:solidFill>
              <a:schemeClr val="tx1"/>
            </a:solidFill>
          </a:endParaRPr>
        </a:p>
      </dgm:t>
    </dgm:pt>
    <dgm:pt modelId="{94F853CA-8CD0-4EE7-8539-63801ACB366A}" type="parTrans" cxnId="{79D001D6-AB0E-41A0-9060-3514B2FC59AC}">
      <dgm:prSet/>
      <dgm:spPr/>
      <dgm:t>
        <a:bodyPr/>
        <a:lstStyle/>
        <a:p>
          <a:endParaRPr lang="es-ES"/>
        </a:p>
      </dgm:t>
    </dgm:pt>
    <dgm:pt modelId="{DF99E748-10CD-410D-BF60-A89FAFF72DED}" type="sibTrans" cxnId="{79D001D6-AB0E-41A0-9060-3514B2FC59AC}">
      <dgm:prSet/>
      <dgm:spPr/>
      <dgm:t>
        <a:bodyPr/>
        <a:lstStyle/>
        <a:p>
          <a:endParaRPr lang="es-ES"/>
        </a:p>
      </dgm:t>
    </dgm:pt>
    <dgm:pt modelId="{6EB91030-C90C-484E-85AC-D3213146C27D}">
      <dgm:prSet phldrT="[Texto]" custT="1"/>
      <dgm:spPr/>
      <dgm:t>
        <a:bodyPr/>
        <a:lstStyle/>
        <a:p>
          <a:r>
            <a:rPr lang="es-ES" sz="1800" u="none" strike="noStrike" dirty="0" smtClean="0">
              <a:solidFill>
                <a:schemeClr val="tx1"/>
              </a:solidFill>
              <a:effectLst/>
            </a:rPr>
            <a:t>Mayor participación de los centros de protección</a:t>
          </a:r>
          <a:endParaRPr lang="es-ES" sz="1800" dirty="0">
            <a:solidFill>
              <a:schemeClr val="tx1"/>
            </a:solidFill>
          </a:endParaRPr>
        </a:p>
      </dgm:t>
    </dgm:pt>
    <dgm:pt modelId="{75643543-6874-45B2-BC05-8C2B442A6EA5}" type="parTrans" cxnId="{69E11F64-3649-44FF-B7AE-EC9F53FD95BE}">
      <dgm:prSet/>
      <dgm:spPr/>
      <dgm:t>
        <a:bodyPr/>
        <a:lstStyle/>
        <a:p>
          <a:endParaRPr lang="es-ES"/>
        </a:p>
      </dgm:t>
    </dgm:pt>
    <dgm:pt modelId="{E325397E-9A0F-4EFF-A174-F41A6505D16D}" type="sibTrans" cxnId="{69E11F64-3649-44FF-B7AE-EC9F53FD95BE}">
      <dgm:prSet/>
      <dgm:spPr/>
      <dgm:t>
        <a:bodyPr/>
        <a:lstStyle/>
        <a:p>
          <a:endParaRPr lang="es-ES"/>
        </a:p>
      </dgm:t>
    </dgm:pt>
    <dgm:pt modelId="{B9871B15-4304-491E-9FFA-A5039499F917}">
      <dgm:prSet phldrT="[Texto]" custT="1"/>
      <dgm:spPr/>
      <dgm:t>
        <a:bodyPr/>
        <a:lstStyle/>
        <a:p>
          <a:r>
            <a:rPr lang="es-ES" sz="1400" u="none" strike="noStrike" dirty="0" smtClean="0">
              <a:solidFill>
                <a:schemeClr val="tx1"/>
              </a:solidFill>
              <a:effectLst/>
            </a:rPr>
            <a:t>Teniendo en cuenta las circunstancias actuales de ser la única Beneficencia del país, pediría acompañamiento y apoyo del Señor Gobernador a fin de comprometer su apoyo y respaldo a esta entidad</a:t>
          </a:r>
          <a:endParaRPr lang="es-ES" sz="1400" dirty="0">
            <a:solidFill>
              <a:schemeClr val="tx1"/>
            </a:solidFill>
          </a:endParaRPr>
        </a:p>
      </dgm:t>
    </dgm:pt>
    <dgm:pt modelId="{54F65229-7B12-48FD-9E0C-04BA98980A8E}" type="parTrans" cxnId="{0FB279B2-7B32-410E-9550-6B944936646E}">
      <dgm:prSet/>
      <dgm:spPr/>
      <dgm:t>
        <a:bodyPr/>
        <a:lstStyle/>
        <a:p>
          <a:endParaRPr lang="es-ES"/>
        </a:p>
      </dgm:t>
    </dgm:pt>
    <dgm:pt modelId="{E3916296-F0ED-4F96-8096-C2283AB20CD3}" type="sibTrans" cxnId="{0FB279B2-7B32-410E-9550-6B944936646E}">
      <dgm:prSet/>
      <dgm:spPr/>
      <dgm:t>
        <a:bodyPr/>
        <a:lstStyle/>
        <a:p>
          <a:endParaRPr lang="es-ES"/>
        </a:p>
      </dgm:t>
    </dgm:pt>
    <dgm:pt modelId="{581A502D-577F-477F-A7DC-4FC3B9038CCC}">
      <dgm:prSet phldrT="[Texto]"/>
      <dgm:spPr/>
      <dgm:t>
        <a:bodyPr/>
        <a:lstStyle/>
        <a:p>
          <a:r>
            <a:rPr lang="es-ES" u="none" strike="noStrike" dirty="0" smtClean="0">
              <a:solidFill>
                <a:schemeClr val="tx1"/>
              </a:solidFill>
              <a:effectLst/>
            </a:rPr>
            <a:t>Ser más ilustrativos en las presentaciones</a:t>
          </a:r>
          <a:endParaRPr lang="es-ES" dirty="0">
            <a:solidFill>
              <a:schemeClr val="tx1"/>
            </a:solidFill>
          </a:endParaRPr>
        </a:p>
      </dgm:t>
    </dgm:pt>
    <dgm:pt modelId="{CF07F4F2-04E1-422A-B0A4-71DC0DA23374}" type="parTrans" cxnId="{46BCD7C6-8438-482A-BE74-473AEE2173BD}">
      <dgm:prSet/>
      <dgm:spPr/>
      <dgm:t>
        <a:bodyPr/>
        <a:lstStyle/>
        <a:p>
          <a:endParaRPr lang="es-ES"/>
        </a:p>
      </dgm:t>
    </dgm:pt>
    <dgm:pt modelId="{17046456-192C-48A8-9557-6B8E22A653D9}" type="sibTrans" cxnId="{46BCD7C6-8438-482A-BE74-473AEE2173BD}">
      <dgm:prSet/>
      <dgm:spPr/>
      <dgm:t>
        <a:bodyPr/>
        <a:lstStyle/>
        <a:p>
          <a:endParaRPr lang="es-ES"/>
        </a:p>
      </dgm:t>
    </dgm:pt>
    <dgm:pt modelId="{8C8602C0-1038-44AA-9A41-2B5C75042B07}" type="pres">
      <dgm:prSet presAssocID="{1AB4C3BD-CEC8-4B06-8DE0-671926DC131B}" presName="diagram" presStyleCnt="0">
        <dgm:presLayoutVars>
          <dgm:dir/>
          <dgm:resizeHandles val="exact"/>
        </dgm:presLayoutVars>
      </dgm:prSet>
      <dgm:spPr/>
      <dgm:t>
        <a:bodyPr/>
        <a:lstStyle/>
        <a:p>
          <a:endParaRPr lang="es-ES"/>
        </a:p>
      </dgm:t>
    </dgm:pt>
    <dgm:pt modelId="{48AD31A8-ABF1-4922-B4A0-8F95C41E35CA}" type="pres">
      <dgm:prSet presAssocID="{EA9D9D0A-DC6C-4712-8BC1-5E0D10DB806C}" presName="node" presStyleLbl="node1" presStyleIdx="0" presStyleCnt="5">
        <dgm:presLayoutVars>
          <dgm:bulletEnabled val="1"/>
        </dgm:presLayoutVars>
      </dgm:prSet>
      <dgm:spPr/>
      <dgm:t>
        <a:bodyPr/>
        <a:lstStyle/>
        <a:p>
          <a:endParaRPr lang="es-ES"/>
        </a:p>
      </dgm:t>
    </dgm:pt>
    <dgm:pt modelId="{67875FC3-1EA7-44D8-8787-EA45991FA55B}" type="pres">
      <dgm:prSet presAssocID="{A5915E8D-CA69-40F5-9FF9-4E8553025FAF}" presName="sibTrans" presStyleCnt="0"/>
      <dgm:spPr/>
    </dgm:pt>
    <dgm:pt modelId="{3FB14C74-F5C7-4DC7-B5CF-1093F50ED018}" type="pres">
      <dgm:prSet presAssocID="{A90E8DBB-5EED-4074-A5DB-C213B8625420}" presName="node" presStyleLbl="node1" presStyleIdx="1" presStyleCnt="5">
        <dgm:presLayoutVars>
          <dgm:bulletEnabled val="1"/>
        </dgm:presLayoutVars>
      </dgm:prSet>
      <dgm:spPr/>
      <dgm:t>
        <a:bodyPr/>
        <a:lstStyle/>
        <a:p>
          <a:endParaRPr lang="es-ES"/>
        </a:p>
      </dgm:t>
    </dgm:pt>
    <dgm:pt modelId="{F23415B3-31C3-4165-9747-08222641DDC9}" type="pres">
      <dgm:prSet presAssocID="{DF99E748-10CD-410D-BF60-A89FAFF72DED}" presName="sibTrans" presStyleCnt="0"/>
      <dgm:spPr/>
    </dgm:pt>
    <dgm:pt modelId="{DD65380E-0C13-409B-A7FF-25A1C105BC91}" type="pres">
      <dgm:prSet presAssocID="{6EB91030-C90C-484E-85AC-D3213146C27D}" presName="node" presStyleLbl="node1" presStyleIdx="2" presStyleCnt="5">
        <dgm:presLayoutVars>
          <dgm:bulletEnabled val="1"/>
        </dgm:presLayoutVars>
      </dgm:prSet>
      <dgm:spPr/>
      <dgm:t>
        <a:bodyPr/>
        <a:lstStyle/>
        <a:p>
          <a:endParaRPr lang="es-ES"/>
        </a:p>
      </dgm:t>
    </dgm:pt>
    <dgm:pt modelId="{ED226B44-7B53-4B7E-A597-7AAB98DDCB2C}" type="pres">
      <dgm:prSet presAssocID="{E325397E-9A0F-4EFF-A174-F41A6505D16D}" presName="sibTrans" presStyleCnt="0"/>
      <dgm:spPr/>
    </dgm:pt>
    <dgm:pt modelId="{8DB7CF89-E759-4D30-84FC-AFB6E224B178}" type="pres">
      <dgm:prSet presAssocID="{B9871B15-4304-491E-9FFA-A5039499F917}" presName="node" presStyleLbl="node1" presStyleIdx="3" presStyleCnt="5">
        <dgm:presLayoutVars>
          <dgm:bulletEnabled val="1"/>
        </dgm:presLayoutVars>
      </dgm:prSet>
      <dgm:spPr/>
      <dgm:t>
        <a:bodyPr/>
        <a:lstStyle/>
        <a:p>
          <a:endParaRPr lang="es-ES"/>
        </a:p>
      </dgm:t>
    </dgm:pt>
    <dgm:pt modelId="{36F1AD7F-8063-4C88-8731-2FDF1944B1B0}" type="pres">
      <dgm:prSet presAssocID="{E3916296-F0ED-4F96-8096-C2283AB20CD3}" presName="sibTrans" presStyleCnt="0"/>
      <dgm:spPr/>
    </dgm:pt>
    <dgm:pt modelId="{DD3BB24D-1292-42C3-8A9B-3D7F22974D8F}" type="pres">
      <dgm:prSet presAssocID="{581A502D-577F-477F-A7DC-4FC3B9038CCC}" presName="node" presStyleLbl="node1" presStyleIdx="4" presStyleCnt="5">
        <dgm:presLayoutVars>
          <dgm:bulletEnabled val="1"/>
        </dgm:presLayoutVars>
      </dgm:prSet>
      <dgm:spPr/>
      <dgm:t>
        <a:bodyPr/>
        <a:lstStyle/>
        <a:p>
          <a:endParaRPr lang="es-ES"/>
        </a:p>
      </dgm:t>
    </dgm:pt>
  </dgm:ptLst>
  <dgm:cxnLst>
    <dgm:cxn modelId="{7C7B54EF-859A-457F-91D8-FB30E9D63A84}" type="presOf" srcId="{1AB4C3BD-CEC8-4B06-8DE0-671926DC131B}" destId="{8C8602C0-1038-44AA-9A41-2B5C75042B07}" srcOrd="0" destOrd="0" presId="urn:microsoft.com/office/officeart/2005/8/layout/default"/>
    <dgm:cxn modelId="{46BCD7C6-8438-482A-BE74-473AEE2173BD}" srcId="{1AB4C3BD-CEC8-4B06-8DE0-671926DC131B}" destId="{581A502D-577F-477F-A7DC-4FC3B9038CCC}" srcOrd="4" destOrd="0" parTransId="{CF07F4F2-04E1-422A-B0A4-71DC0DA23374}" sibTransId="{17046456-192C-48A8-9557-6B8E22A653D9}"/>
    <dgm:cxn modelId="{0FB279B2-7B32-410E-9550-6B944936646E}" srcId="{1AB4C3BD-CEC8-4B06-8DE0-671926DC131B}" destId="{B9871B15-4304-491E-9FFA-A5039499F917}" srcOrd="3" destOrd="0" parTransId="{54F65229-7B12-48FD-9E0C-04BA98980A8E}" sibTransId="{E3916296-F0ED-4F96-8096-C2283AB20CD3}"/>
    <dgm:cxn modelId="{69E11F64-3649-44FF-B7AE-EC9F53FD95BE}" srcId="{1AB4C3BD-CEC8-4B06-8DE0-671926DC131B}" destId="{6EB91030-C90C-484E-85AC-D3213146C27D}" srcOrd="2" destOrd="0" parTransId="{75643543-6874-45B2-BC05-8C2B442A6EA5}" sibTransId="{E325397E-9A0F-4EFF-A174-F41A6505D16D}"/>
    <dgm:cxn modelId="{B5F7190D-81BD-4BD9-8B2F-EE78BA21C61D}" type="presOf" srcId="{EA9D9D0A-DC6C-4712-8BC1-5E0D10DB806C}" destId="{48AD31A8-ABF1-4922-B4A0-8F95C41E35CA}" srcOrd="0" destOrd="0" presId="urn:microsoft.com/office/officeart/2005/8/layout/default"/>
    <dgm:cxn modelId="{CD625411-F986-4264-B5B2-88583A6D0459}" type="presOf" srcId="{B9871B15-4304-491E-9FFA-A5039499F917}" destId="{8DB7CF89-E759-4D30-84FC-AFB6E224B178}" srcOrd="0" destOrd="0" presId="urn:microsoft.com/office/officeart/2005/8/layout/default"/>
    <dgm:cxn modelId="{643DCDB1-E510-4DB7-9C27-619EB037DAC3}" type="presOf" srcId="{581A502D-577F-477F-A7DC-4FC3B9038CCC}" destId="{DD3BB24D-1292-42C3-8A9B-3D7F22974D8F}" srcOrd="0" destOrd="0" presId="urn:microsoft.com/office/officeart/2005/8/layout/default"/>
    <dgm:cxn modelId="{79D001D6-AB0E-41A0-9060-3514B2FC59AC}" srcId="{1AB4C3BD-CEC8-4B06-8DE0-671926DC131B}" destId="{A90E8DBB-5EED-4074-A5DB-C213B8625420}" srcOrd="1" destOrd="0" parTransId="{94F853CA-8CD0-4EE7-8539-63801ACB366A}" sibTransId="{DF99E748-10CD-410D-BF60-A89FAFF72DED}"/>
    <dgm:cxn modelId="{27C04842-D436-4062-95C4-BA2944F0DB1C}" srcId="{1AB4C3BD-CEC8-4B06-8DE0-671926DC131B}" destId="{EA9D9D0A-DC6C-4712-8BC1-5E0D10DB806C}" srcOrd="0" destOrd="0" parTransId="{E667E78F-5FA1-4B24-A140-C81FE78934FF}" sibTransId="{A5915E8D-CA69-40F5-9FF9-4E8553025FAF}"/>
    <dgm:cxn modelId="{D7315059-E910-44D2-8AAA-5E1DE2CFF068}" type="presOf" srcId="{A90E8DBB-5EED-4074-A5DB-C213B8625420}" destId="{3FB14C74-F5C7-4DC7-B5CF-1093F50ED018}" srcOrd="0" destOrd="0" presId="urn:microsoft.com/office/officeart/2005/8/layout/default"/>
    <dgm:cxn modelId="{340A74AF-F72D-4435-A365-BC48E9A20D85}" type="presOf" srcId="{6EB91030-C90C-484E-85AC-D3213146C27D}" destId="{DD65380E-0C13-409B-A7FF-25A1C105BC91}" srcOrd="0" destOrd="0" presId="urn:microsoft.com/office/officeart/2005/8/layout/default"/>
    <dgm:cxn modelId="{B37DA457-2868-4ECC-B805-7B6496C8BC31}" type="presParOf" srcId="{8C8602C0-1038-44AA-9A41-2B5C75042B07}" destId="{48AD31A8-ABF1-4922-B4A0-8F95C41E35CA}" srcOrd="0" destOrd="0" presId="urn:microsoft.com/office/officeart/2005/8/layout/default"/>
    <dgm:cxn modelId="{485809E8-44FC-4B2C-B7B1-CD63505698AC}" type="presParOf" srcId="{8C8602C0-1038-44AA-9A41-2B5C75042B07}" destId="{67875FC3-1EA7-44D8-8787-EA45991FA55B}" srcOrd="1" destOrd="0" presId="urn:microsoft.com/office/officeart/2005/8/layout/default"/>
    <dgm:cxn modelId="{15EB1F9C-09B0-42B1-9357-25B74B1848DE}" type="presParOf" srcId="{8C8602C0-1038-44AA-9A41-2B5C75042B07}" destId="{3FB14C74-F5C7-4DC7-B5CF-1093F50ED018}" srcOrd="2" destOrd="0" presId="urn:microsoft.com/office/officeart/2005/8/layout/default"/>
    <dgm:cxn modelId="{0D3F1265-FEDF-4FED-8BEA-924C35BAA0A9}" type="presParOf" srcId="{8C8602C0-1038-44AA-9A41-2B5C75042B07}" destId="{F23415B3-31C3-4165-9747-08222641DDC9}" srcOrd="3" destOrd="0" presId="urn:microsoft.com/office/officeart/2005/8/layout/default"/>
    <dgm:cxn modelId="{D0B27BFA-30F1-4165-A236-2D210F71E590}" type="presParOf" srcId="{8C8602C0-1038-44AA-9A41-2B5C75042B07}" destId="{DD65380E-0C13-409B-A7FF-25A1C105BC91}" srcOrd="4" destOrd="0" presId="urn:microsoft.com/office/officeart/2005/8/layout/default"/>
    <dgm:cxn modelId="{E9122254-AB43-4E40-B302-B9148C4CF2BE}" type="presParOf" srcId="{8C8602C0-1038-44AA-9A41-2B5C75042B07}" destId="{ED226B44-7B53-4B7E-A597-7AAB98DDCB2C}" srcOrd="5" destOrd="0" presId="urn:microsoft.com/office/officeart/2005/8/layout/default"/>
    <dgm:cxn modelId="{A22B5C50-FE25-46F2-AD70-D56AAE820150}" type="presParOf" srcId="{8C8602C0-1038-44AA-9A41-2B5C75042B07}" destId="{8DB7CF89-E759-4D30-84FC-AFB6E224B178}" srcOrd="6" destOrd="0" presId="urn:microsoft.com/office/officeart/2005/8/layout/default"/>
    <dgm:cxn modelId="{4FEBC065-B0FD-4222-AB7E-EAA58FBE051B}" type="presParOf" srcId="{8C8602C0-1038-44AA-9A41-2B5C75042B07}" destId="{36F1AD7F-8063-4C88-8731-2FDF1944B1B0}" srcOrd="7" destOrd="0" presId="urn:microsoft.com/office/officeart/2005/8/layout/default"/>
    <dgm:cxn modelId="{D512462D-2E3A-4BCA-AC61-A33D613E5FC9}" type="presParOf" srcId="{8C8602C0-1038-44AA-9A41-2B5C75042B07}" destId="{DD3BB24D-1292-42C3-8A9B-3D7F22974D8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3A9B54-6FAC-4B29-9822-B3AF27B9C19C}" type="doc">
      <dgm:prSet loTypeId="urn:microsoft.com/office/officeart/2005/8/layout/cycle6" loCatId="relationship" qsTypeId="urn:microsoft.com/office/officeart/2005/8/quickstyle/3d3" qsCatId="3D" csTypeId="urn:microsoft.com/office/officeart/2005/8/colors/colorful1" csCatId="colorful" phldr="1"/>
      <dgm:spPr/>
      <dgm:t>
        <a:bodyPr/>
        <a:lstStyle/>
        <a:p>
          <a:endParaRPr lang="es-ES"/>
        </a:p>
      </dgm:t>
    </dgm:pt>
    <dgm:pt modelId="{5A312ACB-F285-433A-A97B-337FA70462F4}">
      <dgm:prSet phldrT="[Texto]" custT="1"/>
      <dgm:spPr/>
      <dgm:t>
        <a:bodyPr/>
        <a:lstStyle/>
        <a:p>
          <a:r>
            <a:rPr lang="es-ES" sz="1400" b="1" u="none" strike="noStrike" dirty="0" smtClean="0">
              <a:effectLst/>
            </a:rPr>
            <a:t>Realizar mas esfuerzos para alianzas con los municipios</a:t>
          </a:r>
          <a:endParaRPr lang="es-ES" sz="1400" b="1" dirty="0"/>
        </a:p>
      </dgm:t>
    </dgm:pt>
    <dgm:pt modelId="{90A99380-AD76-422D-9198-7AE1CFAB8154}" type="parTrans" cxnId="{0FE7EE2F-2F1F-444A-B656-F3B607F5B116}">
      <dgm:prSet/>
      <dgm:spPr/>
      <dgm:t>
        <a:bodyPr/>
        <a:lstStyle/>
        <a:p>
          <a:endParaRPr lang="es-ES"/>
        </a:p>
      </dgm:t>
    </dgm:pt>
    <dgm:pt modelId="{956CE4B6-993F-4939-A944-B4E35FB7FE4D}" type="sibTrans" cxnId="{0FE7EE2F-2F1F-444A-B656-F3B607F5B116}">
      <dgm:prSet/>
      <dgm:spPr/>
      <dgm:t>
        <a:bodyPr/>
        <a:lstStyle/>
        <a:p>
          <a:endParaRPr lang="es-ES"/>
        </a:p>
      </dgm:t>
    </dgm:pt>
    <dgm:pt modelId="{352BC970-CDC5-4103-B224-D4BC5F4DE1B8}">
      <dgm:prSet phldrT="[Texto]" custT="1"/>
      <dgm:spPr/>
      <dgm:t>
        <a:bodyPr/>
        <a:lstStyle/>
        <a:p>
          <a:r>
            <a:rPr lang="es-ES" sz="1400" u="none" strike="noStrike" dirty="0" smtClean="0">
              <a:solidFill>
                <a:schemeClr val="tx1"/>
              </a:solidFill>
              <a:effectLst/>
            </a:rPr>
            <a:t>Aumentar convenios con las alcaldías</a:t>
          </a:r>
          <a:endParaRPr lang="es-ES" sz="1400" dirty="0">
            <a:solidFill>
              <a:schemeClr val="tx1"/>
            </a:solidFill>
          </a:endParaRPr>
        </a:p>
      </dgm:t>
    </dgm:pt>
    <dgm:pt modelId="{FC8B9297-A535-4A95-86F2-D4EA60E623C8}" type="parTrans" cxnId="{DBE6043F-741D-4CDB-BBA4-FAA313935DB5}">
      <dgm:prSet/>
      <dgm:spPr/>
      <dgm:t>
        <a:bodyPr/>
        <a:lstStyle/>
        <a:p>
          <a:endParaRPr lang="es-ES"/>
        </a:p>
      </dgm:t>
    </dgm:pt>
    <dgm:pt modelId="{0AFF2931-1743-4782-8140-FDF916CBBFEB}" type="sibTrans" cxnId="{DBE6043F-741D-4CDB-BBA4-FAA313935DB5}">
      <dgm:prSet/>
      <dgm:spPr/>
      <dgm:t>
        <a:bodyPr/>
        <a:lstStyle/>
        <a:p>
          <a:endParaRPr lang="es-ES"/>
        </a:p>
      </dgm:t>
    </dgm:pt>
    <dgm:pt modelId="{F3A25AA7-E193-48AF-8A80-54B724AAC219}">
      <dgm:prSet phldrT="[Texto]" custT="1"/>
      <dgm:spPr/>
      <dgm:t>
        <a:bodyPr/>
        <a:lstStyle/>
        <a:p>
          <a:r>
            <a:rPr lang="es-ES" sz="1400" b="1" u="none" strike="noStrike" dirty="0" smtClean="0">
              <a:solidFill>
                <a:schemeClr val="bg1"/>
              </a:solidFill>
              <a:effectLst/>
            </a:rPr>
            <a:t>Ampliar los cupos en el Centro Femenino Especial José Joaquín Vargas</a:t>
          </a:r>
          <a:endParaRPr lang="es-ES" sz="1400" b="1" dirty="0">
            <a:solidFill>
              <a:schemeClr val="bg1"/>
            </a:solidFill>
          </a:endParaRPr>
        </a:p>
      </dgm:t>
    </dgm:pt>
    <dgm:pt modelId="{8C10AB02-59C5-46BE-B64F-6A28A079A378}" type="parTrans" cxnId="{80585DD2-A7FE-4F25-B805-01DAE93FE542}">
      <dgm:prSet/>
      <dgm:spPr/>
      <dgm:t>
        <a:bodyPr/>
        <a:lstStyle/>
        <a:p>
          <a:endParaRPr lang="es-ES"/>
        </a:p>
      </dgm:t>
    </dgm:pt>
    <dgm:pt modelId="{F06FA967-F232-4C82-9D72-92A06EB06683}" type="sibTrans" cxnId="{80585DD2-A7FE-4F25-B805-01DAE93FE542}">
      <dgm:prSet/>
      <dgm:spPr/>
      <dgm:t>
        <a:bodyPr/>
        <a:lstStyle/>
        <a:p>
          <a:endParaRPr lang="es-ES"/>
        </a:p>
      </dgm:t>
    </dgm:pt>
    <dgm:pt modelId="{F55BE384-E16E-44B1-A280-7B385B1B997E}">
      <dgm:prSet phldrT="[Texto]" custT="1"/>
      <dgm:spPr/>
      <dgm:t>
        <a:bodyPr/>
        <a:lstStyle/>
        <a:p>
          <a:r>
            <a:rPr lang="es-ES" sz="1400" u="none" strike="noStrike" dirty="0" smtClean="0">
              <a:solidFill>
                <a:schemeClr val="tx1"/>
              </a:solidFill>
              <a:effectLst/>
            </a:rPr>
            <a:t>Mas divulgación a través de los medios de comunicación para que la comunidad pueda enterarse de los servicios de la entidad</a:t>
          </a:r>
          <a:endParaRPr lang="es-ES" sz="1400" dirty="0">
            <a:solidFill>
              <a:schemeClr val="tx1"/>
            </a:solidFill>
          </a:endParaRPr>
        </a:p>
      </dgm:t>
    </dgm:pt>
    <dgm:pt modelId="{13C806AE-7458-4F2D-B22D-4C0B110A0CE9}" type="parTrans" cxnId="{01D05DA7-C550-458C-B6D1-E57026D97A9B}">
      <dgm:prSet/>
      <dgm:spPr/>
      <dgm:t>
        <a:bodyPr/>
        <a:lstStyle/>
        <a:p>
          <a:endParaRPr lang="es-ES"/>
        </a:p>
      </dgm:t>
    </dgm:pt>
    <dgm:pt modelId="{794D1FBC-4BBC-4480-84A7-ADBA60252AF5}" type="sibTrans" cxnId="{01D05DA7-C550-458C-B6D1-E57026D97A9B}">
      <dgm:prSet/>
      <dgm:spPr/>
      <dgm:t>
        <a:bodyPr/>
        <a:lstStyle/>
        <a:p>
          <a:endParaRPr lang="es-ES"/>
        </a:p>
      </dgm:t>
    </dgm:pt>
    <dgm:pt modelId="{44B1735B-06CC-4AA4-9FDA-F278C2C16690}">
      <dgm:prSet phldrT="[Texto]" custT="1"/>
      <dgm:spPr/>
      <dgm:t>
        <a:bodyPr/>
        <a:lstStyle/>
        <a:p>
          <a:r>
            <a:rPr lang="es-ES" sz="1400" u="none" strike="noStrike" dirty="0" smtClean="0">
              <a:solidFill>
                <a:schemeClr val="tx1"/>
              </a:solidFill>
              <a:effectLst/>
            </a:rPr>
            <a:t>Gestionar recursos con los Departamentos, Nación y Municipios</a:t>
          </a:r>
        </a:p>
        <a:p>
          <a:r>
            <a:rPr lang="es-ES" sz="1400" u="none" strike="noStrike" dirty="0" smtClean="0">
              <a:solidFill>
                <a:schemeClr val="tx1"/>
              </a:solidFill>
              <a:effectLst/>
            </a:rPr>
            <a:t>Búsqueda de ayuda económica internacional</a:t>
          </a:r>
        </a:p>
        <a:p>
          <a:endParaRPr lang="es-ES" sz="700" dirty="0"/>
        </a:p>
      </dgm:t>
    </dgm:pt>
    <dgm:pt modelId="{22325B43-BC04-4336-9ECF-6DA8F5AD66C9}" type="parTrans" cxnId="{EE5821A4-0041-4E2B-A01F-6684A9B71482}">
      <dgm:prSet/>
      <dgm:spPr/>
      <dgm:t>
        <a:bodyPr/>
        <a:lstStyle/>
        <a:p>
          <a:endParaRPr lang="es-ES"/>
        </a:p>
      </dgm:t>
    </dgm:pt>
    <dgm:pt modelId="{EEC30465-809E-4714-88D0-724996993007}" type="sibTrans" cxnId="{EE5821A4-0041-4E2B-A01F-6684A9B71482}">
      <dgm:prSet/>
      <dgm:spPr/>
      <dgm:t>
        <a:bodyPr/>
        <a:lstStyle/>
        <a:p>
          <a:endParaRPr lang="es-ES"/>
        </a:p>
      </dgm:t>
    </dgm:pt>
    <dgm:pt modelId="{9C7E51C0-0038-4772-9AB5-931DA410E655}" type="pres">
      <dgm:prSet presAssocID="{733A9B54-6FAC-4B29-9822-B3AF27B9C19C}" presName="cycle" presStyleCnt="0">
        <dgm:presLayoutVars>
          <dgm:dir/>
          <dgm:resizeHandles val="exact"/>
        </dgm:presLayoutVars>
      </dgm:prSet>
      <dgm:spPr/>
      <dgm:t>
        <a:bodyPr/>
        <a:lstStyle/>
        <a:p>
          <a:endParaRPr lang="es-ES"/>
        </a:p>
      </dgm:t>
    </dgm:pt>
    <dgm:pt modelId="{B9E19356-5EB2-4B12-AEFA-708A33E8BFE9}" type="pres">
      <dgm:prSet presAssocID="{5A312ACB-F285-433A-A97B-337FA70462F4}" presName="node" presStyleLbl="node1" presStyleIdx="0" presStyleCnt="5" custScaleX="113289" custScaleY="119632">
        <dgm:presLayoutVars>
          <dgm:bulletEnabled val="1"/>
        </dgm:presLayoutVars>
      </dgm:prSet>
      <dgm:spPr/>
      <dgm:t>
        <a:bodyPr/>
        <a:lstStyle/>
        <a:p>
          <a:endParaRPr lang="es-ES"/>
        </a:p>
      </dgm:t>
    </dgm:pt>
    <dgm:pt modelId="{7A2987A1-B913-4AA8-8645-2018DE55234A}" type="pres">
      <dgm:prSet presAssocID="{5A312ACB-F285-433A-A97B-337FA70462F4}" presName="spNode" presStyleCnt="0"/>
      <dgm:spPr/>
    </dgm:pt>
    <dgm:pt modelId="{7D985A61-2271-4A6E-8194-4BE5B861807F}" type="pres">
      <dgm:prSet presAssocID="{956CE4B6-993F-4939-A944-B4E35FB7FE4D}" presName="sibTrans" presStyleLbl="sibTrans1D1" presStyleIdx="0" presStyleCnt="5"/>
      <dgm:spPr/>
      <dgm:t>
        <a:bodyPr/>
        <a:lstStyle/>
        <a:p>
          <a:endParaRPr lang="es-ES"/>
        </a:p>
      </dgm:t>
    </dgm:pt>
    <dgm:pt modelId="{5A43F69E-1C0B-4669-8455-8A6B041E1157}" type="pres">
      <dgm:prSet presAssocID="{352BC970-CDC5-4103-B224-D4BC5F4DE1B8}" presName="node" presStyleLbl="node1" presStyleIdx="1" presStyleCnt="5" custScaleX="125416" custScaleY="115182">
        <dgm:presLayoutVars>
          <dgm:bulletEnabled val="1"/>
        </dgm:presLayoutVars>
      </dgm:prSet>
      <dgm:spPr/>
      <dgm:t>
        <a:bodyPr/>
        <a:lstStyle/>
        <a:p>
          <a:endParaRPr lang="es-ES"/>
        </a:p>
      </dgm:t>
    </dgm:pt>
    <dgm:pt modelId="{AFC1CF8F-13C2-4810-BC8D-BBA00190072A}" type="pres">
      <dgm:prSet presAssocID="{352BC970-CDC5-4103-B224-D4BC5F4DE1B8}" presName="spNode" presStyleCnt="0"/>
      <dgm:spPr/>
    </dgm:pt>
    <dgm:pt modelId="{4D3BA97D-24F5-4812-A020-69FB04AFE24D}" type="pres">
      <dgm:prSet presAssocID="{0AFF2931-1743-4782-8140-FDF916CBBFEB}" presName="sibTrans" presStyleLbl="sibTrans1D1" presStyleIdx="1" presStyleCnt="5"/>
      <dgm:spPr/>
      <dgm:t>
        <a:bodyPr/>
        <a:lstStyle/>
        <a:p>
          <a:endParaRPr lang="es-ES"/>
        </a:p>
      </dgm:t>
    </dgm:pt>
    <dgm:pt modelId="{F6640CA2-4CDA-4110-A4CF-7C143FB5F41F}" type="pres">
      <dgm:prSet presAssocID="{F3A25AA7-E193-48AF-8A80-54B724AAC219}" presName="node" presStyleLbl="node1" presStyleIdx="2" presStyleCnt="5" custScaleX="116175" custScaleY="125640">
        <dgm:presLayoutVars>
          <dgm:bulletEnabled val="1"/>
        </dgm:presLayoutVars>
      </dgm:prSet>
      <dgm:spPr/>
      <dgm:t>
        <a:bodyPr/>
        <a:lstStyle/>
        <a:p>
          <a:endParaRPr lang="es-ES"/>
        </a:p>
      </dgm:t>
    </dgm:pt>
    <dgm:pt modelId="{222130CB-B434-486E-AECA-D2E9851CB582}" type="pres">
      <dgm:prSet presAssocID="{F3A25AA7-E193-48AF-8A80-54B724AAC219}" presName="spNode" presStyleCnt="0"/>
      <dgm:spPr/>
    </dgm:pt>
    <dgm:pt modelId="{7F3EC610-77EF-4C2F-9C8B-3E3931B04464}" type="pres">
      <dgm:prSet presAssocID="{F06FA967-F232-4C82-9D72-92A06EB06683}" presName="sibTrans" presStyleLbl="sibTrans1D1" presStyleIdx="2" presStyleCnt="5"/>
      <dgm:spPr/>
      <dgm:t>
        <a:bodyPr/>
        <a:lstStyle/>
        <a:p>
          <a:endParaRPr lang="es-ES"/>
        </a:p>
      </dgm:t>
    </dgm:pt>
    <dgm:pt modelId="{4A5161E9-E440-4535-B12B-4F229A0D8B0F}" type="pres">
      <dgm:prSet presAssocID="{F55BE384-E16E-44B1-A280-7B385B1B997E}" presName="node" presStyleLbl="node1" presStyleIdx="3" presStyleCnt="5" custScaleX="127682" custScaleY="134497">
        <dgm:presLayoutVars>
          <dgm:bulletEnabled val="1"/>
        </dgm:presLayoutVars>
      </dgm:prSet>
      <dgm:spPr/>
      <dgm:t>
        <a:bodyPr/>
        <a:lstStyle/>
        <a:p>
          <a:endParaRPr lang="es-ES"/>
        </a:p>
      </dgm:t>
    </dgm:pt>
    <dgm:pt modelId="{201EA98A-C5E3-4EFB-8A5C-8AD90C898ECB}" type="pres">
      <dgm:prSet presAssocID="{F55BE384-E16E-44B1-A280-7B385B1B997E}" presName="spNode" presStyleCnt="0"/>
      <dgm:spPr/>
    </dgm:pt>
    <dgm:pt modelId="{73FA690C-9584-4218-8D8E-E62399A6733F}" type="pres">
      <dgm:prSet presAssocID="{794D1FBC-4BBC-4480-84A7-ADBA60252AF5}" presName="sibTrans" presStyleLbl="sibTrans1D1" presStyleIdx="3" presStyleCnt="5"/>
      <dgm:spPr/>
      <dgm:t>
        <a:bodyPr/>
        <a:lstStyle/>
        <a:p>
          <a:endParaRPr lang="es-ES"/>
        </a:p>
      </dgm:t>
    </dgm:pt>
    <dgm:pt modelId="{72E36A94-B03E-48C1-A465-1BDC079E2932}" type="pres">
      <dgm:prSet presAssocID="{44B1735B-06CC-4AA4-9FDA-F278C2C16690}" presName="node" presStyleLbl="node1" presStyleIdx="4" presStyleCnt="5" custScaleX="135523" custScaleY="132419">
        <dgm:presLayoutVars>
          <dgm:bulletEnabled val="1"/>
        </dgm:presLayoutVars>
      </dgm:prSet>
      <dgm:spPr/>
      <dgm:t>
        <a:bodyPr/>
        <a:lstStyle/>
        <a:p>
          <a:endParaRPr lang="es-ES"/>
        </a:p>
      </dgm:t>
    </dgm:pt>
    <dgm:pt modelId="{D30B1E0A-1E46-42BD-AEE4-E449EB6F49DD}" type="pres">
      <dgm:prSet presAssocID="{44B1735B-06CC-4AA4-9FDA-F278C2C16690}" presName="spNode" presStyleCnt="0"/>
      <dgm:spPr/>
    </dgm:pt>
    <dgm:pt modelId="{0B702B69-6DD6-4381-9FF9-995E1D04C555}" type="pres">
      <dgm:prSet presAssocID="{EEC30465-809E-4714-88D0-724996993007}" presName="sibTrans" presStyleLbl="sibTrans1D1" presStyleIdx="4" presStyleCnt="5"/>
      <dgm:spPr/>
      <dgm:t>
        <a:bodyPr/>
        <a:lstStyle/>
        <a:p>
          <a:endParaRPr lang="es-ES"/>
        </a:p>
      </dgm:t>
    </dgm:pt>
  </dgm:ptLst>
  <dgm:cxnLst>
    <dgm:cxn modelId="{90B97AE3-8126-40E5-BEEA-AA27BC3890A0}" type="presOf" srcId="{794D1FBC-4BBC-4480-84A7-ADBA60252AF5}" destId="{73FA690C-9584-4218-8D8E-E62399A6733F}" srcOrd="0" destOrd="0" presId="urn:microsoft.com/office/officeart/2005/8/layout/cycle6"/>
    <dgm:cxn modelId="{7428FA6D-5095-4DFC-9548-08E0F4658AF0}" type="presOf" srcId="{EEC30465-809E-4714-88D0-724996993007}" destId="{0B702B69-6DD6-4381-9FF9-995E1D04C555}" srcOrd="0" destOrd="0" presId="urn:microsoft.com/office/officeart/2005/8/layout/cycle6"/>
    <dgm:cxn modelId="{EE5821A4-0041-4E2B-A01F-6684A9B71482}" srcId="{733A9B54-6FAC-4B29-9822-B3AF27B9C19C}" destId="{44B1735B-06CC-4AA4-9FDA-F278C2C16690}" srcOrd="4" destOrd="0" parTransId="{22325B43-BC04-4336-9ECF-6DA8F5AD66C9}" sibTransId="{EEC30465-809E-4714-88D0-724996993007}"/>
    <dgm:cxn modelId="{9AB8CC0B-6846-4BAC-9858-48F655FC006F}" type="presOf" srcId="{F06FA967-F232-4C82-9D72-92A06EB06683}" destId="{7F3EC610-77EF-4C2F-9C8B-3E3931B04464}" srcOrd="0" destOrd="0" presId="urn:microsoft.com/office/officeart/2005/8/layout/cycle6"/>
    <dgm:cxn modelId="{2DCA41FE-C24F-46B7-A15B-FE1BDA8758BB}" type="presOf" srcId="{352BC970-CDC5-4103-B224-D4BC5F4DE1B8}" destId="{5A43F69E-1C0B-4669-8455-8A6B041E1157}" srcOrd="0" destOrd="0" presId="urn:microsoft.com/office/officeart/2005/8/layout/cycle6"/>
    <dgm:cxn modelId="{A131702B-4C2B-42DF-9269-304297EF5EE6}" type="presOf" srcId="{5A312ACB-F285-433A-A97B-337FA70462F4}" destId="{B9E19356-5EB2-4B12-AEFA-708A33E8BFE9}" srcOrd="0" destOrd="0" presId="urn:microsoft.com/office/officeart/2005/8/layout/cycle6"/>
    <dgm:cxn modelId="{0FE7EE2F-2F1F-444A-B656-F3B607F5B116}" srcId="{733A9B54-6FAC-4B29-9822-B3AF27B9C19C}" destId="{5A312ACB-F285-433A-A97B-337FA70462F4}" srcOrd="0" destOrd="0" parTransId="{90A99380-AD76-422D-9198-7AE1CFAB8154}" sibTransId="{956CE4B6-993F-4939-A944-B4E35FB7FE4D}"/>
    <dgm:cxn modelId="{01D05DA7-C550-458C-B6D1-E57026D97A9B}" srcId="{733A9B54-6FAC-4B29-9822-B3AF27B9C19C}" destId="{F55BE384-E16E-44B1-A280-7B385B1B997E}" srcOrd="3" destOrd="0" parTransId="{13C806AE-7458-4F2D-B22D-4C0B110A0CE9}" sibTransId="{794D1FBC-4BBC-4480-84A7-ADBA60252AF5}"/>
    <dgm:cxn modelId="{6110C20D-0292-4C91-958B-02CE2B59E687}" type="presOf" srcId="{956CE4B6-993F-4939-A944-B4E35FB7FE4D}" destId="{7D985A61-2271-4A6E-8194-4BE5B861807F}" srcOrd="0" destOrd="0" presId="urn:microsoft.com/office/officeart/2005/8/layout/cycle6"/>
    <dgm:cxn modelId="{5AE27755-F761-4712-BCD1-FF464215F955}" type="presOf" srcId="{F55BE384-E16E-44B1-A280-7B385B1B997E}" destId="{4A5161E9-E440-4535-B12B-4F229A0D8B0F}" srcOrd="0" destOrd="0" presId="urn:microsoft.com/office/officeart/2005/8/layout/cycle6"/>
    <dgm:cxn modelId="{1F109223-4268-4D8F-A1C5-88A555C11969}" type="presOf" srcId="{F3A25AA7-E193-48AF-8A80-54B724AAC219}" destId="{F6640CA2-4CDA-4110-A4CF-7C143FB5F41F}" srcOrd="0" destOrd="0" presId="urn:microsoft.com/office/officeart/2005/8/layout/cycle6"/>
    <dgm:cxn modelId="{01632AF8-40D5-494F-847F-28AA0A6177DA}" type="presOf" srcId="{0AFF2931-1743-4782-8140-FDF916CBBFEB}" destId="{4D3BA97D-24F5-4812-A020-69FB04AFE24D}" srcOrd="0" destOrd="0" presId="urn:microsoft.com/office/officeart/2005/8/layout/cycle6"/>
    <dgm:cxn modelId="{800D1FD3-2650-41CE-939F-B0D9D21CAF55}" type="presOf" srcId="{733A9B54-6FAC-4B29-9822-B3AF27B9C19C}" destId="{9C7E51C0-0038-4772-9AB5-931DA410E655}" srcOrd="0" destOrd="0" presId="urn:microsoft.com/office/officeart/2005/8/layout/cycle6"/>
    <dgm:cxn modelId="{80585DD2-A7FE-4F25-B805-01DAE93FE542}" srcId="{733A9B54-6FAC-4B29-9822-B3AF27B9C19C}" destId="{F3A25AA7-E193-48AF-8A80-54B724AAC219}" srcOrd="2" destOrd="0" parTransId="{8C10AB02-59C5-46BE-B64F-6A28A079A378}" sibTransId="{F06FA967-F232-4C82-9D72-92A06EB06683}"/>
    <dgm:cxn modelId="{DBE6043F-741D-4CDB-BBA4-FAA313935DB5}" srcId="{733A9B54-6FAC-4B29-9822-B3AF27B9C19C}" destId="{352BC970-CDC5-4103-B224-D4BC5F4DE1B8}" srcOrd="1" destOrd="0" parTransId="{FC8B9297-A535-4A95-86F2-D4EA60E623C8}" sibTransId="{0AFF2931-1743-4782-8140-FDF916CBBFEB}"/>
    <dgm:cxn modelId="{ACB49608-2C2D-41BE-AAA6-E78E33C2E359}" type="presOf" srcId="{44B1735B-06CC-4AA4-9FDA-F278C2C16690}" destId="{72E36A94-B03E-48C1-A465-1BDC079E2932}" srcOrd="0" destOrd="0" presId="urn:microsoft.com/office/officeart/2005/8/layout/cycle6"/>
    <dgm:cxn modelId="{E2893BBA-150C-4A97-96DC-2CD0410B4D05}" type="presParOf" srcId="{9C7E51C0-0038-4772-9AB5-931DA410E655}" destId="{B9E19356-5EB2-4B12-AEFA-708A33E8BFE9}" srcOrd="0" destOrd="0" presId="urn:microsoft.com/office/officeart/2005/8/layout/cycle6"/>
    <dgm:cxn modelId="{9DE6B77E-7652-46E7-AD4A-EAC51D99D561}" type="presParOf" srcId="{9C7E51C0-0038-4772-9AB5-931DA410E655}" destId="{7A2987A1-B913-4AA8-8645-2018DE55234A}" srcOrd="1" destOrd="0" presId="urn:microsoft.com/office/officeart/2005/8/layout/cycle6"/>
    <dgm:cxn modelId="{0C5123E0-BF98-40FF-B5B1-0D3B1160CE5A}" type="presParOf" srcId="{9C7E51C0-0038-4772-9AB5-931DA410E655}" destId="{7D985A61-2271-4A6E-8194-4BE5B861807F}" srcOrd="2" destOrd="0" presId="urn:microsoft.com/office/officeart/2005/8/layout/cycle6"/>
    <dgm:cxn modelId="{A6B90B69-A8D9-4767-95D0-4994C6C72B14}" type="presParOf" srcId="{9C7E51C0-0038-4772-9AB5-931DA410E655}" destId="{5A43F69E-1C0B-4669-8455-8A6B041E1157}" srcOrd="3" destOrd="0" presId="urn:microsoft.com/office/officeart/2005/8/layout/cycle6"/>
    <dgm:cxn modelId="{D6840C58-3855-47E8-9D17-9CF100588953}" type="presParOf" srcId="{9C7E51C0-0038-4772-9AB5-931DA410E655}" destId="{AFC1CF8F-13C2-4810-BC8D-BBA00190072A}" srcOrd="4" destOrd="0" presId="urn:microsoft.com/office/officeart/2005/8/layout/cycle6"/>
    <dgm:cxn modelId="{6EEE2DBE-C73F-4EDA-820B-07C17B84347A}" type="presParOf" srcId="{9C7E51C0-0038-4772-9AB5-931DA410E655}" destId="{4D3BA97D-24F5-4812-A020-69FB04AFE24D}" srcOrd="5" destOrd="0" presId="urn:microsoft.com/office/officeart/2005/8/layout/cycle6"/>
    <dgm:cxn modelId="{CDAEC852-3937-4954-9F13-C3014E9B40D2}" type="presParOf" srcId="{9C7E51C0-0038-4772-9AB5-931DA410E655}" destId="{F6640CA2-4CDA-4110-A4CF-7C143FB5F41F}" srcOrd="6" destOrd="0" presId="urn:microsoft.com/office/officeart/2005/8/layout/cycle6"/>
    <dgm:cxn modelId="{CD0EB869-C5FA-47E7-AEA5-8AE798F8C5A3}" type="presParOf" srcId="{9C7E51C0-0038-4772-9AB5-931DA410E655}" destId="{222130CB-B434-486E-AECA-D2E9851CB582}" srcOrd="7" destOrd="0" presId="urn:microsoft.com/office/officeart/2005/8/layout/cycle6"/>
    <dgm:cxn modelId="{06D9CD34-C3FD-4770-B8C9-AA04DD60CCA1}" type="presParOf" srcId="{9C7E51C0-0038-4772-9AB5-931DA410E655}" destId="{7F3EC610-77EF-4C2F-9C8B-3E3931B04464}" srcOrd="8" destOrd="0" presId="urn:microsoft.com/office/officeart/2005/8/layout/cycle6"/>
    <dgm:cxn modelId="{6CE7E034-D5CE-4602-A087-B3A78BE053A9}" type="presParOf" srcId="{9C7E51C0-0038-4772-9AB5-931DA410E655}" destId="{4A5161E9-E440-4535-B12B-4F229A0D8B0F}" srcOrd="9" destOrd="0" presId="urn:microsoft.com/office/officeart/2005/8/layout/cycle6"/>
    <dgm:cxn modelId="{3E17B1B6-A46E-40D6-BC65-760B1BCC3357}" type="presParOf" srcId="{9C7E51C0-0038-4772-9AB5-931DA410E655}" destId="{201EA98A-C5E3-4EFB-8A5C-8AD90C898ECB}" srcOrd="10" destOrd="0" presId="urn:microsoft.com/office/officeart/2005/8/layout/cycle6"/>
    <dgm:cxn modelId="{3B549CB9-F3D0-407A-B31E-BA25F28E55A9}" type="presParOf" srcId="{9C7E51C0-0038-4772-9AB5-931DA410E655}" destId="{73FA690C-9584-4218-8D8E-E62399A6733F}" srcOrd="11" destOrd="0" presId="urn:microsoft.com/office/officeart/2005/8/layout/cycle6"/>
    <dgm:cxn modelId="{346EADFF-86EB-4980-87E9-5AED39110EB8}" type="presParOf" srcId="{9C7E51C0-0038-4772-9AB5-931DA410E655}" destId="{72E36A94-B03E-48C1-A465-1BDC079E2932}" srcOrd="12" destOrd="0" presId="urn:microsoft.com/office/officeart/2005/8/layout/cycle6"/>
    <dgm:cxn modelId="{4526295A-6F5C-4A86-B58D-4DE02B2E13C5}" type="presParOf" srcId="{9C7E51C0-0038-4772-9AB5-931DA410E655}" destId="{D30B1E0A-1E46-42BD-AEE4-E449EB6F49DD}" srcOrd="13" destOrd="0" presId="urn:microsoft.com/office/officeart/2005/8/layout/cycle6"/>
    <dgm:cxn modelId="{B5D7D594-97F5-4444-9B49-7EAC5EC6E7DF}" type="presParOf" srcId="{9C7E51C0-0038-4772-9AB5-931DA410E655}" destId="{0B702B69-6DD6-4381-9FF9-995E1D04C555}"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EDD162-05E0-408D-B229-CD5BAEAE9867}"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CO"/>
        </a:p>
      </dgm:t>
    </dgm:pt>
    <dgm:pt modelId="{F2AEEE86-6931-4E5A-A281-7E20BFCEE796}">
      <dgm:prSet phldrT="[Texto]" custT="1"/>
      <dgm:spPr/>
      <dgm:t>
        <a:bodyPr/>
        <a:lstStyle/>
        <a:p>
          <a:r>
            <a:rPr lang="es-CO" sz="4000" b="1" dirty="0" smtClean="0"/>
            <a:t>LOGROS</a:t>
          </a:r>
          <a:endParaRPr lang="es-CO" sz="4000" b="1" dirty="0"/>
        </a:p>
      </dgm:t>
    </dgm:pt>
    <dgm:pt modelId="{CD86E543-AB81-4147-8EE5-83D706B6C349}" type="parTrans" cxnId="{E29BEBE6-3ED5-419F-B264-EDE01013DC08}">
      <dgm:prSet/>
      <dgm:spPr/>
      <dgm:t>
        <a:bodyPr/>
        <a:lstStyle/>
        <a:p>
          <a:endParaRPr lang="es-CO"/>
        </a:p>
      </dgm:t>
    </dgm:pt>
    <dgm:pt modelId="{8231D0F6-E232-461D-9BA3-EA0D2E42843F}" type="sibTrans" cxnId="{E29BEBE6-3ED5-419F-B264-EDE01013DC08}">
      <dgm:prSet/>
      <dgm:spPr/>
      <dgm:t>
        <a:bodyPr/>
        <a:lstStyle/>
        <a:p>
          <a:endParaRPr lang="es-CO"/>
        </a:p>
      </dgm:t>
    </dgm:pt>
    <dgm:pt modelId="{C3B046C2-7A0C-4BD8-8B9E-061625394A77}">
      <dgm:prSet>
        <dgm:style>
          <a:lnRef idx="1">
            <a:schemeClr val="accent6"/>
          </a:lnRef>
          <a:fillRef idx="3">
            <a:schemeClr val="accent6"/>
          </a:fillRef>
          <a:effectRef idx="2">
            <a:schemeClr val="accent6"/>
          </a:effectRef>
          <a:fontRef idx="minor">
            <a:schemeClr val="lt1"/>
          </a:fontRef>
        </dgm:style>
      </dgm:prSet>
      <dgm:spPr/>
      <dgm:t>
        <a:bodyPr/>
        <a:lstStyle/>
        <a:p>
          <a:r>
            <a:rPr lang="es-CO" dirty="0" smtClean="0">
              <a:latin typeface="Arial" pitchFamily="34" charset="0"/>
              <a:cs typeface="Arial" pitchFamily="34" charset="0"/>
            </a:rPr>
            <a:t>Cumplimos con la misión social de la entidad, atendiendo de manera integral a </a:t>
          </a:r>
          <a:r>
            <a:rPr lang="es-CO" b="1" dirty="0" smtClean="0">
              <a:effectLst>
                <a:outerShdw blurRad="38100" dist="38100" dir="2700000" algn="tl">
                  <a:srgbClr val="000000">
                    <a:alpha val="43137"/>
                  </a:srgbClr>
                </a:outerShdw>
              </a:effectLst>
              <a:latin typeface="Arial" pitchFamily="34" charset="0"/>
              <a:cs typeface="Arial" pitchFamily="34" charset="0"/>
            </a:rPr>
            <a:t>2567</a:t>
          </a:r>
          <a:r>
            <a:rPr lang="es-CO" dirty="0" smtClean="0">
              <a:latin typeface="Arial" pitchFamily="34" charset="0"/>
              <a:cs typeface="Arial" pitchFamily="34" charset="0"/>
            </a:rPr>
            <a:t> personas a 31 de octubre, con una inversión de </a:t>
          </a:r>
          <a:r>
            <a:rPr lang="es-CO" b="1" dirty="0" smtClean="0">
              <a:effectLst>
                <a:outerShdw blurRad="38100" dist="38100" dir="2700000" algn="tl">
                  <a:srgbClr val="000000">
                    <a:alpha val="43137"/>
                  </a:srgbClr>
                </a:outerShdw>
              </a:effectLst>
              <a:latin typeface="Arial" pitchFamily="34" charset="0"/>
              <a:cs typeface="Arial" pitchFamily="34" charset="0"/>
            </a:rPr>
            <a:t>$44.112.134.000</a:t>
          </a:r>
          <a:r>
            <a:rPr lang="es-CO" dirty="0" smtClean="0">
              <a:latin typeface="Arial" pitchFamily="34" charset="0"/>
              <a:cs typeface="Arial" pitchFamily="34" charset="0"/>
            </a:rPr>
            <a:t>, 16% más que en 2018</a:t>
          </a:r>
          <a:endParaRPr lang="es-CO" b="1" dirty="0" smtClean="0">
            <a:effectLst>
              <a:outerShdw blurRad="38100" dist="38100" dir="2700000" algn="tl">
                <a:srgbClr val="000000">
                  <a:alpha val="43137"/>
                </a:srgbClr>
              </a:outerShdw>
            </a:effectLst>
            <a:latin typeface="Arial" pitchFamily="34" charset="0"/>
            <a:cs typeface="Arial" pitchFamily="34" charset="0"/>
          </a:endParaRPr>
        </a:p>
      </dgm:t>
    </dgm:pt>
    <dgm:pt modelId="{34C2697A-2658-4C8C-A1EC-E6B2E24344D2}" type="sibTrans" cxnId="{FF997C0F-FAB3-4D5B-91EC-011F04A4A7E1}">
      <dgm:prSet/>
      <dgm:spPr/>
      <dgm:t>
        <a:bodyPr/>
        <a:lstStyle/>
        <a:p>
          <a:endParaRPr lang="es-CO"/>
        </a:p>
      </dgm:t>
    </dgm:pt>
    <dgm:pt modelId="{CAE96450-694E-4BBC-83C2-FBD2FFB4C1D3}" type="parTrans" cxnId="{FF997C0F-FAB3-4D5B-91EC-011F04A4A7E1}">
      <dgm:prSet/>
      <dgm:spPr/>
      <dgm:t>
        <a:bodyPr/>
        <a:lstStyle/>
        <a:p>
          <a:endParaRPr lang="es-CO"/>
        </a:p>
      </dgm:t>
    </dgm:pt>
    <dgm:pt modelId="{C1992732-F3BD-4554-8555-6659D0648F6F}" type="pres">
      <dgm:prSet presAssocID="{85EDD162-05E0-408D-B229-CD5BAEAE9867}" presName="composite" presStyleCnt="0">
        <dgm:presLayoutVars>
          <dgm:chMax val="1"/>
          <dgm:dir/>
          <dgm:resizeHandles val="exact"/>
        </dgm:presLayoutVars>
      </dgm:prSet>
      <dgm:spPr/>
      <dgm:t>
        <a:bodyPr/>
        <a:lstStyle/>
        <a:p>
          <a:endParaRPr lang="es-CO"/>
        </a:p>
      </dgm:t>
    </dgm:pt>
    <dgm:pt modelId="{3FFF2D37-3F57-41E1-84DD-63524F73D899}" type="pres">
      <dgm:prSet presAssocID="{F2AEEE86-6931-4E5A-A281-7E20BFCEE796}" presName="roof" presStyleLbl="dkBgShp" presStyleIdx="0" presStyleCnt="2" custScaleY="48493" custLinFactNeighborX="-2719" custLinFactNeighborY="-1653"/>
      <dgm:spPr/>
      <dgm:t>
        <a:bodyPr/>
        <a:lstStyle/>
        <a:p>
          <a:endParaRPr lang="es-CO"/>
        </a:p>
      </dgm:t>
    </dgm:pt>
    <dgm:pt modelId="{19923B19-3139-4141-ABCF-C6B50C49E076}" type="pres">
      <dgm:prSet presAssocID="{F2AEEE86-6931-4E5A-A281-7E20BFCEE796}" presName="pillars" presStyleCnt="0"/>
      <dgm:spPr/>
      <dgm:t>
        <a:bodyPr/>
        <a:lstStyle/>
        <a:p>
          <a:endParaRPr lang="es-CO"/>
        </a:p>
      </dgm:t>
    </dgm:pt>
    <dgm:pt modelId="{74C0BA56-20BE-4AEB-AD29-FC6FE56B0BED}" type="pres">
      <dgm:prSet presAssocID="{F2AEEE86-6931-4E5A-A281-7E20BFCEE796}" presName="pillar1" presStyleLbl="node1" presStyleIdx="0" presStyleCnt="1">
        <dgm:presLayoutVars>
          <dgm:bulletEnabled val="1"/>
        </dgm:presLayoutVars>
      </dgm:prSet>
      <dgm:spPr/>
      <dgm:t>
        <a:bodyPr/>
        <a:lstStyle/>
        <a:p>
          <a:endParaRPr lang="es-CO"/>
        </a:p>
      </dgm:t>
    </dgm:pt>
    <dgm:pt modelId="{4EE4F3ED-4AC0-42FC-8BD4-AFD06038359B}" type="pres">
      <dgm:prSet presAssocID="{F2AEEE86-6931-4E5A-A281-7E20BFCEE796}" presName="base" presStyleLbl="dkBgShp" presStyleIdx="1" presStyleCnt="2"/>
      <dgm:spPr/>
      <dgm:t>
        <a:bodyPr/>
        <a:lstStyle/>
        <a:p>
          <a:endParaRPr lang="es-CO"/>
        </a:p>
      </dgm:t>
    </dgm:pt>
  </dgm:ptLst>
  <dgm:cxnLst>
    <dgm:cxn modelId="{FF997C0F-FAB3-4D5B-91EC-011F04A4A7E1}" srcId="{F2AEEE86-6931-4E5A-A281-7E20BFCEE796}" destId="{C3B046C2-7A0C-4BD8-8B9E-061625394A77}" srcOrd="0" destOrd="0" parTransId="{CAE96450-694E-4BBC-83C2-FBD2FFB4C1D3}" sibTransId="{34C2697A-2658-4C8C-A1EC-E6B2E24344D2}"/>
    <dgm:cxn modelId="{7FFF4EA5-E408-4EE0-A600-138AE4841DB0}" type="presOf" srcId="{C3B046C2-7A0C-4BD8-8B9E-061625394A77}" destId="{74C0BA56-20BE-4AEB-AD29-FC6FE56B0BED}" srcOrd="0" destOrd="0" presId="urn:microsoft.com/office/officeart/2005/8/layout/hList3"/>
    <dgm:cxn modelId="{2E7BA9C0-CD6D-4FD6-8125-F1E80C27911D}" type="presOf" srcId="{F2AEEE86-6931-4E5A-A281-7E20BFCEE796}" destId="{3FFF2D37-3F57-41E1-84DD-63524F73D899}" srcOrd="0" destOrd="0" presId="urn:microsoft.com/office/officeart/2005/8/layout/hList3"/>
    <dgm:cxn modelId="{E29BEBE6-3ED5-419F-B264-EDE01013DC08}" srcId="{85EDD162-05E0-408D-B229-CD5BAEAE9867}" destId="{F2AEEE86-6931-4E5A-A281-7E20BFCEE796}" srcOrd="0" destOrd="0" parTransId="{CD86E543-AB81-4147-8EE5-83D706B6C349}" sibTransId="{8231D0F6-E232-461D-9BA3-EA0D2E42843F}"/>
    <dgm:cxn modelId="{13A7C9BA-D95C-4017-8D77-49B0299AA964}" type="presOf" srcId="{85EDD162-05E0-408D-B229-CD5BAEAE9867}" destId="{C1992732-F3BD-4554-8555-6659D0648F6F}" srcOrd="0" destOrd="0" presId="urn:microsoft.com/office/officeart/2005/8/layout/hList3"/>
    <dgm:cxn modelId="{AA6C7866-CB95-4E1D-82EB-8B6B56A97436}" type="presParOf" srcId="{C1992732-F3BD-4554-8555-6659D0648F6F}" destId="{3FFF2D37-3F57-41E1-84DD-63524F73D899}" srcOrd="0" destOrd="0" presId="urn:microsoft.com/office/officeart/2005/8/layout/hList3"/>
    <dgm:cxn modelId="{B0AF4DD8-F6B1-42F3-970B-B8B4136FB317}" type="presParOf" srcId="{C1992732-F3BD-4554-8555-6659D0648F6F}" destId="{19923B19-3139-4141-ABCF-C6B50C49E076}" srcOrd="1" destOrd="0" presId="urn:microsoft.com/office/officeart/2005/8/layout/hList3"/>
    <dgm:cxn modelId="{A21133BC-2A9F-45C9-8B9F-0039A2AE34C9}" type="presParOf" srcId="{19923B19-3139-4141-ABCF-C6B50C49E076}" destId="{74C0BA56-20BE-4AEB-AD29-FC6FE56B0BED}" srcOrd="0" destOrd="0" presId="urn:microsoft.com/office/officeart/2005/8/layout/hList3"/>
    <dgm:cxn modelId="{E56B5018-D677-441B-89A2-33C88B621185}" type="presParOf" srcId="{C1992732-F3BD-4554-8555-6659D0648F6F}" destId="{4EE4F3ED-4AC0-42FC-8BD4-AFD06038359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EDD162-05E0-408D-B229-CD5BAEAE9867}"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CO"/>
        </a:p>
      </dgm:t>
    </dgm:pt>
    <dgm:pt modelId="{5D70C9D1-DB6D-41F2-AC50-EBDBB7761F95}">
      <dgm:prSet>
        <dgm:style>
          <a:lnRef idx="1">
            <a:schemeClr val="accent2"/>
          </a:lnRef>
          <a:fillRef idx="3">
            <a:schemeClr val="accent2"/>
          </a:fillRef>
          <a:effectRef idx="2">
            <a:schemeClr val="accent2"/>
          </a:effectRef>
          <a:fontRef idx="minor">
            <a:schemeClr val="lt1"/>
          </a:fontRef>
        </dgm:style>
      </dgm:prSet>
      <dgm:spPr/>
      <dgm:t>
        <a:bodyPr/>
        <a:lstStyle/>
        <a:p>
          <a:pPr algn="ctr"/>
          <a:r>
            <a:rPr lang="es-CO" dirty="0" smtClean="0">
              <a:latin typeface="Arial" pitchFamily="34" charset="0"/>
              <a:cs typeface="Arial" pitchFamily="34" charset="0"/>
            </a:rPr>
            <a:t>Generación de </a:t>
          </a:r>
          <a:r>
            <a:rPr lang="es-CO" b="1" dirty="0" smtClean="0">
              <a:effectLst>
                <a:outerShdw blurRad="38100" dist="38100" dir="2700000" algn="tl">
                  <a:srgbClr val="000000">
                    <a:alpha val="43137"/>
                  </a:srgbClr>
                </a:outerShdw>
              </a:effectLst>
              <a:latin typeface="Arial" pitchFamily="34" charset="0"/>
              <a:cs typeface="Arial" pitchFamily="34" charset="0"/>
            </a:rPr>
            <a:t>1157</a:t>
          </a:r>
          <a:r>
            <a:rPr lang="es-CO" dirty="0" smtClean="0">
              <a:latin typeface="Arial" pitchFamily="34" charset="0"/>
              <a:cs typeface="Arial" pitchFamily="34" charset="0"/>
            </a:rPr>
            <a:t> empleos indirectos a través de los centros de protección ubicados en las regiones</a:t>
          </a:r>
          <a:endParaRPr lang="es-CO" dirty="0"/>
        </a:p>
      </dgm:t>
    </dgm:pt>
    <dgm:pt modelId="{6F372654-CAC1-48FF-81C1-D1867AA199F7}" type="parTrans" cxnId="{8482068F-25EA-4C6F-9830-EAD13E2B03E3}">
      <dgm:prSet/>
      <dgm:spPr/>
      <dgm:t>
        <a:bodyPr/>
        <a:lstStyle/>
        <a:p>
          <a:endParaRPr lang="es-CO"/>
        </a:p>
      </dgm:t>
    </dgm:pt>
    <dgm:pt modelId="{E6A168DB-43C9-484D-B7CD-041CD875D353}" type="sibTrans" cxnId="{8482068F-25EA-4C6F-9830-EAD13E2B03E3}">
      <dgm:prSet/>
      <dgm:spPr/>
      <dgm:t>
        <a:bodyPr/>
        <a:lstStyle/>
        <a:p>
          <a:endParaRPr lang="es-CO"/>
        </a:p>
      </dgm:t>
    </dgm:pt>
    <dgm:pt modelId="{F2AEEE86-6931-4E5A-A281-7E20BFCEE796}">
      <dgm:prSet phldrT="[Texto]" custT="1"/>
      <dgm:spPr/>
      <dgm:t>
        <a:bodyPr/>
        <a:lstStyle/>
        <a:p>
          <a:r>
            <a:rPr lang="es-CO" sz="4000" b="1" dirty="0" smtClean="0"/>
            <a:t>LOGROS</a:t>
          </a:r>
          <a:endParaRPr lang="es-CO" sz="4000" b="1" dirty="0"/>
        </a:p>
      </dgm:t>
    </dgm:pt>
    <dgm:pt modelId="{8231D0F6-E232-461D-9BA3-EA0D2E42843F}" type="sibTrans" cxnId="{E29BEBE6-3ED5-419F-B264-EDE01013DC08}">
      <dgm:prSet/>
      <dgm:spPr/>
      <dgm:t>
        <a:bodyPr/>
        <a:lstStyle/>
        <a:p>
          <a:endParaRPr lang="es-CO"/>
        </a:p>
      </dgm:t>
    </dgm:pt>
    <dgm:pt modelId="{CD86E543-AB81-4147-8EE5-83D706B6C349}" type="parTrans" cxnId="{E29BEBE6-3ED5-419F-B264-EDE01013DC08}">
      <dgm:prSet/>
      <dgm:spPr/>
      <dgm:t>
        <a:bodyPr/>
        <a:lstStyle/>
        <a:p>
          <a:endParaRPr lang="es-CO"/>
        </a:p>
      </dgm:t>
    </dgm:pt>
    <dgm:pt modelId="{C1992732-F3BD-4554-8555-6659D0648F6F}" type="pres">
      <dgm:prSet presAssocID="{85EDD162-05E0-408D-B229-CD5BAEAE9867}" presName="composite" presStyleCnt="0">
        <dgm:presLayoutVars>
          <dgm:chMax val="1"/>
          <dgm:dir/>
          <dgm:resizeHandles val="exact"/>
        </dgm:presLayoutVars>
      </dgm:prSet>
      <dgm:spPr/>
      <dgm:t>
        <a:bodyPr/>
        <a:lstStyle/>
        <a:p>
          <a:endParaRPr lang="es-CO"/>
        </a:p>
      </dgm:t>
    </dgm:pt>
    <dgm:pt modelId="{3FFF2D37-3F57-41E1-84DD-63524F73D899}" type="pres">
      <dgm:prSet presAssocID="{F2AEEE86-6931-4E5A-A281-7E20BFCEE796}" presName="roof" presStyleLbl="dkBgShp" presStyleIdx="0" presStyleCnt="2" custScaleY="48493" custLinFactNeighborY="-306"/>
      <dgm:spPr/>
      <dgm:t>
        <a:bodyPr/>
        <a:lstStyle/>
        <a:p>
          <a:endParaRPr lang="es-CO"/>
        </a:p>
      </dgm:t>
    </dgm:pt>
    <dgm:pt modelId="{19923B19-3139-4141-ABCF-C6B50C49E076}" type="pres">
      <dgm:prSet presAssocID="{F2AEEE86-6931-4E5A-A281-7E20BFCEE796}" presName="pillars" presStyleCnt="0"/>
      <dgm:spPr/>
      <dgm:t>
        <a:bodyPr/>
        <a:lstStyle/>
        <a:p>
          <a:endParaRPr lang="es-CO"/>
        </a:p>
      </dgm:t>
    </dgm:pt>
    <dgm:pt modelId="{74C0BA56-20BE-4AEB-AD29-FC6FE56B0BED}" type="pres">
      <dgm:prSet presAssocID="{F2AEEE86-6931-4E5A-A281-7E20BFCEE796}" presName="pillar1" presStyleLbl="node1" presStyleIdx="0" presStyleCnt="1">
        <dgm:presLayoutVars>
          <dgm:bulletEnabled val="1"/>
        </dgm:presLayoutVars>
        <dgm:style>
          <a:lnRef idx="1">
            <a:schemeClr val="accent6"/>
          </a:lnRef>
          <a:fillRef idx="3">
            <a:schemeClr val="accent6"/>
          </a:fillRef>
          <a:effectRef idx="2">
            <a:schemeClr val="accent6"/>
          </a:effectRef>
          <a:fontRef idx="minor">
            <a:schemeClr val="lt1"/>
          </a:fontRef>
        </dgm:style>
      </dgm:prSet>
      <dgm:spPr/>
      <dgm:t>
        <a:bodyPr/>
        <a:lstStyle/>
        <a:p>
          <a:endParaRPr lang="es-CO"/>
        </a:p>
      </dgm:t>
    </dgm:pt>
    <dgm:pt modelId="{4EE4F3ED-4AC0-42FC-8BD4-AFD06038359B}" type="pres">
      <dgm:prSet presAssocID="{F2AEEE86-6931-4E5A-A281-7E20BFCEE796}" presName="base" presStyleLbl="dkBgShp" presStyleIdx="1" presStyleCnt="2"/>
      <dgm:spPr/>
      <dgm:t>
        <a:bodyPr/>
        <a:lstStyle/>
        <a:p>
          <a:endParaRPr lang="es-CO"/>
        </a:p>
      </dgm:t>
    </dgm:pt>
  </dgm:ptLst>
  <dgm:cxnLst>
    <dgm:cxn modelId="{64151EB4-0914-4736-B8FA-880F7782054B}" type="presOf" srcId="{5D70C9D1-DB6D-41F2-AC50-EBDBB7761F95}" destId="{74C0BA56-20BE-4AEB-AD29-FC6FE56B0BED}" srcOrd="0" destOrd="0" presId="urn:microsoft.com/office/officeart/2005/8/layout/hList3"/>
    <dgm:cxn modelId="{D4842E80-DAA6-4ADE-8849-14F1803A50A2}" type="presOf" srcId="{F2AEEE86-6931-4E5A-A281-7E20BFCEE796}" destId="{3FFF2D37-3F57-41E1-84DD-63524F73D899}" srcOrd="0" destOrd="0" presId="urn:microsoft.com/office/officeart/2005/8/layout/hList3"/>
    <dgm:cxn modelId="{34B4BB0E-500B-4CA4-BF15-7F538604C01F}" type="presOf" srcId="{85EDD162-05E0-408D-B229-CD5BAEAE9867}" destId="{C1992732-F3BD-4554-8555-6659D0648F6F}" srcOrd="0" destOrd="0" presId="urn:microsoft.com/office/officeart/2005/8/layout/hList3"/>
    <dgm:cxn modelId="{E29BEBE6-3ED5-419F-B264-EDE01013DC08}" srcId="{85EDD162-05E0-408D-B229-CD5BAEAE9867}" destId="{F2AEEE86-6931-4E5A-A281-7E20BFCEE796}" srcOrd="0" destOrd="0" parTransId="{CD86E543-AB81-4147-8EE5-83D706B6C349}" sibTransId="{8231D0F6-E232-461D-9BA3-EA0D2E42843F}"/>
    <dgm:cxn modelId="{8482068F-25EA-4C6F-9830-EAD13E2B03E3}" srcId="{F2AEEE86-6931-4E5A-A281-7E20BFCEE796}" destId="{5D70C9D1-DB6D-41F2-AC50-EBDBB7761F95}" srcOrd="0" destOrd="0" parTransId="{6F372654-CAC1-48FF-81C1-D1867AA199F7}" sibTransId="{E6A168DB-43C9-484D-B7CD-041CD875D353}"/>
    <dgm:cxn modelId="{D6A73C25-0810-4FB8-936B-FAC4CF795BAF}" type="presParOf" srcId="{C1992732-F3BD-4554-8555-6659D0648F6F}" destId="{3FFF2D37-3F57-41E1-84DD-63524F73D899}" srcOrd="0" destOrd="0" presId="urn:microsoft.com/office/officeart/2005/8/layout/hList3"/>
    <dgm:cxn modelId="{5849F8E4-CC9A-4C63-AE20-7B629BAF8342}" type="presParOf" srcId="{C1992732-F3BD-4554-8555-6659D0648F6F}" destId="{19923B19-3139-4141-ABCF-C6B50C49E076}" srcOrd="1" destOrd="0" presId="urn:microsoft.com/office/officeart/2005/8/layout/hList3"/>
    <dgm:cxn modelId="{E4594F6B-7CFB-4137-88E2-B2B257C82585}" type="presParOf" srcId="{19923B19-3139-4141-ABCF-C6B50C49E076}" destId="{74C0BA56-20BE-4AEB-AD29-FC6FE56B0BED}" srcOrd="0" destOrd="0" presId="urn:microsoft.com/office/officeart/2005/8/layout/hList3"/>
    <dgm:cxn modelId="{0089C012-0B93-4EFD-B870-2F4CE2BEEB60}" type="presParOf" srcId="{C1992732-F3BD-4554-8555-6659D0648F6F}" destId="{4EE4F3ED-4AC0-42FC-8BD4-AFD06038359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EDD162-05E0-408D-B229-CD5BAEAE9867}"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CO"/>
        </a:p>
      </dgm:t>
    </dgm:pt>
    <dgm:pt modelId="{F2AEEE86-6931-4E5A-A281-7E20BFCEE796}">
      <dgm:prSet phldrT="[Texto]" custT="1"/>
      <dgm:spPr/>
      <dgm:t>
        <a:bodyPr/>
        <a:lstStyle/>
        <a:p>
          <a:r>
            <a:rPr lang="es-CO" sz="4000" b="1" dirty="0" smtClean="0"/>
            <a:t>LOGROS</a:t>
          </a:r>
          <a:endParaRPr lang="es-CO" sz="4000" b="1" dirty="0"/>
        </a:p>
      </dgm:t>
    </dgm:pt>
    <dgm:pt modelId="{CD86E543-AB81-4147-8EE5-83D706B6C349}" type="parTrans" cxnId="{E29BEBE6-3ED5-419F-B264-EDE01013DC08}">
      <dgm:prSet/>
      <dgm:spPr/>
      <dgm:t>
        <a:bodyPr/>
        <a:lstStyle/>
        <a:p>
          <a:endParaRPr lang="es-CO"/>
        </a:p>
      </dgm:t>
    </dgm:pt>
    <dgm:pt modelId="{8231D0F6-E232-461D-9BA3-EA0D2E42843F}" type="sibTrans" cxnId="{E29BEBE6-3ED5-419F-B264-EDE01013DC08}">
      <dgm:prSet/>
      <dgm:spPr/>
      <dgm:t>
        <a:bodyPr/>
        <a:lstStyle/>
        <a:p>
          <a:endParaRPr lang="es-CO"/>
        </a:p>
      </dgm:t>
    </dgm:pt>
    <dgm:pt modelId="{136D4920-6E89-4117-8941-412F64F9DDB1}">
      <dgm:prSet custT="1">
        <dgm:style>
          <a:lnRef idx="1">
            <a:schemeClr val="accent6"/>
          </a:lnRef>
          <a:fillRef idx="3">
            <a:schemeClr val="accent6"/>
          </a:fillRef>
          <a:effectRef idx="2">
            <a:schemeClr val="accent6"/>
          </a:effectRef>
          <a:fontRef idx="minor">
            <a:schemeClr val="lt1"/>
          </a:fontRef>
        </dgm:style>
      </dgm:prSet>
      <dgm:spPr/>
      <dgm:t>
        <a:bodyPr/>
        <a:lstStyle/>
        <a:p>
          <a:pPr algn="ctr"/>
          <a:r>
            <a:rPr lang="es-CO" sz="3200" dirty="0" smtClean="0"/>
            <a:t>Gracias a los </a:t>
          </a:r>
          <a:r>
            <a:rPr lang="es-CO" sz="3200" b="1" dirty="0" smtClean="0">
              <a:effectLst>
                <a:outerShdw blurRad="38100" dist="38100" dir="2700000" algn="tl">
                  <a:srgbClr val="000000">
                    <a:alpha val="43137"/>
                  </a:srgbClr>
                </a:outerShdw>
              </a:effectLst>
            </a:rPr>
            <a:t>convenios de asociación </a:t>
          </a:r>
          <a:r>
            <a:rPr lang="es-CO" sz="3200" dirty="0" smtClean="0"/>
            <a:t>se ha  logrado una inversión en los programas de </a:t>
          </a:r>
          <a:r>
            <a:rPr lang="es-CO" sz="3200" b="1" dirty="0" smtClean="0">
              <a:effectLst>
                <a:outerShdw blurRad="38100" dist="38100" dir="2700000" algn="tl">
                  <a:srgbClr val="000000">
                    <a:alpha val="43137"/>
                  </a:srgbClr>
                </a:outerShdw>
              </a:effectLst>
            </a:rPr>
            <a:t>2.912 millones de pesos</a:t>
          </a:r>
          <a:r>
            <a:rPr lang="es-CO" sz="3200" dirty="0" smtClean="0"/>
            <a:t>,  representados en mantenimiento de la planta física de los centros, contratación de talento humano, dotación para mejoramiento del servicio y días adicionales de prestación del servicio.</a:t>
          </a:r>
          <a:endParaRPr lang="es-CO" sz="3200" dirty="0"/>
        </a:p>
      </dgm:t>
    </dgm:pt>
    <dgm:pt modelId="{41F00485-3004-445A-8988-38228BFBFA69}" type="parTrans" cxnId="{5119786F-7019-4188-9867-EA5A7C59268D}">
      <dgm:prSet/>
      <dgm:spPr/>
      <dgm:t>
        <a:bodyPr/>
        <a:lstStyle/>
        <a:p>
          <a:endParaRPr lang="es-CO"/>
        </a:p>
      </dgm:t>
    </dgm:pt>
    <dgm:pt modelId="{70FD00A3-AC38-4C48-B423-E8498BEA985D}" type="sibTrans" cxnId="{5119786F-7019-4188-9867-EA5A7C59268D}">
      <dgm:prSet/>
      <dgm:spPr/>
      <dgm:t>
        <a:bodyPr/>
        <a:lstStyle/>
        <a:p>
          <a:endParaRPr lang="es-CO"/>
        </a:p>
      </dgm:t>
    </dgm:pt>
    <dgm:pt modelId="{C1992732-F3BD-4554-8555-6659D0648F6F}" type="pres">
      <dgm:prSet presAssocID="{85EDD162-05E0-408D-B229-CD5BAEAE9867}" presName="composite" presStyleCnt="0">
        <dgm:presLayoutVars>
          <dgm:chMax val="1"/>
          <dgm:dir/>
          <dgm:resizeHandles val="exact"/>
        </dgm:presLayoutVars>
      </dgm:prSet>
      <dgm:spPr/>
      <dgm:t>
        <a:bodyPr/>
        <a:lstStyle/>
        <a:p>
          <a:endParaRPr lang="es-CO"/>
        </a:p>
      </dgm:t>
    </dgm:pt>
    <dgm:pt modelId="{3FFF2D37-3F57-41E1-84DD-63524F73D899}" type="pres">
      <dgm:prSet presAssocID="{F2AEEE86-6931-4E5A-A281-7E20BFCEE796}" presName="roof" presStyleLbl="dkBgShp" presStyleIdx="0" presStyleCnt="2" custScaleY="48493" custLinFactNeighborY="-1653"/>
      <dgm:spPr/>
      <dgm:t>
        <a:bodyPr/>
        <a:lstStyle/>
        <a:p>
          <a:endParaRPr lang="es-CO"/>
        </a:p>
      </dgm:t>
    </dgm:pt>
    <dgm:pt modelId="{19923B19-3139-4141-ABCF-C6B50C49E076}" type="pres">
      <dgm:prSet presAssocID="{F2AEEE86-6931-4E5A-A281-7E20BFCEE796}" presName="pillars" presStyleCnt="0"/>
      <dgm:spPr/>
      <dgm:t>
        <a:bodyPr/>
        <a:lstStyle/>
        <a:p>
          <a:endParaRPr lang="es-CO"/>
        </a:p>
      </dgm:t>
    </dgm:pt>
    <dgm:pt modelId="{74C0BA56-20BE-4AEB-AD29-FC6FE56B0BED}" type="pres">
      <dgm:prSet presAssocID="{F2AEEE86-6931-4E5A-A281-7E20BFCEE796}" presName="pillar1" presStyleLbl="node1" presStyleIdx="0" presStyleCnt="1">
        <dgm:presLayoutVars>
          <dgm:bulletEnabled val="1"/>
        </dgm:presLayoutVars>
      </dgm:prSet>
      <dgm:spPr>
        <a:prstGeom prst="flowChartAlternateProcess">
          <a:avLst/>
        </a:prstGeom>
      </dgm:spPr>
      <dgm:t>
        <a:bodyPr/>
        <a:lstStyle/>
        <a:p>
          <a:endParaRPr lang="es-CO"/>
        </a:p>
      </dgm:t>
    </dgm:pt>
    <dgm:pt modelId="{4EE4F3ED-4AC0-42FC-8BD4-AFD06038359B}" type="pres">
      <dgm:prSet presAssocID="{F2AEEE86-6931-4E5A-A281-7E20BFCEE796}" presName="base" presStyleLbl="dkBgShp" presStyleIdx="1" presStyleCnt="2" custLinFactY="182390" custLinFactNeighborX="-4889" custLinFactNeighborY="200000"/>
      <dgm:spPr/>
      <dgm:t>
        <a:bodyPr/>
        <a:lstStyle/>
        <a:p>
          <a:endParaRPr lang="es-CO"/>
        </a:p>
      </dgm:t>
    </dgm:pt>
  </dgm:ptLst>
  <dgm:cxnLst>
    <dgm:cxn modelId="{46FC4F5A-A8C7-4393-B621-EC9E7A6280BC}" type="presOf" srcId="{136D4920-6E89-4117-8941-412F64F9DDB1}" destId="{74C0BA56-20BE-4AEB-AD29-FC6FE56B0BED}" srcOrd="0" destOrd="0" presId="urn:microsoft.com/office/officeart/2005/8/layout/hList3"/>
    <dgm:cxn modelId="{5119786F-7019-4188-9867-EA5A7C59268D}" srcId="{F2AEEE86-6931-4E5A-A281-7E20BFCEE796}" destId="{136D4920-6E89-4117-8941-412F64F9DDB1}" srcOrd="0" destOrd="0" parTransId="{41F00485-3004-445A-8988-38228BFBFA69}" sibTransId="{70FD00A3-AC38-4C48-B423-E8498BEA985D}"/>
    <dgm:cxn modelId="{A55140BE-CE21-4F0F-A1F0-40F6C19FB6D0}" type="presOf" srcId="{F2AEEE86-6931-4E5A-A281-7E20BFCEE796}" destId="{3FFF2D37-3F57-41E1-84DD-63524F73D899}" srcOrd="0" destOrd="0" presId="urn:microsoft.com/office/officeart/2005/8/layout/hList3"/>
    <dgm:cxn modelId="{7D756C58-C8E9-4829-BB02-6143316CBFFC}" type="presOf" srcId="{85EDD162-05E0-408D-B229-CD5BAEAE9867}" destId="{C1992732-F3BD-4554-8555-6659D0648F6F}" srcOrd="0" destOrd="0" presId="urn:microsoft.com/office/officeart/2005/8/layout/hList3"/>
    <dgm:cxn modelId="{E29BEBE6-3ED5-419F-B264-EDE01013DC08}" srcId="{85EDD162-05E0-408D-B229-CD5BAEAE9867}" destId="{F2AEEE86-6931-4E5A-A281-7E20BFCEE796}" srcOrd="0" destOrd="0" parTransId="{CD86E543-AB81-4147-8EE5-83D706B6C349}" sibTransId="{8231D0F6-E232-461D-9BA3-EA0D2E42843F}"/>
    <dgm:cxn modelId="{A09C7E6E-01D6-403F-A2B6-4FF1D4AB5D3E}" type="presParOf" srcId="{C1992732-F3BD-4554-8555-6659D0648F6F}" destId="{3FFF2D37-3F57-41E1-84DD-63524F73D899}" srcOrd="0" destOrd="0" presId="urn:microsoft.com/office/officeart/2005/8/layout/hList3"/>
    <dgm:cxn modelId="{E8802CF5-A512-47D3-AD77-9A121165B7E5}" type="presParOf" srcId="{C1992732-F3BD-4554-8555-6659D0648F6F}" destId="{19923B19-3139-4141-ABCF-C6B50C49E076}" srcOrd="1" destOrd="0" presId="urn:microsoft.com/office/officeart/2005/8/layout/hList3"/>
    <dgm:cxn modelId="{A1E52182-174D-4593-8F8B-79CFEF63D5E3}" type="presParOf" srcId="{19923B19-3139-4141-ABCF-C6B50C49E076}" destId="{74C0BA56-20BE-4AEB-AD29-FC6FE56B0BED}" srcOrd="0" destOrd="0" presId="urn:microsoft.com/office/officeart/2005/8/layout/hList3"/>
    <dgm:cxn modelId="{25965DBF-ADE7-4573-9E6D-E794D4BC74B1}" type="presParOf" srcId="{C1992732-F3BD-4554-8555-6659D0648F6F}" destId="{4EE4F3ED-4AC0-42FC-8BD4-AFD06038359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EDD162-05E0-408D-B229-CD5BAEAE9867}"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CO"/>
        </a:p>
      </dgm:t>
    </dgm:pt>
    <dgm:pt modelId="{F2AEEE86-6931-4E5A-A281-7E20BFCEE796}">
      <dgm:prSet phldrT="[Texto]" custT="1"/>
      <dgm:spPr/>
      <dgm:t>
        <a:bodyPr/>
        <a:lstStyle/>
        <a:p>
          <a:r>
            <a:rPr lang="es-CO" sz="4000" b="1" dirty="0" smtClean="0"/>
            <a:t>LOGROS</a:t>
          </a:r>
          <a:endParaRPr lang="es-CO" sz="4000" b="1" dirty="0"/>
        </a:p>
      </dgm:t>
    </dgm:pt>
    <dgm:pt modelId="{CD86E543-AB81-4147-8EE5-83D706B6C349}" type="parTrans" cxnId="{E29BEBE6-3ED5-419F-B264-EDE01013DC08}">
      <dgm:prSet/>
      <dgm:spPr/>
      <dgm:t>
        <a:bodyPr/>
        <a:lstStyle/>
        <a:p>
          <a:endParaRPr lang="es-CO"/>
        </a:p>
      </dgm:t>
    </dgm:pt>
    <dgm:pt modelId="{8231D0F6-E232-461D-9BA3-EA0D2E42843F}" type="sibTrans" cxnId="{E29BEBE6-3ED5-419F-B264-EDE01013DC08}">
      <dgm:prSet/>
      <dgm:spPr/>
      <dgm:t>
        <a:bodyPr/>
        <a:lstStyle/>
        <a:p>
          <a:endParaRPr lang="es-CO"/>
        </a:p>
      </dgm:t>
    </dgm:pt>
    <dgm:pt modelId="{C3DC2FC0-55A0-43E1-B9AD-F2A8767F36F7}">
      <dgm:prSet custT="1">
        <dgm:style>
          <a:lnRef idx="1">
            <a:schemeClr val="accent3"/>
          </a:lnRef>
          <a:fillRef idx="2">
            <a:schemeClr val="accent3"/>
          </a:fillRef>
          <a:effectRef idx="1">
            <a:schemeClr val="accent3"/>
          </a:effectRef>
          <a:fontRef idx="minor">
            <a:schemeClr val="dk1"/>
          </a:fontRef>
        </dgm:style>
      </dgm:prSet>
      <dgm:spPr/>
      <dgm:t>
        <a:bodyPr/>
        <a:lstStyle/>
        <a:p>
          <a:pPr algn="ctr"/>
          <a:r>
            <a:rPr lang="es-ES" sz="2800" dirty="0" smtClean="0">
              <a:latin typeface="Arial" pitchFamily="34" charset="0"/>
              <a:cs typeface="Arial" pitchFamily="34" charset="0"/>
            </a:rPr>
            <a:t>Gracias al trabajo en equipo, logramos en junio de 2019 la renovación de la </a:t>
          </a:r>
          <a:r>
            <a:rPr lang="es-ES" sz="2800" b="1" dirty="0" smtClean="0">
              <a:effectLst>
                <a:outerShdw blurRad="38100" dist="38100" dir="2700000" algn="tl">
                  <a:srgbClr val="000000">
                    <a:alpha val="43137"/>
                  </a:srgbClr>
                </a:outerShdw>
              </a:effectLst>
              <a:latin typeface="Arial" pitchFamily="34" charset="0"/>
              <a:cs typeface="Arial" pitchFamily="34" charset="0"/>
            </a:rPr>
            <a:t>certificación en el Sistema de Gestión de Calidad</a:t>
          </a:r>
          <a:r>
            <a:rPr lang="es-ES" sz="28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 ISO 9001:2015 y la certificación internacional SO-SC-CER250232 IQNET</a:t>
          </a:r>
          <a:r>
            <a:rPr lang="es-ES" sz="2800" dirty="0" smtClean="0">
              <a:latin typeface="Arial" pitchFamily="34" charset="0"/>
              <a:ea typeface="Times New Roman" pitchFamily="18" charset="0"/>
              <a:cs typeface="Arial" pitchFamily="34" charset="0"/>
            </a:rPr>
            <a:t>, expedidas por el Icontec, para todos los centros de protección y la sede administrativa.</a:t>
          </a:r>
        </a:p>
        <a:p>
          <a:pPr algn="ctr"/>
          <a:r>
            <a:rPr lang="es-ES" sz="2800" dirty="0" smtClean="0">
              <a:latin typeface="Arial" pitchFamily="34" charset="0"/>
              <a:cs typeface="Arial" pitchFamily="34" charset="0"/>
            </a:rPr>
            <a:t>Desde 2013 la Beneficencia tiene certificados en calidad sus procesos y ha mantenido y renovado dichas certificaciones</a:t>
          </a:r>
          <a:r>
            <a:rPr lang="es-ES" sz="2400" dirty="0" smtClean="0">
              <a:latin typeface="Arial" pitchFamily="34" charset="0"/>
              <a:cs typeface="Arial" pitchFamily="34" charset="0"/>
            </a:rPr>
            <a:t>. </a:t>
          </a:r>
        </a:p>
      </dgm:t>
    </dgm:pt>
    <dgm:pt modelId="{7EE0AF4D-03D2-419E-A623-47DAF83510EA}" type="parTrans" cxnId="{40B495A0-E912-4115-A29C-CFF8E4C8E28F}">
      <dgm:prSet/>
      <dgm:spPr/>
      <dgm:t>
        <a:bodyPr/>
        <a:lstStyle/>
        <a:p>
          <a:endParaRPr lang="es-CO"/>
        </a:p>
      </dgm:t>
    </dgm:pt>
    <dgm:pt modelId="{AAF759C2-FD5E-4A40-A6E6-307735E5496A}" type="sibTrans" cxnId="{40B495A0-E912-4115-A29C-CFF8E4C8E28F}">
      <dgm:prSet/>
      <dgm:spPr/>
      <dgm:t>
        <a:bodyPr/>
        <a:lstStyle/>
        <a:p>
          <a:endParaRPr lang="es-CO"/>
        </a:p>
      </dgm:t>
    </dgm:pt>
    <dgm:pt modelId="{C1992732-F3BD-4554-8555-6659D0648F6F}" type="pres">
      <dgm:prSet presAssocID="{85EDD162-05E0-408D-B229-CD5BAEAE9867}" presName="composite" presStyleCnt="0">
        <dgm:presLayoutVars>
          <dgm:chMax val="1"/>
          <dgm:dir/>
          <dgm:resizeHandles val="exact"/>
        </dgm:presLayoutVars>
      </dgm:prSet>
      <dgm:spPr/>
      <dgm:t>
        <a:bodyPr/>
        <a:lstStyle/>
        <a:p>
          <a:endParaRPr lang="es-CO"/>
        </a:p>
      </dgm:t>
    </dgm:pt>
    <dgm:pt modelId="{3FFF2D37-3F57-41E1-84DD-63524F73D899}" type="pres">
      <dgm:prSet presAssocID="{F2AEEE86-6931-4E5A-A281-7E20BFCEE796}" presName="roof" presStyleLbl="dkBgShp" presStyleIdx="0" presStyleCnt="2" custScaleY="48493" custLinFactNeighborY="-1653"/>
      <dgm:spPr/>
      <dgm:t>
        <a:bodyPr/>
        <a:lstStyle/>
        <a:p>
          <a:endParaRPr lang="es-CO"/>
        </a:p>
      </dgm:t>
    </dgm:pt>
    <dgm:pt modelId="{19923B19-3139-4141-ABCF-C6B50C49E076}" type="pres">
      <dgm:prSet presAssocID="{F2AEEE86-6931-4E5A-A281-7E20BFCEE796}" presName="pillars" presStyleCnt="0"/>
      <dgm:spPr/>
      <dgm:t>
        <a:bodyPr/>
        <a:lstStyle/>
        <a:p>
          <a:endParaRPr lang="es-CO"/>
        </a:p>
      </dgm:t>
    </dgm:pt>
    <dgm:pt modelId="{74C0BA56-20BE-4AEB-AD29-FC6FE56B0BED}" type="pres">
      <dgm:prSet presAssocID="{F2AEEE86-6931-4E5A-A281-7E20BFCEE796}" presName="pillar1" presStyleLbl="node1" presStyleIdx="0" presStyleCnt="1">
        <dgm:presLayoutVars>
          <dgm:bulletEnabled val="1"/>
        </dgm:presLayoutVars>
        <dgm:style>
          <a:lnRef idx="1">
            <a:schemeClr val="accent6"/>
          </a:lnRef>
          <a:fillRef idx="3">
            <a:schemeClr val="accent6"/>
          </a:fillRef>
          <a:effectRef idx="2">
            <a:schemeClr val="accent6"/>
          </a:effectRef>
          <a:fontRef idx="minor">
            <a:schemeClr val="lt1"/>
          </a:fontRef>
        </dgm:style>
      </dgm:prSet>
      <dgm:spPr/>
      <dgm:t>
        <a:bodyPr/>
        <a:lstStyle/>
        <a:p>
          <a:endParaRPr lang="es-CO"/>
        </a:p>
      </dgm:t>
    </dgm:pt>
    <dgm:pt modelId="{4EE4F3ED-4AC0-42FC-8BD4-AFD06038359B}" type="pres">
      <dgm:prSet presAssocID="{F2AEEE86-6931-4E5A-A281-7E20BFCEE796}" presName="base" presStyleLbl="dkBgShp" presStyleIdx="1" presStyleCnt="2"/>
      <dgm:spPr/>
      <dgm:t>
        <a:bodyPr/>
        <a:lstStyle/>
        <a:p>
          <a:endParaRPr lang="es-CO"/>
        </a:p>
      </dgm:t>
    </dgm:pt>
  </dgm:ptLst>
  <dgm:cxnLst>
    <dgm:cxn modelId="{901BFF70-4579-4100-B032-9AD895F178B9}" type="presOf" srcId="{85EDD162-05E0-408D-B229-CD5BAEAE9867}" destId="{C1992732-F3BD-4554-8555-6659D0648F6F}" srcOrd="0" destOrd="0" presId="urn:microsoft.com/office/officeart/2005/8/layout/hList3"/>
    <dgm:cxn modelId="{6BDBF7B1-8793-4058-B3BA-BD81C16FA0F5}" type="presOf" srcId="{C3DC2FC0-55A0-43E1-B9AD-F2A8767F36F7}" destId="{74C0BA56-20BE-4AEB-AD29-FC6FE56B0BED}" srcOrd="0" destOrd="0" presId="urn:microsoft.com/office/officeart/2005/8/layout/hList3"/>
    <dgm:cxn modelId="{1F40A3C9-010D-4882-91E6-42FF9BDC2F10}" type="presOf" srcId="{F2AEEE86-6931-4E5A-A281-7E20BFCEE796}" destId="{3FFF2D37-3F57-41E1-84DD-63524F73D899}" srcOrd="0" destOrd="0" presId="urn:microsoft.com/office/officeart/2005/8/layout/hList3"/>
    <dgm:cxn modelId="{40B495A0-E912-4115-A29C-CFF8E4C8E28F}" srcId="{F2AEEE86-6931-4E5A-A281-7E20BFCEE796}" destId="{C3DC2FC0-55A0-43E1-B9AD-F2A8767F36F7}" srcOrd="0" destOrd="0" parTransId="{7EE0AF4D-03D2-419E-A623-47DAF83510EA}" sibTransId="{AAF759C2-FD5E-4A40-A6E6-307735E5496A}"/>
    <dgm:cxn modelId="{E29BEBE6-3ED5-419F-B264-EDE01013DC08}" srcId="{85EDD162-05E0-408D-B229-CD5BAEAE9867}" destId="{F2AEEE86-6931-4E5A-A281-7E20BFCEE796}" srcOrd="0" destOrd="0" parTransId="{CD86E543-AB81-4147-8EE5-83D706B6C349}" sibTransId="{8231D0F6-E232-461D-9BA3-EA0D2E42843F}"/>
    <dgm:cxn modelId="{BE9B4782-CB42-45B4-9B19-0BC315AC782F}" type="presParOf" srcId="{C1992732-F3BD-4554-8555-6659D0648F6F}" destId="{3FFF2D37-3F57-41E1-84DD-63524F73D899}" srcOrd="0" destOrd="0" presId="urn:microsoft.com/office/officeart/2005/8/layout/hList3"/>
    <dgm:cxn modelId="{81C9116B-70A8-4CA8-8D32-5AEB9FEC5178}" type="presParOf" srcId="{C1992732-F3BD-4554-8555-6659D0648F6F}" destId="{19923B19-3139-4141-ABCF-C6B50C49E076}" srcOrd="1" destOrd="0" presId="urn:microsoft.com/office/officeart/2005/8/layout/hList3"/>
    <dgm:cxn modelId="{4AF0E51C-605A-4FA9-ADE8-213B864BBB47}" type="presParOf" srcId="{19923B19-3139-4141-ABCF-C6B50C49E076}" destId="{74C0BA56-20BE-4AEB-AD29-FC6FE56B0BED}" srcOrd="0" destOrd="0" presId="urn:microsoft.com/office/officeart/2005/8/layout/hList3"/>
    <dgm:cxn modelId="{B410EE47-2F70-4AD3-A690-0591018F734C}" type="presParOf" srcId="{C1992732-F3BD-4554-8555-6659D0648F6F}" destId="{4EE4F3ED-4AC0-42FC-8BD4-AFD06038359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648B99-B142-48C2-AE54-912D3E560F38}" type="doc">
      <dgm:prSet loTypeId="urn:microsoft.com/office/officeart/2005/8/layout/lProcess2" loCatId="list" qsTypeId="urn:microsoft.com/office/officeart/2005/8/quickstyle/simple3" qsCatId="simple" csTypeId="urn:microsoft.com/office/officeart/2005/8/colors/colorful1#1" csCatId="colorful" phldr="1"/>
      <dgm:spPr/>
      <dgm:t>
        <a:bodyPr/>
        <a:lstStyle/>
        <a:p>
          <a:endParaRPr lang="es-CO"/>
        </a:p>
      </dgm:t>
    </dgm:pt>
    <dgm:pt modelId="{7A59D3B8-C9F7-4AB7-BFE1-DE2DD0E7C0BA}">
      <dgm:prSet phldrT="[Texto]"/>
      <dgm:spPr>
        <a:solidFill>
          <a:srgbClr val="92D050"/>
        </a:solidFill>
      </dgm:spPr>
      <dgm:t>
        <a:bodyPr/>
        <a:lstStyle/>
        <a:p>
          <a:pPr algn="ctr"/>
          <a:r>
            <a:rPr lang="es-CO" b="1" dirty="0" smtClean="0"/>
            <a:t>FINANCIACIÓN</a:t>
          </a:r>
          <a:endParaRPr lang="es-CO" b="1" dirty="0"/>
        </a:p>
      </dgm:t>
    </dgm:pt>
    <dgm:pt modelId="{06F301EE-73FD-4E81-8958-81539C4B65B2}" type="parTrans" cxnId="{DA97F45B-184E-4D5E-8AE1-D4FE7F41BAE5}">
      <dgm:prSet/>
      <dgm:spPr/>
      <dgm:t>
        <a:bodyPr/>
        <a:lstStyle/>
        <a:p>
          <a:pPr algn="ctr"/>
          <a:endParaRPr lang="es-CO" b="1"/>
        </a:p>
      </dgm:t>
    </dgm:pt>
    <dgm:pt modelId="{3882E1E0-1DD3-431B-B828-5FE83E7522DB}" type="sibTrans" cxnId="{DA97F45B-184E-4D5E-8AE1-D4FE7F41BAE5}">
      <dgm:prSet/>
      <dgm:spPr/>
      <dgm:t>
        <a:bodyPr/>
        <a:lstStyle/>
        <a:p>
          <a:pPr algn="ctr"/>
          <a:endParaRPr lang="es-CO" b="1"/>
        </a:p>
      </dgm:t>
    </dgm:pt>
    <dgm:pt modelId="{972DB8B9-A46D-4A14-A8F1-057C25227577}">
      <dgm:prSet phldrT="[Texto]" custT="1"/>
      <dgm:spPr/>
      <dgm:t>
        <a:bodyPr/>
        <a:lstStyle/>
        <a:p>
          <a:pPr algn="ctr"/>
          <a:r>
            <a:rPr lang="es-CO" sz="1900" b="1" dirty="0" smtClean="0"/>
            <a:t>Incrementar venta de servicios de protección social</a:t>
          </a:r>
        </a:p>
        <a:p>
          <a:pPr algn="ctr"/>
          <a:r>
            <a:rPr lang="es-CO" sz="1900" b="1" dirty="0" smtClean="0"/>
            <a:t>Gestionar recursos en otras fuentes (sector nacional y departamental)</a:t>
          </a:r>
          <a:endParaRPr lang="es-CO" sz="1900" b="1" dirty="0"/>
        </a:p>
      </dgm:t>
    </dgm:pt>
    <dgm:pt modelId="{FF80050D-14EA-4F99-B36C-892B067CE69D}" type="parTrans" cxnId="{0F72BF10-A3B0-45DF-88E3-14A41EB9142C}">
      <dgm:prSet/>
      <dgm:spPr/>
      <dgm:t>
        <a:bodyPr/>
        <a:lstStyle/>
        <a:p>
          <a:pPr algn="ctr"/>
          <a:endParaRPr lang="es-CO" b="1"/>
        </a:p>
      </dgm:t>
    </dgm:pt>
    <dgm:pt modelId="{19F25601-563C-4722-B218-F5B7A9C1F8E5}" type="sibTrans" cxnId="{0F72BF10-A3B0-45DF-88E3-14A41EB9142C}">
      <dgm:prSet/>
      <dgm:spPr/>
      <dgm:t>
        <a:bodyPr/>
        <a:lstStyle/>
        <a:p>
          <a:pPr algn="ctr"/>
          <a:endParaRPr lang="es-CO" b="1"/>
        </a:p>
      </dgm:t>
    </dgm:pt>
    <dgm:pt modelId="{248AE6FA-9BA9-479A-871F-852BB7658DD7}">
      <dgm:prSet phldrT="[Texto]"/>
      <dgm:spPr>
        <a:solidFill>
          <a:srgbClr val="92D050"/>
        </a:solidFill>
      </dgm:spPr>
      <dgm:t>
        <a:bodyPr/>
        <a:lstStyle/>
        <a:p>
          <a:pPr algn="ctr"/>
          <a:r>
            <a:rPr lang="es-CO" b="1" dirty="0" smtClean="0"/>
            <a:t>SERVICIOS DE PROTECCIÓN SOCIAL</a:t>
          </a:r>
          <a:endParaRPr lang="es-CO" b="1" dirty="0"/>
        </a:p>
      </dgm:t>
    </dgm:pt>
    <dgm:pt modelId="{C17A2C7C-C91D-4756-B09E-6B3BD1AD53AA}" type="parTrans" cxnId="{B685582D-4EC8-4F30-9DFA-B6C1B565F4DA}">
      <dgm:prSet/>
      <dgm:spPr/>
      <dgm:t>
        <a:bodyPr/>
        <a:lstStyle/>
        <a:p>
          <a:pPr algn="ctr"/>
          <a:endParaRPr lang="es-CO" b="1"/>
        </a:p>
      </dgm:t>
    </dgm:pt>
    <dgm:pt modelId="{B454C1E0-E235-4AA5-8129-52E226CC8F49}" type="sibTrans" cxnId="{B685582D-4EC8-4F30-9DFA-B6C1B565F4DA}">
      <dgm:prSet/>
      <dgm:spPr/>
      <dgm:t>
        <a:bodyPr/>
        <a:lstStyle/>
        <a:p>
          <a:pPr algn="ctr"/>
          <a:endParaRPr lang="es-CO" b="1"/>
        </a:p>
      </dgm:t>
    </dgm:pt>
    <dgm:pt modelId="{EA31E8A6-1E96-43FC-A816-57DE732916B5}">
      <dgm:prSet phldrT="[Texto]" custT="1"/>
      <dgm:spPr/>
      <dgm:t>
        <a:bodyPr/>
        <a:lstStyle/>
        <a:p>
          <a:pPr algn="ctr"/>
          <a:r>
            <a:rPr lang="es-CO" sz="2000" b="1" dirty="0" smtClean="0"/>
            <a:t>Ampliar cobertura de cupos de protección</a:t>
          </a:r>
        </a:p>
        <a:p>
          <a:pPr algn="ctr"/>
          <a:r>
            <a:rPr lang="es-CO" sz="2000" b="1" dirty="0" smtClean="0"/>
            <a:t>Mejorar infraestructura física</a:t>
          </a:r>
        </a:p>
        <a:p>
          <a:pPr algn="ctr"/>
          <a:r>
            <a:rPr lang="es-CO" sz="2000" b="1" dirty="0" smtClean="0"/>
            <a:t>Cumplir normatividad medio ambiental</a:t>
          </a:r>
          <a:endParaRPr lang="es-CO" sz="2000" b="1" dirty="0"/>
        </a:p>
      </dgm:t>
    </dgm:pt>
    <dgm:pt modelId="{D17A5A52-4347-4FB1-A389-837737792268}" type="sibTrans" cxnId="{763AECD7-66B1-4F85-9E81-D7E33625C1D8}">
      <dgm:prSet/>
      <dgm:spPr/>
      <dgm:t>
        <a:bodyPr/>
        <a:lstStyle/>
        <a:p>
          <a:pPr algn="ctr"/>
          <a:endParaRPr lang="es-CO" b="1"/>
        </a:p>
      </dgm:t>
    </dgm:pt>
    <dgm:pt modelId="{F207F4FF-40E6-407D-A507-93FA7C5106CA}" type="parTrans" cxnId="{763AECD7-66B1-4F85-9E81-D7E33625C1D8}">
      <dgm:prSet/>
      <dgm:spPr/>
      <dgm:t>
        <a:bodyPr/>
        <a:lstStyle/>
        <a:p>
          <a:pPr algn="ctr"/>
          <a:endParaRPr lang="es-CO" b="1"/>
        </a:p>
      </dgm:t>
    </dgm:pt>
    <dgm:pt modelId="{E558F8FD-E48F-42CF-81EE-6BB25CC04D23}">
      <dgm:prSet phldrT="[Texto]"/>
      <dgm:spPr>
        <a:solidFill>
          <a:srgbClr val="92D050"/>
        </a:solidFill>
      </dgm:spPr>
      <dgm:t>
        <a:bodyPr/>
        <a:lstStyle/>
        <a:p>
          <a:pPr algn="ctr"/>
          <a:r>
            <a:rPr lang="es-CO" b="1" dirty="0" smtClean="0"/>
            <a:t>INCREMENTO DE LA CORRESPONSABILIDAD</a:t>
          </a:r>
          <a:endParaRPr lang="es-CO" b="1" dirty="0"/>
        </a:p>
      </dgm:t>
    </dgm:pt>
    <dgm:pt modelId="{B3E3257D-E2CC-4416-A814-FFF3DD3587AC}" type="parTrans" cxnId="{04D0171C-28AE-4B09-8DC0-4B8DB69BA7C3}">
      <dgm:prSet/>
      <dgm:spPr/>
      <dgm:t>
        <a:bodyPr/>
        <a:lstStyle/>
        <a:p>
          <a:pPr algn="ctr"/>
          <a:endParaRPr lang="es-CO" b="1"/>
        </a:p>
      </dgm:t>
    </dgm:pt>
    <dgm:pt modelId="{EB3B155C-C6E0-453E-BA70-ED63DE54E39D}" type="sibTrans" cxnId="{04D0171C-28AE-4B09-8DC0-4B8DB69BA7C3}">
      <dgm:prSet/>
      <dgm:spPr/>
      <dgm:t>
        <a:bodyPr/>
        <a:lstStyle/>
        <a:p>
          <a:pPr algn="ctr"/>
          <a:endParaRPr lang="es-CO" b="1"/>
        </a:p>
      </dgm:t>
    </dgm:pt>
    <dgm:pt modelId="{3C98E6D5-3591-4250-8F07-CC29D10D24DF}">
      <dgm:prSet phldrT="[Texto]" custT="1"/>
      <dgm:spPr/>
      <dgm:t>
        <a:bodyPr/>
        <a:lstStyle/>
        <a:p>
          <a:pPr algn="ctr"/>
          <a:r>
            <a:rPr lang="es-CO" sz="2000" b="1" dirty="0" smtClean="0"/>
            <a:t>Ampliar el número de contratos con municipios y otras entidades</a:t>
          </a:r>
          <a:endParaRPr lang="es-CO" sz="2000" b="1" dirty="0"/>
        </a:p>
      </dgm:t>
    </dgm:pt>
    <dgm:pt modelId="{04196133-61C0-40D4-A09B-C63387A400F7}" type="parTrans" cxnId="{E8CD5589-F95D-4801-8262-15904A392EA7}">
      <dgm:prSet/>
      <dgm:spPr/>
      <dgm:t>
        <a:bodyPr/>
        <a:lstStyle/>
        <a:p>
          <a:pPr algn="ctr"/>
          <a:endParaRPr lang="es-CO" b="1"/>
        </a:p>
      </dgm:t>
    </dgm:pt>
    <dgm:pt modelId="{7DE2FE46-723C-47B7-912D-2675A2C04D70}" type="sibTrans" cxnId="{E8CD5589-F95D-4801-8262-15904A392EA7}">
      <dgm:prSet/>
      <dgm:spPr/>
      <dgm:t>
        <a:bodyPr/>
        <a:lstStyle/>
        <a:p>
          <a:pPr algn="ctr"/>
          <a:endParaRPr lang="es-CO" b="1"/>
        </a:p>
      </dgm:t>
    </dgm:pt>
    <dgm:pt modelId="{2CEA1890-7283-48DA-818D-9D909CF29A5D}" type="pres">
      <dgm:prSet presAssocID="{12648B99-B142-48C2-AE54-912D3E560F38}" presName="theList" presStyleCnt="0">
        <dgm:presLayoutVars>
          <dgm:dir/>
          <dgm:animLvl val="lvl"/>
          <dgm:resizeHandles val="exact"/>
        </dgm:presLayoutVars>
      </dgm:prSet>
      <dgm:spPr/>
      <dgm:t>
        <a:bodyPr/>
        <a:lstStyle/>
        <a:p>
          <a:endParaRPr lang="es-CO"/>
        </a:p>
      </dgm:t>
    </dgm:pt>
    <dgm:pt modelId="{D62D54F4-1669-4493-985E-49868E73885C}" type="pres">
      <dgm:prSet presAssocID="{7A59D3B8-C9F7-4AB7-BFE1-DE2DD0E7C0BA}" presName="compNode" presStyleCnt="0"/>
      <dgm:spPr/>
    </dgm:pt>
    <dgm:pt modelId="{7AD10586-D721-445A-8C32-DA2D5908C828}" type="pres">
      <dgm:prSet presAssocID="{7A59D3B8-C9F7-4AB7-BFE1-DE2DD0E7C0BA}" presName="aNode" presStyleLbl="bgShp" presStyleIdx="0" presStyleCnt="3" custScaleX="109454"/>
      <dgm:spPr/>
      <dgm:t>
        <a:bodyPr/>
        <a:lstStyle/>
        <a:p>
          <a:endParaRPr lang="es-CO"/>
        </a:p>
      </dgm:t>
    </dgm:pt>
    <dgm:pt modelId="{CCDB733C-5394-4044-B418-B995EB059638}" type="pres">
      <dgm:prSet presAssocID="{7A59D3B8-C9F7-4AB7-BFE1-DE2DD0E7C0BA}" presName="textNode" presStyleLbl="bgShp" presStyleIdx="0" presStyleCnt="3"/>
      <dgm:spPr/>
      <dgm:t>
        <a:bodyPr/>
        <a:lstStyle/>
        <a:p>
          <a:endParaRPr lang="es-CO"/>
        </a:p>
      </dgm:t>
    </dgm:pt>
    <dgm:pt modelId="{F6AECCF7-8D31-41E8-9B03-9458A7AFD97F}" type="pres">
      <dgm:prSet presAssocID="{7A59D3B8-C9F7-4AB7-BFE1-DE2DD0E7C0BA}" presName="compChildNode" presStyleCnt="0"/>
      <dgm:spPr/>
    </dgm:pt>
    <dgm:pt modelId="{0A5629FE-B15F-4C49-B43B-509C74AC86B7}" type="pres">
      <dgm:prSet presAssocID="{7A59D3B8-C9F7-4AB7-BFE1-DE2DD0E7C0BA}" presName="theInnerList" presStyleCnt="0"/>
      <dgm:spPr/>
    </dgm:pt>
    <dgm:pt modelId="{D607784C-DE4D-4D4B-B0C6-61CD4C80B841}" type="pres">
      <dgm:prSet presAssocID="{972DB8B9-A46D-4A14-A8F1-057C25227577}" presName="childNode" presStyleLbl="node1" presStyleIdx="0" presStyleCnt="3" custScaleY="115498">
        <dgm:presLayoutVars>
          <dgm:bulletEnabled val="1"/>
        </dgm:presLayoutVars>
      </dgm:prSet>
      <dgm:spPr/>
      <dgm:t>
        <a:bodyPr/>
        <a:lstStyle/>
        <a:p>
          <a:endParaRPr lang="es-CO"/>
        </a:p>
      </dgm:t>
    </dgm:pt>
    <dgm:pt modelId="{2CE9A9E0-2855-4F3C-9EE0-6C83A2C60051}" type="pres">
      <dgm:prSet presAssocID="{7A59D3B8-C9F7-4AB7-BFE1-DE2DD0E7C0BA}" presName="aSpace" presStyleCnt="0"/>
      <dgm:spPr/>
    </dgm:pt>
    <dgm:pt modelId="{B4FC80EF-B241-42A4-B464-AD0F3B563423}" type="pres">
      <dgm:prSet presAssocID="{248AE6FA-9BA9-479A-871F-852BB7658DD7}" presName="compNode" presStyleCnt="0"/>
      <dgm:spPr/>
    </dgm:pt>
    <dgm:pt modelId="{1D7B7B54-8F37-4DB3-9640-B5C674419422}" type="pres">
      <dgm:prSet presAssocID="{248AE6FA-9BA9-479A-871F-852BB7658DD7}" presName="aNode" presStyleLbl="bgShp" presStyleIdx="1" presStyleCnt="3"/>
      <dgm:spPr/>
      <dgm:t>
        <a:bodyPr/>
        <a:lstStyle/>
        <a:p>
          <a:endParaRPr lang="es-CO"/>
        </a:p>
      </dgm:t>
    </dgm:pt>
    <dgm:pt modelId="{1A148624-EE36-4ABB-A494-D4B3AE999741}" type="pres">
      <dgm:prSet presAssocID="{248AE6FA-9BA9-479A-871F-852BB7658DD7}" presName="textNode" presStyleLbl="bgShp" presStyleIdx="1" presStyleCnt="3"/>
      <dgm:spPr/>
      <dgm:t>
        <a:bodyPr/>
        <a:lstStyle/>
        <a:p>
          <a:endParaRPr lang="es-CO"/>
        </a:p>
      </dgm:t>
    </dgm:pt>
    <dgm:pt modelId="{21F2EEAF-4D98-48ED-ADFD-54854315350B}" type="pres">
      <dgm:prSet presAssocID="{248AE6FA-9BA9-479A-871F-852BB7658DD7}" presName="compChildNode" presStyleCnt="0"/>
      <dgm:spPr/>
    </dgm:pt>
    <dgm:pt modelId="{D593E261-A980-42B3-9ED2-8D58CB80FF78}" type="pres">
      <dgm:prSet presAssocID="{248AE6FA-9BA9-479A-871F-852BB7658DD7}" presName="theInnerList" presStyleCnt="0"/>
      <dgm:spPr/>
    </dgm:pt>
    <dgm:pt modelId="{B52FF7A0-B509-4C77-8E19-32B77A861F53}" type="pres">
      <dgm:prSet presAssocID="{EA31E8A6-1E96-43FC-A816-57DE732916B5}" presName="childNode" presStyleLbl="node1" presStyleIdx="1" presStyleCnt="3" custScaleX="117330" custLinFactNeighborX="2402" custLinFactNeighborY="-1772">
        <dgm:presLayoutVars>
          <dgm:bulletEnabled val="1"/>
        </dgm:presLayoutVars>
      </dgm:prSet>
      <dgm:spPr/>
      <dgm:t>
        <a:bodyPr/>
        <a:lstStyle/>
        <a:p>
          <a:endParaRPr lang="es-CO"/>
        </a:p>
      </dgm:t>
    </dgm:pt>
    <dgm:pt modelId="{7146CEF4-19FD-4A0F-8467-374CBAF28E78}" type="pres">
      <dgm:prSet presAssocID="{248AE6FA-9BA9-479A-871F-852BB7658DD7}" presName="aSpace" presStyleCnt="0"/>
      <dgm:spPr/>
    </dgm:pt>
    <dgm:pt modelId="{42865079-054E-406E-8E9A-56BED3EBAFD8}" type="pres">
      <dgm:prSet presAssocID="{E558F8FD-E48F-42CF-81EE-6BB25CC04D23}" presName="compNode" presStyleCnt="0"/>
      <dgm:spPr/>
    </dgm:pt>
    <dgm:pt modelId="{196C0FA2-9970-4F07-BEA4-C0F71C77FF14}" type="pres">
      <dgm:prSet presAssocID="{E558F8FD-E48F-42CF-81EE-6BB25CC04D23}" presName="aNode" presStyleLbl="bgShp" presStyleIdx="2" presStyleCnt="3"/>
      <dgm:spPr/>
      <dgm:t>
        <a:bodyPr/>
        <a:lstStyle/>
        <a:p>
          <a:endParaRPr lang="es-CO"/>
        </a:p>
      </dgm:t>
    </dgm:pt>
    <dgm:pt modelId="{2B9CA4C1-2867-4E60-ABEA-B25CAB2ED997}" type="pres">
      <dgm:prSet presAssocID="{E558F8FD-E48F-42CF-81EE-6BB25CC04D23}" presName="textNode" presStyleLbl="bgShp" presStyleIdx="2" presStyleCnt="3"/>
      <dgm:spPr/>
      <dgm:t>
        <a:bodyPr/>
        <a:lstStyle/>
        <a:p>
          <a:endParaRPr lang="es-CO"/>
        </a:p>
      </dgm:t>
    </dgm:pt>
    <dgm:pt modelId="{A68FF644-3BE1-4821-ADA8-4762BBF7740A}" type="pres">
      <dgm:prSet presAssocID="{E558F8FD-E48F-42CF-81EE-6BB25CC04D23}" presName="compChildNode" presStyleCnt="0"/>
      <dgm:spPr/>
    </dgm:pt>
    <dgm:pt modelId="{94F2A98C-4DB9-4BD9-B236-F05052C389B5}" type="pres">
      <dgm:prSet presAssocID="{E558F8FD-E48F-42CF-81EE-6BB25CC04D23}" presName="theInnerList" presStyleCnt="0"/>
      <dgm:spPr/>
    </dgm:pt>
    <dgm:pt modelId="{8FDB3A8B-2743-4E93-B403-F60F9837AAD5}" type="pres">
      <dgm:prSet presAssocID="{3C98E6D5-3591-4250-8F07-CC29D10D24DF}" presName="childNode" presStyleLbl="node1" presStyleIdx="2" presStyleCnt="3">
        <dgm:presLayoutVars>
          <dgm:bulletEnabled val="1"/>
        </dgm:presLayoutVars>
      </dgm:prSet>
      <dgm:spPr/>
      <dgm:t>
        <a:bodyPr/>
        <a:lstStyle/>
        <a:p>
          <a:endParaRPr lang="es-CO"/>
        </a:p>
      </dgm:t>
    </dgm:pt>
  </dgm:ptLst>
  <dgm:cxnLst>
    <dgm:cxn modelId="{BBE3B635-EFBA-4DC0-A6BE-62D7128A123E}" type="presOf" srcId="{12648B99-B142-48C2-AE54-912D3E560F38}" destId="{2CEA1890-7283-48DA-818D-9D909CF29A5D}" srcOrd="0" destOrd="0" presId="urn:microsoft.com/office/officeart/2005/8/layout/lProcess2"/>
    <dgm:cxn modelId="{B9170E58-8683-43A1-BA51-D70FBC2B28F6}" type="presOf" srcId="{248AE6FA-9BA9-479A-871F-852BB7658DD7}" destId="{1A148624-EE36-4ABB-A494-D4B3AE999741}" srcOrd="1" destOrd="0" presId="urn:microsoft.com/office/officeart/2005/8/layout/lProcess2"/>
    <dgm:cxn modelId="{E8CD5589-F95D-4801-8262-15904A392EA7}" srcId="{E558F8FD-E48F-42CF-81EE-6BB25CC04D23}" destId="{3C98E6D5-3591-4250-8F07-CC29D10D24DF}" srcOrd="0" destOrd="0" parTransId="{04196133-61C0-40D4-A09B-C63387A400F7}" sibTransId="{7DE2FE46-723C-47B7-912D-2675A2C04D70}"/>
    <dgm:cxn modelId="{04D0171C-28AE-4B09-8DC0-4B8DB69BA7C3}" srcId="{12648B99-B142-48C2-AE54-912D3E560F38}" destId="{E558F8FD-E48F-42CF-81EE-6BB25CC04D23}" srcOrd="2" destOrd="0" parTransId="{B3E3257D-E2CC-4416-A814-FFF3DD3587AC}" sibTransId="{EB3B155C-C6E0-453E-BA70-ED63DE54E39D}"/>
    <dgm:cxn modelId="{6C657590-648A-4C24-8283-4091E42B5674}" type="presOf" srcId="{7A59D3B8-C9F7-4AB7-BFE1-DE2DD0E7C0BA}" destId="{CCDB733C-5394-4044-B418-B995EB059638}" srcOrd="1" destOrd="0" presId="urn:microsoft.com/office/officeart/2005/8/layout/lProcess2"/>
    <dgm:cxn modelId="{F7CAB524-4F54-4733-9B98-CC3655DF070C}" type="presOf" srcId="{248AE6FA-9BA9-479A-871F-852BB7658DD7}" destId="{1D7B7B54-8F37-4DB3-9640-B5C674419422}" srcOrd="0" destOrd="0" presId="urn:microsoft.com/office/officeart/2005/8/layout/lProcess2"/>
    <dgm:cxn modelId="{DA97F45B-184E-4D5E-8AE1-D4FE7F41BAE5}" srcId="{12648B99-B142-48C2-AE54-912D3E560F38}" destId="{7A59D3B8-C9F7-4AB7-BFE1-DE2DD0E7C0BA}" srcOrd="0" destOrd="0" parTransId="{06F301EE-73FD-4E81-8958-81539C4B65B2}" sibTransId="{3882E1E0-1DD3-431B-B828-5FE83E7522DB}"/>
    <dgm:cxn modelId="{0F72BF10-A3B0-45DF-88E3-14A41EB9142C}" srcId="{7A59D3B8-C9F7-4AB7-BFE1-DE2DD0E7C0BA}" destId="{972DB8B9-A46D-4A14-A8F1-057C25227577}" srcOrd="0" destOrd="0" parTransId="{FF80050D-14EA-4F99-B36C-892B067CE69D}" sibTransId="{19F25601-563C-4722-B218-F5B7A9C1F8E5}"/>
    <dgm:cxn modelId="{B61CE7E5-BB74-44EA-8298-D56DFD689492}" type="presOf" srcId="{3C98E6D5-3591-4250-8F07-CC29D10D24DF}" destId="{8FDB3A8B-2743-4E93-B403-F60F9837AAD5}" srcOrd="0" destOrd="0" presId="urn:microsoft.com/office/officeart/2005/8/layout/lProcess2"/>
    <dgm:cxn modelId="{9928F541-038A-4378-9E5B-A184D85E929F}" type="presOf" srcId="{E558F8FD-E48F-42CF-81EE-6BB25CC04D23}" destId="{2B9CA4C1-2867-4E60-ABEA-B25CAB2ED997}" srcOrd="1" destOrd="0" presId="urn:microsoft.com/office/officeart/2005/8/layout/lProcess2"/>
    <dgm:cxn modelId="{BBFCB865-FE3F-4BAB-8F43-9D4C0880D66E}" type="presOf" srcId="{E558F8FD-E48F-42CF-81EE-6BB25CC04D23}" destId="{196C0FA2-9970-4F07-BEA4-C0F71C77FF14}" srcOrd="0" destOrd="0" presId="urn:microsoft.com/office/officeart/2005/8/layout/lProcess2"/>
    <dgm:cxn modelId="{763AECD7-66B1-4F85-9E81-D7E33625C1D8}" srcId="{248AE6FA-9BA9-479A-871F-852BB7658DD7}" destId="{EA31E8A6-1E96-43FC-A816-57DE732916B5}" srcOrd="0" destOrd="0" parTransId="{F207F4FF-40E6-407D-A507-93FA7C5106CA}" sibTransId="{D17A5A52-4347-4FB1-A389-837737792268}"/>
    <dgm:cxn modelId="{712A4F61-8781-445F-B9D5-9769E7396B6F}" type="presOf" srcId="{7A59D3B8-C9F7-4AB7-BFE1-DE2DD0E7C0BA}" destId="{7AD10586-D721-445A-8C32-DA2D5908C828}" srcOrd="0" destOrd="0" presId="urn:microsoft.com/office/officeart/2005/8/layout/lProcess2"/>
    <dgm:cxn modelId="{B685582D-4EC8-4F30-9DFA-B6C1B565F4DA}" srcId="{12648B99-B142-48C2-AE54-912D3E560F38}" destId="{248AE6FA-9BA9-479A-871F-852BB7658DD7}" srcOrd="1" destOrd="0" parTransId="{C17A2C7C-C91D-4756-B09E-6B3BD1AD53AA}" sibTransId="{B454C1E0-E235-4AA5-8129-52E226CC8F49}"/>
    <dgm:cxn modelId="{EFBE78E0-2034-4B85-9BF3-0BEB07D491C8}" type="presOf" srcId="{EA31E8A6-1E96-43FC-A816-57DE732916B5}" destId="{B52FF7A0-B509-4C77-8E19-32B77A861F53}" srcOrd="0" destOrd="0" presId="urn:microsoft.com/office/officeart/2005/8/layout/lProcess2"/>
    <dgm:cxn modelId="{8519CFD3-1AB4-4B08-B082-485916C1BB2A}" type="presOf" srcId="{972DB8B9-A46D-4A14-A8F1-057C25227577}" destId="{D607784C-DE4D-4D4B-B0C6-61CD4C80B841}" srcOrd="0" destOrd="0" presId="urn:microsoft.com/office/officeart/2005/8/layout/lProcess2"/>
    <dgm:cxn modelId="{3214FF22-1C72-4D85-8528-C3A23CE4ACCD}" type="presParOf" srcId="{2CEA1890-7283-48DA-818D-9D909CF29A5D}" destId="{D62D54F4-1669-4493-985E-49868E73885C}" srcOrd="0" destOrd="0" presId="urn:microsoft.com/office/officeart/2005/8/layout/lProcess2"/>
    <dgm:cxn modelId="{FC688436-CCCF-449F-B320-4AA60588050E}" type="presParOf" srcId="{D62D54F4-1669-4493-985E-49868E73885C}" destId="{7AD10586-D721-445A-8C32-DA2D5908C828}" srcOrd="0" destOrd="0" presId="urn:microsoft.com/office/officeart/2005/8/layout/lProcess2"/>
    <dgm:cxn modelId="{AA5BC880-BE01-45BC-86E7-125474444186}" type="presParOf" srcId="{D62D54F4-1669-4493-985E-49868E73885C}" destId="{CCDB733C-5394-4044-B418-B995EB059638}" srcOrd="1" destOrd="0" presId="urn:microsoft.com/office/officeart/2005/8/layout/lProcess2"/>
    <dgm:cxn modelId="{DFEA0629-E16E-482F-9380-0D8D3FF68B98}" type="presParOf" srcId="{D62D54F4-1669-4493-985E-49868E73885C}" destId="{F6AECCF7-8D31-41E8-9B03-9458A7AFD97F}" srcOrd="2" destOrd="0" presId="urn:microsoft.com/office/officeart/2005/8/layout/lProcess2"/>
    <dgm:cxn modelId="{DE05C7D7-E6EF-4FC2-A04F-C0C475CC2AAC}" type="presParOf" srcId="{F6AECCF7-8D31-41E8-9B03-9458A7AFD97F}" destId="{0A5629FE-B15F-4C49-B43B-509C74AC86B7}" srcOrd="0" destOrd="0" presId="urn:microsoft.com/office/officeart/2005/8/layout/lProcess2"/>
    <dgm:cxn modelId="{96405881-5AEC-42D3-8151-1E00C4EBA949}" type="presParOf" srcId="{0A5629FE-B15F-4C49-B43B-509C74AC86B7}" destId="{D607784C-DE4D-4D4B-B0C6-61CD4C80B841}" srcOrd="0" destOrd="0" presId="urn:microsoft.com/office/officeart/2005/8/layout/lProcess2"/>
    <dgm:cxn modelId="{B6799B90-CA7E-417E-8E99-31DF867D8D84}" type="presParOf" srcId="{2CEA1890-7283-48DA-818D-9D909CF29A5D}" destId="{2CE9A9E0-2855-4F3C-9EE0-6C83A2C60051}" srcOrd="1" destOrd="0" presId="urn:microsoft.com/office/officeart/2005/8/layout/lProcess2"/>
    <dgm:cxn modelId="{87FC8496-DE1D-4F57-BA1D-DB9646D6DB25}" type="presParOf" srcId="{2CEA1890-7283-48DA-818D-9D909CF29A5D}" destId="{B4FC80EF-B241-42A4-B464-AD0F3B563423}" srcOrd="2" destOrd="0" presId="urn:microsoft.com/office/officeart/2005/8/layout/lProcess2"/>
    <dgm:cxn modelId="{7A307657-A61A-4A64-99D7-6BE6A2370EAE}" type="presParOf" srcId="{B4FC80EF-B241-42A4-B464-AD0F3B563423}" destId="{1D7B7B54-8F37-4DB3-9640-B5C674419422}" srcOrd="0" destOrd="0" presId="urn:microsoft.com/office/officeart/2005/8/layout/lProcess2"/>
    <dgm:cxn modelId="{56F11378-CB20-43A3-92D1-8FE4CF8E6390}" type="presParOf" srcId="{B4FC80EF-B241-42A4-B464-AD0F3B563423}" destId="{1A148624-EE36-4ABB-A494-D4B3AE999741}" srcOrd="1" destOrd="0" presId="urn:microsoft.com/office/officeart/2005/8/layout/lProcess2"/>
    <dgm:cxn modelId="{85DC3C10-50A0-4118-86F9-8887309CF40F}" type="presParOf" srcId="{B4FC80EF-B241-42A4-B464-AD0F3B563423}" destId="{21F2EEAF-4D98-48ED-ADFD-54854315350B}" srcOrd="2" destOrd="0" presId="urn:microsoft.com/office/officeart/2005/8/layout/lProcess2"/>
    <dgm:cxn modelId="{62FC374B-2279-4CA6-BC0A-F1EBFCB19273}" type="presParOf" srcId="{21F2EEAF-4D98-48ED-ADFD-54854315350B}" destId="{D593E261-A980-42B3-9ED2-8D58CB80FF78}" srcOrd="0" destOrd="0" presId="urn:microsoft.com/office/officeart/2005/8/layout/lProcess2"/>
    <dgm:cxn modelId="{7EC09438-1CF5-4F6A-858E-66A516A02CA1}" type="presParOf" srcId="{D593E261-A980-42B3-9ED2-8D58CB80FF78}" destId="{B52FF7A0-B509-4C77-8E19-32B77A861F53}" srcOrd="0" destOrd="0" presId="urn:microsoft.com/office/officeart/2005/8/layout/lProcess2"/>
    <dgm:cxn modelId="{D8EEDB70-8036-46BE-A172-4B7092A8E4C4}" type="presParOf" srcId="{2CEA1890-7283-48DA-818D-9D909CF29A5D}" destId="{7146CEF4-19FD-4A0F-8467-374CBAF28E78}" srcOrd="3" destOrd="0" presId="urn:microsoft.com/office/officeart/2005/8/layout/lProcess2"/>
    <dgm:cxn modelId="{82C1A40B-58BD-4491-A807-10FA43C5CF86}" type="presParOf" srcId="{2CEA1890-7283-48DA-818D-9D909CF29A5D}" destId="{42865079-054E-406E-8E9A-56BED3EBAFD8}" srcOrd="4" destOrd="0" presId="urn:microsoft.com/office/officeart/2005/8/layout/lProcess2"/>
    <dgm:cxn modelId="{541D1329-605A-4B31-9C94-B929198EAC38}" type="presParOf" srcId="{42865079-054E-406E-8E9A-56BED3EBAFD8}" destId="{196C0FA2-9970-4F07-BEA4-C0F71C77FF14}" srcOrd="0" destOrd="0" presId="urn:microsoft.com/office/officeart/2005/8/layout/lProcess2"/>
    <dgm:cxn modelId="{AE9306AB-A1A7-48BB-8AF5-85A3EEB02F4A}" type="presParOf" srcId="{42865079-054E-406E-8E9A-56BED3EBAFD8}" destId="{2B9CA4C1-2867-4E60-ABEA-B25CAB2ED997}" srcOrd="1" destOrd="0" presId="urn:microsoft.com/office/officeart/2005/8/layout/lProcess2"/>
    <dgm:cxn modelId="{56C268C7-621D-4CF8-BA92-92EE39015974}" type="presParOf" srcId="{42865079-054E-406E-8E9A-56BED3EBAFD8}" destId="{A68FF644-3BE1-4821-ADA8-4762BBF7740A}" srcOrd="2" destOrd="0" presId="urn:microsoft.com/office/officeart/2005/8/layout/lProcess2"/>
    <dgm:cxn modelId="{0945FA3E-768B-4978-932D-817416FC1972}" type="presParOf" srcId="{A68FF644-3BE1-4821-ADA8-4762BBF7740A}" destId="{94F2A98C-4DB9-4BD9-B236-F05052C389B5}" srcOrd="0" destOrd="0" presId="urn:microsoft.com/office/officeart/2005/8/layout/lProcess2"/>
    <dgm:cxn modelId="{09F30AAE-61DD-43C2-B6BA-C78ECA66E2B7}" type="presParOf" srcId="{94F2A98C-4DB9-4BD9-B236-F05052C389B5}" destId="{8FDB3A8B-2743-4E93-B403-F60F9837AAD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648B99-B142-48C2-AE54-912D3E560F38}" type="doc">
      <dgm:prSet loTypeId="urn:microsoft.com/office/officeart/2005/8/layout/lProcess2" loCatId="list" qsTypeId="urn:microsoft.com/office/officeart/2005/8/quickstyle/simple3" qsCatId="simple" csTypeId="urn:microsoft.com/office/officeart/2005/8/colors/colorful1#1" csCatId="colorful" phldr="1"/>
      <dgm:spPr/>
      <dgm:t>
        <a:bodyPr/>
        <a:lstStyle/>
        <a:p>
          <a:endParaRPr lang="es-CO"/>
        </a:p>
      </dgm:t>
    </dgm:pt>
    <dgm:pt modelId="{7A59D3B8-C9F7-4AB7-BFE1-DE2DD0E7C0BA}">
      <dgm:prSet phldrT="[Texto]"/>
      <dgm:spPr>
        <a:solidFill>
          <a:srgbClr val="92D050"/>
        </a:solidFill>
      </dgm:spPr>
      <dgm:t>
        <a:bodyPr/>
        <a:lstStyle/>
        <a:p>
          <a:pPr algn="ctr"/>
          <a:r>
            <a:rPr lang="es-CO" b="1" dirty="0" smtClean="0"/>
            <a:t>DEBILIDADES</a:t>
          </a:r>
          <a:endParaRPr lang="es-CO" b="1" dirty="0"/>
        </a:p>
      </dgm:t>
    </dgm:pt>
    <dgm:pt modelId="{06F301EE-73FD-4E81-8958-81539C4B65B2}" type="parTrans" cxnId="{DA97F45B-184E-4D5E-8AE1-D4FE7F41BAE5}">
      <dgm:prSet/>
      <dgm:spPr/>
      <dgm:t>
        <a:bodyPr/>
        <a:lstStyle/>
        <a:p>
          <a:pPr algn="ctr"/>
          <a:endParaRPr lang="es-CO" b="1"/>
        </a:p>
      </dgm:t>
    </dgm:pt>
    <dgm:pt modelId="{3882E1E0-1DD3-431B-B828-5FE83E7522DB}" type="sibTrans" cxnId="{DA97F45B-184E-4D5E-8AE1-D4FE7F41BAE5}">
      <dgm:prSet/>
      <dgm:spPr/>
      <dgm:t>
        <a:bodyPr/>
        <a:lstStyle/>
        <a:p>
          <a:pPr algn="ctr"/>
          <a:endParaRPr lang="es-CO" b="1"/>
        </a:p>
      </dgm:t>
    </dgm:pt>
    <dgm:pt modelId="{972DB8B9-A46D-4A14-A8F1-057C25227577}">
      <dgm:prSet phldrT="[Texto]" custT="1"/>
      <dgm:spPr/>
      <dgm:t>
        <a:bodyPr/>
        <a:lstStyle/>
        <a:p>
          <a:pPr algn="ctr"/>
          <a:r>
            <a:rPr lang="es-CO" sz="1900" b="1" dirty="0" smtClean="0"/>
            <a:t>Insuficientes recursos económicos </a:t>
          </a:r>
          <a:endParaRPr lang="es-CO" sz="1900" b="1" dirty="0"/>
        </a:p>
      </dgm:t>
    </dgm:pt>
    <dgm:pt modelId="{FF80050D-14EA-4F99-B36C-892B067CE69D}" type="parTrans" cxnId="{0F72BF10-A3B0-45DF-88E3-14A41EB9142C}">
      <dgm:prSet/>
      <dgm:spPr/>
      <dgm:t>
        <a:bodyPr/>
        <a:lstStyle/>
        <a:p>
          <a:pPr algn="ctr"/>
          <a:endParaRPr lang="es-CO" b="1"/>
        </a:p>
      </dgm:t>
    </dgm:pt>
    <dgm:pt modelId="{19F25601-563C-4722-B218-F5B7A9C1F8E5}" type="sibTrans" cxnId="{0F72BF10-A3B0-45DF-88E3-14A41EB9142C}">
      <dgm:prSet/>
      <dgm:spPr/>
      <dgm:t>
        <a:bodyPr/>
        <a:lstStyle/>
        <a:p>
          <a:pPr algn="ctr"/>
          <a:endParaRPr lang="es-CO" b="1"/>
        </a:p>
      </dgm:t>
    </dgm:pt>
    <dgm:pt modelId="{248AE6FA-9BA9-479A-871F-852BB7658DD7}">
      <dgm:prSet phldrT="[Texto]"/>
      <dgm:spPr>
        <a:solidFill>
          <a:srgbClr val="92D050"/>
        </a:solidFill>
      </dgm:spPr>
      <dgm:t>
        <a:bodyPr/>
        <a:lstStyle/>
        <a:p>
          <a:pPr algn="ctr"/>
          <a:r>
            <a:rPr lang="es-CO" b="1" dirty="0" smtClean="0"/>
            <a:t>RETOS</a:t>
          </a:r>
          <a:endParaRPr lang="es-CO" b="1" dirty="0"/>
        </a:p>
      </dgm:t>
    </dgm:pt>
    <dgm:pt modelId="{C17A2C7C-C91D-4756-B09E-6B3BD1AD53AA}" type="parTrans" cxnId="{B685582D-4EC8-4F30-9DFA-B6C1B565F4DA}">
      <dgm:prSet/>
      <dgm:spPr/>
      <dgm:t>
        <a:bodyPr/>
        <a:lstStyle/>
        <a:p>
          <a:pPr algn="ctr"/>
          <a:endParaRPr lang="es-CO" b="1"/>
        </a:p>
      </dgm:t>
    </dgm:pt>
    <dgm:pt modelId="{B454C1E0-E235-4AA5-8129-52E226CC8F49}" type="sibTrans" cxnId="{B685582D-4EC8-4F30-9DFA-B6C1B565F4DA}">
      <dgm:prSet/>
      <dgm:spPr/>
      <dgm:t>
        <a:bodyPr/>
        <a:lstStyle/>
        <a:p>
          <a:pPr algn="ctr"/>
          <a:endParaRPr lang="es-CO" b="1"/>
        </a:p>
      </dgm:t>
    </dgm:pt>
    <dgm:pt modelId="{EA31E8A6-1E96-43FC-A816-57DE732916B5}">
      <dgm:prSet phldrT="[Texto]" custT="1">
        <dgm:style>
          <a:lnRef idx="1">
            <a:schemeClr val="accent2"/>
          </a:lnRef>
          <a:fillRef idx="2">
            <a:schemeClr val="accent2"/>
          </a:fillRef>
          <a:effectRef idx="1">
            <a:schemeClr val="accent2"/>
          </a:effectRef>
          <a:fontRef idx="minor">
            <a:schemeClr val="dk1"/>
          </a:fontRef>
        </dgm:style>
      </dgm:prSet>
      <dgm:spPr/>
      <dgm:t>
        <a:bodyPr/>
        <a:lstStyle/>
        <a:p>
          <a:pPr algn="ctr"/>
          <a:r>
            <a:rPr lang="es-CO" sz="2000" b="1" dirty="0" smtClean="0"/>
            <a:t>Fortalecer alianzas estratégicas</a:t>
          </a:r>
        </a:p>
        <a:p>
          <a:pPr algn="ctr"/>
          <a:r>
            <a:rPr lang="es-CO" sz="2000" b="1" dirty="0" smtClean="0"/>
            <a:t>Ampliar cupos para venta de servicios </a:t>
          </a:r>
        </a:p>
        <a:p>
          <a:pPr algn="ctr"/>
          <a:r>
            <a:rPr lang="es-CO" sz="2000" b="1" dirty="0" smtClean="0"/>
            <a:t>Organización administrativa eficiente</a:t>
          </a:r>
          <a:endParaRPr lang="es-CO" sz="2000" b="1" dirty="0"/>
        </a:p>
      </dgm:t>
    </dgm:pt>
    <dgm:pt modelId="{D17A5A52-4347-4FB1-A389-837737792268}" type="sibTrans" cxnId="{763AECD7-66B1-4F85-9E81-D7E33625C1D8}">
      <dgm:prSet/>
      <dgm:spPr/>
      <dgm:t>
        <a:bodyPr/>
        <a:lstStyle/>
        <a:p>
          <a:pPr algn="ctr"/>
          <a:endParaRPr lang="es-CO" b="1"/>
        </a:p>
      </dgm:t>
    </dgm:pt>
    <dgm:pt modelId="{F207F4FF-40E6-407D-A507-93FA7C5106CA}" type="parTrans" cxnId="{763AECD7-66B1-4F85-9E81-D7E33625C1D8}">
      <dgm:prSet/>
      <dgm:spPr/>
      <dgm:t>
        <a:bodyPr/>
        <a:lstStyle/>
        <a:p>
          <a:pPr algn="ctr"/>
          <a:endParaRPr lang="es-CO" b="1"/>
        </a:p>
      </dgm:t>
    </dgm:pt>
    <dgm:pt modelId="{E558F8FD-E48F-42CF-81EE-6BB25CC04D23}">
      <dgm:prSet phldrT="[Texto]"/>
      <dgm:spPr>
        <a:solidFill>
          <a:srgbClr val="92D050"/>
        </a:solidFill>
      </dgm:spPr>
      <dgm:t>
        <a:bodyPr/>
        <a:lstStyle/>
        <a:p>
          <a:pPr algn="ctr"/>
          <a:r>
            <a:rPr lang="es-CO" b="1" dirty="0" smtClean="0"/>
            <a:t>OPORTUNIDADES</a:t>
          </a:r>
          <a:endParaRPr lang="es-CO" b="1" dirty="0"/>
        </a:p>
      </dgm:t>
    </dgm:pt>
    <dgm:pt modelId="{B3E3257D-E2CC-4416-A814-FFF3DD3587AC}" type="parTrans" cxnId="{04D0171C-28AE-4B09-8DC0-4B8DB69BA7C3}">
      <dgm:prSet/>
      <dgm:spPr/>
      <dgm:t>
        <a:bodyPr/>
        <a:lstStyle/>
        <a:p>
          <a:pPr algn="ctr"/>
          <a:endParaRPr lang="es-CO" b="1"/>
        </a:p>
      </dgm:t>
    </dgm:pt>
    <dgm:pt modelId="{EB3B155C-C6E0-453E-BA70-ED63DE54E39D}" type="sibTrans" cxnId="{04D0171C-28AE-4B09-8DC0-4B8DB69BA7C3}">
      <dgm:prSet/>
      <dgm:spPr/>
      <dgm:t>
        <a:bodyPr/>
        <a:lstStyle/>
        <a:p>
          <a:pPr algn="ctr"/>
          <a:endParaRPr lang="es-CO" b="1"/>
        </a:p>
      </dgm:t>
    </dgm:pt>
    <dgm:pt modelId="{3C98E6D5-3591-4250-8F07-CC29D10D24DF}">
      <dgm:prSet phldrT="[Texto]" custT="1">
        <dgm:style>
          <a:lnRef idx="1">
            <a:schemeClr val="accent2"/>
          </a:lnRef>
          <a:fillRef idx="2">
            <a:schemeClr val="accent2"/>
          </a:fillRef>
          <a:effectRef idx="1">
            <a:schemeClr val="accent2"/>
          </a:effectRef>
          <a:fontRef idx="minor">
            <a:schemeClr val="dk1"/>
          </a:fontRef>
        </dgm:style>
      </dgm:prSet>
      <dgm:spPr/>
      <dgm:t>
        <a:bodyPr/>
        <a:lstStyle/>
        <a:p>
          <a:pPr algn="ctr"/>
          <a:r>
            <a:rPr lang="es-CO" sz="2000" b="1" dirty="0" smtClean="0"/>
            <a:t>Centros de protección propios y dotados</a:t>
          </a:r>
        </a:p>
        <a:p>
          <a:pPr algn="ctr"/>
          <a:r>
            <a:rPr lang="es-CO" sz="2000" b="1" dirty="0" smtClean="0"/>
            <a:t>Experiencia y líderes en protección</a:t>
          </a:r>
        </a:p>
        <a:p>
          <a:pPr algn="ctr"/>
          <a:r>
            <a:rPr lang="es-CO" sz="2000" b="1" dirty="0" smtClean="0"/>
            <a:t>Servicios certificados en calidad</a:t>
          </a:r>
        </a:p>
      </dgm:t>
    </dgm:pt>
    <dgm:pt modelId="{04196133-61C0-40D4-A09B-C63387A400F7}" type="parTrans" cxnId="{E8CD5589-F95D-4801-8262-15904A392EA7}">
      <dgm:prSet/>
      <dgm:spPr/>
      <dgm:t>
        <a:bodyPr/>
        <a:lstStyle/>
        <a:p>
          <a:pPr algn="ctr"/>
          <a:endParaRPr lang="es-CO" b="1"/>
        </a:p>
      </dgm:t>
    </dgm:pt>
    <dgm:pt modelId="{7DE2FE46-723C-47B7-912D-2675A2C04D70}" type="sibTrans" cxnId="{E8CD5589-F95D-4801-8262-15904A392EA7}">
      <dgm:prSet/>
      <dgm:spPr/>
      <dgm:t>
        <a:bodyPr/>
        <a:lstStyle/>
        <a:p>
          <a:pPr algn="ctr"/>
          <a:endParaRPr lang="es-CO" b="1"/>
        </a:p>
      </dgm:t>
    </dgm:pt>
    <dgm:pt modelId="{2CEA1890-7283-48DA-818D-9D909CF29A5D}" type="pres">
      <dgm:prSet presAssocID="{12648B99-B142-48C2-AE54-912D3E560F38}" presName="theList" presStyleCnt="0">
        <dgm:presLayoutVars>
          <dgm:dir/>
          <dgm:animLvl val="lvl"/>
          <dgm:resizeHandles val="exact"/>
        </dgm:presLayoutVars>
      </dgm:prSet>
      <dgm:spPr/>
      <dgm:t>
        <a:bodyPr/>
        <a:lstStyle/>
        <a:p>
          <a:endParaRPr lang="es-CO"/>
        </a:p>
      </dgm:t>
    </dgm:pt>
    <dgm:pt modelId="{D62D54F4-1669-4493-985E-49868E73885C}" type="pres">
      <dgm:prSet presAssocID="{7A59D3B8-C9F7-4AB7-BFE1-DE2DD0E7C0BA}" presName="compNode" presStyleCnt="0"/>
      <dgm:spPr/>
    </dgm:pt>
    <dgm:pt modelId="{7AD10586-D721-445A-8C32-DA2D5908C828}" type="pres">
      <dgm:prSet presAssocID="{7A59D3B8-C9F7-4AB7-BFE1-DE2DD0E7C0BA}" presName="aNode" presStyleLbl="bgShp" presStyleIdx="0" presStyleCnt="3"/>
      <dgm:spPr/>
      <dgm:t>
        <a:bodyPr/>
        <a:lstStyle/>
        <a:p>
          <a:endParaRPr lang="es-CO"/>
        </a:p>
      </dgm:t>
    </dgm:pt>
    <dgm:pt modelId="{CCDB733C-5394-4044-B418-B995EB059638}" type="pres">
      <dgm:prSet presAssocID="{7A59D3B8-C9F7-4AB7-BFE1-DE2DD0E7C0BA}" presName="textNode" presStyleLbl="bgShp" presStyleIdx="0" presStyleCnt="3"/>
      <dgm:spPr/>
      <dgm:t>
        <a:bodyPr/>
        <a:lstStyle/>
        <a:p>
          <a:endParaRPr lang="es-CO"/>
        </a:p>
      </dgm:t>
    </dgm:pt>
    <dgm:pt modelId="{F6AECCF7-8D31-41E8-9B03-9458A7AFD97F}" type="pres">
      <dgm:prSet presAssocID="{7A59D3B8-C9F7-4AB7-BFE1-DE2DD0E7C0BA}" presName="compChildNode" presStyleCnt="0"/>
      <dgm:spPr/>
    </dgm:pt>
    <dgm:pt modelId="{0A5629FE-B15F-4C49-B43B-509C74AC86B7}" type="pres">
      <dgm:prSet presAssocID="{7A59D3B8-C9F7-4AB7-BFE1-DE2DD0E7C0BA}" presName="theInnerList" presStyleCnt="0"/>
      <dgm:spPr/>
    </dgm:pt>
    <dgm:pt modelId="{D607784C-DE4D-4D4B-B0C6-61CD4C80B841}" type="pres">
      <dgm:prSet presAssocID="{972DB8B9-A46D-4A14-A8F1-057C25227577}" presName="childNode" presStyleLbl="node1" presStyleIdx="0" presStyleCnt="3" custScaleY="115498">
        <dgm:presLayoutVars>
          <dgm:bulletEnabled val="1"/>
        </dgm:presLayoutVars>
      </dgm:prSet>
      <dgm:spPr/>
      <dgm:t>
        <a:bodyPr/>
        <a:lstStyle/>
        <a:p>
          <a:endParaRPr lang="es-CO"/>
        </a:p>
      </dgm:t>
    </dgm:pt>
    <dgm:pt modelId="{2CE9A9E0-2855-4F3C-9EE0-6C83A2C60051}" type="pres">
      <dgm:prSet presAssocID="{7A59D3B8-C9F7-4AB7-BFE1-DE2DD0E7C0BA}" presName="aSpace" presStyleCnt="0"/>
      <dgm:spPr/>
    </dgm:pt>
    <dgm:pt modelId="{B4FC80EF-B241-42A4-B464-AD0F3B563423}" type="pres">
      <dgm:prSet presAssocID="{248AE6FA-9BA9-479A-871F-852BB7658DD7}" presName="compNode" presStyleCnt="0"/>
      <dgm:spPr/>
    </dgm:pt>
    <dgm:pt modelId="{1D7B7B54-8F37-4DB3-9640-B5C674419422}" type="pres">
      <dgm:prSet presAssocID="{248AE6FA-9BA9-479A-871F-852BB7658DD7}" presName="aNode" presStyleLbl="bgShp" presStyleIdx="1" presStyleCnt="3"/>
      <dgm:spPr/>
      <dgm:t>
        <a:bodyPr/>
        <a:lstStyle/>
        <a:p>
          <a:endParaRPr lang="es-CO"/>
        </a:p>
      </dgm:t>
    </dgm:pt>
    <dgm:pt modelId="{1A148624-EE36-4ABB-A494-D4B3AE999741}" type="pres">
      <dgm:prSet presAssocID="{248AE6FA-9BA9-479A-871F-852BB7658DD7}" presName="textNode" presStyleLbl="bgShp" presStyleIdx="1" presStyleCnt="3"/>
      <dgm:spPr/>
      <dgm:t>
        <a:bodyPr/>
        <a:lstStyle/>
        <a:p>
          <a:endParaRPr lang="es-CO"/>
        </a:p>
      </dgm:t>
    </dgm:pt>
    <dgm:pt modelId="{21F2EEAF-4D98-48ED-ADFD-54854315350B}" type="pres">
      <dgm:prSet presAssocID="{248AE6FA-9BA9-479A-871F-852BB7658DD7}" presName="compChildNode" presStyleCnt="0"/>
      <dgm:spPr/>
    </dgm:pt>
    <dgm:pt modelId="{D593E261-A980-42B3-9ED2-8D58CB80FF78}" type="pres">
      <dgm:prSet presAssocID="{248AE6FA-9BA9-479A-871F-852BB7658DD7}" presName="theInnerList" presStyleCnt="0"/>
      <dgm:spPr/>
    </dgm:pt>
    <dgm:pt modelId="{B52FF7A0-B509-4C77-8E19-32B77A861F53}" type="pres">
      <dgm:prSet presAssocID="{EA31E8A6-1E96-43FC-A816-57DE732916B5}" presName="childNode" presStyleLbl="node1" presStyleIdx="1" presStyleCnt="3" custScaleX="117330" custLinFactNeighborX="2402" custLinFactNeighborY="-1772">
        <dgm:presLayoutVars>
          <dgm:bulletEnabled val="1"/>
        </dgm:presLayoutVars>
      </dgm:prSet>
      <dgm:spPr/>
      <dgm:t>
        <a:bodyPr/>
        <a:lstStyle/>
        <a:p>
          <a:endParaRPr lang="es-CO"/>
        </a:p>
      </dgm:t>
    </dgm:pt>
    <dgm:pt modelId="{7146CEF4-19FD-4A0F-8467-374CBAF28E78}" type="pres">
      <dgm:prSet presAssocID="{248AE6FA-9BA9-479A-871F-852BB7658DD7}" presName="aSpace" presStyleCnt="0"/>
      <dgm:spPr/>
    </dgm:pt>
    <dgm:pt modelId="{42865079-054E-406E-8E9A-56BED3EBAFD8}" type="pres">
      <dgm:prSet presAssocID="{E558F8FD-E48F-42CF-81EE-6BB25CC04D23}" presName="compNode" presStyleCnt="0"/>
      <dgm:spPr/>
    </dgm:pt>
    <dgm:pt modelId="{196C0FA2-9970-4F07-BEA4-C0F71C77FF14}" type="pres">
      <dgm:prSet presAssocID="{E558F8FD-E48F-42CF-81EE-6BB25CC04D23}" presName="aNode" presStyleLbl="bgShp" presStyleIdx="2" presStyleCnt="3"/>
      <dgm:spPr/>
      <dgm:t>
        <a:bodyPr/>
        <a:lstStyle/>
        <a:p>
          <a:endParaRPr lang="es-CO"/>
        </a:p>
      </dgm:t>
    </dgm:pt>
    <dgm:pt modelId="{2B9CA4C1-2867-4E60-ABEA-B25CAB2ED997}" type="pres">
      <dgm:prSet presAssocID="{E558F8FD-E48F-42CF-81EE-6BB25CC04D23}" presName="textNode" presStyleLbl="bgShp" presStyleIdx="2" presStyleCnt="3"/>
      <dgm:spPr/>
      <dgm:t>
        <a:bodyPr/>
        <a:lstStyle/>
        <a:p>
          <a:endParaRPr lang="es-CO"/>
        </a:p>
      </dgm:t>
    </dgm:pt>
    <dgm:pt modelId="{A68FF644-3BE1-4821-ADA8-4762BBF7740A}" type="pres">
      <dgm:prSet presAssocID="{E558F8FD-E48F-42CF-81EE-6BB25CC04D23}" presName="compChildNode" presStyleCnt="0"/>
      <dgm:spPr/>
    </dgm:pt>
    <dgm:pt modelId="{94F2A98C-4DB9-4BD9-B236-F05052C389B5}" type="pres">
      <dgm:prSet presAssocID="{E558F8FD-E48F-42CF-81EE-6BB25CC04D23}" presName="theInnerList" presStyleCnt="0"/>
      <dgm:spPr/>
    </dgm:pt>
    <dgm:pt modelId="{8FDB3A8B-2743-4E93-B403-F60F9837AAD5}" type="pres">
      <dgm:prSet presAssocID="{3C98E6D5-3591-4250-8F07-CC29D10D24DF}" presName="childNode" presStyleLbl="node1" presStyleIdx="2" presStyleCnt="3">
        <dgm:presLayoutVars>
          <dgm:bulletEnabled val="1"/>
        </dgm:presLayoutVars>
      </dgm:prSet>
      <dgm:spPr/>
      <dgm:t>
        <a:bodyPr/>
        <a:lstStyle/>
        <a:p>
          <a:endParaRPr lang="es-CO"/>
        </a:p>
      </dgm:t>
    </dgm:pt>
  </dgm:ptLst>
  <dgm:cxnLst>
    <dgm:cxn modelId="{BBE3B635-EFBA-4DC0-A6BE-62D7128A123E}" type="presOf" srcId="{12648B99-B142-48C2-AE54-912D3E560F38}" destId="{2CEA1890-7283-48DA-818D-9D909CF29A5D}" srcOrd="0" destOrd="0" presId="urn:microsoft.com/office/officeart/2005/8/layout/lProcess2"/>
    <dgm:cxn modelId="{B9170E58-8683-43A1-BA51-D70FBC2B28F6}" type="presOf" srcId="{248AE6FA-9BA9-479A-871F-852BB7658DD7}" destId="{1A148624-EE36-4ABB-A494-D4B3AE999741}" srcOrd="1" destOrd="0" presId="urn:microsoft.com/office/officeart/2005/8/layout/lProcess2"/>
    <dgm:cxn modelId="{E8CD5589-F95D-4801-8262-15904A392EA7}" srcId="{E558F8FD-E48F-42CF-81EE-6BB25CC04D23}" destId="{3C98E6D5-3591-4250-8F07-CC29D10D24DF}" srcOrd="0" destOrd="0" parTransId="{04196133-61C0-40D4-A09B-C63387A400F7}" sibTransId="{7DE2FE46-723C-47B7-912D-2675A2C04D70}"/>
    <dgm:cxn modelId="{04D0171C-28AE-4B09-8DC0-4B8DB69BA7C3}" srcId="{12648B99-B142-48C2-AE54-912D3E560F38}" destId="{E558F8FD-E48F-42CF-81EE-6BB25CC04D23}" srcOrd="2" destOrd="0" parTransId="{B3E3257D-E2CC-4416-A814-FFF3DD3587AC}" sibTransId="{EB3B155C-C6E0-453E-BA70-ED63DE54E39D}"/>
    <dgm:cxn modelId="{6C657590-648A-4C24-8283-4091E42B5674}" type="presOf" srcId="{7A59D3B8-C9F7-4AB7-BFE1-DE2DD0E7C0BA}" destId="{CCDB733C-5394-4044-B418-B995EB059638}" srcOrd="1" destOrd="0" presId="urn:microsoft.com/office/officeart/2005/8/layout/lProcess2"/>
    <dgm:cxn modelId="{F7CAB524-4F54-4733-9B98-CC3655DF070C}" type="presOf" srcId="{248AE6FA-9BA9-479A-871F-852BB7658DD7}" destId="{1D7B7B54-8F37-4DB3-9640-B5C674419422}" srcOrd="0" destOrd="0" presId="urn:microsoft.com/office/officeart/2005/8/layout/lProcess2"/>
    <dgm:cxn modelId="{DA97F45B-184E-4D5E-8AE1-D4FE7F41BAE5}" srcId="{12648B99-B142-48C2-AE54-912D3E560F38}" destId="{7A59D3B8-C9F7-4AB7-BFE1-DE2DD0E7C0BA}" srcOrd="0" destOrd="0" parTransId="{06F301EE-73FD-4E81-8958-81539C4B65B2}" sibTransId="{3882E1E0-1DD3-431B-B828-5FE83E7522DB}"/>
    <dgm:cxn modelId="{0F72BF10-A3B0-45DF-88E3-14A41EB9142C}" srcId="{7A59D3B8-C9F7-4AB7-BFE1-DE2DD0E7C0BA}" destId="{972DB8B9-A46D-4A14-A8F1-057C25227577}" srcOrd="0" destOrd="0" parTransId="{FF80050D-14EA-4F99-B36C-892B067CE69D}" sibTransId="{19F25601-563C-4722-B218-F5B7A9C1F8E5}"/>
    <dgm:cxn modelId="{B61CE7E5-BB74-44EA-8298-D56DFD689492}" type="presOf" srcId="{3C98E6D5-3591-4250-8F07-CC29D10D24DF}" destId="{8FDB3A8B-2743-4E93-B403-F60F9837AAD5}" srcOrd="0" destOrd="0" presId="urn:microsoft.com/office/officeart/2005/8/layout/lProcess2"/>
    <dgm:cxn modelId="{9928F541-038A-4378-9E5B-A184D85E929F}" type="presOf" srcId="{E558F8FD-E48F-42CF-81EE-6BB25CC04D23}" destId="{2B9CA4C1-2867-4E60-ABEA-B25CAB2ED997}" srcOrd="1" destOrd="0" presId="urn:microsoft.com/office/officeart/2005/8/layout/lProcess2"/>
    <dgm:cxn modelId="{BBFCB865-FE3F-4BAB-8F43-9D4C0880D66E}" type="presOf" srcId="{E558F8FD-E48F-42CF-81EE-6BB25CC04D23}" destId="{196C0FA2-9970-4F07-BEA4-C0F71C77FF14}" srcOrd="0" destOrd="0" presId="urn:microsoft.com/office/officeart/2005/8/layout/lProcess2"/>
    <dgm:cxn modelId="{763AECD7-66B1-4F85-9E81-D7E33625C1D8}" srcId="{248AE6FA-9BA9-479A-871F-852BB7658DD7}" destId="{EA31E8A6-1E96-43FC-A816-57DE732916B5}" srcOrd="0" destOrd="0" parTransId="{F207F4FF-40E6-407D-A507-93FA7C5106CA}" sibTransId="{D17A5A52-4347-4FB1-A389-837737792268}"/>
    <dgm:cxn modelId="{712A4F61-8781-445F-B9D5-9769E7396B6F}" type="presOf" srcId="{7A59D3B8-C9F7-4AB7-BFE1-DE2DD0E7C0BA}" destId="{7AD10586-D721-445A-8C32-DA2D5908C828}" srcOrd="0" destOrd="0" presId="urn:microsoft.com/office/officeart/2005/8/layout/lProcess2"/>
    <dgm:cxn modelId="{B685582D-4EC8-4F30-9DFA-B6C1B565F4DA}" srcId="{12648B99-B142-48C2-AE54-912D3E560F38}" destId="{248AE6FA-9BA9-479A-871F-852BB7658DD7}" srcOrd="1" destOrd="0" parTransId="{C17A2C7C-C91D-4756-B09E-6B3BD1AD53AA}" sibTransId="{B454C1E0-E235-4AA5-8129-52E226CC8F49}"/>
    <dgm:cxn modelId="{EFBE78E0-2034-4B85-9BF3-0BEB07D491C8}" type="presOf" srcId="{EA31E8A6-1E96-43FC-A816-57DE732916B5}" destId="{B52FF7A0-B509-4C77-8E19-32B77A861F53}" srcOrd="0" destOrd="0" presId="urn:microsoft.com/office/officeart/2005/8/layout/lProcess2"/>
    <dgm:cxn modelId="{8519CFD3-1AB4-4B08-B082-485916C1BB2A}" type="presOf" srcId="{972DB8B9-A46D-4A14-A8F1-057C25227577}" destId="{D607784C-DE4D-4D4B-B0C6-61CD4C80B841}" srcOrd="0" destOrd="0" presId="urn:microsoft.com/office/officeart/2005/8/layout/lProcess2"/>
    <dgm:cxn modelId="{3214FF22-1C72-4D85-8528-C3A23CE4ACCD}" type="presParOf" srcId="{2CEA1890-7283-48DA-818D-9D909CF29A5D}" destId="{D62D54F4-1669-4493-985E-49868E73885C}" srcOrd="0" destOrd="0" presId="urn:microsoft.com/office/officeart/2005/8/layout/lProcess2"/>
    <dgm:cxn modelId="{FC688436-CCCF-449F-B320-4AA60588050E}" type="presParOf" srcId="{D62D54F4-1669-4493-985E-49868E73885C}" destId="{7AD10586-D721-445A-8C32-DA2D5908C828}" srcOrd="0" destOrd="0" presId="urn:microsoft.com/office/officeart/2005/8/layout/lProcess2"/>
    <dgm:cxn modelId="{AA5BC880-BE01-45BC-86E7-125474444186}" type="presParOf" srcId="{D62D54F4-1669-4493-985E-49868E73885C}" destId="{CCDB733C-5394-4044-B418-B995EB059638}" srcOrd="1" destOrd="0" presId="urn:microsoft.com/office/officeart/2005/8/layout/lProcess2"/>
    <dgm:cxn modelId="{DFEA0629-E16E-482F-9380-0D8D3FF68B98}" type="presParOf" srcId="{D62D54F4-1669-4493-985E-49868E73885C}" destId="{F6AECCF7-8D31-41E8-9B03-9458A7AFD97F}" srcOrd="2" destOrd="0" presId="urn:microsoft.com/office/officeart/2005/8/layout/lProcess2"/>
    <dgm:cxn modelId="{DE05C7D7-E6EF-4FC2-A04F-C0C475CC2AAC}" type="presParOf" srcId="{F6AECCF7-8D31-41E8-9B03-9458A7AFD97F}" destId="{0A5629FE-B15F-4C49-B43B-509C74AC86B7}" srcOrd="0" destOrd="0" presId="urn:microsoft.com/office/officeart/2005/8/layout/lProcess2"/>
    <dgm:cxn modelId="{96405881-5AEC-42D3-8151-1E00C4EBA949}" type="presParOf" srcId="{0A5629FE-B15F-4C49-B43B-509C74AC86B7}" destId="{D607784C-DE4D-4D4B-B0C6-61CD4C80B841}" srcOrd="0" destOrd="0" presId="urn:microsoft.com/office/officeart/2005/8/layout/lProcess2"/>
    <dgm:cxn modelId="{B6799B90-CA7E-417E-8E99-31DF867D8D84}" type="presParOf" srcId="{2CEA1890-7283-48DA-818D-9D909CF29A5D}" destId="{2CE9A9E0-2855-4F3C-9EE0-6C83A2C60051}" srcOrd="1" destOrd="0" presId="urn:microsoft.com/office/officeart/2005/8/layout/lProcess2"/>
    <dgm:cxn modelId="{87FC8496-DE1D-4F57-BA1D-DB9646D6DB25}" type="presParOf" srcId="{2CEA1890-7283-48DA-818D-9D909CF29A5D}" destId="{B4FC80EF-B241-42A4-B464-AD0F3B563423}" srcOrd="2" destOrd="0" presId="urn:microsoft.com/office/officeart/2005/8/layout/lProcess2"/>
    <dgm:cxn modelId="{7A307657-A61A-4A64-99D7-6BE6A2370EAE}" type="presParOf" srcId="{B4FC80EF-B241-42A4-B464-AD0F3B563423}" destId="{1D7B7B54-8F37-4DB3-9640-B5C674419422}" srcOrd="0" destOrd="0" presId="urn:microsoft.com/office/officeart/2005/8/layout/lProcess2"/>
    <dgm:cxn modelId="{56F11378-CB20-43A3-92D1-8FE4CF8E6390}" type="presParOf" srcId="{B4FC80EF-B241-42A4-B464-AD0F3B563423}" destId="{1A148624-EE36-4ABB-A494-D4B3AE999741}" srcOrd="1" destOrd="0" presId="urn:microsoft.com/office/officeart/2005/8/layout/lProcess2"/>
    <dgm:cxn modelId="{85DC3C10-50A0-4118-86F9-8887309CF40F}" type="presParOf" srcId="{B4FC80EF-B241-42A4-B464-AD0F3B563423}" destId="{21F2EEAF-4D98-48ED-ADFD-54854315350B}" srcOrd="2" destOrd="0" presId="urn:microsoft.com/office/officeart/2005/8/layout/lProcess2"/>
    <dgm:cxn modelId="{62FC374B-2279-4CA6-BC0A-F1EBFCB19273}" type="presParOf" srcId="{21F2EEAF-4D98-48ED-ADFD-54854315350B}" destId="{D593E261-A980-42B3-9ED2-8D58CB80FF78}" srcOrd="0" destOrd="0" presId="urn:microsoft.com/office/officeart/2005/8/layout/lProcess2"/>
    <dgm:cxn modelId="{7EC09438-1CF5-4F6A-858E-66A516A02CA1}" type="presParOf" srcId="{D593E261-A980-42B3-9ED2-8D58CB80FF78}" destId="{B52FF7A0-B509-4C77-8E19-32B77A861F53}" srcOrd="0" destOrd="0" presId="urn:microsoft.com/office/officeart/2005/8/layout/lProcess2"/>
    <dgm:cxn modelId="{D8EEDB70-8036-46BE-A172-4B7092A8E4C4}" type="presParOf" srcId="{2CEA1890-7283-48DA-818D-9D909CF29A5D}" destId="{7146CEF4-19FD-4A0F-8467-374CBAF28E78}" srcOrd="3" destOrd="0" presId="urn:microsoft.com/office/officeart/2005/8/layout/lProcess2"/>
    <dgm:cxn modelId="{82C1A40B-58BD-4491-A807-10FA43C5CF86}" type="presParOf" srcId="{2CEA1890-7283-48DA-818D-9D909CF29A5D}" destId="{42865079-054E-406E-8E9A-56BED3EBAFD8}" srcOrd="4" destOrd="0" presId="urn:microsoft.com/office/officeart/2005/8/layout/lProcess2"/>
    <dgm:cxn modelId="{541D1329-605A-4B31-9C94-B929198EAC38}" type="presParOf" srcId="{42865079-054E-406E-8E9A-56BED3EBAFD8}" destId="{196C0FA2-9970-4F07-BEA4-C0F71C77FF14}" srcOrd="0" destOrd="0" presId="urn:microsoft.com/office/officeart/2005/8/layout/lProcess2"/>
    <dgm:cxn modelId="{AE9306AB-A1A7-48BB-8AF5-85A3EEB02F4A}" type="presParOf" srcId="{42865079-054E-406E-8E9A-56BED3EBAFD8}" destId="{2B9CA4C1-2867-4E60-ABEA-B25CAB2ED997}" srcOrd="1" destOrd="0" presId="urn:microsoft.com/office/officeart/2005/8/layout/lProcess2"/>
    <dgm:cxn modelId="{56C268C7-621D-4CF8-BA92-92EE39015974}" type="presParOf" srcId="{42865079-054E-406E-8E9A-56BED3EBAFD8}" destId="{A68FF644-3BE1-4821-ADA8-4762BBF7740A}" srcOrd="2" destOrd="0" presId="urn:microsoft.com/office/officeart/2005/8/layout/lProcess2"/>
    <dgm:cxn modelId="{0945FA3E-768B-4978-932D-817416FC1972}" type="presParOf" srcId="{A68FF644-3BE1-4821-ADA8-4762BBF7740A}" destId="{94F2A98C-4DB9-4BD9-B236-F05052C389B5}" srcOrd="0" destOrd="0" presId="urn:microsoft.com/office/officeart/2005/8/layout/lProcess2"/>
    <dgm:cxn modelId="{09F30AAE-61DD-43C2-B6BA-C78ECA66E2B7}" type="presParOf" srcId="{94F2A98C-4DB9-4BD9-B236-F05052C389B5}" destId="{8FDB3A8B-2743-4E93-B403-F60F9837AAD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6C9329-267A-465C-AA85-1E2CC64AA0BE}"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s-CO"/>
        </a:p>
      </dgm:t>
    </dgm:pt>
    <dgm:pt modelId="{A51FAC46-7311-4295-A428-E75E870FFF65}">
      <dgm:prSet phldrT="[Texto]" custT="1">
        <dgm:style>
          <a:lnRef idx="3">
            <a:schemeClr val="lt1"/>
          </a:lnRef>
          <a:fillRef idx="1">
            <a:schemeClr val="accent1"/>
          </a:fillRef>
          <a:effectRef idx="1">
            <a:schemeClr val="accent1"/>
          </a:effectRef>
          <a:fontRef idx="minor">
            <a:schemeClr val="lt1"/>
          </a:fontRef>
        </dgm:style>
      </dgm:prSet>
      <dgm:spPr>
        <a:solidFill>
          <a:srgbClr val="0070C0"/>
        </a:solidFill>
      </dgm:spPr>
      <dgm:t>
        <a:bodyPr/>
        <a:lstStyle/>
        <a:p>
          <a:r>
            <a:rPr lang="es-CO" sz="1800" b="1" dirty="0" smtClean="0">
              <a:solidFill>
                <a:schemeClr val="bg1"/>
              </a:solidFill>
              <a:effectLst/>
              <a:latin typeface="Arial" pitchFamily="34" charset="0"/>
              <a:cs typeface="Arial" pitchFamily="34" charset="0"/>
            </a:rPr>
            <a:t>FUNDACIÓN SAN PEDRO CLAVER</a:t>
          </a:r>
        </a:p>
        <a:p>
          <a:r>
            <a:rPr lang="es-CO" sz="1800" b="1" dirty="0" smtClean="0">
              <a:solidFill>
                <a:schemeClr val="bg1"/>
              </a:solidFill>
              <a:effectLst/>
              <a:latin typeface="Arial" pitchFamily="34" charset="0"/>
              <a:cs typeface="Arial" pitchFamily="34" charset="0"/>
            </a:rPr>
            <a:t>CBA San Pedro Claver</a:t>
          </a:r>
          <a:endParaRPr lang="es-CO" sz="1800" b="1" dirty="0">
            <a:solidFill>
              <a:schemeClr val="bg1"/>
            </a:solidFill>
            <a:effectLst/>
            <a:latin typeface="Arial" pitchFamily="34" charset="0"/>
            <a:cs typeface="Arial" pitchFamily="34" charset="0"/>
          </a:endParaRPr>
        </a:p>
      </dgm:t>
    </dgm:pt>
    <dgm:pt modelId="{E255369C-100B-44D3-98B7-2B0E435F07F8}" type="parTrans" cxnId="{9D850549-E9B3-4E38-83A7-8D9986B74D57}">
      <dgm:prSet/>
      <dgm:spPr/>
      <dgm:t>
        <a:bodyPr/>
        <a:lstStyle/>
        <a:p>
          <a:endParaRPr lang="es-CO" b="1">
            <a:solidFill>
              <a:schemeClr val="tx1"/>
            </a:solidFill>
            <a:latin typeface="Arial" pitchFamily="34" charset="0"/>
            <a:cs typeface="Arial" pitchFamily="34" charset="0"/>
          </a:endParaRPr>
        </a:p>
      </dgm:t>
    </dgm:pt>
    <dgm:pt modelId="{446F5DD2-0F06-449E-8AE0-A2C988494CA0}" type="sibTrans" cxnId="{9D850549-E9B3-4E38-83A7-8D9986B74D57}">
      <dgm:prSet/>
      <dgm:spPr/>
      <dgm:t>
        <a:bodyPr/>
        <a:lstStyle/>
        <a:p>
          <a:endParaRPr lang="es-CO" b="1">
            <a:solidFill>
              <a:schemeClr val="tx1"/>
            </a:solidFill>
            <a:latin typeface="Arial" pitchFamily="34" charset="0"/>
            <a:cs typeface="Arial" pitchFamily="34" charset="0"/>
          </a:endParaRPr>
        </a:p>
      </dgm:t>
    </dgm:pt>
    <dgm:pt modelId="{30CFDD07-2D31-40BB-811A-7630C3BBBCF1}">
      <dgm:prSet phldrT="[Texto]" custT="1">
        <dgm:style>
          <a:lnRef idx="3">
            <a:schemeClr val="lt1"/>
          </a:lnRef>
          <a:fillRef idx="1">
            <a:schemeClr val="accent2"/>
          </a:fillRef>
          <a:effectRef idx="1">
            <a:schemeClr val="accent2"/>
          </a:effectRef>
          <a:fontRef idx="minor">
            <a:schemeClr val="lt1"/>
          </a:fontRef>
        </dgm:style>
      </dgm:prSet>
      <dgm:spPr/>
      <dgm:t>
        <a:bodyPr/>
        <a:lstStyle/>
        <a:p>
          <a:r>
            <a:rPr lang="es-CO" sz="1800" b="1" dirty="0" smtClean="0">
              <a:solidFill>
                <a:schemeClr val="bg1"/>
              </a:solidFill>
              <a:effectLst/>
              <a:latin typeface="Arial" pitchFamily="34" charset="0"/>
              <a:cs typeface="Arial" pitchFamily="34" charset="0"/>
            </a:rPr>
            <a:t>INSTITUTO DE HERMANAS FRANCISCANAS DE SANTA CLARA</a:t>
          </a:r>
        </a:p>
        <a:p>
          <a:r>
            <a:rPr lang="es-CO" sz="1800" b="1" dirty="0" smtClean="0">
              <a:solidFill>
                <a:schemeClr val="bg1"/>
              </a:solidFill>
              <a:effectLst/>
              <a:latin typeface="Arial" pitchFamily="34" charset="0"/>
              <a:cs typeface="Arial" pitchFamily="34" charset="0"/>
            </a:rPr>
            <a:t>CBA en Arbelaez, </a:t>
          </a:r>
        </a:p>
        <a:p>
          <a:r>
            <a:rPr lang="es-CO" sz="1800" b="1" dirty="0" smtClean="0">
              <a:solidFill>
                <a:schemeClr val="bg1"/>
              </a:solidFill>
              <a:effectLst/>
              <a:latin typeface="Arial" pitchFamily="34" charset="0"/>
              <a:cs typeface="Arial" pitchFamily="34" charset="0"/>
            </a:rPr>
            <a:t>CBA San José en Facatativá, </a:t>
          </a:r>
        </a:p>
        <a:p>
          <a:r>
            <a:rPr lang="es-CO" sz="1800" b="1" dirty="0" smtClean="0">
              <a:solidFill>
                <a:schemeClr val="bg1"/>
              </a:solidFill>
              <a:effectLst/>
              <a:latin typeface="Arial" pitchFamily="34" charset="0"/>
              <a:cs typeface="Arial" pitchFamily="34" charset="0"/>
            </a:rPr>
            <a:t> CBA Belmira en Fusagasugá </a:t>
          </a:r>
        </a:p>
        <a:p>
          <a:r>
            <a:rPr lang="es-CO" sz="1800" b="1" dirty="0" smtClean="0">
              <a:solidFill>
                <a:schemeClr val="bg1"/>
              </a:solidFill>
              <a:effectLst/>
              <a:latin typeface="Arial" pitchFamily="34" charset="0"/>
              <a:cs typeface="Arial" pitchFamily="34" charset="0"/>
            </a:rPr>
            <a:t>y en el Instituto San José en Chipaque</a:t>
          </a:r>
          <a:endParaRPr lang="es-CO" sz="1800" b="1" dirty="0">
            <a:solidFill>
              <a:schemeClr val="bg1"/>
            </a:solidFill>
            <a:effectLst/>
            <a:latin typeface="Arial" pitchFamily="34" charset="0"/>
            <a:cs typeface="Arial" pitchFamily="34" charset="0"/>
          </a:endParaRPr>
        </a:p>
      </dgm:t>
    </dgm:pt>
    <dgm:pt modelId="{3BD3F6E0-20E3-4B43-9A7A-D6B228E6F986}" type="parTrans" cxnId="{60266DEB-88B0-4227-AEAE-D459DB395BD3}">
      <dgm:prSet/>
      <dgm:spPr/>
      <dgm:t>
        <a:bodyPr/>
        <a:lstStyle/>
        <a:p>
          <a:endParaRPr lang="es-CO" b="1">
            <a:solidFill>
              <a:schemeClr val="tx1"/>
            </a:solidFill>
            <a:latin typeface="Arial" pitchFamily="34" charset="0"/>
            <a:cs typeface="Arial" pitchFamily="34" charset="0"/>
          </a:endParaRPr>
        </a:p>
      </dgm:t>
    </dgm:pt>
    <dgm:pt modelId="{2DB553A5-FD25-4A43-914C-9678244B7B3E}" type="sibTrans" cxnId="{60266DEB-88B0-4227-AEAE-D459DB395BD3}">
      <dgm:prSet/>
      <dgm:spPr/>
      <dgm:t>
        <a:bodyPr/>
        <a:lstStyle/>
        <a:p>
          <a:endParaRPr lang="es-CO" b="1">
            <a:solidFill>
              <a:schemeClr val="tx1"/>
            </a:solidFill>
            <a:latin typeface="Arial" pitchFamily="34" charset="0"/>
            <a:cs typeface="Arial" pitchFamily="34" charset="0"/>
          </a:endParaRPr>
        </a:p>
      </dgm:t>
    </dgm:pt>
    <dgm:pt modelId="{C2957049-2396-4C01-951C-5C1314A0594E}">
      <dgm:prSet phldrT="[Texto]" custT="1">
        <dgm:style>
          <a:lnRef idx="3">
            <a:schemeClr val="lt1"/>
          </a:lnRef>
          <a:fillRef idx="1">
            <a:schemeClr val="accent3"/>
          </a:fillRef>
          <a:effectRef idx="1">
            <a:schemeClr val="accent3"/>
          </a:effectRef>
          <a:fontRef idx="minor">
            <a:schemeClr val="lt1"/>
          </a:fontRef>
        </dgm:style>
      </dgm:prSet>
      <dgm:spPr/>
      <dgm:t>
        <a:bodyPr/>
        <a:lstStyle/>
        <a:p>
          <a:r>
            <a:rPr lang="es-ES" sz="1800" b="0" dirty="0" smtClean="0">
              <a:solidFill>
                <a:schemeClr val="tx1"/>
              </a:solidFill>
              <a:effectLst/>
              <a:latin typeface="Arial" pitchFamily="34" charset="0"/>
              <a:cs typeface="Arial" pitchFamily="34" charset="0"/>
            </a:rPr>
            <a:t>Consorcio Protección Social Villeta </a:t>
          </a:r>
        </a:p>
        <a:p>
          <a:r>
            <a:rPr lang="es-CO" sz="1800" b="0" dirty="0" smtClean="0">
              <a:solidFill>
                <a:schemeClr val="tx1"/>
              </a:solidFill>
              <a:effectLst/>
              <a:latin typeface="Arial" pitchFamily="34" charset="0"/>
              <a:cs typeface="Arial" pitchFamily="34" charset="0"/>
            </a:rPr>
            <a:t>CBA en Villeta</a:t>
          </a:r>
          <a:endParaRPr lang="es-CO" sz="1800" b="0" dirty="0">
            <a:solidFill>
              <a:schemeClr val="tx1"/>
            </a:solidFill>
            <a:effectLst/>
            <a:latin typeface="Arial" pitchFamily="34" charset="0"/>
            <a:cs typeface="Arial" pitchFamily="34" charset="0"/>
          </a:endParaRPr>
        </a:p>
      </dgm:t>
    </dgm:pt>
    <dgm:pt modelId="{50E6EFE8-4C98-47F5-853C-C6B729ADF58D}" type="parTrans" cxnId="{886B05EC-473C-48E8-9FAA-9DC0D632745E}">
      <dgm:prSet/>
      <dgm:spPr/>
      <dgm:t>
        <a:bodyPr/>
        <a:lstStyle/>
        <a:p>
          <a:endParaRPr lang="es-CO" b="1">
            <a:solidFill>
              <a:schemeClr val="tx1"/>
            </a:solidFill>
            <a:latin typeface="Arial" pitchFamily="34" charset="0"/>
            <a:cs typeface="Arial" pitchFamily="34" charset="0"/>
          </a:endParaRPr>
        </a:p>
      </dgm:t>
    </dgm:pt>
    <dgm:pt modelId="{31A23BEE-C880-4408-B584-64572983D3CB}" type="sibTrans" cxnId="{886B05EC-473C-48E8-9FAA-9DC0D632745E}">
      <dgm:prSet/>
      <dgm:spPr/>
      <dgm:t>
        <a:bodyPr/>
        <a:lstStyle/>
        <a:p>
          <a:endParaRPr lang="es-CO" b="1">
            <a:solidFill>
              <a:schemeClr val="tx1"/>
            </a:solidFill>
            <a:latin typeface="Arial" pitchFamily="34" charset="0"/>
            <a:cs typeface="Arial" pitchFamily="34" charset="0"/>
          </a:endParaRPr>
        </a:p>
      </dgm:t>
    </dgm:pt>
    <dgm:pt modelId="{74233F99-8EFA-47EC-97FB-037840DE698A}">
      <dgm:prSet phldrT="[Texto]" custT="1">
        <dgm:style>
          <a:lnRef idx="3">
            <a:schemeClr val="lt1"/>
          </a:lnRef>
          <a:fillRef idx="1">
            <a:schemeClr val="accent3"/>
          </a:fillRef>
          <a:effectRef idx="1">
            <a:schemeClr val="accent3"/>
          </a:effectRef>
          <a:fontRef idx="minor">
            <a:schemeClr val="lt1"/>
          </a:fontRef>
        </dgm:style>
      </dgm:prSet>
      <dgm:spPr>
        <a:ln/>
      </dgm:spPr>
      <dgm:t>
        <a:bodyPr/>
        <a:lstStyle/>
        <a:p>
          <a:r>
            <a:rPr lang="es-CO" sz="1600" b="0" dirty="0" smtClean="0">
              <a:solidFill>
                <a:schemeClr val="tx1"/>
              </a:solidFill>
              <a:effectLst/>
              <a:latin typeface="Arial" pitchFamily="34" charset="0"/>
              <a:cs typeface="Arial" pitchFamily="34" charset="0"/>
            </a:rPr>
            <a:t>HIJAS DE LA CARIDAD DE SAN VICENTE DE PAUL</a:t>
          </a:r>
        </a:p>
        <a:p>
          <a:r>
            <a:rPr lang="es-CO" sz="1600" b="0" dirty="0" smtClean="0">
              <a:solidFill>
                <a:schemeClr val="tx1"/>
              </a:solidFill>
              <a:effectLst/>
              <a:latin typeface="Arial" pitchFamily="34" charset="0"/>
              <a:cs typeface="Arial" pitchFamily="34" charset="0"/>
            </a:rPr>
            <a:t>Centro Masculino Especial La Colonia en Sibaté</a:t>
          </a:r>
          <a:endParaRPr lang="es-CO" sz="1600" b="0" dirty="0">
            <a:solidFill>
              <a:schemeClr val="tx1"/>
            </a:solidFill>
            <a:effectLst/>
            <a:latin typeface="Arial" pitchFamily="34" charset="0"/>
            <a:cs typeface="Arial" pitchFamily="34" charset="0"/>
          </a:endParaRPr>
        </a:p>
      </dgm:t>
    </dgm:pt>
    <dgm:pt modelId="{F51597B7-72B6-4B0C-BFEE-1733A044142C}" type="parTrans" cxnId="{82C6069B-A684-4ADC-B1D4-22DFBE4D311C}">
      <dgm:prSet/>
      <dgm:spPr/>
      <dgm:t>
        <a:bodyPr/>
        <a:lstStyle/>
        <a:p>
          <a:endParaRPr lang="es-CO" b="1">
            <a:solidFill>
              <a:schemeClr val="tx1"/>
            </a:solidFill>
            <a:latin typeface="Arial" pitchFamily="34" charset="0"/>
            <a:cs typeface="Arial" pitchFamily="34" charset="0"/>
          </a:endParaRPr>
        </a:p>
      </dgm:t>
    </dgm:pt>
    <dgm:pt modelId="{12673109-38D2-4CF3-BC76-CBCAFC4177E0}" type="sibTrans" cxnId="{82C6069B-A684-4ADC-B1D4-22DFBE4D311C}">
      <dgm:prSet/>
      <dgm:spPr/>
      <dgm:t>
        <a:bodyPr/>
        <a:lstStyle/>
        <a:p>
          <a:endParaRPr lang="es-CO" b="1">
            <a:solidFill>
              <a:schemeClr val="tx1"/>
            </a:solidFill>
            <a:latin typeface="Arial" pitchFamily="34" charset="0"/>
            <a:cs typeface="Arial" pitchFamily="34" charset="0"/>
          </a:endParaRPr>
        </a:p>
      </dgm:t>
    </dgm:pt>
    <dgm:pt modelId="{F9D4D895-E18B-4B87-AE0D-27B8A15F4B18}">
      <dgm:prSet phldrT="[Texto]" custT="1">
        <dgm:style>
          <a:lnRef idx="3">
            <a:schemeClr val="lt1"/>
          </a:lnRef>
          <a:fillRef idx="1">
            <a:schemeClr val="accent2"/>
          </a:fillRef>
          <a:effectRef idx="1">
            <a:schemeClr val="accent2"/>
          </a:effectRef>
          <a:fontRef idx="minor">
            <a:schemeClr val="lt1"/>
          </a:fontRef>
        </dgm:style>
      </dgm:prSet>
      <dgm:spPr/>
      <dgm:t>
        <a:bodyPr/>
        <a:lstStyle/>
        <a:p>
          <a:r>
            <a:rPr lang="es-ES" sz="1600" b="1" dirty="0" smtClean="0">
              <a:solidFill>
                <a:schemeClr val="bg1"/>
              </a:solidFill>
              <a:effectLst/>
              <a:latin typeface="Arial" pitchFamily="34" charset="0"/>
              <a:cs typeface="Arial" pitchFamily="34" charset="0"/>
            </a:rPr>
            <a:t>Unión Temporal Sibaté Digna </a:t>
          </a:r>
        </a:p>
        <a:p>
          <a:r>
            <a:rPr lang="es-CO" sz="1600" b="1" dirty="0" smtClean="0">
              <a:solidFill>
                <a:schemeClr val="bg1"/>
              </a:solidFill>
              <a:effectLst/>
              <a:latin typeface="Arial" pitchFamily="34" charset="0"/>
              <a:cs typeface="Arial" pitchFamily="34" charset="0"/>
            </a:rPr>
            <a:t>Centro Femenino Especial José Joaquín Vargas en Sibaté</a:t>
          </a:r>
          <a:endParaRPr lang="es-CO" sz="1600" b="1" dirty="0">
            <a:solidFill>
              <a:schemeClr val="bg1"/>
            </a:solidFill>
            <a:effectLst/>
            <a:latin typeface="Arial" pitchFamily="34" charset="0"/>
            <a:cs typeface="Arial" pitchFamily="34" charset="0"/>
          </a:endParaRPr>
        </a:p>
      </dgm:t>
    </dgm:pt>
    <dgm:pt modelId="{B0C888B4-F3E1-42D2-9C4B-B2314784C076}" type="parTrans" cxnId="{0B65C551-19F1-485A-BD80-97281574DE34}">
      <dgm:prSet/>
      <dgm:spPr/>
      <dgm:t>
        <a:bodyPr/>
        <a:lstStyle/>
        <a:p>
          <a:endParaRPr lang="es-CO" b="1">
            <a:solidFill>
              <a:schemeClr val="tx1"/>
            </a:solidFill>
            <a:latin typeface="Arial" pitchFamily="34" charset="0"/>
            <a:cs typeface="Arial" pitchFamily="34" charset="0"/>
          </a:endParaRPr>
        </a:p>
      </dgm:t>
    </dgm:pt>
    <dgm:pt modelId="{8D9DBFCB-2287-4B57-B51B-1BEE8457DD15}" type="sibTrans" cxnId="{0B65C551-19F1-485A-BD80-97281574DE34}">
      <dgm:prSet/>
      <dgm:spPr/>
      <dgm:t>
        <a:bodyPr/>
        <a:lstStyle/>
        <a:p>
          <a:endParaRPr lang="es-CO" b="1">
            <a:solidFill>
              <a:schemeClr val="tx1"/>
            </a:solidFill>
            <a:latin typeface="Arial" pitchFamily="34" charset="0"/>
            <a:cs typeface="Arial" pitchFamily="34" charset="0"/>
          </a:endParaRPr>
        </a:p>
      </dgm:t>
    </dgm:pt>
    <dgm:pt modelId="{C2671691-3E44-475F-A3F9-7E63AFAA0657}" type="pres">
      <dgm:prSet presAssocID="{856C9329-267A-465C-AA85-1E2CC64AA0BE}" presName="diagram" presStyleCnt="0">
        <dgm:presLayoutVars>
          <dgm:dir/>
          <dgm:resizeHandles val="exact"/>
        </dgm:presLayoutVars>
      </dgm:prSet>
      <dgm:spPr/>
      <dgm:t>
        <a:bodyPr/>
        <a:lstStyle/>
        <a:p>
          <a:endParaRPr lang="es-CO"/>
        </a:p>
      </dgm:t>
    </dgm:pt>
    <dgm:pt modelId="{74CEE0E4-A98D-47C8-8DD8-DD308F14823E}" type="pres">
      <dgm:prSet presAssocID="{A51FAC46-7311-4295-A428-E75E870FFF65}" presName="node" presStyleLbl="node1" presStyleIdx="0" presStyleCnt="5">
        <dgm:presLayoutVars>
          <dgm:bulletEnabled val="1"/>
        </dgm:presLayoutVars>
      </dgm:prSet>
      <dgm:spPr/>
      <dgm:t>
        <a:bodyPr/>
        <a:lstStyle/>
        <a:p>
          <a:endParaRPr lang="es-CO"/>
        </a:p>
      </dgm:t>
    </dgm:pt>
    <dgm:pt modelId="{BF62A74C-7A88-4E75-A44B-C14C7C600FA3}" type="pres">
      <dgm:prSet presAssocID="{446F5DD2-0F06-449E-8AE0-A2C988494CA0}" presName="sibTrans" presStyleCnt="0"/>
      <dgm:spPr/>
      <dgm:t>
        <a:bodyPr/>
        <a:lstStyle/>
        <a:p>
          <a:endParaRPr lang="es-CO"/>
        </a:p>
      </dgm:t>
    </dgm:pt>
    <dgm:pt modelId="{32F8563E-B9E6-42CB-A1F0-F1D2C1936B13}" type="pres">
      <dgm:prSet presAssocID="{30CFDD07-2D31-40BB-811A-7630C3BBBCF1}" presName="node" presStyleLbl="node1" presStyleIdx="1" presStyleCnt="5" custScaleY="206507">
        <dgm:presLayoutVars>
          <dgm:bulletEnabled val="1"/>
        </dgm:presLayoutVars>
      </dgm:prSet>
      <dgm:spPr/>
      <dgm:t>
        <a:bodyPr/>
        <a:lstStyle/>
        <a:p>
          <a:endParaRPr lang="es-CO"/>
        </a:p>
      </dgm:t>
    </dgm:pt>
    <dgm:pt modelId="{F07699BD-98A5-4E8F-A561-686C53C317DB}" type="pres">
      <dgm:prSet presAssocID="{2DB553A5-FD25-4A43-914C-9678244B7B3E}" presName="sibTrans" presStyleCnt="0"/>
      <dgm:spPr/>
      <dgm:t>
        <a:bodyPr/>
        <a:lstStyle/>
        <a:p>
          <a:endParaRPr lang="es-CO"/>
        </a:p>
      </dgm:t>
    </dgm:pt>
    <dgm:pt modelId="{7F878EE0-AAD6-4F42-A5F0-244E785930F3}" type="pres">
      <dgm:prSet presAssocID="{C2957049-2396-4C01-951C-5C1314A0594E}" presName="node" presStyleLbl="node1" presStyleIdx="2" presStyleCnt="5" custLinFactNeighborX="-3479" custLinFactNeighborY="-1933">
        <dgm:presLayoutVars>
          <dgm:bulletEnabled val="1"/>
        </dgm:presLayoutVars>
      </dgm:prSet>
      <dgm:spPr/>
      <dgm:t>
        <a:bodyPr/>
        <a:lstStyle/>
        <a:p>
          <a:endParaRPr lang="es-CO"/>
        </a:p>
      </dgm:t>
    </dgm:pt>
    <dgm:pt modelId="{E68ED6B4-A173-455F-8A34-D0146E569AD0}" type="pres">
      <dgm:prSet presAssocID="{31A23BEE-C880-4408-B584-64572983D3CB}" presName="sibTrans" presStyleCnt="0"/>
      <dgm:spPr/>
      <dgm:t>
        <a:bodyPr/>
        <a:lstStyle/>
        <a:p>
          <a:endParaRPr lang="es-CO"/>
        </a:p>
      </dgm:t>
    </dgm:pt>
    <dgm:pt modelId="{2E09BCBE-7752-4978-A637-FB1F03009039}" type="pres">
      <dgm:prSet presAssocID="{74233F99-8EFA-47EC-97FB-037840DE698A}" presName="node" presStyleLbl="node1" presStyleIdx="3" presStyleCnt="5">
        <dgm:presLayoutVars>
          <dgm:bulletEnabled val="1"/>
        </dgm:presLayoutVars>
      </dgm:prSet>
      <dgm:spPr/>
      <dgm:t>
        <a:bodyPr/>
        <a:lstStyle/>
        <a:p>
          <a:endParaRPr lang="es-CO"/>
        </a:p>
      </dgm:t>
    </dgm:pt>
    <dgm:pt modelId="{C8675B49-CC1B-408E-856A-11F3D2AC80C8}" type="pres">
      <dgm:prSet presAssocID="{12673109-38D2-4CF3-BC76-CBCAFC4177E0}" presName="sibTrans" presStyleCnt="0"/>
      <dgm:spPr/>
      <dgm:t>
        <a:bodyPr/>
        <a:lstStyle/>
        <a:p>
          <a:endParaRPr lang="es-CO"/>
        </a:p>
      </dgm:t>
    </dgm:pt>
    <dgm:pt modelId="{B6A52C08-EB0B-42A0-BF40-1426334F76CA}" type="pres">
      <dgm:prSet presAssocID="{F9D4D895-E18B-4B87-AE0D-27B8A15F4B18}" presName="node" presStyleLbl="node1" presStyleIdx="4" presStyleCnt="5">
        <dgm:presLayoutVars>
          <dgm:bulletEnabled val="1"/>
        </dgm:presLayoutVars>
      </dgm:prSet>
      <dgm:spPr/>
      <dgm:t>
        <a:bodyPr/>
        <a:lstStyle/>
        <a:p>
          <a:endParaRPr lang="es-CO"/>
        </a:p>
      </dgm:t>
    </dgm:pt>
  </dgm:ptLst>
  <dgm:cxnLst>
    <dgm:cxn modelId="{60266DEB-88B0-4227-AEAE-D459DB395BD3}" srcId="{856C9329-267A-465C-AA85-1E2CC64AA0BE}" destId="{30CFDD07-2D31-40BB-811A-7630C3BBBCF1}" srcOrd="1" destOrd="0" parTransId="{3BD3F6E0-20E3-4B43-9A7A-D6B228E6F986}" sibTransId="{2DB553A5-FD25-4A43-914C-9678244B7B3E}"/>
    <dgm:cxn modelId="{0B65C551-19F1-485A-BD80-97281574DE34}" srcId="{856C9329-267A-465C-AA85-1E2CC64AA0BE}" destId="{F9D4D895-E18B-4B87-AE0D-27B8A15F4B18}" srcOrd="4" destOrd="0" parTransId="{B0C888B4-F3E1-42D2-9C4B-B2314784C076}" sibTransId="{8D9DBFCB-2287-4B57-B51B-1BEE8457DD15}"/>
    <dgm:cxn modelId="{FF645001-D641-4F2D-9DC3-713100EFEA25}" type="presOf" srcId="{C2957049-2396-4C01-951C-5C1314A0594E}" destId="{7F878EE0-AAD6-4F42-A5F0-244E785930F3}" srcOrd="0" destOrd="0" presId="urn:microsoft.com/office/officeart/2005/8/layout/default#1"/>
    <dgm:cxn modelId="{39F6B510-0F41-4292-B1B4-BF3B8CA0BDA9}" type="presOf" srcId="{74233F99-8EFA-47EC-97FB-037840DE698A}" destId="{2E09BCBE-7752-4978-A637-FB1F03009039}" srcOrd="0" destOrd="0" presId="urn:microsoft.com/office/officeart/2005/8/layout/default#1"/>
    <dgm:cxn modelId="{F922559D-93D7-402F-B4B7-34DD62117F7F}" type="presOf" srcId="{856C9329-267A-465C-AA85-1E2CC64AA0BE}" destId="{C2671691-3E44-475F-A3F9-7E63AFAA0657}" srcOrd="0" destOrd="0" presId="urn:microsoft.com/office/officeart/2005/8/layout/default#1"/>
    <dgm:cxn modelId="{914D217D-78C6-4E90-A083-9275B871AA7E}" type="presOf" srcId="{F9D4D895-E18B-4B87-AE0D-27B8A15F4B18}" destId="{B6A52C08-EB0B-42A0-BF40-1426334F76CA}" srcOrd="0" destOrd="0" presId="urn:microsoft.com/office/officeart/2005/8/layout/default#1"/>
    <dgm:cxn modelId="{82C6069B-A684-4ADC-B1D4-22DFBE4D311C}" srcId="{856C9329-267A-465C-AA85-1E2CC64AA0BE}" destId="{74233F99-8EFA-47EC-97FB-037840DE698A}" srcOrd="3" destOrd="0" parTransId="{F51597B7-72B6-4B0C-BFEE-1733A044142C}" sibTransId="{12673109-38D2-4CF3-BC76-CBCAFC4177E0}"/>
    <dgm:cxn modelId="{752A06F8-805B-4A00-A71B-2A5EF5E6DFBD}" type="presOf" srcId="{A51FAC46-7311-4295-A428-E75E870FFF65}" destId="{74CEE0E4-A98D-47C8-8DD8-DD308F14823E}" srcOrd="0" destOrd="0" presId="urn:microsoft.com/office/officeart/2005/8/layout/default#1"/>
    <dgm:cxn modelId="{9D850549-E9B3-4E38-83A7-8D9986B74D57}" srcId="{856C9329-267A-465C-AA85-1E2CC64AA0BE}" destId="{A51FAC46-7311-4295-A428-E75E870FFF65}" srcOrd="0" destOrd="0" parTransId="{E255369C-100B-44D3-98B7-2B0E435F07F8}" sibTransId="{446F5DD2-0F06-449E-8AE0-A2C988494CA0}"/>
    <dgm:cxn modelId="{2278A51C-3485-4DEB-915A-2CCE490460C1}" type="presOf" srcId="{30CFDD07-2D31-40BB-811A-7630C3BBBCF1}" destId="{32F8563E-B9E6-42CB-A1F0-F1D2C1936B13}" srcOrd="0" destOrd="0" presId="urn:microsoft.com/office/officeart/2005/8/layout/default#1"/>
    <dgm:cxn modelId="{886B05EC-473C-48E8-9FAA-9DC0D632745E}" srcId="{856C9329-267A-465C-AA85-1E2CC64AA0BE}" destId="{C2957049-2396-4C01-951C-5C1314A0594E}" srcOrd="2" destOrd="0" parTransId="{50E6EFE8-4C98-47F5-853C-C6B729ADF58D}" sibTransId="{31A23BEE-C880-4408-B584-64572983D3CB}"/>
    <dgm:cxn modelId="{D617FD50-1A96-4B36-9CE2-7B8318008DC2}" type="presParOf" srcId="{C2671691-3E44-475F-A3F9-7E63AFAA0657}" destId="{74CEE0E4-A98D-47C8-8DD8-DD308F14823E}" srcOrd="0" destOrd="0" presId="urn:microsoft.com/office/officeart/2005/8/layout/default#1"/>
    <dgm:cxn modelId="{697D8D3D-AA8A-473F-BCB6-7A38D1205140}" type="presParOf" srcId="{C2671691-3E44-475F-A3F9-7E63AFAA0657}" destId="{BF62A74C-7A88-4E75-A44B-C14C7C600FA3}" srcOrd="1" destOrd="0" presId="urn:microsoft.com/office/officeart/2005/8/layout/default#1"/>
    <dgm:cxn modelId="{DAC8E1CA-C5C5-4199-B9F2-847A8457B9D8}" type="presParOf" srcId="{C2671691-3E44-475F-A3F9-7E63AFAA0657}" destId="{32F8563E-B9E6-42CB-A1F0-F1D2C1936B13}" srcOrd="2" destOrd="0" presId="urn:microsoft.com/office/officeart/2005/8/layout/default#1"/>
    <dgm:cxn modelId="{53076AE2-F657-45B1-ADA6-7E0D6C521FAE}" type="presParOf" srcId="{C2671691-3E44-475F-A3F9-7E63AFAA0657}" destId="{F07699BD-98A5-4E8F-A561-686C53C317DB}" srcOrd="3" destOrd="0" presId="urn:microsoft.com/office/officeart/2005/8/layout/default#1"/>
    <dgm:cxn modelId="{38127C87-8B43-4748-8A8E-74A4B76C2DA6}" type="presParOf" srcId="{C2671691-3E44-475F-A3F9-7E63AFAA0657}" destId="{7F878EE0-AAD6-4F42-A5F0-244E785930F3}" srcOrd="4" destOrd="0" presId="urn:microsoft.com/office/officeart/2005/8/layout/default#1"/>
    <dgm:cxn modelId="{C36E50AE-11B9-4A26-B99C-6CF4C7A4606C}" type="presParOf" srcId="{C2671691-3E44-475F-A3F9-7E63AFAA0657}" destId="{E68ED6B4-A173-455F-8A34-D0146E569AD0}" srcOrd="5" destOrd="0" presId="urn:microsoft.com/office/officeart/2005/8/layout/default#1"/>
    <dgm:cxn modelId="{DDEC522D-E0E7-4C63-92BD-332938446C53}" type="presParOf" srcId="{C2671691-3E44-475F-A3F9-7E63AFAA0657}" destId="{2E09BCBE-7752-4978-A637-FB1F03009039}" srcOrd="6" destOrd="0" presId="urn:microsoft.com/office/officeart/2005/8/layout/default#1"/>
    <dgm:cxn modelId="{1CD2D2DC-F4AF-4E71-A794-1BABA8425D38}" type="presParOf" srcId="{C2671691-3E44-475F-A3F9-7E63AFAA0657}" destId="{C8675B49-CC1B-408E-856A-11F3D2AC80C8}" srcOrd="7" destOrd="0" presId="urn:microsoft.com/office/officeart/2005/8/layout/default#1"/>
    <dgm:cxn modelId="{FE2103BB-4DDC-4F28-BFA2-04D37EBDB05D}" type="presParOf" srcId="{C2671691-3E44-475F-A3F9-7E63AFAA0657}" destId="{B6A52C08-EB0B-42A0-BF40-1426334F76CA}"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B4C3BD-CEC8-4B06-8DE0-671926DC131B}"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EA9D9D0A-DC6C-4712-8BC1-5E0D10DB806C}">
      <dgm:prSet phldrT="[Texto]" custT="1"/>
      <dgm:spPr/>
      <dgm:t>
        <a:bodyPr/>
        <a:lstStyle/>
        <a:p>
          <a:r>
            <a:rPr lang="es-ES" sz="1800" b="1" u="none" strike="noStrike" dirty="0" smtClean="0">
              <a:effectLst/>
            </a:rPr>
            <a:t>Mostrar en las RPC las experiencias y avances  de los centros de protección</a:t>
          </a:r>
          <a:endParaRPr lang="es-ES" sz="1800" b="1" dirty="0"/>
        </a:p>
      </dgm:t>
    </dgm:pt>
    <dgm:pt modelId="{E667E78F-5FA1-4B24-A140-C81FE78934FF}" type="parTrans" cxnId="{27C04842-D436-4062-95C4-BA2944F0DB1C}">
      <dgm:prSet/>
      <dgm:spPr/>
      <dgm:t>
        <a:bodyPr/>
        <a:lstStyle/>
        <a:p>
          <a:endParaRPr lang="es-ES"/>
        </a:p>
      </dgm:t>
    </dgm:pt>
    <dgm:pt modelId="{A5915E8D-CA69-40F5-9FF9-4E8553025FAF}" type="sibTrans" cxnId="{27C04842-D436-4062-95C4-BA2944F0DB1C}">
      <dgm:prSet/>
      <dgm:spPr/>
      <dgm:t>
        <a:bodyPr/>
        <a:lstStyle/>
        <a:p>
          <a:endParaRPr lang="es-ES"/>
        </a:p>
      </dgm:t>
    </dgm:pt>
    <dgm:pt modelId="{A90E8DBB-5EED-4074-A5DB-C213B8625420}">
      <dgm:prSet phldrT="[Texto]" custT="1"/>
      <dgm:spPr>
        <a:solidFill>
          <a:srgbClr val="006600"/>
        </a:solidFill>
      </dgm:spPr>
      <dgm:t>
        <a:bodyPr/>
        <a:lstStyle/>
        <a:p>
          <a:r>
            <a:rPr lang="es-ES" sz="1800" b="1" u="none" strike="noStrike" dirty="0" smtClean="0">
              <a:effectLst/>
            </a:rPr>
            <a:t>Ampliar la información de los centros de protección</a:t>
          </a:r>
          <a:endParaRPr lang="es-ES" sz="1800" b="1" dirty="0">
            <a:solidFill>
              <a:schemeClr val="tx1"/>
            </a:solidFill>
          </a:endParaRPr>
        </a:p>
      </dgm:t>
    </dgm:pt>
    <dgm:pt modelId="{94F853CA-8CD0-4EE7-8539-63801ACB366A}" type="parTrans" cxnId="{79D001D6-AB0E-41A0-9060-3514B2FC59AC}">
      <dgm:prSet/>
      <dgm:spPr/>
      <dgm:t>
        <a:bodyPr/>
        <a:lstStyle/>
        <a:p>
          <a:endParaRPr lang="es-ES"/>
        </a:p>
      </dgm:t>
    </dgm:pt>
    <dgm:pt modelId="{DF99E748-10CD-410D-BF60-A89FAFF72DED}" type="sibTrans" cxnId="{79D001D6-AB0E-41A0-9060-3514B2FC59AC}">
      <dgm:prSet/>
      <dgm:spPr/>
      <dgm:t>
        <a:bodyPr/>
        <a:lstStyle/>
        <a:p>
          <a:endParaRPr lang="es-ES"/>
        </a:p>
      </dgm:t>
    </dgm:pt>
    <dgm:pt modelId="{6EB91030-C90C-484E-85AC-D3213146C27D}">
      <dgm:prSet phldrT="[Texto]" custT="1"/>
      <dgm:spPr/>
      <dgm:t>
        <a:bodyPr/>
        <a:lstStyle/>
        <a:p>
          <a:r>
            <a:rPr lang="es-ES" sz="1800" b="1" u="none" strike="noStrike" dirty="0" smtClean="0">
              <a:effectLst/>
            </a:rPr>
            <a:t>Suscribir convenios con otras entidades y ONG</a:t>
          </a:r>
          <a:endParaRPr lang="es-ES" sz="1800" b="1" dirty="0">
            <a:solidFill>
              <a:schemeClr val="tx1"/>
            </a:solidFill>
          </a:endParaRPr>
        </a:p>
      </dgm:t>
    </dgm:pt>
    <dgm:pt modelId="{75643543-6874-45B2-BC05-8C2B442A6EA5}" type="parTrans" cxnId="{69E11F64-3649-44FF-B7AE-EC9F53FD95BE}">
      <dgm:prSet/>
      <dgm:spPr/>
      <dgm:t>
        <a:bodyPr/>
        <a:lstStyle/>
        <a:p>
          <a:endParaRPr lang="es-ES"/>
        </a:p>
      </dgm:t>
    </dgm:pt>
    <dgm:pt modelId="{E325397E-9A0F-4EFF-A174-F41A6505D16D}" type="sibTrans" cxnId="{69E11F64-3649-44FF-B7AE-EC9F53FD95BE}">
      <dgm:prSet/>
      <dgm:spPr/>
      <dgm:t>
        <a:bodyPr/>
        <a:lstStyle/>
        <a:p>
          <a:endParaRPr lang="es-ES"/>
        </a:p>
      </dgm:t>
    </dgm:pt>
    <dgm:pt modelId="{B9871B15-4304-491E-9FFA-A5039499F917}">
      <dgm:prSet phldrT="[Texto]" custT="1"/>
      <dgm:spPr/>
      <dgm:t>
        <a:bodyPr/>
        <a:lstStyle/>
        <a:p>
          <a:r>
            <a:rPr lang="es-ES" sz="1800" b="1" u="none" strike="noStrike" dirty="0" smtClean="0">
              <a:effectLst/>
            </a:rPr>
            <a:t>Un espacio en la RPC para los familiares</a:t>
          </a:r>
          <a:endParaRPr lang="es-ES" sz="1800" b="1" dirty="0">
            <a:solidFill>
              <a:schemeClr val="tx1"/>
            </a:solidFill>
          </a:endParaRPr>
        </a:p>
      </dgm:t>
    </dgm:pt>
    <dgm:pt modelId="{54F65229-7B12-48FD-9E0C-04BA98980A8E}" type="parTrans" cxnId="{0FB279B2-7B32-410E-9550-6B944936646E}">
      <dgm:prSet/>
      <dgm:spPr/>
      <dgm:t>
        <a:bodyPr/>
        <a:lstStyle/>
        <a:p>
          <a:endParaRPr lang="es-ES"/>
        </a:p>
      </dgm:t>
    </dgm:pt>
    <dgm:pt modelId="{E3916296-F0ED-4F96-8096-C2283AB20CD3}" type="sibTrans" cxnId="{0FB279B2-7B32-410E-9550-6B944936646E}">
      <dgm:prSet/>
      <dgm:spPr/>
      <dgm:t>
        <a:bodyPr/>
        <a:lstStyle/>
        <a:p>
          <a:endParaRPr lang="es-ES"/>
        </a:p>
      </dgm:t>
    </dgm:pt>
    <dgm:pt modelId="{581A502D-577F-477F-A7DC-4FC3B9038CCC}">
      <dgm:prSet phldrT="[Texto]" custT="1"/>
      <dgm:spPr/>
      <dgm:t>
        <a:bodyPr/>
        <a:lstStyle/>
        <a:p>
          <a:r>
            <a:rPr lang="es-ES" sz="1800" b="1" u="none" strike="noStrike" dirty="0" smtClean="0">
              <a:effectLst/>
            </a:rPr>
            <a:t>Propuestas de Trabajo con entes territoriales</a:t>
          </a:r>
          <a:endParaRPr lang="es-ES" sz="1800" b="1" dirty="0"/>
        </a:p>
      </dgm:t>
    </dgm:pt>
    <dgm:pt modelId="{CF07F4F2-04E1-422A-B0A4-71DC0DA23374}" type="parTrans" cxnId="{46BCD7C6-8438-482A-BE74-473AEE2173BD}">
      <dgm:prSet/>
      <dgm:spPr/>
      <dgm:t>
        <a:bodyPr/>
        <a:lstStyle/>
        <a:p>
          <a:endParaRPr lang="es-ES"/>
        </a:p>
      </dgm:t>
    </dgm:pt>
    <dgm:pt modelId="{17046456-192C-48A8-9557-6B8E22A653D9}" type="sibTrans" cxnId="{46BCD7C6-8438-482A-BE74-473AEE2173BD}">
      <dgm:prSet/>
      <dgm:spPr/>
      <dgm:t>
        <a:bodyPr/>
        <a:lstStyle/>
        <a:p>
          <a:endParaRPr lang="es-ES"/>
        </a:p>
      </dgm:t>
    </dgm:pt>
    <dgm:pt modelId="{8C8602C0-1038-44AA-9A41-2B5C75042B07}" type="pres">
      <dgm:prSet presAssocID="{1AB4C3BD-CEC8-4B06-8DE0-671926DC131B}" presName="diagram" presStyleCnt="0">
        <dgm:presLayoutVars>
          <dgm:dir/>
          <dgm:resizeHandles val="exact"/>
        </dgm:presLayoutVars>
      </dgm:prSet>
      <dgm:spPr/>
      <dgm:t>
        <a:bodyPr/>
        <a:lstStyle/>
        <a:p>
          <a:endParaRPr lang="es-ES"/>
        </a:p>
      </dgm:t>
    </dgm:pt>
    <dgm:pt modelId="{48AD31A8-ABF1-4922-B4A0-8F95C41E35CA}" type="pres">
      <dgm:prSet presAssocID="{EA9D9D0A-DC6C-4712-8BC1-5E0D10DB806C}" presName="node" presStyleLbl="node1" presStyleIdx="0" presStyleCnt="5">
        <dgm:presLayoutVars>
          <dgm:bulletEnabled val="1"/>
        </dgm:presLayoutVars>
      </dgm:prSet>
      <dgm:spPr/>
      <dgm:t>
        <a:bodyPr/>
        <a:lstStyle/>
        <a:p>
          <a:endParaRPr lang="es-ES"/>
        </a:p>
      </dgm:t>
    </dgm:pt>
    <dgm:pt modelId="{67875FC3-1EA7-44D8-8787-EA45991FA55B}" type="pres">
      <dgm:prSet presAssocID="{A5915E8D-CA69-40F5-9FF9-4E8553025FAF}" presName="sibTrans" presStyleCnt="0"/>
      <dgm:spPr/>
    </dgm:pt>
    <dgm:pt modelId="{3FB14C74-F5C7-4DC7-B5CF-1093F50ED018}" type="pres">
      <dgm:prSet presAssocID="{A90E8DBB-5EED-4074-A5DB-C213B8625420}" presName="node" presStyleLbl="node1" presStyleIdx="1" presStyleCnt="5">
        <dgm:presLayoutVars>
          <dgm:bulletEnabled val="1"/>
        </dgm:presLayoutVars>
      </dgm:prSet>
      <dgm:spPr/>
      <dgm:t>
        <a:bodyPr/>
        <a:lstStyle/>
        <a:p>
          <a:endParaRPr lang="es-ES"/>
        </a:p>
      </dgm:t>
    </dgm:pt>
    <dgm:pt modelId="{F23415B3-31C3-4165-9747-08222641DDC9}" type="pres">
      <dgm:prSet presAssocID="{DF99E748-10CD-410D-BF60-A89FAFF72DED}" presName="sibTrans" presStyleCnt="0"/>
      <dgm:spPr/>
    </dgm:pt>
    <dgm:pt modelId="{DD65380E-0C13-409B-A7FF-25A1C105BC91}" type="pres">
      <dgm:prSet presAssocID="{6EB91030-C90C-484E-85AC-D3213146C27D}" presName="node" presStyleLbl="node1" presStyleIdx="2" presStyleCnt="5">
        <dgm:presLayoutVars>
          <dgm:bulletEnabled val="1"/>
        </dgm:presLayoutVars>
      </dgm:prSet>
      <dgm:spPr/>
      <dgm:t>
        <a:bodyPr/>
        <a:lstStyle/>
        <a:p>
          <a:endParaRPr lang="es-ES"/>
        </a:p>
      </dgm:t>
    </dgm:pt>
    <dgm:pt modelId="{ED226B44-7B53-4B7E-A597-7AAB98DDCB2C}" type="pres">
      <dgm:prSet presAssocID="{E325397E-9A0F-4EFF-A174-F41A6505D16D}" presName="sibTrans" presStyleCnt="0"/>
      <dgm:spPr/>
    </dgm:pt>
    <dgm:pt modelId="{8DB7CF89-E759-4D30-84FC-AFB6E224B178}" type="pres">
      <dgm:prSet presAssocID="{B9871B15-4304-491E-9FFA-A5039499F917}" presName="node" presStyleLbl="node1" presStyleIdx="3" presStyleCnt="5">
        <dgm:presLayoutVars>
          <dgm:bulletEnabled val="1"/>
        </dgm:presLayoutVars>
      </dgm:prSet>
      <dgm:spPr/>
      <dgm:t>
        <a:bodyPr/>
        <a:lstStyle/>
        <a:p>
          <a:endParaRPr lang="es-ES"/>
        </a:p>
      </dgm:t>
    </dgm:pt>
    <dgm:pt modelId="{36F1AD7F-8063-4C88-8731-2FDF1944B1B0}" type="pres">
      <dgm:prSet presAssocID="{E3916296-F0ED-4F96-8096-C2283AB20CD3}" presName="sibTrans" presStyleCnt="0"/>
      <dgm:spPr/>
    </dgm:pt>
    <dgm:pt modelId="{DD3BB24D-1292-42C3-8A9B-3D7F22974D8F}" type="pres">
      <dgm:prSet presAssocID="{581A502D-577F-477F-A7DC-4FC3B9038CCC}" presName="node" presStyleLbl="node1" presStyleIdx="4" presStyleCnt="5">
        <dgm:presLayoutVars>
          <dgm:bulletEnabled val="1"/>
        </dgm:presLayoutVars>
      </dgm:prSet>
      <dgm:spPr/>
      <dgm:t>
        <a:bodyPr/>
        <a:lstStyle/>
        <a:p>
          <a:endParaRPr lang="es-ES"/>
        </a:p>
      </dgm:t>
    </dgm:pt>
  </dgm:ptLst>
  <dgm:cxnLst>
    <dgm:cxn modelId="{7C7B54EF-859A-457F-91D8-FB30E9D63A84}" type="presOf" srcId="{1AB4C3BD-CEC8-4B06-8DE0-671926DC131B}" destId="{8C8602C0-1038-44AA-9A41-2B5C75042B07}" srcOrd="0" destOrd="0" presId="urn:microsoft.com/office/officeart/2005/8/layout/default"/>
    <dgm:cxn modelId="{46BCD7C6-8438-482A-BE74-473AEE2173BD}" srcId="{1AB4C3BD-CEC8-4B06-8DE0-671926DC131B}" destId="{581A502D-577F-477F-A7DC-4FC3B9038CCC}" srcOrd="4" destOrd="0" parTransId="{CF07F4F2-04E1-422A-B0A4-71DC0DA23374}" sibTransId="{17046456-192C-48A8-9557-6B8E22A653D9}"/>
    <dgm:cxn modelId="{0FB279B2-7B32-410E-9550-6B944936646E}" srcId="{1AB4C3BD-CEC8-4B06-8DE0-671926DC131B}" destId="{B9871B15-4304-491E-9FFA-A5039499F917}" srcOrd="3" destOrd="0" parTransId="{54F65229-7B12-48FD-9E0C-04BA98980A8E}" sibTransId="{E3916296-F0ED-4F96-8096-C2283AB20CD3}"/>
    <dgm:cxn modelId="{69E11F64-3649-44FF-B7AE-EC9F53FD95BE}" srcId="{1AB4C3BD-CEC8-4B06-8DE0-671926DC131B}" destId="{6EB91030-C90C-484E-85AC-D3213146C27D}" srcOrd="2" destOrd="0" parTransId="{75643543-6874-45B2-BC05-8C2B442A6EA5}" sibTransId="{E325397E-9A0F-4EFF-A174-F41A6505D16D}"/>
    <dgm:cxn modelId="{B5F7190D-81BD-4BD9-8B2F-EE78BA21C61D}" type="presOf" srcId="{EA9D9D0A-DC6C-4712-8BC1-5E0D10DB806C}" destId="{48AD31A8-ABF1-4922-B4A0-8F95C41E35CA}" srcOrd="0" destOrd="0" presId="urn:microsoft.com/office/officeart/2005/8/layout/default"/>
    <dgm:cxn modelId="{CD625411-F986-4264-B5B2-88583A6D0459}" type="presOf" srcId="{B9871B15-4304-491E-9FFA-A5039499F917}" destId="{8DB7CF89-E759-4D30-84FC-AFB6E224B178}" srcOrd="0" destOrd="0" presId="urn:microsoft.com/office/officeart/2005/8/layout/default"/>
    <dgm:cxn modelId="{643DCDB1-E510-4DB7-9C27-619EB037DAC3}" type="presOf" srcId="{581A502D-577F-477F-A7DC-4FC3B9038CCC}" destId="{DD3BB24D-1292-42C3-8A9B-3D7F22974D8F}" srcOrd="0" destOrd="0" presId="urn:microsoft.com/office/officeart/2005/8/layout/default"/>
    <dgm:cxn modelId="{79D001D6-AB0E-41A0-9060-3514B2FC59AC}" srcId="{1AB4C3BD-CEC8-4B06-8DE0-671926DC131B}" destId="{A90E8DBB-5EED-4074-A5DB-C213B8625420}" srcOrd="1" destOrd="0" parTransId="{94F853CA-8CD0-4EE7-8539-63801ACB366A}" sibTransId="{DF99E748-10CD-410D-BF60-A89FAFF72DED}"/>
    <dgm:cxn modelId="{27C04842-D436-4062-95C4-BA2944F0DB1C}" srcId="{1AB4C3BD-CEC8-4B06-8DE0-671926DC131B}" destId="{EA9D9D0A-DC6C-4712-8BC1-5E0D10DB806C}" srcOrd="0" destOrd="0" parTransId="{E667E78F-5FA1-4B24-A140-C81FE78934FF}" sibTransId="{A5915E8D-CA69-40F5-9FF9-4E8553025FAF}"/>
    <dgm:cxn modelId="{D7315059-E910-44D2-8AAA-5E1DE2CFF068}" type="presOf" srcId="{A90E8DBB-5EED-4074-A5DB-C213B8625420}" destId="{3FB14C74-F5C7-4DC7-B5CF-1093F50ED018}" srcOrd="0" destOrd="0" presId="urn:microsoft.com/office/officeart/2005/8/layout/default"/>
    <dgm:cxn modelId="{340A74AF-F72D-4435-A365-BC48E9A20D85}" type="presOf" srcId="{6EB91030-C90C-484E-85AC-D3213146C27D}" destId="{DD65380E-0C13-409B-A7FF-25A1C105BC91}" srcOrd="0" destOrd="0" presId="urn:microsoft.com/office/officeart/2005/8/layout/default"/>
    <dgm:cxn modelId="{B37DA457-2868-4ECC-B805-7B6496C8BC31}" type="presParOf" srcId="{8C8602C0-1038-44AA-9A41-2B5C75042B07}" destId="{48AD31A8-ABF1-4922-B4A0-8F95C41E35CA}" srcOrd="0" destOrd="0" presId="urn:microsoft.com/office/officeart/2005/8/layout/default"/>
    <dgm:cxn modelId="{485809E8-44FC-4B2C-B7B1-CD63505698AC}" type="presParOf" srcId="{8C8602C0-1038-44AA-9A41-2B5C75042B07}" destId="{67875FC3-1EA7-44D8-8787-EA45991FA55B}" srcOrd="1" destOrd="0" presId="urn:microsoft.com/office/officeart/2005/8/layout/default"/>
    <dgm:cxn modelId="{15EB1F9C-09B0-42B1-9357-25B74B1848DE}" type="presParOf" srcId="{8C8602C0-1038-44AA-9A41-2B5C75042B07}" destId="{3FB14C74-F5C7-4DC7-B5CF-1093F50ED018}" srcOrd="2" destOrd="0" presId="urn:microsoft.com/office/officeart/2005/8/layout/default"/>
    <dgm:cxn modelId="{0D3F1265-FEDF-4FED-8BEA-924C35BAA0A9}" type="presParOf" srcId="{8C8602C0-1038-44AA-9A41-2B5C75042B07}" destId="{F23415B3-31C3-4165-9747-08222641DDC9}" srcOrd="3" destOrd="0" presId="urn:microsoft.com/office/officeart/2005/8/layout/default"/>
    <dgm:cxn modelId="{D0B27BFA-30F1-4165-A236-2D210F71E590}" type="presParOf" srcId="{8C8602C0-1038-44AA-9A41-2B5C75042B07}" destId="{DD65380E-0C13-409B-A7FF-25A1C105BC91}" srcOrd="4" destOrd="0" presId="urn:microsoft.com/office/officeart/2005/8/layout/default"/>
    <dgm:cxn modelId="{E9122254-AB43-4E40-B302-B9148C4CF2BE}" type="presParOf" srcId="{8C8602C0-1038-44AA-9A41-2B5C75042B07}" destId="{ED226B44-7B53-4B7E-A597-7AAB98DDCB2C}" srcOrd="5" destOrd="0" presId="urn:microsoft.com/office/officeart/2005/8/layout/default"/>
    <dgm:cxn modelId="{A22B5C50-FE25-46F2-AD70-D56AAE820150}" type="presParOf" srcId="{8C8602C0-1038-44AA-9A41-2B5C75042B07}" destId="{8DB7CF89-E759-4D30-84FC-AFB6E224B178}" srcOrd="6" destOrd="0" presId="urn:microsoft.com/office/officeart/2005/8/layout/default"/>
    <dgm:cxn modelId="{4FEBC065-B0FD-4222-AB7E-EAA58FBE051B}" type="presParOf" srcId="{8C8602C0-1038-44AA-9A41-2B5C75042B07}" destId="{36F1AD7F-8063-4C88-8731-2FDF1944B1B0}" srcOrd="7" destOrd="0" presId="urn:microsoft.com/office/officeart/2005/8/layout/default"/>
    <dgm:cxn modelId="{D512462D-2E3A-4BCA-AC61-A33D613E5FC9}" type="presParOf" srcId="{8C8602C0-1038-44AA-9A41-2B5C75042B07}" destId="{DD3BB24D-1292-42C3-8A9B-3D7F22974D8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F2D37-3F57-41E1-84DD-63524F73D899}">
      <dsp:nvSpPr>
        <dsp:cNvPr id="0" name=""/>
        <dsp:cNvSpPr/>
      </dsp:nvSpPr>
      <dsp:spPr>
        <a:xfrm>
          <a:off x="0" y="152394"/>
          <a:ext cx="8229600" cy="658432"/>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CO" sz="4000" b="1" kern="1200" dirty="0" smtClean="0"/>
            <a:t>LOGROS</a:t>
          </a:r>
          <a:endParaRPr lang="es-CO" sz="4000" b="1" kern="1200" dirty="0"/>
        </a:p>
      </dsp:txBody>
      <dsp:txXfrm>
        <a:off x="0" y="152394"/>
        <a:ext cx="8229600" cy="658432"/>
      </dsp:txXfrm>
    </dsp:sp>
    <dsp:sp modelId="{74C0BA56-20BE-4AEB-AD29-FC6FE56B0BED}">
      <dsp:nvSpPr>
        <dsp:cNvPr id="0" name=""/>
        <dsp:cNvSpPr/>
      </dsp:nvSpPr>
      <dsp:spPr>
        <a:xfrm>
          <a:off x="0" y="1293297"/>
          <a:ext cx="8229600" cy="2851356"/>
        </a:xfrm>
        <a:prstGeom prst="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0" lang="es-CO" sz="2800" b="0" i="0" u="none" strike="noStrike" kern="1200" cap="none" normalizeH="0" baseline="0" dirty="0" smtClean="0">
              <a:ln>
                <a:noFill/>
              </a:ln>
              <a:solidFill>
                <a:schemeClr val="tx2">
                  <a:lumMod val="75000"/>
                </a:schemeClr>
              </a:solidFill>
              <a:effectLst/>
              <a:latin typeface="Arial" pitchFamily="34" charset="0"/>
              <a:ea typeface="Calibri" pitchFamily="34" charset="0"/>
              <a:cs typeface="Arial" pitchFamily="34" charset="0"/>
            </a:rPr>
            <a:t>Incremento del </a:t>
          </a:r>
          <a:r>
            <a:rPr kumimoji="0" lang="es-CO" sz="2800" b="1" i="0" u="none" strike="noStrike" kern="1200" cap="none" normalizeH="0" baseline="0" dirty="0" smtClean="0">
              <a:ln>
                <a:noFill/>
              </a:ln>
              <a:solidFill>
                <a:schemeClr val="tx2">
                  <a:lumMod val="75000"/>
                </a:schemeClr>
              </a:solidFill>
              <a:effectLst/>
              <a:latin typeface="Arial" pitchFamily="34" charset="0"/>
              <a:ea typeface="Calibri" pitchFamily="34" charset="0"/>
              <a:cs typeface="Arial" pitchFamily="34" charset="0"/>
            </a:rPr>
            <a:t>16</a:t>
          </a:r>
          <a:r>
            <a:rPr kumimoji="0" lang="es-CO" sz="2800" b="1" i="0" u="none" strike="noStrike" kern="1200"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es-CO" sz="2800" b="0" i="0" u="none" strike="noStrike" kern="1200" cap="none" normalizeH="0" baseline="0" dirty="0" smtClean="0">
              <a:ln>
                <a:noFill/>
              </a:ln>
              <a:solidFill>
                <a:schemeClr val="tx2">
                  <a:lumMod val="75000"/>
                </a:schemeClr>
              </a:solidFill>
              <a:effectLst/>
              <a:latin typeface="Arial" pitchFamily="34" charset="0"/>
              <a:ea typeface="Calibri" pitchFamily="34" charset="0"/>
              <a:cs typeface="Arial" pitchFamily="34" charset="0"/>
            </a:rPr>
            <a:t>con respecto a 2018 (a Dic), de los ingresos de la entidad por concepto de venta de servicios al Distrito Capital, a través de convenios interadministrativos suscritos con la Secretaría de Integración Social y que se encuentran vigentes, recaudando </a:t>
          </a:r>
          <a:r>
            <a:rPr kumimoji="0" lang="es-CO" sz="2800" b="0" i="0" u="none" strike="noStrike" kern="1200"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a 31 de Octubre $</a:t>
          </a:r>
          <a:r>
            <a:rPr kumimoji="0" lang="es-ES" sz="2800" b="0" i="0" u="none" strike="noStrike" kern="1200" cap="none" normalizeH="0" baseline="0" dirty="0" smtClean="0">
              <a:ln>
                <a:noFill/>
              </a:ln>
              <a:solidFill>
                <a:schemeClr val="tx2">
                  <a:lumMod val="75000"/>
                </a:schemeClr>
              </a:solidFill>
              <a:effectLst/>
              <a:latin typeface="Arial" pitchFamily="34" charset="0"/>
              <a:cs typeface="Arial" pitchFamily="34" charset="0"/>
            </a:rPr>
            <a:t>19.763.955.443</a:t>
          </a:r>
          <a:endParaRPr lang="es-CO" sz="2800" b="1" kern="1200"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dsp:txBody>
      <dsp:txXfrm>
        <a:off x="0" y="1293297"/>
        <a:ext cx="8229600" cy="2851356"/>
      </dsp:txXfrm>
    </dsp:sp>
    <dsp:sp modelId="{4EE4F3ED-4AC0-42FC-8BD4-AFD06038359B}">
      <dsp:nvSpPr>
        <dsp:cNvPr id="0" name=""/>
        <dsp:cNvSpPr/>
      </dsp:nvSpPr>
      <dsp:spPr>
        <a:xfrm>
          <a:off x="0" y="4034306"/>
          <a:ext cx="8229600" cy="316817"/>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D31A8-ABF1-4922-B4A0-8F95C41E35CA}">
      <dsp:nvSpPr>
        <dsp:cNvPr id="0" name=""/>
        <dsp:cNvSpPr/>
      </dsp:nvSpPr>
      <dsp:spPr>
        <a:xfrm>
          <a:off x="0" y="751879"/>
          <a:ext cx="2328212" cy="139692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none" strike="noStrike" kern="1200" dirty="0" smtClean="0">
              <a:effectLst/>
            </a:rPr>
            <a:t>Realizar un recorrido por el centro de protección social.  El Gerente informa que lo realizó previamente a la audiencia y no puede hacerlo con los asistentes</a:t>
          </a:r>
          <a:endParaRPr lang="es-ES" sz="1400" b="1" kern="1200" dirty="0"/>
        </a:p>
      </dsp:txBody>
      <dsp:txXfrm>
        <a:off x="0" y="751879"/>
        <a:ext cx="2328212" cy="1396927"/>
      </dsp:txXfrm>
    </dsp:sp>
    <dsp:sp modelId="{3FB14C74-F5C7-4DC7-B5CF-1093F50ED018}">
      <dsp:nvSpPr>
        <dsp:cNvPr id="0" name=""/>
        <dsp:cNvSpPr/>
      </dsp:nvSpPr>
      <dsp:spPr>
        <a:xfrm>
          <a:off x="2561034" y="751879"/>
          <a:ext cx="2328212" cy="1396927"/>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u="none" strike="noStrike" kern="1200" dirty="0" smtClean="0">
              <a:solidFill>
                <a:schemeClr val="tx1"/>
              </a:solidFill>
              <a:effectLst/>
            </a:rPr>
            <a:t>Mostrar condiciones de infraestructura de los centros de protección</a:t>
          </a:r>
          <a:endParaRPr lang="es-ES" sz="1800" kern="1200" dirty="0">
            <a:solidFill>
              <a:schemeClr val="tx1"/>
            </a:solidFill>
          </a:endParaRPr>
        </a:p>
      </dsp:txBody>
      <dsp:txXfrm>
        <a:off x="2561034" y="751879"/>
        <a:ext cx="2328212" cy="1396927"/>
      </dsp:txXfrm>
    </dsp:sp>
    <dsp:sp modelId="{DD65380E-0C13-409B-A7FF-25A1C105BC91}">
      <dsp:nvSpPr>
        <dsp:cNvPr id="0" name=""/>
        <dsp:cNvSpPr/>
      </dsp:nvSpPr>
      <dsp:spPr>
        <a:xfrm>
          <a:off x="5122068" y="751879"/>
          <a:ext cx="2328212" cy="1396927"/>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u="none" strike="noStrike" kern="1200" dirty="0" smtClean="0">
              <a:solidFill>
                <a:schemeClr val="tx1"/>
              </a:solidFill>
              <a:effectLst/>
            </a:rPr>
            <a:t>Mayor participación de los centros de protección</a:t>
          </a:r>
          <a:endParaRPr lang="es-ES" sz="1800" kern="1200" dirty="0">
            <a:solidFill>
              <a:schemeClr val="tx1"/>
            </a:solidFill>
          </a:endParaRPr>
        </a:p>
      </dsp:txBody>
      <dsp:txXfrm>
        <a:off x="5122068" y="751879"/>
        <a:ext cx="2328212" cy="1396927"/>
      </dsp:txXfrm>
    </dsp:sp>
    <dsp:sp modelId="{8DB7CF89-E759-4D30-84FC-AFB6E224B178}">
      <dsp:nvSpPr>
        <dsp:cNvPr id="0" name=""/>
        <dsp:cNvSpPr/>
      </dsp:nvSpPr>
      <dsp:spPr>
        <a:xfrm>
          <a:off x="1280517" y="2381628"/>
          <a:ext cx="2328212" cy="1396927"/>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u="none" strike="noStrike" kern="1200" dirty="0" smtClean="0">
              <a:solidFill>
                <a:schemeClr val="tx1"/>
              </a:solidFill>
              <a:effectLst/>
            </a:rPr>
            <a:t>Teniendo en cuenta las circunstancias actuales de ser la única Beneficencia del país, pediría acompañamiento y apoyo del Señor Gobernador a fin de comprometer su apoyo y respaldo a esta entidad</a:t>
          </a:r>
          <a:endParaRPr lang="es-ES" sz="1400" kern="1200" dirty="0">
            <a:solidFill>
              <a:schemeClr val="tx1"/>
            </a:solidFill>
          </a:endParaRPr>
        </a:p>
      </dsp:txBody>
      <dsp:txXfrm>
        <a:off x="1280517" y="2381628"/>
        <a:ext cx="2328212" cy="1396927"/>
      </dsp:txXfrm>
    </dsp:sp>
    <dsp:sp modelId="{DD3BB24D-1292-42C3-8A9B-3D7F22974D8F}">
      <dsp:nvSpPr>
        <dsp:cNvPr id="0" name=""/>
        <dsp:cNvSpPr/>
      </dsp:nvSpPr>
      <dsp:spPr>
        <a:xfrm>
          <a:off x="3841551" y="2381628"/>
          <a:ext cx="2328212" cy="1396927"/>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u="none" strike="noStrike" kern="1200" dirty="0" smtClean="0">
              <a:solidFill>
                <a:schemeClr val="tx1"/>
              </a:solidFill>
              <a:effectLst/>
            </a:rPr>
            <a:t>Ser más ilustrativos en las presentaciones</a:t>
          </a:r>
          <a:endParaRPr lang="es-ES" sz="2400" kern="1200" dirty="0">
            <a:solidFill>
              <a:schemeClr val="tx1"/>
            </a:solidFill>
          </a:endParaRPr>
        </a:p>
      </dsp:txBody>
      <dsp:txXfrm>
        <a:off x="3841551" y="2381628"/>
        <a:ext cx="2328212" cy="13969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19356-5EB2-4B12-AEFA-708A33E8BFE9}">
      <dsp:nvSpPr>
        <dsp:cNvPr id="0" name=""/>
        <dsp:cNvSpPr/>
      </dsp:nvSpPr>
      <dsp:spPr>
        <a:xfrm>
          <a:off x="3005222" y="-95957"/>
          <a:ext cx="1681079" cy="115388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none" strike="noStrike" kern="1200" dirty="0" smtClean="0">
              <a:effectLst/>
            </a:rPr>
            <a:t>Realizar mas esfuerzos para alianzas con los municipios</a:t>
          </a:r>
          <a:endParaRPr lang="es-ES" sz="1400" b="1" kern="1200" dirty="0"/>
        </a:p>
      </dsp:txBody>
      <dsp:txXfrm>
        <a:off x="3061550" y="-39629"/>
        <a:ext cx="1568423" cy="1041225"/>
      </dsp:txXfrm>
    </dsp:sp>
    <dsp:sp modelId="{7D985A61-2271-4A6E-8194-4BE5B861807F}">
      <dsp:nvSpPr>
        <dsp:cNvPr id="0" name=""/>
        <dsp:cNvSpPr/>
      </dsp:nvSpPr>
      <dsp:spPr>
        <a:xfrm>
          <a:off x="1919927" y="480983"/>
          <a:ext cx="3851667" cy="3851667"/>
        </a:xfrm>
        <a:custGeom>
          <a:avLst/>
          <a:gdLst/>
          <a:ahLst/>
          <a:cxnLst/>
          <a:rect l="0" t="0" r="0" b="0"/>
          <a:pathLst>
            <a:path>
              <a:moveTo>
                <a:pt x="2774581" y="197116"/>
              </a:moveTo>
              <a:arcTo wR="1925833" hR="1925833" stAng="17768978" swAng="1613456"/>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A43F69E-1C0B-4669-8455-8A6B041E1157}">
      <dsp:nvSpPr>
        <dsp:cNvPr id="0" name=""/>
        <dsp:cNvSpPr/>
      </dsp:nvSpPr>
      <dsp:spPr>
        <a:xfrm>
          <a:off x="4746823" y="1256221"/>
          <a:ext cx="1861029" cy="1110959"/>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u="none" strike="noStrike" kern="1200" dirty="0" smtClean="0">
              <a:solidFill>
                <a:schemeClr val="tx1"/>
              </a:solidFill>
              <a:effectLst/>
            </a:rPr>
            <a:t>Aumentar convenios con las alcaldías</a:t>
          </a:r>
          <a:endParaRPr lang="es-ES" sz="1400" kern="1200" dirty="0">
            <a:solidFill>
              <a:schemeClr val="tx1"/>
            </a:solidFill>
          </a:endParaRPr>
        </a:p>
      </dsp:txBody>
      <dsp:txXfrm>
        <a:off x="4801056" y="1310454"/>
        <a:ext cx="1752563" cy="1002493"/>
      </dsp:txXfrm>
    </dsp:sp>
    <dsp:sp modelId="{4D3BA97D-24F5-4812-A020-69FB04AFE24D}">
      <dsp:nvSpPr>
        <dsp:cNvPr id="0" name=""/>
        <dsp:cNvSpPr/>
      </dsp:nvSpPr>
      <dsp:spPr>
        <a:xfrm>
          <a:off x="1919927" y="480983"/>
          <a:ext cx="3851667" cy="3851667"/>
        </a:xfrm>
        <a:custGeom>
          <a:avLst/>
          <a:gdLst/>
          <a:ahLst/>
          <a:cxnLst/>
          <a:rect l="0" t="0" r="0" b="0"/>
          <a:pathLst>
            <a:path>
              <a:moveTo>
                <a:pt x="3851442" y="1896427"/>
              </a:moveTo>
              <a:arcTo wR="1925833" hR="1925833" stAng="21547507" swAng="1812011"/>
            </a:path>
          </a:pathLst>
        </a:custGeom>
        <a:no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6640CA2-4CDA-4110-A4CF-7C143FB5F41F}">
      <dsp:nvSpPr>
        <dsp:cNvPr id="0" name=""/>
        <dsp:cNvSpPr/>
      </dsp:nvSpPr>
      <dsp:spPr>
        <a:xfrm>
          <a:off x="4115786" y="3358934"/>
          <a:ext cx="1723903" cy="1211829"/>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none" strike="noStrike" kern="1200" dirty="0" smtClean="0">
              <a:solidFill>
                <a:schemeClr val="bg1"/>
              </a:solidFill>
              <a:effectLst/>
            </a:rPr>
            <a:t>Ampliar los cupos en el Centro Femenino Especial José Joaquín Vargas</a:t>
          </a:r>
          <a:endParaRPr lang="es-ES" sz="1400" b="1" kern="1200" dirty="0">
            <a:solidFill>
              <a:schemeClr val="bg1"/>
            </a:solidFill>
          </a:endParaRPr>
        </a:p>
      </dsp:txBody>
      <dsp:txXfrm>
        <a:off x="4174943" y="3418091"/>
        <a:ext cx="1605589" cy="1093515"/>
      </dsp:txXfrm>
    </dsp:sp>
    <dsp:sp modelId="{7F3EC610-77EF-4C2F-9C8B-3E3931B04464}">
      <dsp:nvSpPr>
        <dsp:cNvPr id="0" name=""/>
        <dsp:cNvSpPr/>
      </dsp:nvSpPr>
      <dsp:spPr>
        <a:xfrm>
          <a:off x="1919927" y="480983"/>
          <a:ext cx="3851667" cy="3851667"/>
        </a:xfrm>
        <a:custGeom>
          <a:avLst/>
          <a:gdLst/>
          <a:ahLst/>
          <a:cxnLst/>
          <a:rect l="0" t="0" r="0" b="0"/>
          <a:pathLst>
            <a:path>
              <a:moveTo>
                <a:pt x="2191354" y="3833275"/>
              </a:moveTo>
              <a:arcTo wR="1925833" hR="1925833" stAng="4924512" swAng="797489"/>
            </a:path>
          </a:pathLst>
        </a:custGeom>
        <a:no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A5161E9-E440-4535-B12B-4F229A0D8B0F}">
      <dsp:nvSpPr>
        <dsp:cNvPr id="0" name=""/>
        <dsp:cNvSpPr/>
      </dsp:nvSpPr>
      <dsp:spPr>
        <a:xfrm>
          <a:off x="1766457" y="3316220"/>
          <a:ext cx="1894654" cy="1297257"/>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u="none" strike="noStrike" kern="1200" dirty="0" smtClean="0">
              <a:solidFill>
                <a:schemeClr val="tx1"/>
              </a:solidFill>
              <a:effectLst/>
            </a:rPr>
            <a:t>Mas divulgación a través de los medios de comunicación para que la comunidad pueda enterarse de los servicios de la entidad</a:t>
          </a:r>
          <a:endParaRPr lang="es-ES" sz="1400" kern="1200" dirty="0">
            <a:solidFill>
              <a:schemeClr val="tx1"/>
            </a:solidFill>
          </a:endParaRPr>
        </a:p>
      </dsp:txBody>
      <dsp:txXfrm>
        <a:off x="1829784" y="3379547"/>
        <a:ext cx="1768000" cy="1170603"/>
      </dsp:txXfrm>
    </dsp:sp>
    <dsp:sp modelId="{73FA690C-9584-4218-8D8E-E62399A6733F}">
      <dsp:nvSpPr>
        <dsp:cNvPr id="0" name=""/>
        <dsp:cNvSpPr/>
      </dsp:nvSpPr>
      <dsp:spPr>
        <a:xfrm>
          <a:off x="1919927" y="480983"/>
          <a:ext cx="3851667" cy="3851667"/>
        </a:xfrm>
        <a:custGeom>
          <a:avLst/>
          <a:gdLst/>
          <a:ahLst/>
          <a:cxnLst/>
          <a:rect l="0" t="0" r="0" b="0"/>
          <a:pathLst>
            <a:path>
              <a:moveTo>
                <a:pt x="224031" y="2827334"/>
              </a:moveTo>
              <a:arcTo wR="1925833" hR="1925833" stAng="9125301" swAng="1581073"/>
            </a:path>
          </a:pathLst>
        </a:custGeom>
        <a:noFill/>
        <a:ln w="95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2E36A94-B03E-48C1-A465-1BDC079E2932}">
      <dsp:nvSpPr>
        <dsp:cNvPr id="0" name=""/>
        <dsp:cNvSpPr/>
      </dsp:nvSpPr>
      <dsp:spPr>
        <a:xfrm>
          <a:off x="1008681" y="1173094"/>
          <a:ext cx="2011006" cy="1277215"/>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u="none" strike="noStrike" kern="1200" dirty="0" smtClean="0">
              <a:solidFill>
                <a:schemeClr val="tx1"/>
              </a:solidFill>
              <a:effectLst/>
            </a:rPr>
            <a:t>Gestionar recursos con los Departamentos, Nación y Municipios</a:t>
          </a:r>
        </a:p>
        <a:p>
          <a:pPr lvl="0" algn="ctr" defTabSz="622300">
            <a:lnSpc>
              <a:spcPct val="90000"/>
            </a:lnSpc>
            <a:spcBef>
              <a:spcPct val="0"/>
            </a:spcBef>
            <a:spcAft>
              <a:spcPct val="35000"/>
            </a:spcAft>
          </a:pPr>
          <a:r>
            <a:rPr lang="es-ES" sz="1400" u="none" strike="noStrike" kern="1200" dirty="0" smtClean="0">
              <a:solidFill>
                <a:schemeClr val="tx1"/>
              </a:solidFill>
              <a:effectLst/>
            </a:rPr>
            <a:t>Búsqueda de ayuda económica internacional</a:t>
          </a:r>
        </a:p>
        <a:p>
          <a:pPr lvl="0" algn="ctr" defTabSz="622300">
            <a:lnSpc>
              <a:spcPct val="90000"/>
            </a:lnSpc>
            <a:spcBef>
              <a:spcPct val="0"/>
            </a:spcBef>
            <a:spcAft>
              <a:spcPct val="35000"/>
            </a:spcAft>
          </a:pPr>
          <a:endParaRPr lang="es-ES" sz="700" kern="1200" dirty="0"/>
        </a:p>
      </dsp:txBody>
      <dsp:txXfrm>
        <a:off x="1071029" y="1235442"/>
        <a:ext cx="1886310" cy="1152519"/>
      </dsp:txXfrm>
    </dsp:sp>
    <dsp:sp modelId="{0B702B69-6DD6-4381-9FF9-995E1D04C555}">
      <dsp:nvSpPr>
        <dsp:cNvPr id="0" name=""/>
        <dsp:cNvSpPr/>
      </dsp:nvSpPr>
      <dsp:spPr>
        <a:xfrm>
          <a:off x="1919927" y="480983"/>
          <a:ext cx="3851667" cy="3851667"/>
        </a:xfrm>
        <a:custGeom>
          <a:avLst/>
          <a:gdLst/>
          <a:ahLst/>
          <a:cxnLst/>
          <a:rect l="0" t="0" r="0" b="0"/>
          <a:pathLst>
            <a:path>
              <a:moveTo>
                <a:pt x="452265" y="685900"/>
              </a:moveTo>
              <a:arcTo wR="1925833" hR="1925833" stAng="13204735" swAng="1428129"/>
            </a:path>
          </a:pathLst>
        </a:custGeom>
        <a:noFill/>
        <a:ln w="952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F2D37-3F57-41E1-84DD-63524F73D899}">
      <dsp:nvSpPr>
        <dsp:cNvPr id="0" name=""/>
        <dsp:cNvSpPr/>
      </dsp:nvSpPr>
      <dsp:spPr>
        <a:xfrm>
          <a:off x="0" y="152394"/>
          <a:ext cx="8229600" cy="658432"/>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CO" sz="4000" b="1" kern="1200" dirty="0" smtClean="0"/>
            <a:t>LOGROS</a:t>
          </a:r>
          <a:endParaRPr lang="es-CO" sz="4000" b="1" kern="1200" dirty="0"/>
        </a:p>
      </dsp:txBody>
      <dsp:txXfrm>
        <a:off x="0" y="152394"/>
        <a:ext cx="8229600" cy="658432"/>
      </dsp:txXfrm>
    </dsp:sp>
    <dsp:sp modelId="{74C0BA56-20BE-4AEB-AD29-FC6FE56B0BED}">
      <dsp:nvSpPr>
        <dsp:cNvPr id="0" name=""/>
        <dsp:cNvSpPr/>
      </dsp:nvSpPr>
      <dsp:spPr>
        <a:xfrm>
          <a:off x="0" y="1182949"/>
          <a:ext cx="8229600" cy="2851356"/>
        </a:xfrm>
        <a:prstGeom prst="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CO" sz="3500" kern="1200" dirty="0" smtClean="0">
              <a:latin typeface="Arial" pitchFamily="34" charset="0"/>
              <a:cs typeface="Arial" pitchFamily="34" charset="0"/>
            </a:rPr>
            <a:t>Cumplimos con la misión social de la entidad, atendiendo de manera integral a </a:t>
          </a:r>
          <a:r>
            <a:rPr lang="es-CO" sz="3500" b="1" kern="1200" dirty="0" smtClean="0">
              <a:effectLst>
                <a:outerShdw blurRad="38100" dist="38100" dir="2700000" algn="tl">
                  <a:srgbClr val="000000">
                    <a:alpha val="43137"/>
                  </a:srgbClr>
                </a:outerShdw>
              </a:effectLst>
              <a:latin typeface="Arial" pitchFamily="34" charset="0"/>
              <a:cs typeface="Arial" pitchFamily="34" charset="0"/>
            </a:rPr>
            <a:t>2567</a:t>
          </a:r>
          <a:r>
            <a:rPr lang="es-CO" sz="3500" kern="1200" dirty="0" smtClean="0">
              <a:latin typeface="Arial" pitchFamily="34" charset="0"/>
              <a:cs typeface="Arial" pitchFamily="34" charset="0"/>
            </a:rPr>
            <a:t> personas a 31 de octubre, con una inversión de </a:t>
          </a:r>
          <a:r>
            <a:rPr lang="es-CO" sz="3500" b="1" kern="1200" dirty="0" smtClean="0">
              <a:effectLst>
                <a:outerShdw blurRad="38100" dist="38100" dir="2700000" algn="tl">
                  <a:srgbClr val="000000">
                    <a:alpha val="43137"/>
                  </a:srgbClr>
                </a:outerShdw>
              </a:effectLst>
              <a:latin typeface="Arial" pitchFamily="34" charset="0"/>
              <a:cs typeface="Arial" pitchFamily="34" charset="0"/>
            </a:rPr>
            <a:t>$44.112.134.000</a:t>
          </a:r>
          <a:r>
            <a:rPr lang="es-CO" sz="3500" kern="1200" dirty="0" smtClean="0">
              <a:latin typeface="Arial" pitchFamily="34" charset="0"/>
              <a:cs typeface="Arial" pitchFamily="34" charset="0"/>
            </a:rPr>
            <a:t>, 16% más que en 2018</a:t>
          </a:r>
          <a:endParaRPr lang="es-CO" sz="3500" b="1" kern="1200" dirty="0" smtClean="0">
            <a:effectLst>
              <a:outerShdw blurRad="38100" dist="38100" dir="2700000" algn="tl">
                <a:srgbClr val="000000">
                  <a:alpha val="43137"/>
                </a:srgbClr>
              </a:outerShdw>
            </a:effectLst>
            <a:latin typeface="Arial" pitchFamily="34" charset="0"/>
            <a:cs typeface="Arial" pitchFamily="34" charset="0"/>
          </a:endParaRPr>
        </a:p>
      </dsp:txBody>
      <dsp:txXfrm>
        <a:off x="0" y="1182949"/>
        <a:ext cx="8229600" cy="2851356"/>
      </dsp:txXfrm>
    </dsp:sp>
    <dsp:sp modelId="{4EE4F3ED-4AC0-42FC-8BD4-AFD06038359B}">
      <dsp:nvSpPr>
        <dsp:cNvPr id="0" name=""/>
        <dsp:cNvSpPr/>
      </dsp:nvSpPr>
      <dsp:spPr>
        <a:xfrm>
          <a:off x="0" y="4034306"/>
          <a:ext cx="8229600" cy="316817"/>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F2D37-3F57-41E1-84DD-63524F73D899}">
      <dsp:nvSpPr>
        <dsp:cNvPr id="0" name=""/>
        <dsp:cNvSpPr/>
      </dsp:nvSpPr>
      <dsp:spPr>
        <a:xfrm>
          <a:off x="0" y="170684"/>
          <a:ext cx="8695944" cy="658432"/>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CO" sz="4000" b="1" kern="1200" dirty="0" smtClean="0"/>
            <a:t>LOGROS</a:t>
          </a:r>
          <a:endParaRPr lang="es-CO" sz="4000" b="1" kern="1200" dirty="0"/>
        </a:p>
      </dsp:txBody>
      <dsp:txXfrm>
        <a:off x="0" y="170684"/>
        <a:ext cx="8695944" cy="658432"/>
      </dsp:txXfrm>
    </dsp:sp>
    <dsp:sp modelId="{74C0BA56-20BE-4AEB-AD29-FC6FE56B0BED}">
      <dsp:nvSpPr>
        <dsp:cNvPr id="0" name=""/>
        <dsp:cNvSpPr/>
      </dsp:nvSpPr>
      <dsp:spPr>
        <a:xfrm>
          <a:off x="0" y="1182949"/>
          <a:ext cx="8695944" cy="2851356"/>
        </a:xfrm>
        <a:prstGeom prst="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s-CO" sz="4600" kern="1200" dirty="0" smtClean="0">
              <a:latin typeface="Arial" pitchFamily="34" charset="0"/>
              <a:cs typeface="Arial" pitchFamily="34" charset="0"/>
            </a:rPr>
            <a:t>Generación de </a:t>
          </a:r>
          <a:r>
            <a:rPr lang="es-CO" sz="4600" b="1" kern="1200" dirty="0" smtClean="0">
              <a:effectLst>
                <a:outerShdw blurRad="38100" dist="38100" dir="2700000" algn="tl">
                  <a:srgbClr val="000000">
                    <a:alpha val="43137"/>
                  </a:srgbClr>
                </a:outerShdw>
              </a:effectLst>
              <a:latin typeface="Arial" pitchFamily="34" charset="0"/>
              <a:cs typeface="Arial" pitchFamily="34" charset="0"/>
            </a:rPr>
            <a:t>1157</a:t>
          </a:r>
          <a:r>
            <a:rPr lang="es-CO" sz="4600" kern="1200" dirty="0" smtClean="0">
              <a:latin typeface="Arial" pitchFamily="34" charset="0"/>
              <a:cs typeface="Arial" pitchFamily="34" charset="0"/>
            </a:rPr>
            <a:t> empleos indirectos a través de los centros de protección ubicados en las regiones</a:t>
          </a:r>
          <a:endParaRPr lang="es-CO" sz="4600" kern="1200" dirty="0"/>
        </a:p>
      </dsp:txBody>
      <dsp:txXfrm>
        <a:off x="0" y="1182949"/>
        <a:ext cx="8695944" cy="2851356"/>
      </dsp:txXfrm>
    </dsp:sp>
    <dsp:sp modelId="{4EE4F3ED-4AC0-42FC-8BD4-AFD06038359B}">
      <dsp:nvSpPr>
        <dsp:cNvPr id="0" name=""/>
        <dsp:cNvSpPr/>
      </dsp:nvSpPr>
      <dsp:spPr>
        <a:xfrm>
          <a:off x="0" y="4034306"/>
          <a:ext cx="8695944" cy="316817"/>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F2D37-3F57-41E1-84DD-63524F73D899}">
      <dsp:nvSpPr>
        <dsp:cNvPr id="0" name=""/>
        <dsp:cNvSpPr/>
      </dsp:nvSpPr>
      <dsp:spPr>
        <a:xfrm>
          <a:off x="0" y="162766"/>
          <a:ext cx="8558784" cy="703241"/>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CO" sz="4000" b="1" kern="1200" dirty="0" smtClean="0"/>
            <a:t>LOGROS</a:t>
          </a:r>
          <a:endParaRPr lang="es-CO" sz="4000" b="1" kern="1200" dirty="0"/>
        </a:p>
      </dsp:txBody>
      <dsp:txXfrm>
        <a:off x="0" y="162766"/>
        <a:ext cx="8558784" cy="703241"/>
      </dsp:txXfrm>
    </dsp:sp>
    <dsp:sp modelId="{74C0BA56-20BE-4AEB-AD29-FC6FE56B0BED}">
      <dsp:nvSpPr>
        <dsp:cNvPr id="0" name=""/>
        <dsp:cNvSpPr/>
      </dsp:nvSpPr>
      <dsp:spPr>
        <a:xfrm>
          <a:off x="0" y="1263455"/>
          <a:ext cx="8558784" cy="3045404"/>
        </a:xfrm>
        <a:prstGeom prst="flowChartAlternateProcess">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CO" sz="3200" kern="1200" dirty="0" smtClean="0"/>
            <a:t>Gracias a los </a:t>
          </a:r>
          <a:r>
            <a:rPr lang="es-CO" sz="3200" b="1" kern="1200" dirty="0" smtClean="0">
              <a:effectLst>
                <a:outerShdw blurRad="38100" dist="38100" dir="2700000" algn="tl">
                  <a:srgbClr val="000000">
                    <a:alpha val="43137"/>
                  </a:srgbClr>
                </a:outerShdw>
              </a:effectLst>
            </a:rPr>
            <a:t>convenios de asociación </a:t>
          </a:r>
          <a:r>
            <a:rPr lang="es-CO" sz="3200" kern="1200" dirty="0" smtClean="0"/>
            <a:t>se ha  logrado una inversión en los programas de </a:t>
          </a:r>
          <a:r>
            <a:rPr lang="es-CO" sz="3200" b="1" kern="1200" dirty="0" smtClean="0">
              <a:effectLst>
                <a:outerShdw blurRad="38100" dist="38100" dir="2700000" algn="tl">
                  <a:srgbClr val="000000">
                    <a:alpha val="43137"/>
                  </a:srgbClr>
                </a:outerShdw>
              </a:effectLst>
            </a:rPr>
            <a:t>2.912 millones de pesos</a:t>
          </a:r>
          <a:r>
            <a:rPr lang="es-CO" sz="3200" kern="1200" dirty="0" smtClean="0"/>
            <a:t>,  representados en mantenimiento de la planta física de los centros, contratación de talento humano, dotación para mejoramiento del servicio y días adicionales de prestación del servicio.</a:t>
          </a:r>
          <a:endParaRPr lang="es-CO" sz="3200" kern="1200" dirty="0"/>
        </a:p>
      </dsp:txBody>
      <dsp:txXfrm>
        <a:off x="148661" y="1412116"/>
        <a:ext cx="8261462" cy="2748082"/>
      </dsp:txXfrm>
    </dsp:sp>
    <dsp:sp modelId="{4EE4F3ED-4AC0-42FC-8BD4-AFD06038359B}">
      <dsp:nvSpPr>
        <dsp:cNvPr id="0" name=""/>
        <dsp:cNvSpPr/>
      </dsp:nvSpPr>
      <dsp:spPr>
        <a:xfrm>
          <a:off x="0" y="4495597"/>
          <a:ext cx="8558784" cy="338378"/>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F2D37-3F57-41E1-84DD-63524F73D899}">
      <dsp:nvSpPr>
        <dsp:cNvPr id="0" name=""/>
        <dsp:cNvSpPr/>
      </dsp:nvSpPr>
      <dsp:spPr>
        <a:xfrm>
          <a:off x="0" y="181585"/>
          <a:ext cx="8595360" cy="784551"/>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CO" sz="4000" b="1" kern="1200" dirty="0" smtClean="0"/>
            <a:t>LOGROS</a:t>
          </a:r>
          <a:endParaRPr lang="es-CO" sz="4000" b="1" kern="1200" dirty="0"/>
        </a:p>
      </dsp:txBody>
      <dsp:txXfrm>
        <a:off x="0" y="181585"/>
        <a:ext cx="8595360" cy="784551"/>
      </dsp:txXfrm>
    </dsp:sp>
    <dsp:sp modelId="{74C0BA56-20BE-4AEB-AD29-FC6FE56B0BED}">
      <dsp:nvSpPr>
        <dsp:cNvPr id="0" name=""/>
        <dsp:cNvSpPr/>
      </dsp:nvSpPr>
      <dsp:spPr>
        <a:xfrm>
          <a:off x="0" y="1409536"/>
          <a:ext cx="8595360" cy="3397516"/>
        </a:xfrm>
        <a:prstGeom prst="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Arial" pitchFamily="34" charset="0"/>
              <a:cs typeface="Arial" pitchFamily="34" charset="0"/>
            </a:rPr>
            <a:t>Gracias al trabajo en equipo, logramos en junio de 2019 la renovación de la </a:t>
          </a:r>
          <a:r>
            <a:rPr lang="es-ES" sz="2800" b="1" kern="1200" dirty="0" smtClean="0">
              <a:effectLst>
                <a:outerShdw blurRad="38100" dist="38100" dir="2700000" algn="tl">
                  <a:srgbClr val="000000">
                    <a:alpha val="43137"/>
                  </a:srgbClr>
                </a:outerShdw>
              </a:effectLst>
              <a:latin typeface="Arial" pitchFamily="34" charset="0"/>
              <a:cs typeface="Arial" pitchFamily="34" charset="0"/>
            </a:rPr>
            <a:t>certificación en el Sistema de Gestión de Calidad</a:t>
          </a:r>
          <a:r>
            <a:rPr lang="es-ES" sz="2800" b="1" kern="12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 ISO 9001:2015 y la certificación internacional SO-SC-CER250232 IQNET</a:t>
          </a:r>
          <a:r>
            <a:rPr lang="es-ES" sz="2800" kern="1200" dirty="0" smtClean="0">
              <a:latin typeface="Arial" pitchFamily="34" charset="0"/>
              <a:ea typeface="Times New Roman" pitchFamily="18" charset="0"/>
              <a:cs typeface="Arial" pitchFamily="34" charset="0"/>
            </a:rPr>
            <a:t>, expedidas por el Icontec, para todos los centros de protección y la sede administrativa.</a:t>
          </a:r>
        </a:p>
        <a:p>
          <a:pPr lvl="0" algn="ctr" defTabSz="1244600">
            <a:lnSpc>
              <a:spcPct val="90000"/>
            </a:lnSpc>
            <a:spcBef>
              <a:spcPct val="0"/>
            </a:spcBef>
            <a:spcAft>
              <a:spcPct val="35000"/>
            </a:spcAft>
          </a:pPr>
          <a:r>
            <a:rPr lang="es-ES" sz="2800" kern="1200" dirty="0" smtClean="0">
              <a:latin typeface="Arial" pitchFamily="34" charset="0"/>
              <a:cs typeface="Arial" pitchFamily="34" charset="0"/>
            </a:rPr>
            <a:t>Desde 2013 la Beneficencia tiene certificados en calidad sus procesos y ha mantenido y renovado dichas certificaciones</a:t>
          </a:r>
          <a:r>
            <a:rPr lang="es-ES" sz="2400" kern="1200" dirty="0" smtClean="0">
              <a:latin typeface="Arial" pitchFamily="34" charset="0"/>
              <a:cs typeface="Arial" pitchFamily="34" charset="0"/>
            </a:rPr>
            <a:t>. </a:t>
          </a:r>
        </a:p>
      </dsp:txBody>
      <dsp:txXfrm>
        <a:off x="0" y="1409536"/>
        <a:ext cx="8595360" cy="3397516"/>
      </dsp:txXfrm>
    </dsp:sp>
    <dsp:sp modelId="{4EE4F3ED-4AC0-42FC-8BD4-AFD06038359B}">
      <dsp:nvSpPr>
        <dsp:cNvPr id="0" name=""/>
        <dsp:cNvSpPr/>
      </dsp:nvSpPr>
      <dsp:spPr>
        <a:xfrm>
          <a:off x="0" y="4807052"/>
          <a:ext cx="8595360" cy="377501"/>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10586-D721-445A-8C32-DA2D5908C828}">
      <dsp:nvSpPr>
        <dsp:cNvPr id="0" name=""/>
        <dsp:cNvSpPr/>
      </dsp:nvSpPr>
      <dsp:spPr>
        <a:xfrm>
          <a:off x="1303" y="0"/>
          <a:ext cx="2588994" cy="4509655"/>
        </a:xfrm>
        <a:prstGeom prst="roundRect">
          <a:avLst>
            <a:gd name="adj" fmla="val 10000"/>
          </a:avLst>
        </a:prstGeom>
        <a:solidFill>
          <a:srgbClr val="92D05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t>FINANCIACIÓN</a:t>
          </a:r>
          <a:endParaRPr lang="es-CO" sz="1800" b="1" kern="1200" dirty="0"/>
        </a:p>
      </dsp:txBody>
      <dsp:txXfrm>
        <a:off x="1303" y="0"/>
        <a:ext cx="2588994" cy="1352896"/>
      </dsp:txXfrm>
    </dsp:sp>
    <dsp:sp modelId="{D607784C-DE4D-4D4B-B0C6-61CD4C80B841}">
      <dsp:nvSpPr>
        <dsp:cNvPr id="0" name=""/>
        <dsp:cNvSpPr/>
      </dsp:nvSpPr>
      <dsp:spPr>
        <a:xfrm>
          <a:off x="349651" y="1353880"/>
          <a:ext cx="1892297" cy="292930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CO" sz="1900" b="1" kern="1200" dirty="0" smtClean="0"/>
            <a:t>Incrementar venta de servicios de protección social</a:t>
          </a:r>
        </a:p>
        <a:p>
          <a:pPr lvl="0" algn="ctr" defTabSz="844550">
            <a:lnSpc>
              <a:spcPct val="90000"/>
            </a:lnSpc>
            <a:spcBef>
              <a:spcPct val="0"/>
            </a:spcBef>
            <a:spcAft>
              <a:spcPct val="35000"/>
            </a:spcAft>
          </a:pPr>
          <a:r>
            <a:rPr lang="es-CO" sz="1900" b="1" kern="1200" dirty="0" smtClean="0"/>
            <a:t>Gestionar recursos en otras fuentes (sector nacional y departamental)</a:t>
          </a:r>
          <a:endParaRPr lang="es-CO" sz="1900" b="1" kern="1200" dirty="0"/>
        </a:p>
      </dsp:txBody>
      <dsp:txXfrm>
        <a:off x="405074" y="1409303"/>
        <a:ext cx="1781451" cy="2818461"/>
      </dsp:txXfrm>
    </dsp:sp>
    <dsp:sp modelId="{1D7B7B54-8F37-4DB3-9640-B5C674419422}">
      <dsp:nvSpPr>
        <dsp:cNvPr id="0" name=""/>
        <dsp:cNvSpPr/>
      </dsp:nvSpPr>
      <dsp:spPr>
        <a:xfrm>
          <a:off x="2767700" y="0"/>
          <a:ext cx="2365372" cy="4509655"/>
        </a:xfrm>
        <a:prstGeom prst="roundRect">
          <a:avLst>
            <a:gd name="adj" fmla="val 10000"/>
          </a:avLst>
        </a:prstGeom>
        <a:solidFill>
          <a:srgbClr val="92D05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t>SERVICIOS DE PROTECCIÓN SOCIAL</a:t>
          </a:r>
          <a:endParaRPr lang="es-CO" sz="1800" b="1" kern="1200" dirty="0"/>
        </a:p>
      </dsp:txBody>
      <dsp:txXfrm>
        <a:off x="2767700" y="0"/>
        <a:ext cx="2365372" cy="1352896"/>
      </dsp:txXfrm>
    </dsp:sp>
    <dsp:sp modelId="{B52FF7A0-B509-4C77-8E19-32B77A861F53}">
      <dsp:nvSpPr>
        <dsp:cNvPr id="0" name=""/>
        <dsp:cNvSpPr/>
      </dsp:nvSpPr>
      <dsp:spPr>
        <a:xfrm>
          <a:off x="2885723" y="1300954"/>
          <a:ext cx="2220232" cy="293127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CO" sz="2000" b="1" kern="1200" dirty="0" smtClean="0"/>
            <a:t>Ampliar cobertura de cupos de protección</a:t>
          </a:r>
        </a:p>
        <a:p>
          <a:pPr lvl="0" algn="ctr" defTabSz="889000">
            <a:lnSpc>
              <a:spcPct val="90000"/>
            </a:lnSpc>
            <a:spcBef>
              <a:spcPct val="0"/>
            </a:spcBef>
            <a:spcAft>
              <a:spcPct val="35000"/>
            </a:spcAft>
          </a:pPr>
          <a:r>
            <a:rPr lang="es-CO" sz="2000" b="1" kern="1200" dirty="0" smtClean="0"/>
            <a:t>Mejorar infraestructura física</a:t>
          </a:r>
        </a:p>
        <a:p>
          <a:pPr lvl="0" algn="ctr" defTabSz="889000">
            <a:lnSpc>
              <a:spcPct val="90000"/>
            </a:lnSpc>
            <a:spcBef>
              <a:spcPct val="0"/>
            </a:spcBef>
            <a:spcAft>
              <a:spcPct val="35000"/>
            </a:spcAft>
          </a:pPr>
          <a:r>
            <a:rPr lang="es-CO" sz="2000" b="1" kern="1200" dirty="0" smtClean="0"/>
            <a:t>Cumplir normatividad medio ambiental</a:t>
          </a:r>
          <a:endParaRPr lang="es-CO" sz="2000" b="1" kern="1200" dirty="0"/>
        </a:p>
      </dsp:txBody>
      <dsp:txXfrm>
        <a:off x="2950751" y="1365982"/>
        <a:ext cx="2090176" cy="2801219"/>
      </dsp:txXfrm>
    </dsp:sp>
    <dsp:sp modelId="{196C0FA2-9970-4F07-BEA4-C0F71C77FF14}">
      <dsp:nvSpPr>
        <dsp:cNvPr id="0" name=""/>
        <dsp:cNvSpPr/>
      </dsp:nvSpPr>
      <dsp:spPr>
        <a:xfrm>
          <a:off x="5310475" y="0"/>
          <a:ext cx="2365372" cy="4509655"/>
        </a:xfrm>
        <a:prstGeom prst="roundRect">
          <a:avLst>
            <a:gd name="adj" fmla="val 10000"/>
          </a:avLst>
        </a:prstGeom>
        <a:solidFill>
          <a:srgbClr val="92D05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t>INCREMENTO DE LA CORRESPONSABILIDAD</a:t>
          </a:r>
          <a:endParaRPr lang="es-CO" sz="1800" b="1" kern="1200" dirty="0"/>
        </a:p>
      </dsp:txBody>
      <dsp:txXfrm>
        <a:off x="5310475" y="0"/>
        <a:ext cx="2365372" cy="1352896"/>
      </dsp:txXfrm>
    </dsp:sp>
    <dsp:sp modelId="{8FDB3A8B-2743-4E93-B403-F60F9837AAD5}">
      <dsp:nvSpPr>
        <dsp:cNvPr id="0" name=""/>
        <dsp:cNvSpPr/>
      </dsp:nvSpPr>
      <dsp:spPr>
        <a:xfrm>
          <a:off x="5547012" y="1352896"/>
          <a:ext cx="1892297" cy="293127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CO" sz="2000" b="1" kern="1200" dirty="0" smtClean="0"/>
            <a:t>Ampliar el número de contratos con municipios y otras entidades</a:t>
          </a:r>
          <a:endParaRPr lang="es-CO" sz="2000" b="1" kern="1200" dirty="0"/>
        </a:p>
      </dsp:txBody>
      <dsp:txXfrm>
        <a:off x="5602435" y="1408319"/>
        <a:ext cx="1781451" cy="28204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10586-D721-445A-8C32-DA2D5908C828}">
      <dsp:nvSpPr>
        <dsp:cNvPr id="0" name=""/>
        <dsp:cNvSpPr/>
      </dsp:nvSpPr>
      <dsp:spPr>
        <a:xfrm>
          <a:off x="937" y="0"/>
          <a:ext cx="2436595" cy="4509655"/>
        </a:xfrm>
        <a:prstGeom prst="roundRect">
          <a:avLst>
            <a:gd name="adj" fmla="val 10000"/>
          </a:avLst>
        </a:prstGeom>
        <a:solidFill>
          <a:srgbClr val="92D05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t>DEBILIDADES</a:t>
          </a:r>
          <a:endParaRPr lang="es-CO" sz="2400" b="1" kern="1200" dirty="0"/>
        </a:p>
      </dsp:txBody>
      <dsp:txXfrm>
        <a:off x="937" y="0"/>
        <a:ext cx="2436595" cy="1352896"/>
      </dsp:txXfrm>
    </dsp:sp>
    <dsp:sp modelId="{D607784C-DE4D-4D4B-B0C6-61CD4C80B841}">
      <dsp:nvSpPr>
        <dsp:cNvPr id="0" name=""/>
        <dsp:cNvSpPr/>
      </dsp:nvSpPr>
      <dsp:spPr>
        <a:xfrm>
          <a:off x="244596" y="1353880"/>
          <a:ext cx="1949276" cy="292930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CO" sz="1900" b="1" kern="1200" dirty="0" smtClean="0"/>
            <a:t>Insuficientes recursos económicos </a:t>
          </a:r>
          <a:endParaRPr lang="es-CO" sz="1900" b="1" kern="1200" dirty="0"/>
        </a:p>
      </dsp:txBody>
      <dsp:txXfrm>
        <a:off x="301688" y="1410972"/>
        <a:ext cx="1835092" cy="2815123"/>
      </dsp:txXfrm>
    </dsp:sp>
    <dsp:sp modelId="{1D7B7B54-8F37-4DB3-9640-B5C674419422}">
      <dsp:nvSpPr>
        <dsp:cNvPr id="0" name=""/>
        <dsp:cNvSpPr/>
      </dsp:nvSpPr>
      <dsp:spPr>
        <a:xfrm>
          <a:off x="2620277" y="0"/>
          <a:ext cx="2436595" cy="4509655"/>
        </a:xfrm>
        <a:prstGeom prst="roundRect">
          <a:avLst>
            <a:gd name="adj" fmla="val 10000"/>
          </a:avLst>
        </a:prstGeom>
        <a:solidFill>
          <a:srgbClr val="92D05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t>RETOS</a:t>
          </a:r>
          <a:endParaRPr lang="es-CO" sz="2400" b="1" kern="1200" dirty="0"/>
        </a:p>
      </dsp:txBody>
      <dsp:txXfrm>
        <a:off x="2620277" y="0"/>
        <a:ext cx="2436595" cy="1352896"/>
      </dsp:txXfrm>
    </dsp:sp>
    <dsp:sp modelId="{B52FF7A0-B509-4C77-8E19-32B77A861F53}">
      <dsp:nvSpPr>
        <dsp:cNvPr id="0" name=""/>
        <dsp:cNvSpPr/>
      </dsp:nvSpPr>
      <dsp:spPr>
        <a:xfrm>
          <a:off x="2741853" y="1300954"/>
          <a:ext cx="2287086" cy="2931275"/>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CO" sz="2000" b="1" kern="1200" dirty="0" smtClean="0"/>
            <a:t>Fortalecer alianzas estratégicas</a:t>
          </a:r>
        </a:p>
        <a:p>
          <a:pPr lvl="0" algn="ctr" defTabSz="889000">
            <a:lnSpc>
              <a:spcPct val="90000"/>
            </a:lnSpc>
            <a:spcBef>
              <a:spcPct val="0"/>
            </a:spcBef>
            <a:spcAft>
              <a:spcPct val="35000"/>
            </a:spcAft>
          </a:pPr>
          <a:r>
            <a:rPr lang="es-CO" sz="2000" b="1" kern="1200" dirty="0" smtClean="0"/>
            <a:t>Ampliar cupos para venta de servicios </a:t>
          </a:r>
        </a:p>
        <a:p>
          <a:pPr lvl="0" algn="ctr" defTabSz="889000">
            <a:lnSpc>
              <a:spcPct val="90000"/>
            </a:lnSpc>
            <a:spcBef>
              <a:spcPct val="0"/>
            </a:spcBef>
            <a:spcAft>
              <a:spcPct val="35000"/>
            </a:spcAft>
          </a:pPr>
          <a:r>
            <a:rPr lang="es-CO" sz="2000" b="1" kern="1200" dirty="0" smtClean="0"/>
            <a:t>Organización administrativa eficiente</a:t>
          </a:r>
          <a:endParaRPr lang="es-CO" sz="2000" b="1" kern="1200" dirty="0"/>
        </a:p>
      </dsp:txBody>
      <dsp:txXfrm>
        <a:off x="2808839" y="1367940"/>
        <a:ext cx="2153114" cy="2797303"/>
      </dsp:txXfrm>
    </dsp:sp>
    <dsp:sp modelId="{196C0FA2-9970-4F07-BEA4-C0F71C77FF14}">
      <dsp:nvSpPr>
        <dsp:cNvPr id="0" name=""/>
        <dsp:cNvSpPr/>
      </dsp:nvSpPr>
      <dsp:spPr>
        <a:xfrm>
          <a:off x="5239618" y="0"/>
          <a:ext cx="2436595" cy="4509655"/>
        </a:xfrm>
        <a:prstGeom prst="roundRect">
          <a:avLst>
            <a:gd name="adj" fmla="val 10000"/>
          </a:avLst>
        </a:prstGeom>
        <a:solidFill>
          <a:srgbClr val="92D05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t>OPORTUNIDADES</a:t>
          </a:r>
          <a:endParaRPr lang="es-CO" sz="2400" b="1" kern="1200" dirty="0"/>
        </a:p>
      </dsp:txBody>
      <dsp:txXfrm>
        <a:off x="5239618" y="0"/>
        <a:ext cx="2436595" cy="1352896"/>
      </dsp:txXfrm>
    </dsp:sp>
    <dsp:sp modelId="{8FDB3A8B-2743-4E93-B403-F60F9837AAD5}">
      <dsp:nvSpPr>
        <dsp:cNvPr id="0" name=""/>
        <dsp:cNvSpPr/>
      </dsp:nvSpPr>
      <dsp:spPr>
        <a:xfrm>
          <a:off x="5483277" y="1352896"/>
          <a:ext cx="1949276" cy="2931275"/>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CO" sz="2000" b="1" kern="1200" dirty="0" smtClean="0"/>
            <a:t>Centros de protección propios y dotados</a:t>
          </a:r>
        </a:p>
        <a:p>
          <a:pPr lvl="0" algn="ctr" defTabSz="889000">
            <a:lnSpc>
              <a:spcPct val="90000"/>
            </a:lnSpc>
            <a:spcBef>
              <a:spcPct val="0"/>
            </a:spcBef>
            <a:spcAft>
              <a:spcPct val="35000"/>
            </a:spcAft>
          </a:pPr>
          <a:r>
            <a:rPr lang="es-CO" sz="2000" b="1" kern="1200" dirty="0" smtClean="0"/>
            <a:t>Experiencia y líderes en protección</a:t>
          </a:r>
        </a:p>
        <a:p>
          <a:pPr lvl="0" algn="ctr" defTabSz="889000">
            <a:lnSpc>
              <a:spcPct val="90000"/>
            </a:lnSpc>
            <a:spcBef>
              <a:spcPct val="0"/>
            </a:spcBef>
            <a:spcAft>
              <a:spcPct val="35000"/>
            </a:spcAft>
          </a:pPr>
          <a:r>
            <a:rPr lang="es-CO" sz="2000" b="1" kern="1200" dirty="0" smtClean="0"/>
            <a:t>Servicios certificados en calidad</a:t>
          </a:r>
        </a:p>
      </dsp:txBody>
      <dsp:txXfrm>
        <a:off x="5540369" y="1409988"/>
        <a:ext cx="1835092" cy="28170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EE0E4-A98D-47C8-8DD8-DD308F14823E}">
      <dsp:nvSpPr>
        <dsp:cNvPr id="0" name=""/>
        <dsp:cNvSpPr/>
      </dsp:nvSpPr>
      <dsp:spPr>
        <a:xfrm>
          <a:off x="120952" y="835309"/>
          <a:ext cx="2612240" cy="1567344"/>
        </a:xfrm>
        <a:prstGeom prst="rect">
          <a:avLst/>
        </a:prstGeom>
        <a:solidFill>
          <a:srgbClr val="0070C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solidFill>
                <a:schemeClr val="bg1"/>
              </a:solidFill>
              <a:effectLst/>
              <a:latin typeface="Arial" pitchFamily="34" charset="0"/>
              <a:cs typeface="Arial" pitchFamily="34" charset="0"/>
            </a:rPr>
            <a:t>FUNDACIÓN SAN PEDRO CLAVER</a:t>
          </a:r>
        </a:p>
        <a:p>
          <a:pPr lvl="0" algn="ctr" defTabSz="800100">
            <a:lnSpc>
              <a:spcPct val="90000"/>
            </a:lnSpc>
            <a:spcBef>
              <a:spcPct val="0"/>
            </a:spcBef>
            <a:spcAft>
              <a:spcPct val="35000"/>
            </a:spcAft>
          </a:pPr>
          <a:r>
            <a:rPr lang="es-CO" sz="1800" b="1" kern="1200" dirty="0" smtClean="0">
              <a:solidFill>
                <a:schemeClr val="bg1"/>
              </a:solidFill>
              <a:effectLst/>
              <a:latin typeface="Arial" pitchFamily="34" charset="0"/>
              <a:cs typeface="Arial" pitchFamily="34" charset="0"/>
            </a:rPr>
            <a:t>CBA San Pedro Claver</a:t>
          </a:r>
          <a:endParaRPr lang="es-CO" sz="1800" b="1" kern="1200" dirty="0">
            <a:solidFill>
              <a:schemeClr val="bg1"/>
            </a:solidFill>
            <a:effectLst/>
            <a:latin typeface="Arial" pitchFamily="34" charset="0"/>
            <a:cs typeface="Arial" pitchFamily="34" charset="0"/>
          </a:endParaRPr>
        </a:p>
      </dsp:txBody>
      <dsp:txXfrm>
        <a:off x="120952" y="835309"/>
        <a:ext cx="2612240" cy="1567344"/>
      </dsp:txXfrm>
    </dsp:sp>
    <dsp:sp modelId="{32F8563E-B9E6-42CB-A1F0-F1D2C1936B13}">
      <dsp:nvSpPr>
        <dsp:cNvPr id="0" name=""/>
        <dsp:cNvSpPr/>
      </dsp:nvSpPr>
      <dsp:spPr>
        <a:xfrm>
          <a:off x="2994417" y="643"/>
          <a:ext cx="2612240" cy="3236675"/>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solidFill>
                <a:schemeClr val="bg1"/>
              </a:solidFill>
              <a:effectLst/>
              <a:latin typeface="Arial" pitchFamily="34" charset="0"/>
              <a:cs typeface="Arial" pitchFamily="34" charset="0"/>
            </a:rPr>
            <a:t>INSTITUTO DE HERMANAS FRANCISCANAS DE SANTA CLARA</a:t>
          </a:r>
        </a:p>
        <a:p>
          <a:pPr lvl="0" algn="ctr" defTabSz="800100">
            <a:lnSpc>
              <a:spcPct val="90000"/>
            </a:lnSpc>
            <a:spcBef>
              <a:spcPct val="0"/>
            </a:spcBef>
            <a:spcAft>
              <a:spcPct val="35000"/>
            </a:spcAft>
          </a:pPr>
          <a:r>
            <a:rPr lang="es-CO" sz="1800" b="1" kern="1200" dirty="0" smtClean="0">
              <a:solidFill>
                <a:schemeClr val="bg1"/>
              </a:solidFill>
              <a:effectLst/>
              <a:latin typeface="Arial" pitchFamily="34" charset="0"/>
              <a:cs typeface="Arial" pitchFamily="34" charset="0"/>
            </a:rPr>
            <a:t>CBA en Arbelaez, </a:t>
          </a:r>
        </a:p>
        <a:p>
          <a:pPr lvl="0" algn="ctr" defTabSz="800100">
            <a:lnSpc>
              <a:spcPct val="90000"/>
            </a:lnSpc>
            <a:spcBef>
              <a:spcPct val="0"/>
            </a:spcBef>
            <a:spcAft>
              <a:spcPct val="35000"/>
            </a:spcAft>
          </a:pPr>
          <a:r>
            <a:rPr lang="es-CO" sz="1800" b="1" kern="1200" dirty="0" smtClean="0">
              <a:solidFill>
                <a:schemeClr val="bg1"/>
              </a:solidFill>
              <a:effectLst/>
              <a:latin typeface="Arial" pitchFamily="34" charset="0"/>
              <a:cs typeface="Arial" pitchFamily="34" charset="0"/>
            </a:rPr>
            <a:t>CBA San José en Facatativá, </a:t>
          </a:r>
        </a:p>
        <a:p>
          <a:pPr lvl="0" algn="ctr" defTabSz="800100">
            <a:lnSpc>
              <a:spcPct val="90000"/>
            </a:lnSpc>
            <a:spcBef>
              <a:spcPct val="0"/>
            </a:spcBef>
            <a:spcAft>
              <a:spcPct val="35000"/>
            </a:spcAft>
          </a:pPr>
          <a:r>
            <a:rPr lang="es-CO" sz="1800" b="1" kern="1200" dirty="0" smtClean="0">
              <a:solidFill>
                <a:schemeClr val="bg1"/>
              </a:solidFill>
              <a:effectLst/>
              <a:latin typeface="Arial" pitchFamily="34" charset="0"/>
              <a:cs typeface="Arial" pitchFamily="34" charset="0"/>
            </a:rPr>
            <a:t> CBA Belmira en Fusagasugá </a:t>
          </a:r>
        </a:p>
        <a:p>
          <a:pPr lvl="0" algn="ctr" defTabSz="800100">
            <a:lnSpc>
              <a:spcPct val="90000"/>
            </a:lnSpc>
            <a:spcBef>
              <a:spcPct val="0"/>
            </a:spcBef>
            <a:spcAft>
              <a:spcPct val="35000"/>
            </a:spcAft>
          </a:pPr>
          <a:r>
            <a:rPr lang="es-CO" sz="1800" b="1" kern="1200" dirty="0" smtClean="0">
              <a:solidFill>
                <a:schemeClr val="bg1"/>
              </a:solidFill>
              <a:effectLst/>
              <a:latin typeface="Arial" pitchFamily="34" charset="0"/>
              <a:cs typeface="Arial" pitchFamily="34" charset="0"/>
            </a:rPr>
            <a:t>y en el Instituto San José en Chipaque</a:t>
          </a:r>
          <a:endParaRPr lang="es-CO" sz="1800" b="1" kern="1200" dirty="0">
            <a:solidFill>
              <a:schemeClr val="bg1"/>
            </a:solidFill>
            <a:effectLst/>
            <a:latin typeface="Arial" pitchFamily="34" charset="0"/>
            <a:cs typeface="Arial" pitchFamily="34" charset="0"/>
          </a:endParaRPr>
        </a:p>
      </dsp:txBody>
      <dsp:txXfrm>
        <a:off x="2994417" y="643"/>
        <a:ext cx="2612240" cy="3236675"/>
      </dsp:txXfrm>
    </dsp:sp>
    <dsp:sp modelId="{7F878EE0-AAD6-4F42-A5F0-244E785930F3}">
      <dsp:nvSpPr>
        <dsp:cNvPr id="0" name=""/>
        <dsp:cNvSpPr/>
      </dsp:nvSpPr>
      <dsp:spPr>
        <a:xfrm>
          <a:off x="5777001" y="805012"/>
          <a:ext cx="2612240" cy="1567344"/>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solidFill>
                <a:schemeClr val="tx1"/>
              </a:solidFill>
              <a:effectLst/>
              <a:latin typeface="Arial" pitchFamily="34" charset="0"/>
              <a:cs typeface="Arial" pitchFamily="34" charset="0"/>
            </a:rPr>
            <a:t>Consorcio Protección Social Villeta </a:t>
          </a:r>
        </a:p>
        <a:p>
          <a:pPr lvl="0" algn="ctr" defTabSz="800100">
            <a:lnSpc>
              <a:spcPct val="90000"/>
            </a:lnSpc>
            <a:spcBef>
              <a:spcPct val="0"/>
            </a:spcBef>
            <a:spcAft>
              <a:spcPct val="35000"/>
            </a:spcAft>
          </a:pPr>
          <a:r>
            <a:rPr lang="es-CO" sz="1800" b="0" kern="1200" dirty="0" smtClean="0">
              <a:solidFill>
                <a:schemeClr val="tx1"/>
              </a:solidFill>
              <a:effectLst/>
              <a:latin typeface="Arial" pitchFamily="34" charset="0"/>
              <a:cs typeface="Arial" pitchFamily="34" charset="0"/>
            </a:rPr>
            <a:t>CBA en Villeta</a:t>
          </a:r>
          <a:endParaRPr lang="es-CO" sz="1800" b="0" kern="1200" dirty="0">
            <a:solidFill>
              <a:schemeClr val="tx1"/>
            </a:solidFill>
            <a:effectLst/>
            <a:latin typeface="Arial" pitchFamily="34" charset="0"/>
            <a:cs typeface="Arial" pitchFamily="34" charset="0"/>
          </a:endParaRPr>
        </a:p>
      </dsp:txBody>
      <dsp:txXfrm>
        <a:off x="5777001" y="805012"/>
        <a:ext cx="2612240" cy="1567344"/>
      </dsp:txXfrm>
    </dsp:sp>
    <dsp:sp modelId="{2E09BCBE-7752-4978-A637-FB1F03009039}">
      <dsp:nvSpPr>
        <dsp:cNvPr id="0" name=""/>
        <dsp:cNvSpPr/>
      </dsp:nvSpPr>
      <dsp:spPr>
        <a:xfrm>
          <a:off x="1557684" y="3498543"/>
          <a:ext cx="2612240" cy="1567344"/>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0" kern="1200" dirty="0" smtClean="0">
              <a:solidFill>
                <a:schemeClr val="tx1"/>
              </a:solidFill>
              <a:effectLst/>
              <a:latin typeface="Arial" pitchFamily="34" charset="0"/>
              <a:cs typeface="Arial" pitchFamily="34" charset="0"/>
            </a:rPr>
            <a:t>HIJAS DE LA CARIDAD DE SAN VICENTE DE PAUL</a:t>
          </a:r>
        </a:p>
        <a:p>
          <a:pPr lvl="0" algn="ctr" defTabSz="711200">
            <a:lnSpc>
              <a:spcPct val="90000"/>
            </a:lnSpc>
            <a:spcBef>
              <a:spcPct val="0"/>
            </a:spcBef>
            <a:spcAft>
              <a:spcPct val="35000"/>
            </a:spcAft>
          </a:pPr>
          <a:r>
            <a:rPr lang="es-CO" sz="1600" b="0" kern="1200" dirty="0" smtClean="0">
              <a:solidFill>
                <a:schemeClr val="tx1"/>
              </a:solidFill>
              <a:effectLst/>
              <a:latin typeface="Arial" pitchFamily="34" charset="0"/>
              <a:cs typeface="Arial" pitchFamily="34" charset="0"/>
            </a:rPr>
            <a:t>Centro Masculino Especial La Colonia en Sibaté</a:t>
          </a:r>
          <a:endParaRPr lang="es-CO" sz="1600" b="0" kern="1200" dirty="0">
            <a:solidFill>
              <a:schemeClr val="tx1"/>
            </a:solidFill>
            <a:effectLst/>
            <a:latin typeface="Arial" pitchFamily="34" charset="0"/>
            <a:cs typeface="Arial" pitchFamily="34" charset="0"/>
          </a:endParaRPr>
        </a:p>
      </dsp:txBody>
      <dsp:txXfrm>
        <a:off x="1557684" y="3498543"/>
        <a:ext cx="2612240" cy="1567344"/>
      </dsp:txXfrm>
    </dsp:sp>
    <dsp:sp modelId="{B6A52C08-EB0B-42A0-BF40-1426334F76CA}">
      <dsp:nvSpPr>
        <dsp:cNvPr id="0" name=""/>
        <dsp:cNvSpPr/>
      </dsp:nvSpPr>
      <dsp:spPr>
        <a:xfrm>
          <a:off x="4431149" y="3498543"/>
          <a:ext cx="2612240" cy="1567344"/>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bg1"/>
              </a:solidFill>
              <a:effectLst/>
              <a:latin typeface="Arial" pitchFamily="34" charset="0"/>
              <a:cs typeface="Arial" pitchFamily="34" charset="0"/>
            </a:rPr>
            <a:t>Unión Temporal Sibaté Digna </a:t>
          </a:r>
        </a:p>
        <a:p>
          <a:pPr lvl="0" algn="ctr" defTabSz="711200">
            <a:lnSpc>
              <a:spcPct val="90000"/>
            </a:lnSpc>
            <a:spcBef>
              <a:spcPct val="0"/>
            </a:spcBef>
            <a:spcAft>
              <a:spcPct val="35000"/>
            </a:spcAft>
          </a:pPr>
          <a:r>
            <a:rPr lang="es-CO" sz="1600" b="1" kern="1200" dirty="0" smtClean="0">
              <a:solidFill>
                <a:schemeClr val="bg1"/>
              </a:solidFill>
              <a:effectLst/>
              <a:latin typeface="Arial" pitchFamily="34" charset="0"/>
              <a:cs typeface="Arial" pitchFamily="34" charset="0"/>
            </a:rPr>
            <a:t>Centro Femenino Especial José Joaquín Vargas en Sibaté</a:t>
          </a:r>
          <a:endParaRPr lang="es-CO" sz="1600" b="1" kern="1200" dirty="0">
            <a:solidFill>
              <a:schemeClr val="bg1"/>
            </a:solidFill>
            <a:effectLst/>
            <a:latin typeface="Arial" pitchFamily="34" charset="0"/>
            <a:cs typeface="Arial" pitchFamily="34" charset="0"/>
          </a:endParaRPr>
        </a:p>
      </dsp:txBody>
      <dsp:txXfrm>
        <a:off x="4431149" y="3498543"/>
        <a:ext cx="2612240" cy="15673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D31A8-ABF1-4922-B4A0-8F95C41E35CA}">
      <dsp:nvSpPr>
        <dsp:cNvPr id="0" name=""/>
        <dsp:cNvSpPr/>
      </dsp:nvSpPr>
      <dsp:spPr>
        <a:xfrm>
          <a:off x="0" y="751879"/>
          <a:ext cx="2328212" cy="139692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u="none" strike="noStrike" kern="1200" dirty="0" smtClean="0">
              <a:effectLst/>
            </a:rPr>
            <a:t>Mostrar en las RPC las experiencias y avances  de los centros de protección</a:t>
          </a:r>
          <a:endParaRPr lang="es-ES" sz="1800" b="1" kern="1200" dirty="0"/>
        </a:p>
      </dsp:txBody>
      <dsp:txXfrm>
        <a:off x="0" y="751879"/>
        <a:ext cx="2328212" cy="1396927"/>
      </dsp:txXfrm>
    </dsp:sp>
    <dsp:sp modelId="{3FB14C74-F5C7-4DC7-B5CF-1093F50ED018}">
      <dsp:nvSpPr>
        <dsp:cNvPr id="0" name=""/>
        <dsp:cNvSpPr/>
      </dsp:nvSpPr>
      <dsp:spPr>
        <a:xfrm>
          <a:off x="2561034" y="751879"/>
          <a:ext cx="2328212" cy="1396927"/>
        </a:xfrm>
        <a:prstGeom prst="rect">
          <a:avLst/>
        </a:prstGeom>
        <a:solidFill>
          <a:srgbClr val="00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u="none" strike="noStrike" kern="1200" dirty="0" smtClean="0">
              <a:effectLst/>
            </a:rPr>
            <a:t>Ampliar la información de los centros de protección</a:t>
          </a:r>
          <a:endParaRPr lang="es-ES" sz="1800" b="1" kern="1200" dirty="0">
            <a:solidFill>
              <a:schemeClr val="tx1"/>
            </a:solidFill>
          </a:endParaRPr>
        </a:p>
      </dsp:txBody>
      <dsp:txXfrm>
        <a:off x="2561034" y="751879"/>
        <a:ext cx="2328212" cy="1396927"/>
      </dsp:txXfrm>
    </dsp:sp>
    <dsp:sp modelId="{DD65380E-0C13-409B-A7FF-25A1C105BC91}">
      <dsp:nvSpPr>
        <dsp:cNvPr id="0" name=""/>
        <dsp:cNvSpPr/>
      </dsp:nvSpPr>
      <dsp:spPr>
        <a:xfrm>
          <a:off x="5122068" y="751879"/>
          <a:ext cx="2328212" cy="1396927"/>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u="none" strike="noStrike" kern="1200" dirty="0" smtClean="0">
              <a:effectLst/>
            </a:rPr>
            <a:t>Suscribir convenios con otras entidades y ONG</a:t>
          </a:r>
          <a:endParaRPr lang="es-ES" sz="1800" b="1" kern="1200" dirty="0">
            <a:solidFill>
              <a:schemeClr val="tx1"/>
            </a:solidFill>
          </a:endParaRPr>
        </a:p>
      </dsp:txBody>
      <dsp:txXfrm>
        <a:off x="5122068" y="751879"/>
        <a:ext cx="2328212" cy="1396927"/>
      </dsp:txXfrm>
    </dsp:sp>
    <dsp:sp modelId="{8DB7CF89-E759-4D30-84FC-AFB6E224B178}">
      <dsp:nvSpPr>
        <dsp:cNvPr id="0" name=""/>
        <dsp:cNvSpPr/>
      </dsp:nvSpPr>
      <dsp:spPr>
        <a:xfrm>
          <a:off x="1280517" y="2381628"/>
          <a:ext cx="2328212" cy="1396927"/>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u="none" strike="noStrike" kern="1200" dirty="0" smtClean="0">
              <a:effectLst/>
            </a:rPr>
            <a:t>Un espacio en la RPC para los familiares</a:t>
          </a:r>
          <a:endParaRPr lang="es-ES" sz="1800" b="1" kern="1200" dirty="0">
            <a:solidFill>
              <a:schemeClr val="tx1"/>
            </a:solidFill>
          </a:endParaRPr>
        </a:p>
      </dsp:txBody>
      <dsp:txXfrm>
        <a:off x="1280517" y="2381628"/>
        <a:ext cx="2328212" cy="1396927"/>
      </dsp:txXfrm>
    </dsp:sp>
    <dsp:sp modelId="{DD3BB24D-1292-42C3-8A9B-3D7F22974D8F}">
      <dsp:nvSpPr>
        <dsp:cNvPr id="0" name=""/>
        <dsp:cNvSpPr/>
      </dsp:nvSpPr>
      <dsp:spPr>
        <a:xfrm>
          <a:off x="3841551" y="2381628"/>
          <a:ext cx="2328212" cy="1396927"/>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u="none" strike="noStrike" kern="1200" dirty="0" smtClean="0">
              <a:effectLst/>
            </a:rPr>
            <a:t>Propuestas de Trabajo con entes territoriales</a:t>
          </a:r>
          <a:endParaRPr lang="es-ES" sz="1800" b="1" kern="1200" dirty="0"/>
        </a:p>
      </dsp:txBody>
      <dsp:txXfrm>
        <a:off x="3841551" y="2381628"/>
        <a:ext cx="2328212" cy="139692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0.03942</cdr:x>
      <cdr:y>0.04121</cdr:y>
    </cdr:from>
    <cdr:to>
      <cdr:x>1</cdr:x>
      <cdr:y>0.1049</cdr:y>
    </cdr:to>
    <cdr:sp macro="" textlink="">
      <cdr:nvSpPr>
        <cdr:cNvPr id="2" name="Título 1"/>
        <cdr:cNvSpPr txBox="1">
          <a:spLocks xmlns:a="http://schemas.openxmlformats.org/drawingml/2006/main"/>
        </cdr:cNvSpPr>
      </cdr:nvSpPr>
      <cdr:spPr>
        <a:xfrm xmlns:a="http://schemas.openxmlformats.org/drawingml/2006/main">
          <a:off x="337723" y="238991"/>
          <a:ext cx="8229583" cy="369356"/>
        </a:xfrm>
        <a:prstGeom xmlns:a="http://schemas.openxmlformats.org/drawingml/2006/main" prst="rect">
          <a:avLst/>
        </a:prstGeom>
        <a:solidFill xmlns:a="http://schemas.openxmlformats.org/drawingml/2006/main">
          <a:srgbClr val="92D050"/>
        </a:solidFill>
        <a:ln xmlns:a="http://schemas.openxmlformats.org/drawingml/2006/main" w="25400" cap="flat" cmpd="sng" algn="ctr">
          <a:solidFill>
            <a:schemeClr val="tx2"/>
          </a:solidFill>
          <a:prstDash val="solid"/>
        </a:ln>
        <a:effectLst xmlns:a="http://schemas.openxmlformats.org/drawingml/2006/main">
          <a:innerShdw blurRad="63500" dist="50800" dir="13500000">
            <a:prstClr val="black">
              <a:alpha val="50000"/>
            </a:prstClr>
          </a:innerShdw>
        </a:effectLst>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horz" wrap="square" lIns="91440" tIns="45720" rIns="91440" bIns="45720" rtlCol="0" anchor="ctr">
          <a:spAutoFit/>
        </a:bodyPr>
        <a:lstStyle xmlns:a="http://schemas.openxmlformats.org/drawingml/2006/main">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NÚMERO DE PERSONAS PROTEGIDAS 2016 A</a:t>
          </a:r>
          <a:r>
            <a:rPr kumimoji="0" lang="es-CO"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s-CO"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2019 (Oct)</a:t>
          </a:r>
          <a:endParaRPr kumimoji="0" lang="es-CO"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0.01044</cdr:x>
      <cdr:y>0.02688</cdr:y>
    </cdr:from>
    <cdr:to>
      <cdr:x>0.33973</cdr:x>
      <cdr:y>0.25916</cdr:y>
    </cdr:to>
    <cdr:sp macro="" textlink="">
      <cdr:nvSpPr>
        <cdr:cNvPr id="2" name="CuadroTexto 1"/>
        <cdr:cNvSpPr txBox="1"/>
      </cdr:nvSpPr>
      <cdr:spPr>
        <a:xfrm xmlns:a="http://schemas.openxmlformats.org/drawingml/2006/main">
          <a:off x="82695" y="134664"/>
          <a:ext cx="2608118" cy="1163782"/>
        </a:xfrm>
        <a:prstGeom xmlns:a="http://schemas.openxmlformats.org/drawingml/2006/main" prst="rect">
          <a:avLst/>
        </a:prstGeom>
        <a:solidFill xmlns:a="http://schemas.openxmlformats.org/drawingml/2006/main">
          <a:srgbClr val="92D050"/>
        </a:solidFill>
      </cdr:spPr>
      <cdr:txBody>
        <a:bodyPr xmlns:a="http://schemas.openxmlformats.org/drawingml/2006/main" vertOverflow="clip" wrap="square" rtlCol="0"/>
        <a:lstStyle xmlns:a="http://schemas.openxmlformats.org/drawingml/2006/main"/>
        <a:p xmlns:a="http://schemas.openxmlformats.org/drawingml/2006/main">
          <a:pPr algn="just"/>
          <a:r>
            <a:rPr lang="es-CO" sz="1400" dirty="0">
              <a:latin typeface="Arial" panose="020B0604020202020204" pitchFamily="34" charset="0"/>
              <a:cs typeface="Arial" panose="020B0604020202020204" pitchFamily="34" charset="0"/>
            </a:rPr>
            <a:t>A</a:t>
          </a:r>
          <a:r>
            <a:rPr lang="es-CO" sz="1400" dirty="0" smtClean="0">
              <a:latin typeface="Arial" panose="020B0604020202020204" pitchFamily="34" charset="0"/>
              <a:cs typeface="Arial" panose="020B0604020202020204" pitchFamily="34" charset="0"/>
            </a:rPr>
            <a:t> través de los contratos, las alcaldías pagan cuota de corresponsabilidad a la Beneficencia que cofinancia la protección de sus usuarios.</a:t>
          </a:r>
          <a:endParaRPr lang="es-CO" sz="14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820111C-2A85-4509-927C-57B5ACA37DD6}" type="datetimeFigureOut">
              <a:rPr lang="es-CO" smtClean="0"/>
              <a:pPr/>
              <a:t>28/01/2020</a:t>
            </a:fld>
            <a:endParaRPr lang="es-CO" dirty="0"/>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CO" dirty="0"/>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26FF179-0557-49E2-8732-A4311A95269D}" type="slidenum">
              <a:rPr lang="es-CO" smtClean="0"/>
              <a:pPr/>
              <a:t>‹Nº›</a:t>
            </a:fld>
            <a:endParaRPr lang="es-CO"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O"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487A5A7-9421-4C27-8EDC-81B736A6287C}" type="datetimeFigureOut">
              <a:rPr lang="es-CO" smtClean="0"/>
              <a:pPr/>
              <a:t>28/01/2020</a:t>
            </a:fld>
            <a:endParaRPr lang="es-CO"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O"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60E4DD-710F-4DFD-AD25-9D5D6BA5E2BC}"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A60E4DD-710F-4DFD-AD25-9D5D6BA5E2BC}" type="slidenum">
              <a:rPr lang="es-CO" smtClean="0"/>
              <a:pPr/>
              <a:t>3</a:t>
            </a:fld>
            <a:endParaRPr lang="es-CO" dirty="0"/>
          </a:p>
        </p:txBody>
      </p:sp>
    </p:spTree>
    <p:extLst>
      <p:ext uri="{BB962C8B-B14F-4D97-AF65-F5344CB8AC3E}">
        <p14:creationId xmlns:p14="http://schemas.microsoft.com/office/powerpoint/2010/main" val="288128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A60E4DD-710F-4DFD-AD25-9D5D6BA5E2BC}" type="slidenum">
              <a:rPr lang="es-CO" smtClean="0"/>
              <a:pPr/>
              <a:t>49</a:t>
            </a:fld>
            <a:endParaRPr lang="es-CO" dirty="0"/>
          </a:p>
        </p:txBody>
      </p:sp>
    </p:spTree>
    <p:extLst>
      <p:ext uri="{BB962C8B-B14F-4D97-AF65-F5344CB8AC3E}">
        <p14:creationId xmlns:p14="http://schemas.microsoft.com/office/powerpoint/2010/main" val="316903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A60E4DD-710F-4DFD-AD25-9D5D6BA5E2BC}" type="slidenum">
              <a:rPr lang="es-CO" smtClean="0"/>
              <a:pPr/>
              <a:t>12</a:t>
            </a:fld>
            <a:endParaRPr lang="es-CO" dirty="0"/>
          </a:p>
        </p:txBody>
      </p:sp>
    </p:spTree>
    <p:extLst>
      <p:ext uri="{BB962C8B-B14F-4D97-AF65-F5344CB8AC3E}">
        <p14:creationId xmlns:p14="http://schemas.microsoft.com/office/powerpoint/2010/main" val="76503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A60E4DD-710F-4DFD-AD25-9D5D6BA5E2BC}" type="slidenum">
              <a:rPr lang="es-CO" smtClean="0"/>
              <a:pPr/>
              <a:t>25</a:t>
            </a:fld>
            <a:endParaRPr lang="es-CO" dirty="0"/>
          </a:p>
        </p:txBody>
      </p:sp>
    </p:spTree>
    <p:extLst>
      <p:ext uri="{BB962C8B-B14F-4D97-AF65-F5344CB8AC3E}">
        <p14:creationId xmlns:p14="http://schemas.microsoft.com/office/powerpoint/2010/main" val="164756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A60E4DD-710F-4DFD-AD25-9D5D6BA5E2BC}" type="slidenum">
              <a:rPr lang="es-CO" smtClean="0"/>
              <a:pPr/>
              <a:t>38</a:t>
            </a:fld>
            <a:endParaRPr lang="es-CO" dirty="0"/>
          </a:p>
        </p:txBody>
      </p:sp>
    </p:spTree>
    <p:extLst>
      <p:ext uri="{BB962C8B-B14F-4D97-AF65-F5344CB8AC3E}">
        <p14:creationId xmlns:p14="http://schemas.microsoft.com/office/powerpoint/2010/main" val="129105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A60E4DD-710F-4DFD-AD25-9D5D6BA5E2BC}" type="slidenum">
              <a:rPr lang="es-CO" smtClean="0"/>
              <a:pPr/>
              <a:t>44</a:t>
            </a:fld>
            <a:endParaRPr lang="es-CO" dirty="0"/>
          </a:p>
        </p:txBody>
      </p:sp>
    </p:spTree>
    <p:extLst>
      <p:ext uri="{BB962C8B-B14F-4D97-AF65-F5344CB8AC3E}">
        <p14:creationId xmlns:p14="http://schemas.microsoft.com/office/powerpoint/2010/main" val="343209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A60E4DD-710F-4DFD-AD25-9D5D6BA5E2BC}" type="slidenum">
              <a:rPr lang="es-CO" smtClean="0"/>
              <a:pPr/>
              <a:t>45</a:t>
            </a:fld>
            <a:endParaRPr lang="es-CO" dirty="0"/>
          </a:p>
        </p:txBody>
      </p:sp>
    </p:spTree>
    <p:extLst>
      <p:ext uri="{BB962C8B-B14F-4D97-AF65-F5344CB8AC3E}">
        <p14:creationId xmlns:p14="http://schemas.microsoft.com/office/powerpoint/2010/main" val="99619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A60E4DD-710F-4DFD-AD25-9D5D6BA5E2BC}" type="slidenum">
              <a:rPr lang="es-CO" smtClean="0"/>
              <a:pPr/>
              <a:t>46</a:t>
            </a:fld>
            <a:endParaRPr lang="es-CO" dirty="0"/>
          </a:p>
        </p:txBody>
      </p:sp>
    </p:spTree>
    <p:extLst>
      <p:ext uri="{BB962C8B-B14F-4D97-AF65-F5344CB8AC3E}">
        <p14:creationId xmlns:p14="http://schemas.microsoft.com/office/powerpoint/2010/main" val="419325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A60E4DD-710F-4DFD-AD25-9D5D6BA5E2BC}" type="slidenum">
              <a:rPr lang="es-CO" smtClean="0"/>
              <a:pPr/>
              <a:t>47</a:t>
            </a:fld>
            <a:endParaRPr lang="es-CO" dirty="0"/>
          </a:p>
        </p:txBody>
      </p:sp>
    </p:spTree>
    <p:extLst>
      <p:ext uri="{BB962C8B-B14F-4D97-AF65-F5344CB8AC3E}">
        <p14:creationId xmlns:p14="http://schemas.microsoft.com/office/powerpoint/2010/main" val="3022804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A60E4DD-710F-4DFD-AD25-9D5D6BA5E2BC}" type="slidenum">
              <a:rPr lang="es-CO" smtClean="0"/>
              <a:pPr/>
              <a:t>48</a:t>
            </a:fld>
            <a:endParaRPr lang="es-CO" dirty="0"/>
          </a:p>
        </p:txBody>
      </p:sp>
    </p:spTree>
    <p:extLst>
      <p:ext uri="{BB962C8B-B14F-4D97-AF65-F5344CB8AC3E}">
        <p14:creationId xmlns:p14="http://schemas.microsoft.com/office/powerpoint/2010/main" val="423441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251181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131684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214277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347138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220373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361448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22840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157968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193103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248530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83EAAE-75A5-8E40-AACB-646B3B774D80}" type="datetimeFigureOut">
              <a:rPr lang="es-ES" smtClean="0"/>
              <a:pPr/>
              <a:t>28/01/2020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331696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3EAAE-75A5-8E40-AACB-646B3B774D80}" type="datetimeFigureOut">
              <a:rPr lang="es-ES" smtClean="0"/>
              <a:pPr/>
              <a:t>28/01/2020</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EE318-6B86-CD40-9849-8F9FAF26F49A}" type="slidenum">
              <a:rPr lang="es-ES" smtClean="0"/>
              <a:pPr/>
              <a:t>‹Nº›</a:t>
            </a:fld>
            <a:endParaRPr lang="es-ES" dirty="0"/>
          </a:p>
        </p:txBody>
      </p:sp>
    </p:spTree>
    <p:extLst>
      <p:ext uri="{BB962C8B-B14F-4D97-AF65-F5344CB8AC3E}">
        <p14:creationId xmlns:p14="http://schemas.microsoft.com/office/powerpoint/2010/main" val="151411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beneficenciacundinamarca.gov.co/Home/Servicios-Ciudadano/cbeneficiencia+transparencia+y+acceso+a+la+informacion"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5.xml"/><Relationship Id="rId4" Type="http://schemas.openxmlformats.org/officeDocument/2006/relationships/chart" Target="../charts/char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chart" Target="../charts/char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4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97427" y="4766158"/>
            <a:ext cx="8583955" cy="954107"/>
          </a:xfrm>
          <a:prstGeom prst="rect">
            <a:avLst/>
          </a:prstGeom>
          <a:noFill/>
        </p:spPr>
        <p:txBody>
          <a:bodyPr wrap="square" rtlCol="0">
            <a:spAutoFit/>
          </a:bodyPr>
          <a:lstStyle/>
          <a:p>
            <a:pPr algn="ctr"/>
            <a:r>
              <a:rPr lang="es-ES" sz="2800" dirty="0" smtClean="0">
                <a:solidFill>
                  <a:schemeClr val="tx2">
                    <a:lumMod val="75000"/>
                  </a:schemeClr>
                </a:solidFill>
                <a:latin typeface="Verdana"/>
                <a:cs typeface="Verdana"/>
              </a:rPr>
              <a:t>Rendición Pública de Cuentas (RPC) realizada el 28 de noviembre de </a:t>
            </a:r>
            <a:r>
              <a:rPr lang="es-ES" sz="2800" dirty="0">
                <a:solidFill>
                  <a:schemeClr val="tx2">
                    <a:lumMod val="75000"/>
                  </a:schemeClr>
                </a:solidFill>
                <a:latin typeface="Verdana"/>
                <a:cs typeface="Verdana"/>
              </a:rPr>
              <a:t>2019 y </a:t>
            </a:r>
            <a:r>
              <a:rPr lang="es-ES" sz="2800" dirty="0" smtClean="0">
                <a:solidFill>
                  <a:schemeClr val="tx2">
                    <a:lumMod val="75000"/>
                  </a:schemeClr>
                </a:solidFill>
                <a:latin typeface="Verdana"/>
                <a:cs typeface="Verdana"/>
              </a:rPr>
              <a:t>su Evaluación</a:t>
            </a:r>
            <a:endParaRPr lang="es-ES" sz="2800" dirty="0">
              <a:solidFill>
                <a:schemeClr val="tx2">
                  <a:lumMod val="75000"/>
                </a:schemeClr>
              </a:solidFill>
              <a:latin typeface="Verdana"/>
              <a:cs typeface="Verdana"/>
            </a:endParaRPr>
          </a:p>
        </p:txBody>
      </p:sp>
    </p:spTree>
    <p:extLst>
      <p:ext uri="{BB962C8B-B14F-4D97-AF65-F5344CB8AC3E}">
        <p14:creationId xmlns:p14="http://schemas.microsoft.com/office/powerpoint/2010/main" val="2470557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480138" y="706585"/>
          <a:ext cx="8229600" cy="5236553"/>
        </p:xfrm>
        <a:graphic>
          <a:graphicData uri="http://schemas.openxmlformats.org/drawingml/2006/table">
            <a:tbl>
              <a:tblPr>
                <a:tableStyleId>{5C22544A-7EE6-4342-B048-85BDC9FD1C3A}</a:tableStyleId>
              </a:tblPr>
              <a:tblGrid>
                <a:gridCol w="3146287">
                  <a:extLst>
                    <a:ext uri="{9D8B030D-6E8A-4147-A177-3AD203B41FA5}">
                      <a16:colId xmlns:a16="http://schemas.microsoft.com/office/drawing/2014/main" val="4280035666"/>
                    </a:ext>
                  </a:extLst>
                </a:gridCol>
                <a:gridCol w="1143000">
                  <a:extLst>
                    <a:ext uri="{9D8B030D-6E8A-4147-A177-3AD203B41FA5}">
                      <a16:colId xmlns:a16="http://schemas.microsoft.com/office/drawing/2014/main" val="61579266"/>
                    </a:ext>
                  </a:extLst>
                </a:gridCol>
                <a:gridCol w="1309255">
                  <a:extLst>
                    <a:ext uri="{9D8B030D-6E8A-4147-A177-3AD203B41FA5}">
                      <a16:colId xmlns:a16="http://schemas.microsoft.com/office/drawing/2014/main" val="3229956079"/>
                    </a:ext>
                  </a:extLst>
                </a:gridCol>
                <a:gridCol w="1070263">
                  <a:extLst>
                    <a:ext uri="{9D8B030D-6E8A-4147-A177-3AD203B41FA5}">
                      <a16:colId xmlns:a16="http://schemas.microsoft.com/office/drawing/2014/main" val="68783520"/>
                    </a:ext>
                  </a:extLst>
                </a:gridCol>
                <a:gridCol w="1560795">
                  <a:extLst>
                    <a:ext uri="{9D8B030D-6E8A-4147-A177-3AD203B41FA5}">
                      <a16:colId xmlns:a16="http://schemas.microsoft.com/office/drawing/2014/main" val="4059115043"/>
                    </a:ext>
                  </a:extLst>
                </a:gridCol>
              </a:tblGrid>
              <a:tr h="137492">
                <a:tc rowSpan="2">
                  <a:txBody>
                    <a:bodyPr/>
                    <a:lstStyle/>
                    <a:p>
                      <a:pPr algn="ctr" rtl="0" fontAlgn="ctr"/>
                      <a:r>
                        <a:rPr lang="es-CO" sz="1400" b="1" u="none" strike="noStrike" dirty="0">
                          <a:effectLst/>
                          <a:latin typeface="Arial" panose="020B0604020202020204" pitchFamily="34" charset="0"/>
                          <a:cs typeface="Arial" panose="020B0604020202020204" pitchFamily="34" charset="0"/>
                        </a:rPr>
                        <a:t>CENTROS DE PROTECCIÓN</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gridSpan="3">
                  <a:txBody>
                    <a:bodyPr/>
                    <a:lstStyle/>
                    <a:p>
                      <a:pPr algn="ctr" rtl="0" fontAlgn="ctr"/>
                      <a:r>
                        <a:rPr lang="es-CO" sz="1400" b="1" u="none" strike="noStrike" dirty="0">
                          <a:effectLst/>
                          <a:latin typeface="Arial" panose="020B0604020202020204" pitchFamily="34" charset="0"/>
                          <a:cs typeface="Arial" panose="020B0604020202020204" pitchFamily="34" charset="0"/>
                        </a:rPr>
                        <a:t>NUMERO DE PERSONAS ATENDIDAS</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hMerge="1">
                  <a:txBody>
                    <a:bodyPr/>
                    <a:lstStyle/>
                    <a:p>
                      <a:endParaRPr lang="es-CO"/>
                    </a:p>
                  </a:txBody>
                  <a:tcPr/>
                </a:tc>
                <a:tc hMerge="1">
                  <a:txBody>
                    <a:bodyPr/>
                    <a:lstStyle/>
                    <a:p>
                      <a:endParaRPr lang="es-CO"/>
                    </a:p>
                  </a:txBody>
                  <a:tcPr/>
                </a:tc>
                <a:tc rowSpan="2">
                  <a:txBody>
                    <a:bodyPr/>
                    <a:lstStyle/>
                    <a:p>
                      <a:pPr algn="ctr" rtl="0" fontAlgn="ctr"/>
                      <a:r>
                        <a:rPr lang="es-CO" sz="1400" b="1" u="none" strike="noStrike" dirty="0">
                          <a:effectLst/>
                          <a:latin typeface="Arial" panose="020B0604020202020204" pitchFamily="34" charset="0"/>
                          <a:cs typeface="Arial" panose="020B0604020202020204" pitchFamily="34" charset="0"/>
                        </a:rPr>
                        <a:t>INVERSIÓN</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3273141938"/>
                  </a:ext>
                </a:extLst>
              </a:tr>
              <a:tr h="137492">
                <a:tc vMerge="1">
                  <a:txBody>
                    <a:bodyPr/>
                    <a:lstStyle/>
                    <a:p>
                      <a:endParaRPr lang="es-CO"/>
                    </a:p>
                  </a:txBody>
                  <a:tcPr/>
                </a:tc>
                <a:tc>
                  <a:txBody>
                    <a:bodyPr/>
                    <a:lstStyle/>
                    <a:p>
                      <a:pPr algn="ctr" rtl="0" fontAlgn="ctr"/>
                      <a:r>
                        <a:rPr lang="es-CO" sz="1400" b="1" u="none" strike="noStrike" dirty="0">
                          <a:effectLst/>
                          <a:latin typeface="Arial" panose="020B0604020202020204" pitchFamily="34" charset="0"/>
                          <a:cs typeface="Arial" panose="020B0604020202020204" pitchFamily="34" charset="0"/>
                        </a:rPr>
                        <a:t>MUJERES</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400" b="1" u="none" strike="noStrike" dirty="0">
                          <a:effectLst/>
                          <a:latin typeface="Arial" panose="020B0604020202020204" pitchFamily="34" charset="0"/>
                          <a:cs typeface="Arial" panose="020B0604020202020204" pitchFamily="34" charset="0"/>
                        </a:rPr>
                        <a:t>HOMBRES</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400" b="1" u="none" strike="noStrike" dirty="0">
                          <a:effectLst/>
                          <a:latin typeface="Arial" panose="020B0604020202020204" pitchFamily="34" charset="0"/>
                          <a:cs typeface="Arial" panose="020B0604020202020204" pitchFamily="34" charset="0"/>
                        </a:rPr>
                        <a:t>TOTAL</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vMerge="1">
                  <a:txBody>
                    <a:bodyPr/>
                    <a:lstStyle/>
                    <a:p>
                      <a:endParaRPr lang="es-CO"/>
                    </a:p>
                  </a:txBody>
                  <a:tcPr/>
                </a:tc>
                <a:extLst>
                  <a:ext uri="{0D108BD9-81ED-4DB2-BD59-A6C34878D82A}">
                    <a16:rowId xmlns:a16="http://schemas.microsoft.com/office/drawing/2014/main" val="2242136505"/>
                  </a:ext>
                </a:extLst>
              </a:tr>
              <a:tr h="258175">
                <a:tc>
                  <a:txBody>
                    <a:bodyPr/>
                    <a:lstStyle/>
                    <a:p>
                      <a:pPr algn="l" rtl="0" fontAlgn="ctr"/>
                      <a:r>
                        <a:rPr lang="es-CO" sz="1600" u="none" strike="noStrike" dirty="0">
                          <a:effectLst/>
                          <a:latin typeface="Arial" panose="020B0604020202020204" pitchFamily="34" charset="0"/>
                          <a:cs typeface="Arial" panose="020B0604020202020204" pitchFamily="34" charset="0"/>
                        </a:rPr>
                        <a:t>Instituto Promoción Social </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121</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56</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177</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0 </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3274036164"/>
                  </a:ext>
                </a:extLst>
              </a:tr>
              <a:tr h="258175">
                <a:tc>
                  <a:txBody>
                    <a:bodyPr/>
                    <a:lstStyle/>
                    <a:p>
                      <a:pPr algn="l" rtl="0" fontAlgn="ctr"/>
                      <a:r>
                        <a:rPr lang="es-CO" sz="1600" u="none" strike="noStrike" dirty="0">
                          <a:effectLst/>
                          <a:latin typeface="Arial" panose="020B0604020202020204" pitchFamily="34" charset="0"/>
                          <a:cs typeface="Arial" panose="020B0604020202020204" pitchFamily="34" charset="0"/>
                        </a:rPr>
                        <a:t>Colonia Alberto Nieto cano </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110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38</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148</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0 </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2038931456"/>
                  </a:ext>
                </a:extLst>
              </a:tr>
              <a:tr h="516350">
                <a:tc>
                  <a:txBody>
                    <a:bodyPr/>
                    <a:lstStyle/>
                    <a:p>
                      <a:pPr algn="l" rtl="0" fontAlgn="ctr"/>
                      <a:r>
                        <a:rPr lang="es-ES" sz="1600" u="none" strike="noStrike" dirty="0">
                          <a:effectLst/>
                          <a:latin typeface="Arial" panose="020B0604020202020204" pitchFamily="34" charset="0"/>
                          <a:cs typeface="Arial" panose="020B0604020202020204" pitchFamily="34" charset="0"/>
                        </a:rPr>
                        <a:t>Centro Bienestar del Adulto Mayor  San Pedro Claver en Bogotá</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92</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131</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223</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3.294.068.546</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24532170"/>
                  </a:ext>
                </a:extLst>
              </a:tr>
              <a:tr h="387263">
                <a:tc>
                  <a:txBody>
                    <a:bodyPr/>
                    <a:lstStyle/>
                    <a:p>
                      <a:pPr algn="just" rtl="0" fontAlgn="ctr"/>
                      <a:r>
                        <a:rPr lang="es-ES" sz="1600" u="none" strike="noStrike" dirty="0">
                          <a:effectLst/>
                          <a:latin typeface="Arial" panose="020B0604020202020204" pitchFamily="34" charset="0"/>
                          <a:cs typeface="Arial" panose="020B0604020202020204" pitchFamily="34" charset="0"/>
                        </a:rPr>
                        <a:t>Centro Bienestar del Adulto Mayor en Arbelaez</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124</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154</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278</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2.514.000.000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4073908860"/>
                  </a:ext>
                </a:extLst>
              </a:tr>
              <a:tr h="516350">
                <a:tc>
                  <a:txBody>
                    <a:bodyPr/>
                    <a:lstStyle/>
                    <a:p>
                      <a:pPr algn="just" rtl="0" fontAlgn="ctr"/>
                      <a:r>
                        <a:rPr lang="es-ES" sz="1600" u="none" strike="noStrike" dirty="0">
                          <a:effectLst/>
                          <a:latin typeface="Arial" panose="020B0604020202020204" pitchFamily="34" charset="0"/>
                          <a:cs typeface="Arial" panose="020B0604020202020204" pitchFamily="34" charset="0"/>
                        </a:rPr>
                        <a:t>Centro Bienestar del Adulto Mayor  Belmira en Fusagasugá</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44</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54</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98</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1.632.867.415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295084480"/>
                  </a:ext>
                </a:extLst>
              </a:tr>
              <a:tr h="516350">
                <a:tc>
                  <a:txBody>
                    <a:bodyPr/>
                    <a:lstStyle/>
                    <a:p>
                      <a:pPr algn="just" rtl="0" fontAlgn="ctr"/>
                      <a:r>
                        <a:rPr lang="es-ES" sz="1600" u="none" strike="noStrike" dirty="0">
                          <a:effectLst/>
                          <a:latin typeface="Arial" panose="020B0604020202020204" pitchFamily="34" charset="0"/>
                          <a:cs typeface="Arial" panose="020B0604020202020204" pitchFamily="34" charset="0"/>
                        </a:rPr>
                        <a:t>Centro Bienestar del Adulto Mayor San José en Facatativá</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36</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51</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87</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1.390.976.552</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3949668330"/>
                  </a:ext>
                </a:extLst>
              </a:tr>
              <a:tr h="387263">
                <a:tc>
                  <a:txBody>
                    <a:bodyPr/>
                    <a:lstStyle/>
                    <a:p>
                      <a:pPr algn="just" rtl="0" fontAlgn="ctr"/>
                      <a:r>
                        <a:rPr lang="es-ES" sz="1600" u="none" strike="noStrike" dirty="0">
                          <a:effectLst/>
                          <a:latin typeface="Arial" panose="020B0604020202020204" pitchFamily="34" charset="0"/>
                          <a:cs typeface="Arial" panose="020B0604020202020204" pitchFamily="34" charset="0"/>
                        </a:rPr>
                        <a:t>Centro Bienestar del Adulto Mayor en Villeta</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25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58</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83</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2.199.016.122</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829081353"/>
                  </a:ext>
                </a:extLst>
              </a:tr>
              <a:tr h="387263">
                <a:tc>
                  <a:txBody>
                    <a:bodyPr/>
                    <a:lstStyle/>
                    <a:p>
                      <a:pPr algn="just" rtl="0" fontAlgn="ctr"/>
                      <a:r>
                        <a:rPr lang="es-ES" sz="1600" u="none" strike="noStrike" dirty="0">
                          <a:effectLst/>
                          <a:latin typeface="Arial" panose="020B0604020202020204" pitchFamily="34" charset="0"/>
                          <a:cs typeface="Arial" panose="020B0604020202020204" pitchFamily="34" charset="0"/>
                        </a:rPr>
                        <a:t>Centro Bienestar San José en Chipaque</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24</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92</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116</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2.183.649.633</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811925576"/>
                  </a:ext>
                </a:extLst>
              </a:tr>
              <a:tr h="516350">
                <a:tc>
                  <a:txBody>
                    <a:bodyPr/>
                    <a:lstStyle/>
                    <a:p>
                      <a:pPr algn="just" rtl="0" fontAlgn="ctr"/>
                      <a:r>
                        <a:rPr lang="es-CO" sz="1600" u="none" strike="noStrike" dirty="0">
                          <a:effectLst/>
                          <a:latin typeface="Arial" panose="020B0604020202020204" pitchFamily="34" charset="0"/>
                          <a:cs typeface="Arial" panose="020B0604020202020204" pitchFamily="34" charset="0"/>
                        </a:rPr>
                        <a:t>Centro Femenino Especial José Joaquín Vargas en Sibaté</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698</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698</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12.954.314.887</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3030414023"/>
                  </a:ext>
                </a:extLst>
              </a:tr>
              <a:tr h="387263">
                <a:tc>
                  <a:txBody>
                    <a:bodyPr/>
                    <a:lstStyle/>
                    <a:p>
                      <a:pPr algn="just" rtl="0" fontAlgn="ctr"/>
                      <a:r>
                        <a:rPr lang="es-CO" sz="1600" u="none" strike="noStrike" dirty="0">
                          <a:effectLst/>
                          <a:latin typeface="Arial" panose="020B0604020202020204" pitchFamily="34" charset="0"/>
                          <a:cs typeface="Arial" panose="020B0604020202020204" pitchFamily="34" charset="0"/>
                        </a:rPr>
                        <a:t>Centro Masculino Especial La Colonia en Sibaté</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659</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659</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11.518.314.504</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2683987081"/>
                  </a:ext>
                </a:extLst>
              </a:tr>
              <a:tr h="137492">
                <a:tc>
                  <a:txBody>
                    <a:bodyPr/>
                    <a:lstStyle/>
                    <a:p>
                      <a:pPr algn="ctr" rtl="0" fontAlgn="b"/>
                      <a:r>
                        <a:rPr lang="es-CO" sz="1600" u="none" strike="noStrike" dirty="0">
                          <a:effectLst/>
                          <a:latin typeface="Arial" panose="020B0604020202020204" pitchFamily="34" charset="0"/>
                          <a:cs typeface="Arial" panose="020B0604020202020204" pitchFamily="34" charset="0"/>
                        </a:rPr>
                        <a:t>total</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b"/>
                </a:tc>
                <a:tc>
                  <a:txBody>
                    <a:bodyPr/>
                    <a:lstStyle/>
                    <a:p>
                      <a:pPr algn="ctr" rtl="0" fontAlgn="b"/>
                      <a:r>
                        <a:rPr lang="es-CO" sz="1600" b="1" u="none" strike="noStrike" dirty="0">
                          <a:effectLst/>
                          <a:latin typeface="Arial" panose="020B0604020202020204" pitchFamily="34" charset="0"/>
                          <a:cs typeface="Arial" panose="020B0604020202020204" pitchFamily="34" charset="0"/>
                        </a:rPr>
                        <a:t>1274</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b"/>
                </a:tc>
                <a:tc>
                  <a:txBody>
                    <a:bodyPr/>
                    <a:lstStyle/>
                    <a:p>
                      <a:pPr algn="ctr" rtl="0" fontAlgn="b"/>
                      <a:r>
                        <a:rPr lang="es-CO" sz="1600" b="1" u="none" strike="noStrike" dirty="0">
                          <a:effectLst/>
                          <a:latin typeface="Arial" panose="020B0604020202020204" pitchFamily="34" charset="0"/>
                          <a:cs typeface="Arial" panose="020B0604020202020204" pitchFamily="34" charset="0"/>
                        </a:rPr>
                        <a:t>1293</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b"/>
                </a:tc>
                <a:tc>
                  <a:txBody>
                    <a:bodyPr/>
                    <a:lstStyle/>
                    <a:p>
                      <a:pPr algn="ctr" rtl="0" fontAlgn="b"/>
                      <a:r>
                        <a:rPr lang="es-CO" sz="1600" b="1" u="none" strike="noStrike" dirty="0">
                          <a:effectLst/>
                          <a:latin typeface="Arial" panose="020B0604020202020204" pitchFamily="34" charset="0"/>
                          <a:cs typeface="Arial" panose="020B0604020202020204" pitchFamily="34" charset="0"/>
                        </a:rPr>
                        <a:t>2567</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b"/>
                </a:tc>
                <a:tc>
                  <a:txBody>
                    <a:bodyPr/>
                    <a:lstStyle/>
                    <a:p>
                      <a:pPr algn="r" rtl="0" fontAlgn="ctr"/>
                      <a:r>
                        <a:rPr lang="es-CO" sz="1600" b="1" u="none" strike="noStrike" dirty="0">
                          <a:effectLst/>
                          <a:latin typeface="Arial" panose="020B0604020202020204" pitchFamily="34" charset="0"/>
                          <a:cs typeface="Arial" panose="020B0604020202020204" pitchFamily="34" charset="0"/>
                        </a:rPr>
                        <a:t>37.687.207.659</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4789" marR="4789" marT="4789" marB="0" anchor="ctr"/>
                </a:tc>
                <a:extLst>
                  <a:ext uri="{0D108BD9-81ED-4DB2-BD59-A6C34878D82A}">
                    <a16:rowId xmlns:a16="http://schemas.microsoft.com/office/drawing/2014/main" val="2048921601"/>
                  </a:ext>
                </a:extLst>
              </a:tr>
            </a:tbl>
          </a:graphicData>
        </a:graphic>
      </p:graphicFrame>
      <p:sp>
        <p:nvSpPr>
          <p:cNvPr id="5" name="Título 1"/>
          <p:cNvSpPr txBox="1">
            <a:spLocks/>
          </p:cNvSpPr>
          <p:nvPr/>
        </p:nvSpPr>
        <p:spPr>
          <a:xfrm>
            <a:off x="480138" y="128811"/>
            <a:ext cx="8229600" cy="400110"/>
          </a:xfrm>
          <a:prstGeom prst="rect">
            <a:avLst/>
          </a:prstGeom>
          <a:solidFill>
            <a:schemeClr val="accent1"/>
          </a:solidFill>
          <a:ln w="25400" cap="flat" cmpd="sng" algn="ctr">
            <a:solidFill>
              <a:schemeClr val="tx2"/>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O" sz="2000" b="1" i="0" u="none" strike="noStrike" kern="1200" cap="none" spc="0" normalizeH="0" baseline="0" noProof="0" dirty="0" smtClean="0">
                <a:ln>
                  <a:noFill/>
                </a:ln>
                <a:solidFill>
                  <a:schemeClr val="lt1"/>
                </a:solidFill>
                <a:effectLst/>
                <a:uLnTx/>
                <a:uFillTx/>
                <a:latin typeface="Arial" pitchFamily="34" charset="0"/>
                <a:ea typeface="+mn-ea"/>
                <a:cs typeface="Arial" pitchFamily="34" charset="0"/>
              </a:rPr>
              <a:t>INVERSIÓN POR CENTROS DE PROTECCIÓN A OCT DE 2019 </a:t>
            </a:r>
            <a:endParaRPr kumimoji="0" lang="es-CO" sz="2000" b="1"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sp>
        <p:nvSpPr>
          <p:cNvPr id="6" name="3 CuadroTexto"/>
          <p:cNvSpPr txBox="1"/>
          <p:nvPr/>
        </p:nvSpPr>
        <p:spPr>
          <a:xfrm>
            <a:off x="353293" y="5943138"/>
            <a:ext cx="6837216" cy="307777"/>
          </a:xfrm>
          <a:prstGeom prst="rect">
            <a:avLst/>
          </a:prstGeom>
          <a:noFill/>
        </p:spPr>
        <p:txBody>
          <a:bodyPr wrap="square" rtlCol="0">
            <a:spAutoFit/>
          </a:bodyPr>
          <a:lstStyle/>
          <a:p>
            <a:r>
              <a:rPr lang="es-CO" sz="1400" dirty="0" smtClean="0">
                <a:latin typeface="Arial" pitchFamily="34" charset="0"/>
                <a:cs typeface="Arial" pitchFamily="34" charset="0"/>
              </a:rPr>
              <a:t>Fuente: Ejecución presupuestal pasiva a oct 31 de 2019, Subgerencia Financiera</a:t>
            </a:r>
            <a:endParaRPr lang="es-CO" sz="1400" dirty="0">
              <a:latin typeface="Arial" pitchFamily="34" charset="0"/>
              <a:cs typeface="Arial" pitchFamily="34" charset="0"/>
            </a:endParaRPr>
          </a:p>
        </p:txBody>
      </p:sp>
    </p:spTree>
    <p:extLst>
      <p:ext uri="{BB962C8B-B14F-4D97-AF65-F5344CB8AC3E}">
        <p14:creationId xmlns:p14="http://schemas.microsoft.com/office/powerpoint/2010/main" val="2509211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19079" y="626849"/>
            <a:ext cx="8551718" cy="5632311"/>
          </a:xfrm>
          <a:prstGeom prst="rect">
            <a:avLst/>
          </a:prstGeom>
          <a:noFill/>
        </p:spPr>
        <p:txBody>
          <a:bodyPr wrap="square" rtlCol="0">
            <a:spAutoFit/>
          </a:bodyPr>
          <a:lstStyle/>
          <a:p>
            <a:pPr algn="just"/>
            <a:r>
              <a:rPr lang="es-CO" sz="2000" dirty="0" smtClean="0"/>
              <a:t>Se liquidó la Empresa Departamental Urbanística SAS, que incluía los Lotes 15 (Av. Calle 53 Nº 66-19, Bogotá) y 16 (Av. Cra. 60 Nº 44 B 21. Bogotá), propiedad  </a:t>
            </a:r>
            <a:r>
              <a:rPr lang="es-CO" sz="2000" dirty="0"/>
              <a:t>de la </a:t>
            </a:r>
            <a:r>
              <a:rPr lang="es-CO" sz="2000" dirty="0" smtClean="0"/>
              <a:t>Beneficencia</a:t>
            </a:r>
          </a:p>
          <a:p>
            <a:pPr algn="just"/>
            <a:endParaRPr lang="es-CO" sz="2000" dirty="0" smtClean="0"/>
          </a:p>
          <a:p>
            <a:pPr algn="just"/>
            <a:r>
              <a:rPr lang="es-CO" sz="2000" dirty="0" smtClean="0"/>
              <a:t>Lote Virrey Espeleta ubicado entre las carreras </a:t>
            </a:r>
            <a:r>
              <a:rPr lang="es-CO" sz="2000" dirty="0"/>
              <a:t>7 y </a:t>
            </a:r>
            <a:r>
              <a:rPr lang="es-CO" sz="2000" dirty="0" smtClean="0"/>
              <a:t>8 y calles 19 y 18 en Bogotá, se demandó ante </a:t>
            </a:r>
            <a:r>
              <a:rPr lang="es-CO" sz="2000" dirty="0"/>
              <a:t>el juzgado 44 del circuito el </a:t>
            </a:r>
            <a:r>
              <a:rPr lang="es-CO" sz="2000" dirty="0" smtClean="0"/>
              <a:t>25 </a:t>
            </a:r>
            <a:r>
              <a:rPr lang="es-CO" sz="2000" dirty="0"/>
              <a:t>de noviembre de 2019, con </a:t>
            </a:r>
            <a:r>
              <a:rPr lang="es-CO" sz="2000" dirty="0" smtClean="0"/>
              <a:t>el fin de obtener </a:t>
            </a:r>
            <a:r>
              <a:rPr lang="es-CO" sz="2000" dirty="0"/>
              <a:t>la liquidación judicial del contrato de fiducia </a:t>
            </a:r>
            <a:r>
              <a:rPr lang="es-CO" sz="2000" dirty="0" smtClean="0"/>
              <a:t>mercantil, la </a:t>
            </a:r>
            <a:r>
              <a:rPr lang="es-CO" sz="2000" dirty="0"/>
              <a:t>restitución del inmueble </a:t>
            </a:r>
            <a:r>
              <a:rPr lang="es-CO" sz="2000" dirty="0" smtClean="0"/>
              <a:t>e indemnización por perjuicios causados por </a:t>
            </a:r>
            <a:r>
              <a:rPr lang="es-CO" sz="2000" dirty="0"/>
              <a:t>el contratista </a:t>
            </a:r>
            <a:r>
              <a:rPr lang="es-CO" sz="2000" dirty="0" smtClean="0"/>
              <a:t>al no </a:t>
            </a:r>
            <a:r>
              <a:rPr lang="es-CO" sz="2000" dirty="0"/>
              <a:t>llevar a cabo </a:t>
            </a:r>
            <a:r>
              <a:rPr lang="es-CO" sz="2000" dirty="0" smtClean="0"/>
              <a:t>el </a:t>
            </a:r>
            <a:r>
              <a:rPr lang="es-CO" sz="2000" dirty="0"/>
              <a:t>proyecto</a:t>
            </a:r>
            <a:r>
              <a:rPr lang="es-CO" sz="2000" dirty="0" smtClean="0"/>
              <a:t>. El 19 </a:t>
            </a:r>
            <a:r>
              <a:rPr lang="es-CO" sz="2000" dirty="0"/>
              <a:t>de diciembre de 2019 el juzgado </a:t>
            </a:r>
            <a:r>
              <a:rPr lang="es-CO" sz="2000" dirty="0" smtClean="0"/>
              <a:t>informó que se </a:t>
            </a:r>
            <a:r>
              <a:rPr lang="es-CO" sz="2000" dirty="0"/>
              <a:t>remitió el auto al Tribunal Administrativo por considerarlo de su competencia.</a:t>
            </a:r>
          </a:p>
          <a:p>
            <a:pPr algn="just"/>
            <a:endParaRPr lang="es-CO" sz="2000" dirty="0" smtClean="0"/>
          </a:p>
          <a:p>
            <a:pPr algn="just"/>
            <a:r>
              <a:rPr lang="es-CO" sz="2000" dirty="0" smtClean="0"/>
              <a:t>Koala salitre Reservado: </a:t>
            </a:r>
            <a:r>
              <a:rPr lang="es-CO" sz="2000" dirty="0"/>
              <a:t>L</a:t>
            </a:r>
            <a:r>
              <a:rPr lang="es-CO" sz="2000" dirty="0" smtClean="0"/>
              <a:t>a entidad </a:t>
            </a:r>
            <a:r>
              <a:rPr lang="es-CO" sz="2000" dirty="0"/>
              <a:t>interpuso </a:t>
            </a:r>
            <a:r>
              <a:rPr lang="es-CO" sz="2000" dirty="0" smtClean="0"/>
              <a:t>demanda ante </a:t>
            </a:r>
            <a:r>
              <a:rPr lang="es-CO" sz="2000" dirty="0"/>
              <a:t>el juzgado 24 civil del </a:t>
            </a:r>
            <a:r>
              <a:rPr lang="es-CO" sz="2000" dirty="0" smtClean="0"/>
              <a:t>circuito, </a:t>
            </a:r>
            <a:r>
              <a:rPr lang="es-CO" sz="2000" dirty="0"/>
              <a:t>el </a:t>
            </a:r>
            <a:r>
              <a:rPr lang="es-CO" sz="2000" dirty="0" smtClean="0"/>
              <a:t>19 </a:t>
            </a:r>
            <a:r>
              <a:rPr lang="es-CO" sz="2000" dirty="0"/>
              <a:t>de diciembre de 2019, con lo que se pretende que la Fiduciaria Central </a:t>
            </a:r>
            <a:r>
              <a:rPr lang="es-CO" sz="2000" dirty="0" smtClean="0"/>
              <a:t>pague a la Beneficencia $346.172.545, </a:t>
            </a:r>
            <a:r>
              <a:rPr lang="es-CO" sz="2000" dirty="0"/>
              <a:t>contenido en el acta de reunión de fidecomiso SMIII-6-M-2 de noviembre 14 de </a:t>
            </a:r>
            <a:r>
              <a:rPr lang="es-CO" sz="2000" dirty="0" smtClean="0"/>
              <a:t>2018 (precio </a:t>
            </a:r>
            <a:r>
              <a:rPr lang="es-CO" sz="2000" dirty="0"/>
              <a:t>de venta del </a:t>
            </a:r>
            <a:r>
              <a:rPr lang="es-CO" sz="2000" dirty="0" smtClean="0"/>
              <a:t>lote e </a:t>
            </a:r>
            <a:r>
              <a:rPr lang="es-CO" sz="2000" dirty="0"/>
              <a:t>intereses moratorios sobre el saldo del beneficio de la Torre 1 del proyecto Koala </a:t>
            </a:r>
            <a:r>
              <a:rPr lang="es-CO" sz="2000" dirty="0" smtClean="0"/>
              <a:t>Reservado).</a:t>
            </a:r>
            <a:endParaRPr lang="es-CO" sz="2000" dirty="0"/>
          </a:p>
        </p:txBody>
      </p:sp>
      <p:sp>
        <p:nvSpPr>
          <p:cNvPr id="3" name="Título 1"/>
          <p:cNvSpPr txBox="1">
            <a:spLocks/>
          </p:cNvSpPr>
          <p:nvPr/>
        </p:nvSpPr>
        <p:spPr>
          <a:xfrm>
            <a:off x="480138" y="128811"/>
            <a:ext cx="8229600" cy="400110"/>
          </a:xfrm>
          <a:prstGeom prst="rect">
            <a:avLst/>
          </a:prstGeom>
          <a:solidFill>
            <a:schemeClr val="accent1"/>
          </a:solidFill>
          <a:ln w="25400" cap="flat" cmpd="sng" algn="ctr">
            <a:solidFill>
              <a:schemeClr val="tx2"/>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O" sz="2000" b="1" i="0" u="none" strike="noStrike" kern="1200" cap="none" spc="0" normalizeH="0" baseline="0" noProof="0" dirty="0" smtClean="0">
                <a:ln>
                  <a:noFill/>
                </a:ln>
                <a:solidFill>
                  <a:schemeClr val="lt1"/>
                </a:solidFill>
                <a:effectLst/>
                <a:uLnTx/>
                <a:uFillTx/>
                <a:latin typeface="Arial" pitchFamily="34" charset="0"/>
                <a:ea typeface="+mn-ea"/>
                <a:cs typeface="Arial" pitchFamily="34" charset="0"/>
              </a:rPr>
              <a:t>GESTIÓN INMUEBLES</a:t>
            </a:r>
            <a:endParaRPr kumimoji="0" lang="es-CO" sz="2000" b="1"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33699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360504" y="659545"/>
          <a:ext cx="8405656" cy="5476645"/>
        </p:xfrm>
        <a:graphic>
          <a:graphicData uri="http://schemas.openxmlformats.org/drawingml/2006/table">
            <a:tbl>
              <a:tblPr>
                <a:tableStyleId>{5C22544A-7EE6-4342-B048-85BDC9FD1C3A}</a:tableStyleId>
              </a:tblPr>
              <a:tblGrid>
                <a:gridCol w="2888082">
                  <a:extLst>
                    <a:ext uri="{9D8B030D-6E8A-4147-A177-3AD203B41FA5}">
                      <a16:colId xmlns:a16="http://schemas.microsoft.com/office/drawing/2014/main" val="3094908474"/>
                    </a:ext>
                  </a:extLst>
                </a:gridCol>
                <a:gridCol w="2015836">
                  <a:extLst>
                    <a:ext uri="{9D8B030D-6E8A-4147-A177-3AD203B41FA5}">
                      <a16:colId xmlns:a16="http://schemas.microsoft.com/office/drawing/2014/main" val="4176213111"/>
                    </a:ext>
                  </a:extLst>
                </a:gridCol>
                <a:gridCol w="1787237">
                  <a:extLst>
                    <a:ext uri="{9D8B030D-6E8A-4147-A177-3AD203B41FA5}">
                      <a16:colId xmlns:a16="http://schemas.microsoft.com/office/drawing/2014/main" val="2549475984"/>
                    </a:ext>
                  </a:extLst>
                </a:gridCol>
                <a:gridCol w="1714501">
                  <a:extLst>
                    <a:ext uri="{9D8B030D-6E8A-4147-A177-3AD203B41FA5}">
                      <a16:colId xmlns:a16="http://schemas.microsoft.com/office/drawing/2014/main" val="3152514705"/>
                    </a:ext>
                  </a:extLst>
                </a:gridCol>
              </a:tblGrid>
              <a:tr h="419007">
                <a:tc>
                  <a:txBody>
                    <a:bodyPr/>
                    <a:lstStyle/>
                    <a:p>
                      <a:pPr algn="ctr" fontAlgn="ctr"/>
                      <a:r>
                        <a:rPr lang="es-CO" sz="1200" b="1" u="none" strike="noStrike" dirty="0">
                          <a:effectLst/>
                          <a:latin typeface="Arial" panose="020B0604020202020204" pitchFamily="34" charset="0"/>
                          <a:cs typeface="Arial" panose="020B0604020202020204" pitchFamily="34" charset="0"/>
                        </a:rPr>
                        <a:t>CONCEPTO</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b="1" u="none" strike="noStrike" dirty="0">
                          <a:effectLst/>
                          <a:latin typeface="Arial" panose="020B0604020202020204" pitchFamily="34" charset="0"/>
                          <a:cs typeface="Arial" panose="020B0604020202020204" pitchFamily="34" charset="0"/>
                        </a:rPr>
                        <a:t>PROYECTADO</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b="1" u="none" strike="noStrike" dirty="0">
                          <a:effectLst/>
                          <a:latin typeface="Arial" panose="020B0604020202020204" pitchFamily="34" charset="0"/>
                          <a:cs typeface="Arial" panose="020B0604020202020204" pitchFamily="34" charset="0"/>
                        </a:rPr>
                        <a:t>EJECUTADO</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b="1" u="none" strike="noStrike" dirty="0">
                          <a:effectLst/>
                          <a:latin typeface="Arial" panose="020B0604020202020204" pitchFamily="34" charset="0"/>
                          <a:cs typeface="Arial" panose="020B0604020202020204" pitchFamily="34" charset="0"/>
                        </a:rPr>
                        <a:t>% EJECUCION</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842286497"/>
                  </a:ext>
                </a:extLst>
              </a:tr>
              <a:tr h="270857">
                <a:tc>
                  <a:txBody>
                    <a:bodyPr/>
                    <a:lstStyle/>
                    <a:p>
                      <a:pPr algn="l" fontAlgn="b"/>
                      <a:r>
                        <a:rPr lang="es-CO" sz="1200" u="none" strike="noStrike" dirty="0">
                          <a:effectLst/>
                          <a:latin typeface="Arial" panose="020B0604020202020204" pitchFamily="34" charset="0"/>
                          <a:cs typeface="Arial" panose="020B0604020202020204" pitchFamily="34" charset="0"/>
                        </a:rPr>
                        <a:t>RENTAS PROPIAS</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r" fontAlgn="ctr"/>
                      <a:r>
                        <a:rPr lang="es-CO" sz="1200" u="none" strike="noStrike" dirty="0">
                          <a:effectLst/>
                          <a:latin typeface="Arial" panose="020B0604020202020204" pitchFamily="34" charset="0"/>
                          <a:cs typeface="Arial" panose="020B0604020202020204" pitchFamily="34" charset="0"/>
                        </a:rPr>
                        <a:t>      55.518.216.350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b"/>
                      <a:r>
                        <a:rPr lang="es-CO" sz="1200" u="none" strike="noStrike" dirty="0">
                          <a:effectLst/>
                          <a:latin typeface="Arial" panose="020B0604020202020204" pitchFamily="34" charset="0"/>
                          <a:cs typeface="Arial" panose="020B0604020202020204" pitchFamily="34" charset="0"/>
                        </a:rPr>
                        <a:t>  28.292.523.734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ctr" fontAlgn="b"/>
                      <a:r>
                        <a:rPr lang="es-CO" sz="1200" u="none" strike="noStrike" dirty="0">
                          <a:effectLst/>
                          <a:latin typeface="Arial" panose="020B0604020202020204" pitchFamily="34" charset="0"/>
                          <a:cs typeface="Arial" panose="020B0604020202020204" pitchFamily="34" charset="0"/>
                        </a:rPr>
                        <a:t>50,96%</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extLst>
                  <a:ext uri="{0D108BD9-81ED-4DB2-BD59-A6C34878D82A}">
                    <a16:rowId xmlns:a16="http://schemas.microsoft.com/office/drawing/2014/main" val="1018317645"/>
                  </a:ext>
                </a:extLst>
              </a:tr>
              <a:tr h="435407">
                <a:tc>
                  <a:txBody>
                    <a:bodyPr/>
                    <a:lstStyle/>
                    <a:p>
                      <a:pPr algn="l" fontAlgn="b"/>
                      <a:r>
                        <a:rPr lang="es-CO" sz="1200" u="none" strike="noStrike" dirty="0">
                          <a:effectLst/>
                          <a:latin typeface="Arial" panose="020B0604020202020204" pitchFamily="34" charset="0"/>
                          <a:cs typeface="Arial" panose="020B0604020202020204" pitchFamily="34" charset="0"/>
                        </a:rPr>
                        <a:t>INGRESOS CORRIENTES (NO TRIBUTARIOS)</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r" fontAlgn="ctr"/>
                      <a:r>
                        <a:rPr lang="es-CO" sz="1200" u="none" strike="noStrike" dirty="0">
                          <a:effectLst/>
                          <a:latin typeface="Arial" panose="020B0604020202020204" pitchFamily="34" charset="0"/>
                          <a:cs typeface="Arial" panose="020B0604020202020204" pitchFamily="34" charset="0"/>
                        </a:rPr>
                        <a:t>      27.010.335.950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b"/>
                      <a:r>
                        <a:rPr lang="es-CO" sz="1200" u="none" strike="noStrike" dirty="0">
                          <a:effectLst/>
                          <a:latin typeface="Arial" panose="020B0604020202020204" pitchFamily="34" charset="0"/>
                          <a:cs typeface="Arial" panose="020B0604020202020204" pitchFamily="34" charset="0"/>
                        </a:rPr>
                        <a:t>  27.145.168.598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ctr" fontAlgn="b"/>
                      <a:r>
                        <a:rPr lang="es-CO" sz="1200" u="none" strike="noStrike" dirty="0">
                          <a:effectLst/>
                          <a:latin typeface="Arial" panose="020B0604020202020204" pitchFamily="34" charset="0"/>
                          <a:cs typeface="Arial" panose="020B0604020202020204" pitchFamily="34" charset="0"/>
                        </a:rPr>
                        <a:t>100,50%</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extLst>
                  <a:ext uri="{0D108BD9-81ED-4DB2-BD59-A6C34878D82A}">
                    <a16:rowId xmlns:a16="http://schemas.microsoft.com/office/drawing/2014/main" val="986738757"/>
                  </a:ext>
                </a:extLst>
              </a:tr>
              <a:tr h="435407">
                <a:tc>
                  <a:txBody>
                    <a:bodyPr/>
                    <a:lstStyle/>
                    <a:p>
                      <a:pPr algn="l" fontAlgn="ctr"/>
                      <a:r>
                        <a:rPr lang="es-ES" sz="1200" u="none" strike="noStrike" dirty="0">
                          <a:effectLst/>
                          <a:latin typeface="Arial" panose="020B0604020202020204" pitchFamily="34" charset="0"/>
                          <a:cs typeface="Arial" panose="020B0604020202020204" pitchFamily="34" charset="0"/>
                        </a:rPr>
                        <a:t>VENTA DE BIENES Y SERVICIOS (RENTAS CONTRACTUALES)</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25.713.259.950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23.758.827.097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u="none" strike="noStrike" dirty="0">
                          <a:effectLst/>
                          <a:latin typeface="Arial" panose="020B0604020202020204" pitchFamily="34" charset="0"/>
                          <a:cs typeface="Arial" panose="020B0604020202020204" pitchFamily="34" charset="0"/>
                        </a:rPr>
                        <a:t>92,40%</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2132289977"/>
                  </a:ext>
                </a:extLst>
              </a:tr>
              <a:tr h="435407">
                <a:tc>
                  <a:txBody>
                    <a:bodyPr/>
                    <a:lstStyle/>
                    <a:p>
                      <a:pPr algn="l" fontAlgn="ctr"/>
                      <a:r>
                        <a:rPr lang="es-ES" sz="1200" u="none" strike="noStrike" dirty="0">
                          <a:effectLst/>
                          <a:latin typeface="Arial" panose="020B0604020202020204" pitchFamily="34" charset="0"/>
                          <a:cs typeface="Arial" panose="020B0604020202020204" pitchFamily="34" charset="0"/>
                        </a:rPr>
                        <a:t>Venta de Servicios de Protección Social</a:t>
                      </a:r>
                      <a:endParaRPr lang="es-ES" sz="1200" b="0" i="0" u="none" strike="noStrike" dirty="0">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19.392.007.722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b"/>
                      <a:r>
                        <a:rPr lang="es-CO" sz="1200" u="none" strike="noStrike" dirty="0">
                          <a:effectLst/>
                          <a:latin typeface="Arial" panose="020B0604020202020204" pitchFamily="34" charset="0"/>
                          <a:cs typeface="Arial" panose="020B0604020202020204" pitchFamily="34" charset="0"/>
                        </a:rPr>
                        <a:t>  19.763.955.443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ctr" fontAlgn="ctr"/>
                      <a:r>
                        <a:rPr lang="es-CO" sz="1200" u="none" strike="noStrike" dirty="0">
                          <a:effectLst/>
                          <a:latin typeface="Arial" panose="020B0604020202020204" pitchFamily="34" charset="0"/>
                          <a:cs typeface="Arial" panose="020B0604020202020204" pitchFamily="34" charset="0"/>
                        </a:rPr>
                        <a:t>101,92%</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2112997244"/>
                  </a:ext>
                </a:extLst>
              </a:tr>
              <a:tr h="270857">
                <a:tc>
                  <a:txBody>
                    <a:bodyPr/>
                    <a:lstStyle/>
                    <a:p>
                      <a:pPr algn="l" fontAlgn="ctr"/>
                      <a:r>
                        <a:rPr lang="es-CO" sz="1200" u="none" strike="noStrike" dirty="0">
                          <a:effectLst/>
                          <a:latin typeface="Arial" panose="020B0604020202020204" pitchFamily="34" charset="0"/>
                          <a:cs typeface="Arial" panose="020B0604020202020204" pitchFamily="34" charset="0"/>
                        </a:rPr>
                        <a:t>Pensiones Asistenciales</a:t>
                      </a:r>
                      <a:endParaRPr lang="es-CO" sz="1200" b="0" i="0" u="none" strike="noStrike" dirty="0">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660.000.000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994.400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u="none" strike="noStrike" dirty="0">
                          <a:effectLst/>
                          <a:latin typeface="Arial" panose="020B0604020202020204" pitchFamily="34" charset="0"/>
                          <a:cs typeface="Arial" panose="020B0604020202020204" pitchFamily="34" charset="0"/>
                        </a:rPr>
                        <a:t>0,15%</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1822076590"/>
                  </a:ext>
                </a:extLst>
              </a:tr>
              <a:tr h="221445">
                <a:tc>
                  <a:txBody>
                    <a:bodyPr/>
                    <a:lstStyle/>
                    <a:p>
                      <a:pPr algn="l" fontAlgn="ctr"/>
                      <a:r>
                        <a:rPr lang="es-CO" sz="1200" u="none" strike="noStrike" dirty="0">
                          <a:effectLst/>
                          <a:latin typeface="Arial" panose="020B0604020202020204" pitchFamily="34" charset="0"/>
                          <a:cs typeface="Arial" panose="020B0604020202020204" pitchFamily="34" charset="0"/>
                        </a:rPr>
                        <a:t>Arrendamientos</a:t>
                      </a:r>
                      <a:endParaRPr lang="es-CO" sz="1200" b="0" i="0" u="none" strike="noStrike" dirty="0">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5.661.252.228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b"/>
                      <a:r>
                        <a:rPr lang="es-CO" sz="1200" u="none" strike="noStrike" dirty="0">
                          <a:effectLst/>
                          <a:latin typeface="Arial" panose="020B0604020202020204" pitchFamily="34" charset="0"/>
                          <a:cs typeface="Arial" panose="020B0604020202020204" pitchFamily="34" charset="0"/>
                        </a:rPr>
                        <a:t>     3.993.877.254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ctr" fontAlgn="ctr"/>
                      <a:r>
                        <a:rPr lang="es-CO" sz="1200" u="none" strike="noStrike" dirty="0">
                          <a:effectLst/>
                          <a:latin typeface="Arial" panose="020B0604020202020204" pitchFamily="34" charset="0"/>
                          <a:cs typeface="Arial" panose="020B0604020202020204" pitchFamily="34" charset="0"/>
                        </a:rPr>
                        <a:t>70,55%</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1258575150"/>
                  </a:ext>
                </a:extLst>
              </a:tr>
              <a:tr h="435407">
                <a:tc>
                  <a:txBody>
                    <a:bodyPr/>
                    <a:lstStyle/>
                    <a:p>
                      <a:pPr algn="l" fontAlgn="ctr"/>
                      <a:r>
                        <a:rPr lang="es-CO" sz="1200" u="none" strike="noStrike" dirty="0">
                          <a:effectLst/>
                          <a:latin typeface="Arial" panose="020B0604020202020204" pitchFamily="34" charset="0"/>
                          <a:cs typeface="Arial" panose="020B0604020202020204" pitchFamily="34" charset="0"/>
                        </a:rPr>
                        <a:t>Contratos con Municipios de Cundinamarca</a:t>
                      </a:r>
                      <a:endParaRPr lang="es-CO" sz="1200" b="0" i="0" u="none" strike="noStrike" dirty="0">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560.000.000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b"/>
                      <a:r>
                        <a:rPr lang="es-CO" sz="1200" u="none" strike="noStrike" dirty="0">
                          <a:effectLst/>
                          <a:latin typeface="Arial" panose="020B0604020202020204" pitchFamily="34" charset="0"/>
                          <a:cs typeface="Arial" panose="020B0604020202020204" pitchFamily="34" charset="0"/>
                        </a:rPr>
                        <a:t>     2.768.056.744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ctr" fontAlgn="ctr"/>
                      <a:r>
                        <a:rPr lang="es-CO" sz="1200" u="none" strike="noStrike" dirty="0">
                          <a:effectLst/>
                          <a:latin typeface="Arial" panose="020B0604020202020204" pitchFamily="34" charset="0"/>
                          <a:cs typeface="Arial" panose="020B0604020202020204" pitchFamily="34" charset="0"/>
                        </a:rPr>
                        <a:t>494,30%</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1178734372"/>
                  </a:ext>
                </a:extLst>
              </a:tr>
              <a:tr h="270857">
                <a:tc>
                  <a:txBody>
                    <a:bodyPr/>
                    <a:lstStyle/>
                    <a:p>
                      <a:pPr algn="l" fontAlgn="b"/>
                      <a:r>
                        <a:rPr lang="es-CO" sz="1200" u="none" strike="noStrike" dirty="0">
                          <a:effectLst/>
                          <a:latin typeface="Arial" panose="020B0604020202020204" pitchFamily="34" charset="0"/>
                          <a:cs typeface="Arial" panose="020B0604020202020204" pitchFamily="34" charset="0"/>
                        </a:rPr>
                        <a:t>Otros  Ingresos</a:t>
                      </a:r>
                      <a:endParaRPr lang="es-CO" sz="1200" b="0" i="0" u="none" strike="noStrike" dirty="0">
                        <a:effectLst/>
                        <a:latin typeface="Arial" panose="020B0604020202020204" pitchFamily="34" charset="0"/>
                        <a:cs typeface="Arial" panose="020B0604020202020204" pitchFamily="34" charset="0"/>
                      </a:endParaRPr>
                    </a:p>
                  </a:txBody>
                  <a:tcPr marL="7461" marR="7461" marT="7461" marB="0" anchor="b"/>
                </a:tc>
                <a:tc>
                  <a:txBody>
                    <a:bodyPr/>
                    <a:lstStyle/>
                    <a:p>
                      <a:pPr algn="r" fontAlgn="ctr"/>
                      <a:r>
                        <a:rPr lang="es-CO" sz="1200" u="none" strike="noStrike" dirty="0">
                          <a:effectLst/>
                          <a:latin typeface="Arial" panose="020B0604020202020204" pitchFamily="34" charset="0"/>
                          <a:cs typeface="Arial" panose="020B0604020202020204" pitchFamily="34" charset="0"/>
                        </a:rPr>
                        <a:t>            737.076.000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b"/>
                      <a:r>
                        <a:rPr lang="es-CO" sz="1200" u="none" strike="noStrike" dirty="0">
                          <a:effectLst/>
                          <a:latin typeface="Arial" panose="020B0604020202020204" pitchFamily="34" charset="0"/>
                          <a:cs typeface="Arial" panose="020B0604020202020204" pitchFamily="34" charset="0"/>
                        </a:rPr>
                        <a:t>        618.284.757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ctr" fontAlgn="ctr"/>
                      <a:r>
                        <a:rPr lang="es-CO" sz="1200" u="none" strike="noStrike" dirty="0">
                          <a:effectLst/>
                          <a:latin typeface="Arial" panose="020B0604020202020204" pitchFamily="34" charset="0"/>
                          <a:cs typeface="Arial" panose="020B0604020202020204" pitchFamily="34" charset="0"/>
                        </a:rPr>
                        <a:t>83,88%</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5673111"/>
                  </a:ext>
                </a:extLst>
              </a:tr>
              <a:tr h="270857">
                <a:tc>
                  <a:txBody>
                    <a:bodyPr/>
                    <a:lstStyle/>
                    <a:p>
                      <a:pPr algn="l" fontAlgn="b"/>
                      <a:r>
                        <a:rPr lang="es-CO" sz="1200" u="none" strike="noStrike" dirty="0">
                          <a:effectLst/>
                          <a:latin typeface="Arial" panose="020B0604020202020204" pitchFamily="34" charset="0"/>
                          <a:cs typeface="Arial" panose="020B0604020202020204" pitchFamily="34" charset="0"/>
                        </a:rPr>
                        <a:t>RECURSOS DE CAPITAL</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r" fontAlgn="ctr"/>
                      <a:r>
                        <a:rPr lang="es-CO" sz="1200" u="none" strike="noStrike" dirty="0">
                          <a:effectLst/>
                          <a:latin typeface="Arial" panose="020B0604020202020204" pitchFamily="34" charset="0"/>
                          <a:cs typeface="Arial" panose="020B0604020202020204" pitchFamily="34" charset="0"/>
                        </a:rPr>
                        <a:t>      28.507.880.400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1.147.355.136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u="none" strike="noStrike" dirty="0">
                          <a:effectLst/>
                          <a:latin typeface="Arial" panose="020B0604020202020204" pitchFamily="34" charset="0"/>
                          <a:cs typeface="Arial" panose="020B0604020202020204" pitchFamily="34" charset="0"/>
                        </a:rPr>
                        <a:t>4,02%</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1880453801"/>
                  </a:ext>
                </a:extLst>
              </a:tr>
              <a:tr h="270857">
                <a:tc>
                  <a:txBody>
                    <a:bodyPr/>
                    <a:lstStyle/>
                    <a:p>
                      <a:pPr algn="l" fontAlgn="b"/>
                      <a:r>
                        <a:rPr lang="es-CO" sz="1200" u="none" strike="noStrike" dirty="0">
                          <a:effectLst/>
                          <a:latin typeface="Arial" panose="020B0604020202020204" pitchFamily="34" charset="0"/>
                          <a:cs typeface="Arial" panose="020B0604020202020204" pitchFamily="34" charset="0"/>
                        </a:rPr>
                        <a:t>RENDIMIENTOS FINANCIEROS</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r" fontAlgn="ctr"/>
                      <a:r>
                        <a:rPr lang="es-CO" sz="1200" u="none" strike="noStrike" dirty="0">
                          <a:effectLst/>
                          <a:latin typeface="Arial" panose="020B0604020202020204" pitchFamily="34" charset="0"/>
                          <a:cs typeface="Arial" panose="020B0604020202020204" pitchFamily="34" charset="0"/>
                        </a:rPr>
                        <a:t>            343.300.000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b"/>
                      <a:r>
                        <a:rPr lang="es-CO" sz="1200" u="none" strike="noStrike" dirty="0">
                          <a:effectLst/>
                          <a:latin typeface="Arial" panose="020B0604020202020204" pitchFamily="34" charset="0"/>
                          <a:cs typeface="Arial" panose="020B0604020202020204" pitchFamily="34" charset="0"/>
                        </a:rPr>
                        <a:t>           88.496.136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ctr" fontAlgn="ctr"/>
                      <a:r>
                        <a:rPr lang="es-CO" sz="1200" u="none" strike="noStrike" dirty="0">
                          <a:effectLst/>
                          <a:latin typeface="Arial" panose="020B0604020202020204" pitchFamily="34" charset="0"/>
                          <a:cs typeface="Arial" panose="020B0604020202020204" pitchFamily="34" charset="0"/>
                        </a:rPr>
                        <a:t>25,78%</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1015949544"/>
                  </a:ext>
                </a:extLst>
              </a:tr>
              <a:tr h="270857">
                <a:tc>
                  <a:txBody>
                    <a:bodyPr/>
                    <a:lstStyle/>
                    <a:p>
                      <a:pPr algn="l" fontAlgn="b"/>
                      <a:r>
                        <a:rPr lang="es-CO" sz="1200" u="none" strike="noStrike" dirty="0">
                          <a:effectLst/>
                          <a:latin typeface="Arial" panose="020B0604020202020204" pitchFamily="34" charset="0"/>
                          <a:cs typeface="Arial" panose="020B0604020202020204" pitchFamily="34" charset="0"/>
                        </a:rPr>
                        <a:t>OTROS RECURSOS DE CAPITAL</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r" fontAlgn="ctr"/>
                      <a:r>
                        <a:rPr lang="es-CO" sz="1200" u="none" strike="noStrike" dirty="0">
                          <a:effectLst/>
                          <a:latin typeface="Arial" panose="020B0604020202020204" pitchFamily="34" charset="0"/>
                          <a:cs typeface="Arial" panose="020B0604020202020204" pitchFamily="34" charset="0"/>
                        </a:rPr>
                        <a:t>      28.164.580.400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1.058.859.000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u="none" strike="noStrike" dirty="0">
                          <a:effectLst/>
                          <a:latin typeface="Arial" panose="020B0604020202020204" pitchFamily="34" charset="0"/>
                          <a:cs typeface="Arial" panose="020B0604020202020204" pitchFamily="34" charset="0"/>
                        </a:rPr>
                        <a:t>3,76%</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1015284253"/>
                  </a:ext>
                </a:extLst>
              </a:tr>
              <a:tr h="221445">
                <a:tc>
                  <a:txBody>
                    <a:bodyPr/>
                    <a:lstStyle/>
                    <a:p>
                      <a:pPr algn="l" fontAlgn="b"/>
                      <a:r>
                        <a:rPr lang="es-CO" sz="1200" u="none" strike="noStrike" dirty="0">
                          <a:effectLst/>
                          <a:latin typeface="Arial" panose="020B0604020202020204" pitchFamily="34" charset="0"/>
                          <a:cs typeface="Arial" panose="020B0604020202020204" pitchFamily="34" charset="0"/>
                        </a:rPr>
                        <a:t>Participación Proyectos Fiduciarios</a:t>
                      </a:r>
                      <a:endParaRPr lang="es-CO" sz="1200" b="0" i="0" u="none" strike="noStrike" dirty="0">
                        <a:effectLst/>
                        <a:latin typeface="Arial" panose="020B0604020202020204" pitchFamily="34" charset="0"/>
                        <a:cs typeface="Arial" panose="020B0604020202020204" pitchFamily="34" charset="0"/>
                      </a:endParaRPr>
                    </a:p>
                  </a:txBody>
                  <a:tcPr marL="7461" marR="7461" marT="7461" marB="0" anchor="b"/>
                </a:tc>
                <a:tc>
                  <a:txBody>
                    <a:bodyPr/>
                    <a:lstStyle/>
                    <a:p>
                      <a:pPr algn="r" fontAlgn="ctr"/>
                      <a:r>
                        <a:rPr lang="es-CO" sz="1200" u="none" strike="noStrike" dirty="0">
                          <a:effectLst/>
                          <a:latin typeface="Arial" panose="020B0604020202020204" pitchFamily="34" charset="0"/>
                          <a:cs typeface="Arial" panose="020B0604020202020204" pitchFamily="34" charset="0"/>
                        </a:rPr>
                        <a:t>                                -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u="none" strike="noStrike" dirty="0">
                          <a:effectLst/>
                          <a:latin typeface="Arial" panose="020B0604020202020204" pitchFamily="34" charset="0"/>
                          <a:cs typeface="Arial" panose="020B0604020202020204" pitchFamily="34" charset="0"/>
                        </a:rPr>
                        <a:t>0,00%</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1711031282"/>
                  </a:ext>
                </a:extLst>
              </a:tr>
              <a:tr h="270857">
                <a:tc>
                  <a:txBody>
                    <a:bodyPr/>
                    <a:lstStyle/>
                    <a:p>
                      <a:pPr algn="l" fontAlgn="ctr"/>
                      <a:r>
                        <a:rPr lang="es-CO" sz="1200" u="none" strike="noStrike" dirty="0">
                          <a:effectLst/>
                          <a:latin typeface="Arial" panose="020B0604020202020204" pitchFamily="34" charset="0"/>
                          <a:cs typeface="Arial" panose="020B0604020202020204" pitchFamily="34" charset="0"/>
                        </a:rPr>
                        <a:t>Venta de Activos</a:t>
                      </a:r>
                      <a:endParaRPr lang="es-CO" sz="1200" b="0" i="0" u="none" strike="noStrike" dirty="0">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27.914.580.400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b"/>
                      <a:r>
                        <a:rPr lang="es-CO" sz="1200" u="none" strike="noStrike" dirty="0">
                          <a:effectLst/>
                          <a:latin typeface="Arial" panose="020B0604020202020204" pitchFamily="34" charset="0"/>
                          <a:cs typeface="Arial" panose="020B0604020202020204" pitchFamily="34" charset="0"/>
                        </a:rPr>
                        <a:t>     1.058.859.000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ctr" fontAlgn="ctr"/>
                      <a:r>
                        <a:rPr lang="es-CO" sz="1200" u="none" strike="noStrike" dirty="0">
                          <a:effectLst/>
                          <a:latin typeface="Arial" panose="020B0604020202020204" pitchFamily="34" charset="0"/>
                          <a:cs typeface="Arial" panose="020B0604020202020204" pitchFamily="34" charset="0"/>
                        </a:rPr>
                        <a:t>3,79%</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4182798607"/>
                  </a:ext>
                </a:extLst>
              </a:tr>
              <a:tr h="270857">
                <a:tc>
                  <a:txBody>
                    <a:bodyPr/>
                    <a:lstStyle/>
                    <a:p>
                      <a:pPr algn="l" fontAlgn="ctr"/>
                      <a:r>
                        <a:rPr lang="es-CO" sz="1200" u="none" strike="noStrike" dirty="0">
                          <a:effectLst/>
                          <a:latin typeface="Arial" panose="020B0604020202020204" pitchFamily="34" charset="0"/>
                          <a:cs typeface="Arial" panose="020B0604020202020204" pitchFamily="34" charset="0"/>
                        </a:rPr>
                        <a:t>Recuperación de cartera</a:t>
                      </a:r>
                      <a:endParaRPr lang="es-CO" sz="1200" b="0" i="0" u="none" strike="noStrike" dirty="0">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250.000.000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u="none" strike="noStrike" dirty="0">
                          <a:effectLst/>
                          <a:latin typeface="Arial" panose="020B0604020202020204" pitchFamily="34" charset="0"/>
                          <a:cs typeface="Arial" panose="020B0604020202020204" pitchFamily="34" charset="0"/>
                        </a:rPr>
                        <a:t>0,00%</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972746771"/>
                  </a:ext>
                </a:extLst>
              </a:tr>
              <a:tr h="435407">
                <a:tc>
                  <a:txBody>
                    <a:bodyPr/>
                    <a:lstStyle/>
                    <a:p>
                      <a:pPr algn="just" fontAlgn="ctr"/>
                      <a:r>
                        <a:rPr lang="es-CO" sz="1200" u="none" strike="noStrike" dirty="0">
                          <a:effectLst/>
                          <a:latin typeface="Arial" panose="020B0604020202020204" pitchFamily="34" charset="0"/>
                          <a:cs typeface="Arial" panose="020B0604020202020204" pitchFamily="34" charset="0"/>
                        </a:rPr>
                        <a:t>TRANSFERENCIAS DEL DEPARTAMENTO</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10.000.000.000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u="none" strike="noStrike" dirty="0">
                          <a:effectLst/>
                          <a:latin typeface="Arial" panose="020B0604020202020204" pitchFamily="34" charset="0"/>
                          <a:cs typeface="Arial" panose="020B0604020202020204" pitchFamily="34" charset="0"/>
                        </a:rPr>
                        <a:t>  10.000.000.000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u="none" strike="noStrike" dirty="0">
                          <a:effectLst/>
                          <a:latin typeface="Arial" panose="020B0604020202020204" pitchFamily="34" charset="0"/>
                          <a:cs typeface="Arial" panose="020B0604020202020204" pitchFamily="34" charset="0"/>
                        </a:rPr>
                        <a:t>100,00%</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3973256168"/>
                  </a:ext>
                </a:extLst>
              </a:tr>
              <a:tr h="270857">
                <a:tc>
                  <a:txBody>
                    <a:bodyPr/>
                    <a:lstStyle/>
                    <a:p>
                      <a:pPr algn="l" fontAlgn="b"/>
                      <a:r>
                        <a:rPr lang="es-CO" sz="1200" b="1" u="none" strike="noStrike" dirty="0">
                          <a:effectLst/>
                          <a:latin typeface="Arial" panose="020B0604020202020204" pitchFamily="34" charset="0"/>
                          <a:cs typeface="Arial" panose="020B0604020202020204" pitchFamily="34" charset="0"/>
                        </a:rPr>
                        <a:t>TOTAL GENERAL</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b"/>
                </a:tc>
                <a:tc>
                  <a:txBody>
                    <a:bodyPr/>
                    <a:lstStyle/>
                    <a:p>
                      <a:pPr algn="r" fontAlgn="ctr"/>
                      <a:r>
                        <a:rPr lang="es-CO" sz="1200" b="1" u="none" strike="noStrike" dirty="0">
                          <a:effectLst/>
                          <a:latin typeface="Arial" panose="020B0604020202020204" pitchFamily="34" charset="0"/>
                          <a:cs typeface="Arial" panose="020B0604020202020204" pitchFamily="34" charset="0"/>
                        </a:rPr>
                        <a:t>      65.518.216.350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r" fontAlgn="ctr"/>
                      <a:r>
                        <a:rPr lang="es-CO" sz="1200" b="1" u="none" strike="noStrike" dirty="0">
                          <a:effectLst/>
                          <a:latin typeface="Arial" panose="020B0604020202020204" pitchFamily="34" charset="0"/>
                          <a:cs typeface="Arial" panose="020B0604020202020204" pitchFamily="34" charset="0"/>
                        </a:rPr>
                        <a:t>  38.292.523.734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tc>
                  <a:txBody>
                    <a:bodyPr/>
                    <a:lstStyle/>
                    <a:p>
                      <a:pPr algn="ctr" fontAlgn="ctr"/>
                      <a:r>
                        <a:rPr lang="es-CO" sz="1200" b="1" u="none" strike="noStrike" dirty="0">
                          <a:effectLst/>
                          <a:latin typeface="Arial" panose="020B0604020202020204" pitchFamily="34" charset="0"/>
                          <a:cs typeface="Arial" panose="020B0604020202020204" pitchFamily="34" charset="0"/>
                        </a:rPr>
                        <a:t>58,45%</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461" marR="7461" marT="7461" marB="0" anchor="ctr"/>
                </a:tc>
                <a:extLst>
                  <a:ext uri="{0D108BD9-81ED-4DB2-BD59-A6C34878D82A}">
                    <a16:rowId xmlns:a16="http://schemas.microsoft.com/office/drawing/2014/main" val="4030642495"/>
                  </a:ext>
                </a:extLst>
              </a:tr>
            </a:tbl>
          </a:graphicData>
        </a:graphic>
      </p:graphicFrame>
      <p:sp>
        <p:nvSpPr>
          <p:cNvPr id="3" name="1 Rectángulo"/>
          <p:cNvSpPr/>
          <p:nvPr/>
        </p:nvSpPr>
        <p:spPr>
          <a:xfrm>
            <a:off x="603105" y="143032"/>
            <a:ext cx="7920454" cy="369332"/>
          </a:xfrm>
          <a:prstGeom prst="rect">
            <a:avLst/>
          </a:prstGeom>
          <a:solidFill>
            <a:schemeClr val="accent1">
              <a:lumMod val="40000"/>
              <a:lumOff val="60000"/>
            </a:schemeClr>
          </a:solidFill>
          <a:ln>
            <a:solidFill>
              <a:schemeClr val="accent1"/>
            </a:solidFill>
          </a:ln>
        </p:spPr>
        <p:txBody>
          <a:bodyPr wrap="square">
            <a:spAutoFit/>
          </a:bodyPr>
          <a:lstStyle/>
          <a:p>
            <a:pPr algn="ctr" fontAlgn="base">
              <a:spcBef>
                <a:spcPct val="0"/>
              </a:spcBef>
              <a:spcAft>
                <a:spcPct val="0"/>
              </a:spcAft>
            </a:pPr>
            <a:r>
              <a:rPr lang="es-CO" b="1" dirty="0" smtClean="0">
                <a:solidFill>
                  <a:schemeClr val="accent1">
                    <a:lumMod val="75000"/>
                  </a:schemeClr>
                </a:solidFill>
                <a:latin typeface="Arial" pitchFamily="34" charset="0"/>
                <a:cs typeface="Arial" pitchFamily="34" charset="0"/>
              </a:rPr>
              <a:t>PRESUPUESTO DE INGRESOS ENERO 1 A OCTUBRE 31 DE 2019</a:t>
            </a:r>
          </a:p>
        </p:txBody>
      </p:sp>
      <p:sp>
        <p:nvSpPr>
          <p:cNvPr id="4" name="2 CuadroTexto"/>
          <p:cNvSpPr txBox="1"/>
          <p:nvPr/>
        </p:nvSpPr>
        <p:spPr>
          <a:xfrm>
            <a:off x="392555" y="6252365"/>
            <a:ext cx="2839018" cy="461665"/>
          </a:xfrm>
          <a:prstGeom prst="rect">
            <a:avLst/>
          </a:prstGeom>
          <a:noFill/>
        </p:spPr>
        <p:txBody>
          <a:bodyPr wrap="square" rtlCol="0">
            <a:spAutoFit/>
          </a:bodyPr>
          <a:lstStyle/>
          <a:p>
            <a:r>
              <a:rPr lang="es-CO" sz="1200" dirty="0" smtClean="0">
                <a:latin typeface="Arial" pitchFamily="34" charset="0"/>
                <a:cs typeface="Arial" pitchFamily="34" charset="0"/>
              </a:rPr>
              <a:t>Fuente: Ejecución activa 2019 (oct), Subgerencia Financiera</a:t>
            </a:r>
            <a:endParaRPr lang="es-CO" sz="1200" dirty="0">
              <a:latin typeface="Arial" pitchFamily="34" charset="0"/>
              <a:cs typeface="Arial" pitchFamily="34" charset="0"/>
            </a:endParaRPr>
          </a:p>
        </p:txBody>
      </p:sp>
    </p:spTree>
    <p:extLst>
      <p:ext uri="{BB962C8B-B14F-4D97-AF65-F5344CB8AC3E}">
        <p14:creationId xmlns:p14="http://schemas.microsoft.com/office/powerpoint/2010/main" val="2572759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3694664850"/>
              </p:ext>
            </p:extLst>
          </p:nvPr>
        </p:nvGraphicFramePr>
        <p:xfrm>
          <a:off x="363683" y="1043917"/>
          <a:ext cx="8159876" cy="5647829"/>
        </p:xfrm>
        <a:graphic>
          <a:graphicData uri="http://schemas.openxmlformats.org/drawingml/2006/chart">
            <c:chart xmlns:c="http://schemas.openxmlformats.org/drawingml/2006/chart" xmlns:r="http://schemas.openxmlformats.org/officeDocument/2006/relationships" r:id="rId3"/>
          </a:graphicData>
        </a:graphic>
      </p:graphicFrame>
      <p:sp>
        <p:nvSpPr>
          <p:cNvPr id="3" name="1 Rectángulo"/>
          <p:cNvSpPr/>
          <p:nvPr/>
        </p:nvSpPr>
        <p:spPr>
          <a:xfrm>
            <a:off x="603105" y="143032"/>
            <a:ext cx="7920454" cy="369332"/>
          </a:xfrm>
          <a:prstGeom prst="rect">
            <a:avLst/>
          </a:prstGeom>
          <a:solidFill>
            <a:schemeClr val="accent1">
              <a:lumMod val="40000"/>
              <a:lumOff val="60000"/>
            </a:schemeClr>
          </a:solidFill>
          <a:ln>
            <a:solidFill>
              <a:schemeClr val="accent1"/>
            </a:solidFill>
          </a:ln>
        </p:spPr>
        <p:txBody>
          <a:bodyPr wrap="square">
            <a:spAutoFit/>
          </a:bodyPr>
          <a:lstStyle/>
          <a:p>
            <a:pPr algn="ctr" fontAlgn="base">
              <a:spcBef>
                <a:spcPct val="0"/>
              </a:spcBef>
              <a:spcAft>
                <a:spcPct val="0"/>
              </a:spcAft>
            </a:pPr>
            <a:r>
              <a:rPr lang="es-CO" b="1" dirty="0" smtClean="0">
                <a:solidFill>
                  <a:schemeClr val="accent1">
                    <a:lumMod val="75000"/>
                  </a:schemeClr>
                </a:solidFill>
                <a:latin typeface="Arial" pitchFamily="34" charset="0"/>
                <a:cs typeface="Arial" pitchFamily="34" charset="0"/>
              </a:rPr>
              <a:t>PRESUPUESTO DE INGRESOS ENERO 1 A OCTUBRE 31 DE 2019</a:t>
            </a:r>
          </a:p>
        </p:txBody>
      </p:sp>
    </p:spTree>
    <p:extLst>
      <p:ext uri="{BB962C8B-B14F-4D97-AF65-F5344CB8AC3E}">
        <p14:creationId xmlns:p14="http://schemas.microsoft.com/office/powerpoint/2010/main" val="1514585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496465" y="504885"/>
          <a:ext cx="8304637" cy="5747480"/>
        </p:xfrm>
        <a:graphic>
          <a:graphicData uri="http://schemas.openxmlformats.org/drawingml/2006/table">
            <a:tbl>
              <a:tblPr>
                <a:tableStyleId>{5C22544A-7EE6-4342-B048-85BDC9FD1C3A}</a:tableStyleId>
              </a:tblPr>
              <a:tblGrid>
                <a:gridCol w="3761793">
                  <a:extLst>
                    <a:ext uri="{9D8B030D-6E8A-4147-A177-3AD203B41FA5}">
                      <a16:colId xmlns:a16="http://schemas.microsoft.com/office/drawing/2014/main" val="4011952538"/>
                    </a:ext>
                  </a:extLst>
                </a:gridCol>
                <a:gridCol w="1641800">
                  <a:extLst>
                    <a:ext uri="{9D8B030D-6E8A-4147-A177-3AD203B41FA5}">
                      <a16:colId xmlns:a16="http://schemas.microsoft.com/office/drawing/2014/main" val="2867436322"/>
                    </a:ext>
                  </a:extLst>
                </a:gridCol>
                <a:gridCol w="1882733">
                  <a:extLst>
                    <a:ext uri="{9D8B030D-6E8A-4147-A177-3AD203B41FA5}">
                      <a16:colId xmlns:a16="http://schemas.microsoft.com/office/drawing/2014/main" val="1983952156"/>
                    </a:ext>
                  </a:extLst>
                </a:gridCol>
                <a:gridCol w="1018311">
                  <a:extLst>
                    <a:ext uri="{9D8B030D-6E8A-4147-A177-3AD203B41FA5}">
                      <a16:colId xmlns:a16="http://schemas.microsoft.com/office/drawing/2014/main" val="1546121822"/>
                    </a:ext>
                  </a:extLst>
                </a:gridCol>
              </a:tblGrid>
              <a:tr h="303551">
                <a:tc>
                  <a:txBody>
                    <a:bodyPr/>
                    <a:lstStyle/>
                    <a:p>
                      <a:pPr algn="ctr" rtl="0" fontAlgn="ctr"/>
                      <a:r>
                        <a:rPr lang="es-CO" sz="1400" b="1" u="none" strike="noStrike" dirty="0">
                          <a:effectLst/>
                          <a:latin typeface="Arial" panose="020B0604020202020204" pitchFamily="34" charset="0"/>
                          <a:cs typeface="Arial" panose="020B0604020202020204" pitchFamily="34" charset="0"/>
                        </a:rPr>
                        <a:t>CONCEPTO</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400" b="1" u="none" strike="noStrike" dirty="0">
                          <a:effectLst/>
                          <a:latin typeface="Arial" panose="020B0604020202020204" pitchFamily="34" charset="0"/>
                          <a:cs typeface="Arial" panose="020B0604020202020204" pitchFamily="34" charset="0"/>
                        </a:rPr>
                        <a:t>2018</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400" b="1" u="none" strike="noStrike" dirty="0">
                          <a:effectLst/>
                          <a:latin typeface="Arial" panose="020B0604020202020204" pitchFamily="34" charset="0"/>
                          <a:cs typeface="Arial" panose="020B0604020202020204" pitchFamily="34" charset="0"/>
                        </a:rPr>
                        <a:t>2019</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b="1" u="none" strike="noStrike" dirty="0">
                          <a:effectLst/>
                          <a:latin typeface="Arial" panose="020B0604020202020204" pitchFamily="34" charset="0"/>
                          <a:cs typeface="Arial" panose="020B0604020202020204" pitchFamily="34" charset="0"/>
                        </a:rPr>
                        <a:t>% variación</a:t>
                      </a:r>
                      <a:endParaRPr lang="es-CO"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3649094"/>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RENTAS PROPIAS</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42.969.264.396</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28.292.523.734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-34%</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45544153"/>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INGRESOS CORRIENTES</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25.834.894.339</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27.145.168.598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5%</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1868243"/>
                  </a:ext>
                </a:extLst>
              </a:tr>
              <a:tr h="303551">
                <a:tc>
                  <a:txBody>
                    <a:bodyPr/>
                    <a:lstStyle/>
                    <a:p>
                      <a:pPr algn="l" rtl="0" fontAlgn="ctr"/>
                      <a:r>
                        <a:rPr lang="es-ES" sz="1400" u="none" strike="noStrike" dirty="0">
                          <a:effectLst/>
                          <a:latin typeface="Arial" panose="020B0604020202020204" pitchFamily="34" charset="0"/>
                          <a:cs typeface="Arial" panose="020B0604020202020204" pitchFamily="34" charset="0"/>
                        </a:rPr>
                        <a:t>VENTA DE BIENES Y SERVICIOS</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22.200.524.832</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23.758.827.097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7%</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169893384"/>
                  </a:ext>
                </a:extLst>
              </a:tr>
              <a:tr h="303551">
                <a:tc>
                  <a:txBody>
                    <a:bodyPr/>
                    <a:lstStyle/>
                    <a:p>
                      <a:pPr algn="l" rtl="0" fontAlgn="ctr"/>
                      <a:r>
                        <a:rPr lang="es-ES" sz="1400" u="none" strike="noStrike" dirty="0">
                          <a:effectLst/>
                          <a:latin typeface="Arial" panose="020B0604020202020204" pitchFamily="34" charset="0"/>
                          <a:cs typeface="Arial" panose="020B0604020202020204" pitchFamily="34" charset="0"/>
                        </a:rPr>
                        <a:t>Venta de Servicios de Protección Social</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16.975.224.312</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19.763.955.443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16%</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79308430"/>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Pensiones Asistenciales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187.527.999</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994.400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-99%</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85363739"/>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Arrendamientos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5.037.772.521</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3.993.877.254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-21%</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708128362"/>
                  </a:ext>
                </a:extLst>
              </a:tr>
              <a:tr h="607102">
                <a:tc>
                  <a:txBody>
                    <a:bodyPr/>
                    <a:lstStyle/>
                    <a:p>
                      <a:pPr algn="l" rtl="0" fontAlgn="ctr"/>
                      <a:r>
                        <a:rPr lang="es-CO" sz="1400" u="none" strike="noStrike" dirty="0">
                          <a:effectLst/>
                          <a:latin typeface="Arial" panose="020B0604020202020204" pitchFamily="34" charset="0"/>
                          <a:cs typeface="Arial" panose="020B0604020202020204" pitchFamily="34" charset="0"/>
                        </a:rPr>
                        <a:t>Contratos con Municipios de Cundinamarca</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2.464.315.296</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2.768.056.744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12%</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557480415"/>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Otros  Ingresos</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1.170.054.211</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618.284.757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-47%</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50785221"/>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RECURSOS DE CAPITAL</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17.134.370.057</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1.147.355.136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-93%</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797720514"/>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RENDIMIENTOS FINANCIEROS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295.768.066</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88.496.136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-70%</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64625080"/>
                  </a:ext>
                </a:extLst>
              </a:tr>
              <a:tr h="587113">
                <a:tc>
                  <a:txBody>
                    <a:bodyPr/>
                    <a:lstStyle/>
                    <a:p>
                      <a:pPr algn="l" rtl="0" fontAlgn="ctr"/>
                      <a:r>
                        <a:rPr lang="es-ES" sz="1400" u="none" strike="noStrike" dirty="0">
                          <a:effectLst/>
                          <a:latin typeface="Arial" panose="020B0604020202020204" pitchFamily="34" charset="0"/>
                          <a:cs typeface="Arial" panose="020B0604020202020204" pitchFamily="34" charset="0"/>
                        </a:rPr>
                        <a:t>RECURSOS DEL BALANCE EXCEDENTES FINANCIEROS </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8.768.802.704</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0</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-100%</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569581148"/>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OTROS RECURSOS DE CAPITAL</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8.069.799.287</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1.058.859.000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-87%</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062200844"/>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Participación Proyectos Fiduciarios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230.324.160</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-100%</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50121521"/>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Venta de Activos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7.839.475.127</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1.058.859.000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-86%</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187870279"/>
                  </a:ext>
                </a:extLst>
              </a:tr>
              <a:tr h="303551">
                <a:tc>
                  <a:txBody>
                    <a:bodyPr/>
                    <a:lstStyle/>
                    <a:p>
                      <a:pPr algn="just" rtl="0" fontAlgn="ctr"/>
                      <a:r>
                        <a:rPr lang="es-CO" sz="1400" u="none" strike="noStrike" dirty="0">
                          <a:effectLst/>
                          <a:latin typeface="Arial" panose="020B0604020202020204" pitchFamily="34" charset="0"/>
                          <a:cs typeface="Arial" panose="020B0604020202020204" pitchFamily="34" charset="0"/>
                        </a:rPr>
                        <a:t>TRANSFERENCIAS DEL DEPARTAMENTO</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0</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       10.000.000.000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100%</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161167980"/>
                  </a:ext>
                </a:extLst>
              </a:tr>
              <a:tr h="303551">
                <a:tc>
                  <a:txBody>
                    <a:bodyPr/>
                    <a:lstStyle/>
                    <a:p>
                      <a:pPr algn="l" rtl="0" fontAlgn="ctr"/>
                      <a:r>
                        <a:rPr lang="es-CO" sz="1400" u="none" strike="noStrike" dirty="0">
                          <a:effectLst/>
                          <a:latin typeface="Arial" panose="020B0604020202020204" pitchFamily="34" charset="0"/>
                          <a:cs typeface="Arial" panose="020B0604020202020204" pitchFamily="34" charset="0"/>
                        </a:rPr>
                        <a:t>TOTAL GENERAL</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42.969.264.396</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400" u="none" strike="noStrike" dirty="0">
                          <a:effectLst/>
                          <a:latin typeface="Arial" panose="020B0604020202020204" pitchFamily="34" charset="0"/>
                          <a:cs typeface="Arial" panose="020B0604020202020204" pitchFamily="34" charset="0"/>
                        </a:rPr>
                        <a:t>38.292.523.734</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latin typeface="Arial" panose="020B0604020202020204" pitchFamily="34" charset="0"/>
                          <a:cs typeface="Arial" panose="020B0604020202020204" pitchFamily="34" charset="0"/>
                        </a:rPr>
                        <a:t>-11%</a:t>
                      </a:r>
                      <a:endParaRPr lang="es-CO" sz="14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245237315"/>
                  </a:ext>
                </a:extLst>
              </a:tr>
            </a:tbl>
          </a:graphicData>
        </a:graphic>
      </p:graphicFrame>
      <p:sp>
        <p:nvSpPr>
          <p:cNvPr id="3" name="4 Rectángulo"/>
          <p:cNvSpPr/>
          <p:nvPr/>
        </p:nvSpPr>
        <p:spPr>
          <a:xfrm>
            <a:off x="604424" y="104775"/>
            <a:ext cx="7920454" cy="400110"/>
          </a:xfrm>
          <a:prstGeom prst="rect">
            <a:avLst/>
          </a:prstGeom>
          <a:solidFill>
            <a:schemeClr val="accent1">
              <a:lumMod val="40000"/>
              <a:lumOff val="60000"/>
            </a:schemeClr>
          </a:solidFill>
          <a:ln>
            <a:solidFill>
              <a:schemeClr val="accent1"/>
            </a:solidFill>
          </a:ln>
        </p:spPr>
        <p:txBody>
          <a:bodyPr wrap="square">
            <a:spAutoFit/>
          </a:bodyPr>
          <a:lstStyle/>
          <a:p>
            <a:pPr algn="ctr" fontAlgn="base">
              <a:spcBef>
                <a:spcPct val="0"/>
              </a:spcBef>
              <a:spcAft>
                <a:spcPct val="0"/>
              </a:spcAft>
            </a:pPr>
            <a:r>
              <a:rPr lang="es-CO" sz="2000" b="1" dirty="0">
                <a:solidFill>
                  <a:schemeClr val="accent1">
                    <a:lumMod val="75000"/>
                  </a:schemeClr>
                </a:solidFill>
                <a:latin typeface="Arial" pitchFamily="34" charset="0"/>
                <a:cs typeface="Arial" pitchFamily="34" charset="0"/>
              </a:rPr>
              <a:t>COMPARATIVO INGRESOS  2018 – 2019 (Oct) </a:t>
            </a:r>
          </a:p>
        </p:txBody>
      </p:sp>
      <p:sp>
        <p:nvSpPr>
          <p:cNvPr id="4" name="2 CuadroTexto"/>
          <p:cNvSpPr txBox="1"/>
          <p:nvPr/>
        </p:nvSpPr>
        <p:spPr>
          <a:xfrm>
            <a:off x="392555" y="6252365"/>
            <a:ext cx="2839018" cy="461665"/>
          </a:xfrm>
          <a:prstGeom prst="rect">
            <a:avLst/>
          </a:prstGeom>
          <a:noFill/>
        </p:spPr>
        <p:txBody>
          <a:bodyPr wrap="square" rtlCol="0">
            <a:spAutoFit/>
          </a:bodyPr>
          <a:lstStyle/>
          <a:p>
            <a:r>
              <a:rPr lang="es-CO" sz="1200" dirty="0" smtClean="0">
                <a:latin typeface="Arial" pitchFamily="34" charset="0"/>
                <a:cs typeface="Arial" pitchFamily="34" charset="0"/>
              </a:rPr>
              <a:t>Fuente: Ejecuciones activas 2018 y 2019 (oct), Subgerencia Financiera</a:t>
            </a:r>
            <a:endParaRPr lang="es-CO" sz="1200" dirty="0">
              <a:latin typeface="Arial" pitchFamily="34" charset="0"/>
              <a:cs typeface="Arial" pitchFamily="34" charset="0"/>
            </a:endParaRPr>
          </a:p>
        </p:txBody>
      </p:sp>
    </p:spTree>
    <p:extLst>
      <p:ext uri="{BB962C8B-B14F-4D97-AF65-F5344CB8AC3E}">
        <p14:creationId xmlns:p14="http://schemas.microsoft.com/office/powerpoint/2010/main" val="3006127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120442452"/>
              </p:ext>
            </p:extLst>
          </p:nvPr>
        </p:nvGraphicFramePr>
        <p:xfrm>
          <a:off x="419554" y="914400"/>
          <a:ext cx="8290194" cy="5496791"/>
        </p:xfrm>
        <a:graphic>
          <a:graphicData uri="http://schemas.openxmlformats.org/drawingml/2006/chart">
            <c:chart xmlns:c="http://schemas.openxmlformats.org/drawingml/2006/chart" xmlns:r="http://schemas.openxmlformats.org/officeDocument/2006/relationships" r:id="rId3"/>
          </a:graphicData>
        </a:graphic>
      </p:graphicFrame>
      <p:sp>
        <p:nvSpPr>
          <p:cNvPr id="3" name="4 Rectángulo"/>
          <p:cNvSpPr/>
          <p:nvPr/>
        </p:nvSpPr>
        <p:spPr>
          <a:xfrm>
            <a:off x="604424" y="104775"/>
            <a:ext cx="7920454" cy="461665"/>
          </a:xfrm>
          <a:prstGeom prst="rect">
            <a:avLst/>
          </a:prstGeom>
          <a:solidFill>
            <a:schemeClr val="accent1">
              <a:lumMod val="40000"/>
              <a:lumOff val="60000"/>
            </a:schemeClr>
          </a:solidFill>
          <a:ln>
            <a:solidFill>
              <a:schemeClr val="accent1"/>
            </a:solidFill>
          </a:ln>
        </p:spPr>
        <p:txBody>
          <a:bodyPr wrap="square">
            <a:spAutoFit/>
          </a:bodyPr>
          <a:lstStyle/>
          <a:p>
            <a:pPr algn="ctr" fontAlgn="base">
              <a:spcBef>
                <a:spcPct val="0"/>
              </a:spcBef>
              <a:spcAft>
                <a:spcPct val="0"/>
              </a:spcAft>
            </a:pPr>
            <a:r>
              <a:rPr lang="es-CO" sz="2400" b="1" dirty="0">
                <a:solidFill>
                  <a:schemeClr val="accent1">
                    <a:lumMod val="75000"/>
                  </a:schemeClr>
                </a:solidFill>
                <a:latin typeface="Arial" pitchFamily="34" charset="0"/>
                <a:cs typeface="Arial" pitchFamily="34" charset="0"/>
              </a:rPr>
              <a:t>COMPARATIVO INGRESOS  2018 – 2019 (Oct) </a:t>
            </a:r>
          </a:p>
        </p:txBody>
      </p:sp>
    </p:spTree>
    <p:extLst>
      <p:ext uri="{BB962C8B-B14F-4D97-AF65-F5344CB8AC3E}">
        <p14:creationId xmlns:p14="http://schemas.microsoft.com/office/powerpoint/2010/main" val="536103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603105" y="1452281"/>
          <a:ext cx="7927831" cy="3616036"/>
        </p:xfrm>
        <a:graphic>
          <a:graphicData uri="http://schemas.openxmlformats.org/drawingml/2006/table">
            <a:tbl>
              <a:tblPr>
                <a:tableStyleId>{5C22544A-7EE6-4342-B048-85BDC9FD1C3A}</a:tableStyleId>
              </a:tblPr>
              <a:tblGrid>
                <a:gridCol w="3493402">
                  <a:extLst>
                    <a:ext uri="{9D8B030D-6E8A-4147-A177-3AD203B41FA5}">
                      <a16:colId xmlns:a16="http://schemas.microsoft.com/office/drawing/2014/main" val="1235721153"/>
                    </a:ext>
                  </a:extLst>
                </a:gridCol>
                <a:gridCol w="1524663">
                  <a:extLst>
                    <a:ext uri="{9D8B030D-6E8A-4147-A177-3AD203B41FA5}">
                      <a16:colId xmlns:a16="http://schemas.microsoft.com/office/drawing/2014/main" val="632800915"/>
                    </a:ext>
                  </a:extLst>
                </a:gridCol>
                <a:gridCol w="1756375">
                  <a:extLst>
                    <a:ext uri="{9D8B030D-6E8A-4147-A177-3AD203B41FA5}">
                      <a16:colId xmlns:a16="http://schemas.microsoft.com/office/drawing/2014/main" val="3426690187"/>
                    </a:ext>
                  </a:extLst>
                </a:gridCol>
                <a:gridCol w="1153391">
                  <a:extLst>
                    <a:ext uri="{9D8B030D-6E8A-4147-A177-3AD203B41FA5}">
                      <a16:colId xmlns:a16="http://schemas.microsoft.com/office/drawing/2014/main" val="1933062117"/>
                    </a:ext>
                  </a:extLst>
                </a:gridCol>
              </a:tblGrid>
              <a:tr h="789722">
                <a:tc>
                  <a:txBody>
                    <a:bodyPr/>
                    <a:lstStyle/>
                    <a:p>
                      <a:pPr algn="ctr" rtl="0" fontAlgn="ctr"/>
                      <a:r>
                        <a:rPr lang="es-CO" sz="1600" b="1" u="none" strike="noStrike" dirty="0">
                          <a:effectLst/>
                          <a:latin typeface="Arial" panose="020B0604020202020204" pitchFamily="34" charset="0"/>
                          <a:cs typeface="Arial" panose="020B0604020202020204" pitchFamily="34" charset="0"/>
                        </a:rPr>
                        <a:t>CONCEPTO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b="1" u="none" strike="noStrike" dirty="0">
                          <a:effectLst/>
                          <a:latin typeface="Arial" panose="020B0604020202020204" pitchFamily="34" charset="0"/>
                          <a:cs typeface="Arial" panose="020B0604020202020204" pitchFamily="34" charset="0"/>
                        </a:rPr>
                        <a:t>PRESUPUESTO DEFINITIVO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b="1" u="none" strike="noStrike" dirty="0">
                          <a:effectLst/>
                          <a:latin typeface="Arial" panose="020B0604020202020204" pitchFamily="34" charset="0"/>
                          <a:cs typeface="Arial" panose="020B0604020202020204" pitchFamily="34" charset="0"/>
                        </a:rPr>
                        <a:t>EJECUTADO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500" b="1" u="none" strike="noStrike" dirty="0">
                          <a:effectLst/>
                          <a:latin typeface="Arial" panose="020B0604020202020204" pitchFamily="34" charset="0"/>
                          <a:cs typeface="Arial" panose="020B0604020202020204" pitchFamily="34" charset="0"/>
                        </a:rPr>
                        <a:t>% EJECUCION</a:t>
                      </a:r>
                      <a:endParaRPr lang="es-CO"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535848912"/>
                  </a:ext>
                </a:extLst>
              </a:tr>
              <a:tr h="529865">
                <a:tc>
                  <a:txBody>
                    <a:bodyPr/>
                    <a:lstStyle/>
                    <a:p>
                      <a:pPr algn="just" rtl="0" fontAlgn="ctr"/>
                      <a:r>
                        <a:rPr lang="es-CO" sz="1600" u="none" strike="noStrike" dirty="0">
                          <a:effectLst/>
                          <a:latin typeface="Arial" panose="020B0604020202020204" pitchFamily="34" charset="0"/>
                          <a:cs typeface="Arial" panose="020B0604020202020204" pitchFamily="34" charset="0"/>
                        </a:rPr>
                        <a:t>GASTOS FUNCIONAMIENTO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1600" u="none" strike="noStrike" dirty="0">
                          <a:effectLst/>
                          <a:latin typeface="Arial" panose="020B0604020202020204" pitchFamily="34" charset="0"/>
                          <a:cs typeface="Arial" panose="020B0604020202020204" pitchFamily="34" charset="0"/>
                        </a:rPr>
                        <a:t>16.328.717.492</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1600" u="none" strike="noStrike" dirty="0">
                          <a:effectLst/>
                          <a:latin typeface="Arial" panose="020B0604020202020204" pitchFamily="34" charset="0"/>
                          <a:cs typeface="Arial" panose="020B0604020202020204" pitchFamily="34" charset="0"/>
                        </a:rPr>
                        <a:t>9.781.917.990</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60%</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257893729"/>
                  </a:ext>
                </a:extLst>
              </a:tr>
              <a:tr h="353427">
                <a:tc>
                  <a:txBody>
                    <a:bodyPr/>
                    <a:lstStyle/>
                    <a:p>
                      <a:pPr algn="just" rtl="0" fontAlgn="ctr"/>
                      <a:r>
                        <a:rPr lang="es-CO" sz="1600" u="none" strike="noStrike" dirty="0">
                          <a:effectLst/>
                          <a:latin typeface="Arial" panose="020B0604020202020204" pitchFamily="34" charset="0"/>
                          <a:cs typeface="Arial" panose="020B0604020202020204" pitchFamily="34" charset="0"/>
                        </a:rPr>
                        <a:t>GASTOS DE PERSONAL</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1600" u="none" strike="noStrike" dirty="0">
                          <a:effectLst/>
                          <a:latin typeface="Arial" panose="020B0604020202020204" pitchFamily="34" charset="0"/>
                          <a:cs typeface="Arial" panose="020B0604020202020204" pitchFamily="34" charset="0"/>
                        </a:rPr>
                        <a:t>6.526.005.816</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1600" u="none" strike="noStrike" dirty="0">
                          <a:effectLst/>
                          <a:latin typeface="Arial" panose="020B0604020202020204" pitchFamily="34" charset="0"/>
                          <a:cs typeface="Arial" panose="020B0604020202020204" pitchFamily="34" charset="0"/>
                        </a:rPr>
                        <a:t>4.435.982.869</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68%</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71641944"/>
                  </a:ext>
                </a:extLst>
              </a:tr>
              <a:tr h="353427">
                <a:tc>
                  <a:txBody>
                    <a:bodyPr/>
                    <a:lstStyle/>
                    <a:p>
                      <a:pPr algn="just" rtl="0" fontAlgn="ctr"/>
                      <a:r>
                        <a:rPr lang="es-CO" sz="1600" u="none" strike="noStrike" dirty="0">
                          <a:effectLst/>
                          <a:latin typeface="Arial" panose="020B0604020202020204" pitchFamily="34" charset="0"/>
                          <a:cs typeface="Arial" panose="020B0604020202020204" pitchFamily="34" charset="0"/>
                        </a:rPr>
                        <a:t>GASTOS GENERALES</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1600" u="none" strike="noStrike" dirty="0">
                          <a:effectLst/>
                          <a:latin typeface="Arial" panose="020B0604020202020204" pitchFamily="34" charset="0"/>
                          <a:cs typeface="Arial" panose="020B0604020202020204" pitchFamily="34" charset="0"/>
                        </a:rPr>
                        <a:t>8.602.530.351</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1600" u="none" strike="noStrike" dirty="0">
                          <a:effectLst/>
                          <a:latin typeface="Arial" panose="020B0604020202020204" pitchFamily="34" charset="0"/>
                          <a:cs typeface="Arial" panose="020B0604020202020204" pitchFamily="34" charset="0"/>
                        </a:rPr>
                        <a:t>5.287.883.728</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61%</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751087729"/>
                  </a:ext>
                </a:extLst>
              </a:tr>
              <a:tr h="529865">
                <a:tc>
                  <a:txBody>
                    <a:bodyPr/>
                    <a:lstStyle/>
                    <a:p>
                      <a:pPr algn="just" rtl="0" fontAlgn="ctr"/>
                      <a:r>
                        <a:rPr lang="es-CO" sz="1600" u="none" strike="noStrike" dirty="0">
                          <a:effectLst/>
                          <a:latin typeface="Arial" panose="020B0604020202020204" pitchFamily="34" charset="0"/>
                          <a:cs typeface="Arial" panose="020B0604020202020204" pitchFamily="34" charset="0"/>
                        </a:rPr>
                        <a:t>TRANSFERENCIAS CORRIENTES</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1600" u="none" strike="noStrike" dirty="0">
                          <a:effectLst/>
                          <a:latin typeface="Arial" panose="020B0604020202020204" pitchFamily="34" charset="0"/>
                          <a:cs typeface="Arial" panose="020B0604020202020204" pitchFamily="34" charset="0"/>
                        </a:rPr>
                        <a:t>1.200.181.325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1600" u="none" strike="noStrike" dirty="0">
                          <a:effectLst/>
                          <a:latin typeface="Arial" panose="020B0604020202020204" pitchFamily="34" charset="0"/>
                          <a:cs typeface="Arial" panose="020B0604020202020204" pitchFamily="34" charset="0"/>
                        </a:rPr>
                        <a:t>58.051.393</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5%</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102904632"/>
                  </a:ext>
                </a:extLst>
              </a:tr>
              <a:tr h="529865">
                <a:tc>
                  <a:txBody>
                    <a:bodyPr/>
                    <a:lstStyle/>
                    <a:p>
                      <a:pPr algn="just" rtl="0" fontAlgn="ctr"/>
                      <a:r>
                        <a:rPr lang="es-CO" sz="1600" u="none" strike="noStrike" dirty="0">
                          <a:effectLst/>
                          <a:latin typeface="Arial" panose="020B0604020202020204" pitchFamily="34" charset="0"/>
                          <a:cs typeface="Arial" panose="020B0604020202020204" pitchFamily="34" charset="0"/>
                        </a:rPr>
                        <a:t>GASTOS DE INVERSION</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1600" u="none" strike="noStrike" dirty="0">
                          <a:effectLst/>
                          <a:latin typeface="Arial" panose="020B0604020202020204" pitchFamily="34" charset="0"/>
                          <a:cs typeface="Arial" panose="020B0604020202020204" pitchFamily="34" charset="0"/>
                        </a:rPr>
                        <a:t>49.189.498.858</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1600" u="none" strike="noStrike" dirty="0">
                          <a:effectLst/>
                          <a:latin typeface="Arial" panose="020B0604020202020204" pitchFamily="34" charset="0"/>
                          <a:cs typeface="Arial" panose="020B0604020202020204" pitchFamily="34" charset="0"/>
                        </a:rPr>
                        <a:t>44.112.134.034</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90%</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264470521"/>
                  </a:ext>
                </a:extLst>
              </a:tr>
              <a:tr h="529865">
                <a:tc>
                  <a:txBody>
                    <a:bodyPr/>
                    <a:lstStyle/>
                    <a:p>
                      <a:pPr algn="just" rtl="0" fontAlgn="ctr"/>
                      <a:r>
                        <a:rPr lang="es-CO" sz="1600" u="none" strike="noStrike" dirty="0">
                          <a:effectLst/>
                          <a:latin typeface="Arial" panose="020B0604020202020204" pitchFamily="34" charset="0"/>
                          <a:cs typeface="Arial" panose="020B0604020202020204" pitchFamily="34" charset="0"/>
                        </a:rPr>
                        <a:t>TOTAL PRESUPUESTO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65.518.216.350</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1600" u="none" strike="noStrike" dirty="0">
                          <a:effectLst/>
                          <a:latin typeface="Arial" panose="020B0604020202020204" pitchFamily="34" charset="0"/>
                          <a:cs typeface="Arial" panose="020B0604020202020204" pitchFamily="34" charset="0"/>
                        </a:rPr>
                        <a:t>53.894.052.024</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1600" u="none" strike="noStrike" dirty="0">
                          <a:effectLst/>
                          <a:latin typeface="Arial" panose="020B0604020202020204" pitchFamily="34" charset="0"/>
                          <a:cs typeface="Arial" panose="020B0604020202020204" pitchFamily="34" charset="0"/>
                        </a:rPr>
                        <a:t>82%</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62141623"/>
                  </a:ext>
                </a:extLst>
              </a:tr>
            </a:tbl>
          </a:graphicData>
        </a:graphic>
      </p:graphicFrame>
      <p:sp>
        <p:nvSpPr>
          <p:cNvPr id="3" name="1 Rectángulo"/>
          <p:cNvSpPr/>
          <p:nvPr/>
        </p:nvSpPr>
        <p:spPr>
          <a:xfrm>
            <a:off x="603105" y="516364"/>
            <a:ext cx="7920454" cy="369332"/>
          </a:xfrm>
          <a:prstGeom prst="rect">
            <a:avLst/>
          </a:prstGeom>
          <a:solidFill>
            <a:schemeClr val="accent1">
              <a:lumMod val="40000"/>
              <a:lumOff val="60000"/>
            </a:schemeClr>
          </a:solidFill>
          <a:ln>
            <a:solidFill>
              <a:schemeClr val="accent1"/>
            </a:solidFill>
          </a:ln>
        </p:spPr>
        <p:txBody>
          <a:bodyPr wrap="square">
            <a:spAutoFit/>
          </a:bodyPr>
          <a:lstStyle/>
          <a:p>
            <a:pPr algn="ctr" fontAlgn="base">
              <a:spcBef>
                <a:spcPct val="0"/>
              </a:spcBef>
              <a:spcAft>
                <a:spcPct val="0"/>
              </a:spcAft>
            </a:pPr>
            <a:r>
              <a:rPr lang="es-CO" b="1" dirty="0" smtClean="0">
                <a:solidFill>
                  <a:schemeClr val="accent1">
                    <a:lumMod val="75000"/>
                  </a:schemeClr>
                </a:solidFill>
                <a:latin typeface="Arial" pitchFamily="34" charset="0"/>
                <a:cs typeface="Arial" pitchFamily="34" charset="0"/>
              </a:rPr>
              <a:t>PRESUPUESTO GASTOS ENERO 1 A OCTUBRE 31 DE 2019</a:t>
            </a:r>
          </a:p>
        </p:txBody>
      </p:sp>
      <p:sp>
        <p:nvSpPr>
          <p:cNvPr id="4" name="2 CuadroTexto"/>
          <p:cNvSpPr txBox="1"/>
          <p:nvPr/>
        </p:nvSpPr>
        <p:spPr>
          <a:xfrm>
            <a:off x="581747" y="5542569"/>
            <a:ext cx="7733486" cy="276999"/>
          </a:xfrm>
          <a:prstGeom prst="rect">
            <a:avLst/>
          </a:prstGeom>
          <a:noFill/>
        </p:spPr>
        <p:txBody>
          <a:bodyPr wrap="square" rtlCol="0">
            <a:spAutoFit/>
          </a:bodyPr>
          <a:lstStyle/>
          <a:p>
            <a:r>
              <a:rPr lang="es-CO" sz="1200" dirty="0" smtClean="0">
                <a:latin typeface="Arial" pitchFamily="34" charset="0"/>
                <a:cs typeface="Arial" pitchFamily="34" charset="0"/>
              </a:rPr>
              <a:t>Fuente: Ejecución pasiva enero 1 a octubre 31 de 2019, Subgerencia Financiera</a:t>
            </a:r>
            <a:endParaRPr lang="es-CO" sz="1200" dirty="0">
              <a:latin typeface="Arial" pitchFamily="34" charset="0"/>
              <a:cs typeface="Arial" pitchFamily="34" charset="0"/>
            </a:endParaRPr>
          </a:p>
        </p:txBody>
      </p:sp>
    </p:spTree>
    <p:extLst>
      <p:ext uri="{BB962C8B-B14F-4D97-AF65-F5344CB8AC3E}">
        <p14:creationId xmlns:p14="http://schemas.microsoft.com/office/powerpoint/2010/main" val="3534023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3 Rectángulo"/>
          <p:cNvSpPr/>
          <p:nvPr/>
        </p:nvSpPr>
        <p:spPr>
          <a:xfrm>
            <a:off x="669780" y="306146"/>
            <a:ext cx="7920454" cy="369332"/>
          </a:xfrm>
          <a:prstGeom prst="rect">
            <a:avLst/>
          </a:prstGeom>
          <a:solidFill>
            <a:schemeClr val="accent1">
              <a:lumMod val="40000"/>
              <a:lumOff val="60000"/>
            </a:schemeClr>
          </a:solidFill>
          <a:ln>
            <a:solidFill>
              <a:schemeClr val="accent1"/>
            </a:solidFill>
          </a:ln>
        </p:spPr>
        <p:txBody>
          <a:bodyPr wrap="square">
            <a:spAutoFit/>
          </a:bodyPr>
          <a:lstStyle/>
          <a:p>
            <a:pPr algn="ctr" fontAlgn="base">
              <a:spcBef>
                <a:spcPct val="0"/>
              </a:spcBef>
              <a:spcAft>
                <a:spcPct val="0"/>
              </a:spcAft>
            </a:pPr>
            <a:r>
              <a:rPr lang="es-CO" b="1" dirty="0" smtClean="0">
                <a:solidFill>
                  <a:schemeClr val="accent1">
                    <a:lumMod val="75000"/>
                  </a:schemeClr>
                </a:solidFill>
                <a:latin typeface="Arial" pitchFamily="34" charset="0"/>
                <a:cs typeface="Arial" pitchFamily="34" charset="0"/>
              </a:rPr>
              <a:t>PRESUPUSTO GASTOS ENERO 1 A OCTUBRE 31 DE 2019</a:t>
            </a:r>
          </a:p>
        </p:txBody>
      </p:sp>
      <p:graphicFrame>
        <p:nvGraphicFramePr>
          <p:cNvPr id="3" name="Gráfico 2"/>
          <p:cNvGraphicFramePr>
            <a:graphicFrameLocks/>
          </p:cNvGraphicFramePr>
          <p:nvPr>
            <p:extLst>
              <p:ext uri="{D42A27DB-BD31-4B8C-83A1-F6EECF244321}">
                <p14:modId xmlns:p14="http://schemas.microsoft.com/office/powerpoint/2010/main" val="312165994"/>
              </p:ext>
            </p:extLst>
          </p:nvPr>
        </p:nvGraphicFramePr>
        <p:xfrm>
          <a:off x="498764" y="1257300"/>
          <a:ext cx="7997952" cy="4499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2918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309425" y="1028699"/>
          <a:ext cx="8585192" cy="4490622"/>
        </p:xfrm>
        <a:graphic>
          <a:graphicData uri="http://schemas.openxmlformats.org/drawingml/2006/table">
            <a:tbl>
              <a:tblPr>
                <a:tableStyleId>{5C22544A-7EE6-4342-B048-85BDC9FD1C3A}</a:tableStyleId>
              </a:tblPr>
              <a:tblGrid>
                <a:gridCol w="3499080">
                  <a:extLst>
                    <a:ext uri="{9D8B030D-6E8A-4147-A177-3AD203B41FA5}">
                      <a16:colId xmlns:a16="http://schemas.microsoft.com/office/drawing/2014/main" val="1311211056"/>
                    </a:ext>
                  </a:extLst>
                </a:gridCol>
                <a:gridCol w="1849832">
                  <a:extLst>
                    <a:ext uri="{9D8B030D-6E8A-4147-A177-3AD203B41FA5}">
                      <a16:colId xmlns:a16="http://schemas.microsoft.com/office/drawing/2014/main" val="509580676"/>
                    </a:ext>
                  </a:extLst>
                </a:gridCol>
                <a:gridCol w="1934494">
                  <a:extLst>
                    <a:ext uri="{9D8B030D-6E8A-4147-A177-3AD203B41FA5}">
                      <a16:colId xmlns:a16="http://schemas.microsoft.com/office/drawing/2014/main" val="1224207168"/>
                    </a:ext>
                  </a:extLst>
                </a:gridCol>
                <a:gridCol w="1301786">
                  <a:extLst>
                    <a:ext uri="{9D8B030D-6E8A-4147-A177-3AD203B41FA5}">
                      <a16:colId xmlns:a16="http://schemas.microsoft.com/office/drawing/2014/main" val="3634737660"/>
                    </a:ext>
                  </a:extLst>
                </a:gridCol>
              </a:tblGrid>
              <a:tr h="648742">
                <a:tc>
                  <a:txBody>
                    <a:bodyPr/>
                    <a:lstStyle/>
                    <a:p>
                      <a:pPr algn="ctr" rtl="0" fontAlgn="ctr"/>
                      <a:r>
                        <a:rPr lang="es-CO" sz="2000" b="1" u="none" strike="noStrike" dirty="0">
                          <a:effectLst/>
                          <a:latin typeface="Arial" panose="020B0604020202020204" pitchFamily="34" charset="0"/>
                          <a:cs typeface="Arial" panose="020B0604020202020204" pitchFamily="34" charset="0"/>
                        </a:rPr>
                        <a:t>CONCEPTO</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2000" b="1" u="none" strike="noStrike" dirty="0">
                          <a:effectLst/>
                          <a:latin typeface="Arial" panose="020B0604020202020204" pitchFamily="34" charset="0"/>
                          <a:cs typeface="Arial" panose="020B0604020202020204" pitchFamily="34" charset="0"/>
                        </a:rPr>
                        <a:t>2018</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2000" b="1" u="none" strike="noStrike" dirty="0">
                          <a:effectLst/>
                          <a:latin typeface="Arial" panose="020B0604020202020204" pitchFamily="34" charset="0"/>
                          <a:cs typeface="Arial" panose="020B0604020202020204" pitchFamily="34" charset="0"/>
                        </a:rPr>
                        <a:t>2019</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s-CO" sz="2000" b="1" u="none" strike="noStrike" dirty="0">
                          <a:effectLst/>
                          <a:latin typeface="Arial" panose="020B0604020202020204" pitchFamily="34" charset="0"/>
                          <a:cs typeface="Arial" panose="020B0604020202020204" pitchFamily="34" charset="0"/>
                        </a:rPr>
                        <a:t>% variación</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231674480"/>
                  </a:ext>
                </a:extLst>
              </a:tr>
              <a:tr h="648742">
                <a:tc>
                  <a:txBody>
                    <a:bodyPr/>
                    <a:lstStyle/>
                    <a:p>
                      <a:pPr algn="just" rtl="0" fontAlgn="ctr"/>
                      <a:r>
                        <a:rPr lang="es-CO" sz="2000" u="none" strike="noStrike" dirty="0">
                          <a:effectLst/>
                          <a:latin typeface="Arial" panose="020B0604020202020204" pitchFamily="34" charset="0"/>
                          <a:cs typeface="Arial" panose="020B0604020202020204" pitchFamily="34" charset="0"/>
                        </a:rPr>
                        <a:t>GASTOS FUNCIONAMIENTO</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2000" u="none" strike="noStrike" dirty="0">
                          <a:effectLst/>
                          <a:latin typeface="Arial" panose="020B0604020202020204" pitchFamily="34" charset="0"/>
                          <a:cs typeface="Arial" panose="020B0604020202020204" pitchFamily="34" charset="0"/>
                        </a:rPr>
                        <a:t>10.091.680.660</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2000" u="none" strike="noStrike" dirty="0">
                          <a:effectLst/>
                          <a:latin typeface="Arial" panose="020B0604020202020204" pitchFamily="34" charset="0"/>
                          <a:cs typeface="Arial" panose="020B0604020202020204" pitchFamily="34" charset="0"/>
                        </a:rPr>
                        <a:t>9.781.917.990</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u="none" strike="noStrike" dirty="0">
                          <a:effectLst/>
                          <a:latin typeface="Arial" panose="020B0604020202020204" pitchFamily="34" charset="0"/>
                          <a:cs typeface="Arial" panose="020B0604020202020204" pitchFamily="34" charset="0"/>
                        </a:rPr>
                        <a:t>-3%</a:t>
                      </a:r>
                      <a:endParaRPr lang="es-CO" sz="20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35370205"/>
                  </a:ext>
                </a:extLst>
              </a:tr>
              <a:tr h="624029">
                <a:tc>
                  <a:txBody>
                    <a:bodyPr/>
                    <a:lstStyle/>
                    <a:p>
                      <a:pPr algn="just" rtl="0" fontAlgn="ctr"/>
                      <a:r>
                        <a:rPr lang="es-CO" sz="2000" u="none" strike="noStrike" dirty="0">
                          <a:effectLst/>
                          <a:latin typeface="Arial" panose="020B0604020202020204" pitchFamily="34" charset="0"/>
                          <a:cs typeface="Arial" panose="020B0604020202020204" pitchFamily="34" charset="0"/>
                        </a:rPr>
                        <a:t>GASTOS DE PERSONAL</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2000" u="none" strike="noStrike" dirty="0">
                          <a:effectLst/>
                          <a:latin typeface="Arial" panose="020B0604020202020204" pitchFamily="34" charset="0"/>
                          <a:cs typeface="Arial" panose="020B0604020202020204" pitchFamily="34" charset="0"/>
                        </a:rPr>
                        <a:t>5.769.401.959</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2000" u="none" strike="noStrike" dirty="0">
                          <a:effectLst/>
                          <a:latin typeface="Arial" panose="020B0604020202020204" pitchFamily="34" charset="0"/>
                          <a:cs typeface="Arial" panose="020B0604020202020204" pitchFamily="34" charset="0"/>
                        </a:rPr>
                        <a:t>4.435.982.869</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u="none" strike="noStrike" dirty="0">
                          <a:effectLst/>
                          <a:latin typeface="Arial" panose="020B0604020202020204" pitchFamily="34" charset="0"/>
                          <a:cs typeface="Arial" panose="020B0604020202020204" pitchFamily="34" charset="0"/>
                        </a:rPr>
                        <a:t>-23%</a:t>
                      </a:r>
                      <a:endParaRPr lang="es-CO" sz="20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410040449"/>
                  </a:ext>
                </a:extLst>
              </a:tr>
              <a:tr h="624029">
                <a:tc>
                  <a:txBody>
                    <a:bodyPr/>
                    <a:lstStyle/>
                    <a:p>
                      <a:pPr algn="just" rtl="0" fontAlgn="ctr"/>
                      <a:r>
                        <a:rPr lang="es-CO" sz="2000" u="none" strike="noStrike" dirty="0">
                          <a:effectLst/>
                          <a:latin typeface="Arial" panose="020B0604020202020204" pitchFamily="34" charset="0"/>
                          <a:cs typeface="Arial" panose="020B0604020202020204" pitchFamily="34" charset="0"/>
                        </a:rPr>
                        <a:t>GASTOS GENERALES</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2000" u="none" strike="noStrike" dirty="0">
                          <a:effectLst/>
                          <a:latin typeface="Arial" panose="020B0604020202020204" pitchFamily="34" charset="0"/>
                          <a:cs typeface="Arial" panose="020B0604020202020204" pitchFamily="34" charset="0"/>
                        </a:rPr>
                        <a:t>4.275.528.479</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2000" u="none" strike="noStrike" dirty="0">
                          <a:effectLst/>
                          <a:latin typeface="Arial" panose="020B0604020202020204" pitchFamily="34" charset="0"/>
                          <a:cs typeface="Arial" panose="020B0604020202020204" pitchFamily="34" charset="0"/>
                        </a:rPr>
                        <a:t>5.287.883.728</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u="none" strike="noStrike" dirty="0">
                          <a:effectLst/>
                          <a:latin typeface="Arial" panose="020B0604020202020204" pitchFamily="34" charset="0"/>
                          <a:cs typeface="Arial" panose="020B0604020202020204" pitchFamily="34" charset="0"/>
                        </a:rPr>
                        <a:t>24%</a:t>
                      </a:r>
                      <a:endParaRPr lang="es-CO" sz="20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513617374"/>
                  </a:ext>
                </a:extLst>
              </a:tr>
              <a:tr h="647596">
                <a:tc>
                  <a:txBody>
                    <a:bodyPr/>
                    <a:lstStyle/>
                    <a:p>
                      <a:pPr algn="just" rtl="0" fontAlgn="ctr"/>
                      <a:r>
                        <a:rPr lang="es-CO" sz="2000" u="none" strike="noStrike" dirty="0">
                          <a:effectLst/>
                          <a:latin typeface="Arial" panose="020B0604020202020204" pitchFamily="34" charset="0"/>
                          <a:cs typeface="Arial" panose="020B0604020202020204" pitchFamily="34" charset="0"/>
                        </a:rPr>
                        <a:t>TRANSFERENCIAS CORRIENTES</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2000" u="none" strike="noStrike" dirty="0">
                          <a:effectLst/>
                          <a:latin typeface="Arial" panose="020B0604020202020204" pitchFamily="34" charset="0"/>
                          <a:cs typeface="Arial" panose="020B0604020202020204" pitchFamily="34" charset="0"/>
                        </a:rPr>
                        <a:t>46.750.222</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2000" u="none" strike="noStrike" dirty="0">
                          <a:effectLst/>
                          <a:latin typeface="Arial" panose="020B0604020202020204" pitchFamily="34" charset="0"/>
                          <a:cs typeface="Arial" panose="020B0604020202020204" pitchFamily="34" charset="0"/>
                        </a:rPr>
                        <a:t>58.051.393</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u="none" strike="noStrike" dirty="0">
                          <a:effectLst/>
                          <a:latin typeface="Arial" panose="020B0604020202020204" pitchFamily="34" charset="0"/>
                          <a:cs typeface="Arial" panose="020B0604020202020204" pitchFamily="34" charset="0"/>
                        </a:rPr>
                        <a:t>24%</a:t>
                      </a:r>
                      <a:endParaRPr lang="es-CO" sz="20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34057048"/>
                  </a:ext>
                </a:extLst>
              </a:tr>
              <a:tr h="648742">
                <a:tc>
                  <a:txBody>
                    <a:bodyPr/>
                    <a:lstStyle/>
                    <a:p>
                      <a:pPr algn="just" rtl="0" fontAlgn="ctr"/>
                      <a:r>
                        <a:rPr lang="es-CO" sz="2000" u="none" strike="noStrike" dirty="0">
                          <a:effectLst/>
                          <a:latin typeface="Arial" panose="020B0604020202020204" pitchFamily="34" charset="0"/>
                          <a:cs typeface="Arial" panose="020B0604020202020204" pitchFamily="34" charset="0"/>
                        </a:rPr>
                        <a:t>GASTOS DE INVERSION</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2000" u="none" strike="noStrike" dirty="0">
                          <a:effectLst/>
                          <a:latin typeface="Arial" panose="020B0604020202020204" pitchFamily="34" charset="0"/>
                          <a:cs typeface="Arial" panose="020B0604020202020204" pitchFamily="34" charset="0"/>
                        </a:rPr>
                        <a:t>38.041.719.293</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CO" sz="2000" u="none" strike="noStrike" dirty="0">
                          <a:effectLst/>
                          <a:latin typeface="Arial" panose="020B0604020202020204" pitchFamily="34" charset="0"/>
                          <a:cs typeface="Arial" panose="020B0604020202020204" pitchFamily="34" charset="0"/>
                        </a:rPr>
                        <a:t>44.112.134.034</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u="none" strike="noStrike" dirty="0">
                          <a:effectLst/>
                          <a:latin typeface="Arial" panose="020B0604020202020204" pitchFamily="34" charset="0"/>
                          <a:cs typeface="Arial" panose="020B0604020202020204" pitchFamily="34" charset="0"/>
                        </a:rPr>
                        <a:t>16%</a:t>
                      </a:r>
                      <a:endParaRPr lang="es-CO" sz="20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31333854"/>
                  </a:ext>
                </a:extLst>
              </a:tr>
              <a:tr h="648742">
                <a:tc>
                  <a:txBody>
                    <a:bodyPr/>
                    <a:lstStyle/>
                    <a:p>
                      <a:pPr algn="just" rtl="0" fontAlgn="ctr"/>
                      <a:r>
                        <a:rPr lang="es-CO" sz="2000" u="none" strike="noStrike" dirty="0">
                          <a:effectLst/>
                          <a:latin typeface="Arial" panose="020B0604020202020204" pitchFamily="34" charset="0"/>
                          <a:cs typeface="Arial" panose="020B0604020202020204" pitchFamily="34" charset="0"/>
                        </a:rPr>
                        <a:t>TOTAL PRESUPUESTO</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2000" u="none" strike="noStrike" dirty="0">
                          <a:effectLst/>
                          <a:latin typeface="Arial" panose="020B0604020202020204" pitchFamily="34" charset="0"/>
                          <a:cs typeface="Arial" panose="020B0604020202020204" pitchFamily="34" charset="0"/>
                        </a:rPr>
                        <a:t>48.133.399.953</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s-CO" sz="2000" u="none" strike="noStrike" dirty="0">
                          <a:effectLst/>
                          <a:latin typeface="Arial" panose="020B0604020202020204" pitchFamily="34" charset="0"/>
                          <a:cs typeface="Arial" panose="020B0604020202020204" pitchFamily="34" charset="0"/>
                        </a:rPr>
                        <a:t>53.894.052.024</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u="none" strike="noStrike" dirty="0">
                          <a:effectLst/>
                          <a:latin typeface="Arial" panose="020B0604020202020204" pitchFamily="34" charset="0"/>
                          <a:cs typeface="Arial" panose="020B0604020202020204" pitchFamily="34" charset="0"/>
                        </a:rPr>
                        <a:t>12%</a:t>
                      </a:r>
                      <a:endParaRPr lang="es-CO" sz="20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71601758"/>
                  </a:ext>
                </a:extLst>
              </a:tr>
            </a:tbl>
          </a:graphicData>
        </a:graphic>
      </p:graphicFrame>
      <p:sp>
        <p:nvSpPr>
          <p:cNvPr id="3" name="3 Rectángulo"/>
          <p:cNvSpPr/>
          <p:nvPr/>
        </p:nvSpPr>
        <p:spPr>
          <a:xfrm>
            <a:off x="561984" y="315930"/>
            <a:ext cx="7920454" cy="461665"/>
          </a:xfrm>
          <a:prstGeom prst="rect">
            <a:avLst/>
          </a:prstGeom>
          <a:solidFill>
            <a:schemeClr val="accent1">
              <a:lumMod val="40000"/>
              <a:lumOff val="60000"/>
            </a:schemeClr>
          </a:solidFill>
          <a:ln>
            <a:solidFill>
              <a:schemeClr val="accent1"/>
            </a:solidFill>
          </a:ln>
        </p:spPr>
        <p:txBody>
          <a:bodyPr wrap="square">
            <a:spAutoFit/>
          </a:bodyPr>
          <a:lstStyle/>
          <a:p>
            <a:pPr algn="ctr" fontAlgn="base">
              <a:spcBef>
                <a:spcPct val="0"/>
              </a:spcBef>
              <a:spcAft>
                <a:spcPct val="0"/>
              </a:spcAft>
            </a:pPr>
            <a:r>
              <a:rPr lang="es-CO" sz="2400" b="1" dirty="0">
                <a:solidFill>
                  <a:schemeClr val="accent1">
                    <a:lumMod val="75000"/>
                  </a:schemeClr>
                </a:solidFill>
                <a:latin typeface="Arial" pitchFamily="34" charset="0"/>
                <a:cs typeface="Arial" pitchFamily="34" charset="0"/>
              </a:rPr>
              <a:t>COMPARATIVO GASTOS  2018 – 2019 (Oct) </a:t>
            </a:r>
          </a:p>
        </p:txBody>
      </p:sp>
      <p:sp>
        <p:nvSpPr>
          <p:cNvPr id="4" name="5 CuadroTexto"/>
          <p:cNvSpPr txBox="1"/>
          <p:nvPr/>
        </p:nvSpPr>
        <p:spPr>
          <a:xfrm>
            <a:off x="392554" y="5646895"/>
            <a:ext cx="5499091" cy="276999"/>
          </a:xfrm>
          <a:prstGeom prst="rect">
            <a:avLst/>
          </a:prstGeom>
          <a:noFill/>
        </p:spPr>
        <p:txBody>
          <a:bodyPr wrap="square" rtlCol="0">
            <a:spAutoFit/>
          </a:bodyPr>
          <a:lstStyle/>
          <a:p>
            <a:r>
              <a:rPr lang="es-CO" sz="1200" dirty="0" smtClean="0">
                <a:latin typeface="Arial" pitchFamily="34" charset="0"/>
                <a:cs typeface="Arial" pitchFamily="34" charset="0"/>
              </a:rPr>
              <a:t>Fuente: Ejecuciones pasivas 2018 y 2019 (oct), Subgerencia Financiera</a:t>
            </a:r>
            <a:endParaRPr lang="es-CO" sz="1200" dirty="0">
              <a:latin typeface="Arial" pitchFamily="34" charset="0"/>
              <a:cs typeface="Arial" pitchFamily="34" charset="0"/>
            </a:endParaRPr>
          </a:p>
        </p:txBody>
      </p:sp>
    </p:spTree>
    <p:extLst>
      <p:ext uri="{BB962C8B-B14F-4D97-AF65-F5344CB8AC3E}">
        <p14:creationId xmlns:p14="http://schemas.microsoft.com/office/powerpoint/2010/main" val="1345040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5 Rectángulo"/>
          <p:cNvSpPr/>
          <p:nvPr/>
        </p:nvSpPr>
        <p:spPr>
          <a:xfrm>
            <a:off x="604424" y="330400"/>
            <a:ext cx="7920454" cy="461665"/>
          </a:xfrm>
          <a:prstGeom prst="rect">
            <a:avLst/>
          </a:prstGeom>
          <a:solidFill>
            <a:schemeClr val="accent1">
              <a:lumMod val="40000"/>
              <a:lumOff val="60000"/>
            </a:schemeClr>
          </a:solidFill>
          <a:ln>
            <a:solidFill>
              <a:schemeClr val="accent1"/>
            </a:solidFill>
          </a:ln>
        </p:spPr>
        <p:txBody>
          <a:bodyPr wrap="square">
            <a:spAutoFit/>
          </a:bodyPr>
          <a:lstStyle/>
          <a:p>
            <a:pPr algn="ctr" fontAlgn="base">
              <a:spcBef>
                <a:spcPct val="0"/>
              </a:spcBef>
              <a:spcAft>
                <a:spcPct val="0"/>
              </a:spcAft>
            </a:pPr>
            <a:r>
              <a:rPr lang="es-CO" sz="2400" b="1" dirty="0">
                <a:solidFill>
                  <a:schemeClr val="accent1">
                    <a:lumMod val="75000"/>
                  </a:schemeClr>
                </a:solidFill>
                <a:latin typeface="Arial" pitchFamily="34" charset="0"/>
                <a:cs typeface="Arial" pitchFamily="34" charset="0"/>
              </a:rPr>
              <a:t>COMPARATIVO GASTOS  2018 -  2019 </a:t>
            </a:r>
          </a:p>
        </p:txBody>
      </p:sp>
      <p:graphicFrame>
        <p:nvGraphicFramePr>
          <p:cNvPr id="3" name="Gráfico 2"/>
          <p:cNvGraphicFramePr>
            <a:graphicFrameLocks/>
          </p:cNvGraphicFramePr>
          <p:nvPr>
            <p:extLst>
              <p:ext uri="{D42A27DB-BD31-4B8C-83A1-F6EECF244321}">
                <p14:modId xmlns:p14="http://schemas.microsoft.com/office/powerpoint/2010/main" val="1480819137"/>
              </p:ext>
            </p:extLst>
          </p:nvPr>
        </p:nvGraphicFramePr>
        <p:xfrm>
          <a:off x="696191" y="1091045"/>
          <a:ext cx="7730835" cy="4592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493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Marcador de contenido 2"/>
          <p:cNvSpPr txBox="1">
            <a:spLocks/>
          </p:cNvSpPr>
          <p:nvPr/>
        </p:nvSpPr>
        <p:spPr>
          <a:xfrm>
            <a:off x="457200" y="644236"/>
            <a:ext cx="8229600" cy="5185064"/>
          </a:xfrm>
          <a:prstGeom prst="rect">
            <a:avLst/>
          </a:prstGeom>
        </p:spPr>
        <p:txBody>
          <a:bodyPr vert="horz" lIns="91440" tIns="45720" rIns="91440" bIns="45720" rtlCol="0">
            <a:noAutofit/>
          </a:bodyPr>
          <a:lstStyle/>
          <a:p>
            <a:pPr marL="0" marR="0" lvl="0" indent="0" algn="just" defTabSz="457200" rtl="0" eaLnBrk="1" fontAlgn="auto" latinLnBrk="0" hangingPunct="1">
              <a:lnSpc>
                <a:spcPct val="100000"/>
              </a:lnSpc>
              <a:spcBef>
                <a:spcPct val="20000"/>
              </a:spcBef>
              <a:spcAft>
                <a:spcPts val="0"/>
              </a:spcAft>
              <a:buClrTx/>
              <a:buSzTx/>
              <a:tabLst/>
              <a:defRPr/>
            </a:pPr>
            <a:r>
              <a:rPr kumimoji="0" lang="es-CO" sz="2000" b="0" i="0" u="none" strike="noStrike" kern="1200" cap="none" spc="0" normalizeH="0" baseline="0" noProof="0" dirty="0" smtClean="0">
                <a:ln>
                  <a:noFill/>
                </a:ln>
                <a:effectLst/>
                <a:uLnTx/>
                <a:uFillTx/>
              </a:rPr>
              <a:t>La Rendición Pública de Cuentas de la Beneficencia de Cundinamarca se realizó el 28 de noviembre de 2019 en el Centro Femenino Especial José Joaquín Vargas, ubicado en el municipio de Sibaté.</a:t>
            </a:r>
          </a:p>
          <a:p>
            <a:pPr marL="0" marR="0" lvl="0" indent="0" algn="just" defTabSz="457200" rtl="0" eaLnBrk="1" fontAlgn="auto" latinLnBrk="0" hangingPunct="1">
              <a:lnSpc>
                <a:spcPct val="100000"/>
              </a:lnSpc>
              <a:spcBef>
                <a:spcPct val="20000"/>
              </a:spcBef>
              <a:spcAft>
                <a:spcPts val="0"/>
              </a:spcAft>
              <a:buClrTx/>
              <a:buSzTx/>
              <a:tabLst/>
              <a:defRPr/>
            </a:pPr>
            <a:endParaRPr lang="es-CO" sz="2000" dirty="0" smtClean="0"/>
          </a:p>
          <a:p>
            <a:pPr marL="0" marR="0" lvl="0" indent="0" algn="just" defTabSz="457200" rtl="0" eaLnBrk="1" fontAlgn="auto" latinLnBrk="0" hangingPunct="1">
              <a:lnSpc>
                <a:spcPct val="100000"/>
              </a:lnSpc>
              <a:spcBef>
                <a:spcPct val="20000"/>
              </a:spcBef>
              <a:spcAft>
                <a:spcPts val="0"/>
              </a:spcAft>
              <a:buClrTx/>
              <a:buSzTx/>
              <a:tabLst/>
              <a:defRPr/>
            </a:pPr>
            <a:r>
              <a:rPr lang="es-CO" sz="2000" dirty="0" smtClean="0"/>
              <a:t>A esta Audiencia Pública fueron convocados los siguientes actores, mediante oficio enviado por correo electrónico:</a:t>
            </a:r>
          </a:p>
          <a:p>
            <a:pPr marL="0" marR="0" lvl="0" indent="0" algn="just" defTabSz="457200" rtl="0" eaLnBrk="1" fontAlgn="auto" latinLnBrk="0" hangingPunct="1">
              <a:lnSpc>
                <a:spcPct val="100000"/>
              </a:lnSpc>
              <a:spcBef>
                <a:spcPct val="20000"/>
              </a:spcBef>
              <a:spcAft>
                <a:spcPts val="0"/>
              </a:spcAft>
              <a:buClrTx/>
              <a:buSzTx/>
              <a:tabLst/>
              <a:defRPr/>
            </a:pPr>
            <a:endParaRPr lang="es-CO" sz="2000" dirty="0"/>
          </a:p>
          <a:p>
            <a:pPr marL="457200" marR="0" lvl="0" indent="-457200" algn="just"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s-CO" sz="2000" dirty="0" smtClean="0"/>
              <a:t>116 Alcaldías municipales</a:t>
            </a:r>
          </a:p>
          <a:p>
            <a:pPr marL="457200" marR="0" lvl="0" indent="-457200" algn="just"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s-CO" sz="2000" dirty="0" smtClean="0"/>
              <a:t>116 Personerías</a:t>
            </a:r>
          </a:p>
          <a:p>
            <a:pPr marL="457200" marR="0" lvl="0" indent="-457200" algn="just"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s-CO" sz="2000" dirty="0" smtClean="0"/>
              <a:t>116 Comisarías de Familia</a:t>
            </a:r>
          </a:p>
          <a:p>
            <a:pPr marL="457200" lvl="0" indent="-457200" algn="just">
              <a:spcBef>
                <a:spcPct val="20000"/>
              </a:spcBef>
              <a:buFont typeface="Wingdings" panose="05000000000000000000" pitchFamily="2" charset="2"/>
              <a:buChar char="ü"/>
              <a:defRPr/>
            </a:pPr>
            <a:r>
              <a:rPr lang="es-CO" sz="2000" dirty="0" smtClean="0"/>
              <a:t>Representantes y  </a:t>
            </a:r>
            <a:r>
              <a:rPr lang="es-CO" sz="2000" dirty="0"/>
              <a:t>Familiares </a:t>
            </a:r>
            <a:r>
              <a:rPr lang="es-CO" sz="2000" dirty="0" smtClean="0"/>
              <a:t>de los usuarios de los centros de protección de la Beneficencia</a:t>
            </a:r>
          </a:p>
          <a:p>
            <a:pPr marL="457200" lvl="0" indent="-457200" algn="just">
              <a:spcBef>
                <a:spcPct val="20000"/>
              </a:spcBef>
              <a:buFont typeface="Wingdings" panose="05000000000000000000" pitchFamily="2" charset="2"/>
              <a:buChar char="ü"/>
              <a:defRPr/>
            </a:pPr>
            <a:r>
              <a:rPr lang="es-CO" sz="2000" dirty="0" smtClean="0"/>
              <a:t>Todos los operadores (administradores) de los centros de protección de la Beneficencia</a:t>
            </a:r>
          </a:p>
          <a:p>
            <a:pPr marL="457200" lvl="0" indent="-457200" algn="just">
              <a:spcBef>
                <a:spcPct val="20000"/>
              </a:spcBef>
              <a:buFont typeface="Wingdings" panose="05000000000000000000" pitchFamily="2" charset="2"/>
              <a:buChar char="ü"/>
              <a:defRPr/>
            </a:pPr>
            <a:r>
              <a:rPr lang="es-CO" sz="2000" dirty="0" smtClean="0"/>
              <a:t>Todos los servidores públicos y contratistas de la Beneficencia</a:t>
            </a:r>
          </a:p>
        </p:txBody>
      </p:sp>
      <p:sp>
        <p:nvSpPr>
          <p:cNvPr id="3" name="Título 1"/>
          <p:cNvSpPr txBox="1">
            <a:spLocks/>
          </p:cNvSpPr>
          <p:nvPr/>
        </p:nvSpPr>
        <p:spPr>
          <a:xfrm>
            <a:off x="2676737" y="125790"/>
            <a:ext cx="3790526" cy="369332"/>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Convocatoria a la RPC</a:t>
            </a:r>
            <a:endParaRPr kumimoji="0" lang="es-CO"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47486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54860288"/>
              </p:ext>
            </p:extLst>
          </p:nvPr>
        </p:nvGraphicFramePr>
        <p:xfrm>
          <a:off x="422555" y="1039091"/>
          <a:ext cx="8281553" cy="4938280"/>
        </p:xfrm>
        <a:graphic>
          <a:graphicData uri="http://schemas.openxmlformats.org/drawingml/2006/chart">
            <c:chart xmlns:c="http://schemas.openxmlformats.org/drawingml/2006/chart" xmlns:r="http://schemas.openxmlformats.org/officeDocument/2006/relationships" r:id="rId3"/>
          </a:graphicData>
        </a:graphic>
      </p:graphicFrame>
      <p:sp>
        <p:nvSpPr>
          <p:cNvPr id="3" name="1 Rectángulo"/>
          <p:cNvSpPr/>
          <p:nvPr/>
        </p:nvSpPr>
        <p:spPr>
          <a:xfrm>
            <a:off x="603104" y="619974"/>
            <a:ext cx="7920454" cy="369332"/>
          </a:xfrm>
          <a:prstGeom prst="rect">
            <a:avLst/>
          </a:prstGeom>
          <a:solidFill>
            <a:srgbClr val="FFCC66"/>
          </a:solidFill>
          <a:ln>
            <a:solidFill>
              <a:schemeClr val="accent1"/>
            </a:solidFill>
          </a:ln>
        </p:spPr>
        <p:txBody>
          <a:bodyPr wrap="square">
            <a:spAutoFit/>
          </a:bodyPr>
          <a:lstStyle/>
          <a:p>
            <a:pPr algn="ctr" fontAlgn="base">
              <a:spcBef>
                <a:spcPct val="0"/>
              </a:spcBef>
              <a:spcAft>
                <a:spcPct val="0"/>
              </a:spcAft>
            </a:pPr>
            <a:r>
              <a:rPr lang="es-CO" b="1" dirty="0" smtClean="0">
                <a:solidFill>
                  <a:schemeClr val="accent1">
                    <a:lumMod val="75000"/>
                  </a:schemeClr>
                </a:solidFill>
                <a:latin typeface="Arial" pitchFamily="34" charset="0"/>
                <a:cs typeface="Arial" pitchFamily="34" charset="0"/>
              </a:rPr>
              <a:t>ORIENTACION A LA CIUDADANIA</a:t>
            </a:r>
          </a:p>
        </p:txBody>
      </p:sp>
      <p:sp>
        <p:nvSpPr>
          <p:cNvPr id="4" name="Título 1"/>
          <p:cNvSpPr txBox="1">
            <a:spLocks/>
          </p:cNvSpPr>
          <p:nvPr/>
        </p:nvSpPr>
        <p:spPr>
          <a:xfrm>
            <a:off x="474508" y="170079"/>
            <a:ext cx="8229600" cy="400110"/>
          </a:xfrm>
          <a:prstGeom prst="rect">
            <a:avLst/>
          </a:prstGeom>
          <a:solidFill>
            <a:srgbClr val="FF9900"/>
          </a:solidFill>
          <a:ln w="25400" cap="flat" cmpd="sng" algn="ctr">
            <a:solidFill>
              <a:schemeClr val="tx2"/>
            </a:solidFill>
            <a:prstDash val="solid"/>
          </a:ln>
          <a:effectLst>
            <a:innerShdw blurRad="63500" dist="50800" dir="135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O"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SISTEMA DE INFORMACIÓN Y ATENCIÓN AL CIUDADANO</a:t>
            </a:r>
            <a:endParaRPr kumimoji="0" lang="es-CO"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92646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8 Gráfico"/>
          <p:cNvGraphicFramePr>
            <a:graphicFrameLocks/>
          </p:cNvGraphicFramePr>
          <p:nvPr>
            <p:extLst>
              <p:ext uri="{D42A27DB-BD31-4B8C-83A1-F6EECF244321}">
                <p14:modId xmlns:p14="http://schemas.microsoft.com/office/powerpoint/2010/main" val="2067036658"/>
              </p:ext>
            </p:extLst>
          </p:nvPr>
        </p:nvGraphicFramePr>
        <p:xfrm>
          <a:off x="686232" y="2485864"/>
          <a:ext cx="7564150" cy="33937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676295441"/>
              </p:ext>
            </p:extLst>
          </p:nvPr>
        </p:nvGraphicFramePr>
        <p:xfrm>
          <a:off x="924791" y="769425"/>
          <a:ext cx="6883968" cy="1447893"/>
        </p:xfrm>
        <a:graphic>
          <a:graphicData uri="http://schemas.openxmlformats.org/drawingml/2006/table">
            <a:tbl>
              <a:tblPr>
                <a:tableStyleId>{5C22544A-7EE6-4342-B048-85BDC9FD1C3A}</a:tableStyleId>
              </a:tblPr>
              <a:tblGrid>
                <a:gridCol w="1949910">
                  <a:extLst>
                    <a:ext uri="{9D8B030D-6E8A-4147-A177-3AD203B41FA5}">
                      <a16:colId xmlns:a16="http://schemas.microsoft.com/office/drawing/2014/main" val="1730020069"/>
                    </a:ext>
                  </a:extLst>
                </a:gridCol>
                <a:gridCol w="1001304">
                  <a:extLst>
                    <a:ext uri="{9D8B030D-6E8A-4147-A177-3AD203B41FA5}">
                      <a16:colId xmlns:a16="http://schemas.microsoft.com/office/drawing/2014/main" val="910587664"/>
                    </a:ext>
                  </a:extLst>
                </a:gridCol>
                <a:gridCol w="1001304">
                  <a:extLst>
                    <a:ext uri="{9D8B030D-6E8A-4147-A177-3AD203B41FA5}">
                      <a16:colId xmlns:a16="http://schemas.microsoft.com/office/drawing/2014/main" val="4286151973"/>
                    </a:ext>
                  </a:extLst>
                </a:gridCol>
                <a:gridCol w="1001304">
                  <a:extLst>
                    <a:ext uri="{9D8B030D-6E8A-4147-A177-3AD203B41FA5}">
                      <a16:colId xmlns:a16="http://schemas.microsoft.com/office/drawing/2014/main" val="4227495671"/>
                    </a:ext>
                  </a:extLst>
                </a:gridCol>
                <a:gridCol w="1001304">
                  <a:extLst>
                    <a:ext uri="{9D8B030D-6E8A-4147-A177-3AD203B41FA5}">
                      <a16:colId xmlns:a16="http://schemas.microsoft.com/office/drawing/2014/main" val="864340605"/>
                    </a:ext>
                  </a:extLst>
                </a:gridCol>
                <a:gridCol w="928842">
                  <a:extLst>
                    <a:ext uri="{9D8B030D-6E8A-4147-A177-3AD203B41FA5}">
                      <a16:colId xmlns:a16="http://schemas.microsoft.com/office/drawing/2014/main" val="1830552824"/>
                    </a:ext>
                  </a:extLst>
                </a:gridCol>
              </a:tblGrid>
              <a:tr h="245429">
                <a:tc>
                  <a:txBody>
                    <a:bodyPr/>
                    <a:lstStyle/>
                    <a:p>
                      <a:pPr algn="ctr" fontAlgn="ctr"/>
                      <a:r>
                        <a:rPr lang="es-CO" sz="1800" b="1" u="none" strike="noStrike" dirty="0">
                          <a:effectLst/>
                        </a:rPr>
                        <a:t>Año</a:t>
                      </a:r>
                      <a:endParaRPr lang="es-CO" sz="1800" b="1" i="0" u="none" strike="noStrike" dirty="0">
                        <a:solidFill>
                          <a:srgbClr val="FFFFFF"/>
                        </a:solidFill>
                        <a:effectLst/>
                        <a:latin typeface="Perpetua" panose="02020502060401020303" pitchFamily="18" charset="0"/>
                      </a:endParaRPr>
                    </a:p>
                  </a:txBody>
                  <a:tcPr marL="9525" marR="9525" marT="9525" marB="0" anchor="ctr"/>
                </a:tc>
                <a:tc>
                  <a:txBody>
                    <a:bodyPr/>
                    <a:lstStyle/>
                    <a:p>
                      <a:pPr algn="ctr" fontAlgn="ctr"/>
                      <a:r>
                        <a:rPr lang="es-CO" sz="1800" b="1" u="none" strike="noStrike" dirty="0">
                          <a:effectLst/>
                        </a:rPr>
                        <a:t>2015</a:t>
                      </a:r>
                      <a:endParaRPr lang="es-CO" sz="1800" b="1" i="0" u="none" strike="noStrike" dirty="0">
                        <a:solidFill>
                          <a:srgbClr val="FFFFFF"/>
                        </a:solidFill>
                        <a:effectLst/>
                        <a:latin typeface="Perpetua" panose="02020502060401020303" pitchFamily="18" charset="0"/>
                      </a:endParaRPr>
                    </a:p>
                  </a:txBody>
                  <a:tcPr marL="9525" marR="9525" marT="9525" marB="0" anchor="ctr"/>
                </a:tc>
                <a:tc>
                  <a:txBody>
                    <a:bodyPr/>
                    <a:lstStyle/>
                    <a:p>
                      <a:pPr algn="ctr" fontAlgn="ctr"/>
                      <a:r>
                        <a:rPr lang="es-CO" sz="1800" b="1" u="none" strike="noStrike" dirty="0">
                          <a:effectLst/>
                        </a:rPr>
                        <a:t>2016</a:t>
                      </a:r>
                      <a:endParaRPr lang="es-CO" sz="1800" b="1" i="0" u="none" strike="noStrike" dirty="0">
                        <a:solidFill>
                          <a:srgbClr val="FFFFFF"/>
                        </a:solidFill>
                        <a:effectLst/>
                        <a:latin typeface="Perpetua" panose="02020502060401020303" pitchFamily="18" charset="0"/>
                      </a:endParaRPr>
                    </a:p>
                  </a:txBody>
                  <a:tcPr marL="9525" marR="9525" marT="9525" marB="0" anchor="ctr"/>
                </a:tc>
                <a:tc>
                  <a:txBody>
                    <a:bodyPr/>
                    <a:lstStyle/>
                    <a:p>
                      <a:pPr algn="ctr" fontAlgn="ctr"/>
                      <a:r>
                        <a:rPr lang="es-CO" sz="1800" b="1" u="none" strike="noStrike" dirty="0">
                          <a:effectLst/>
                        </a:rPr>
                        <a:t>2017</a:t>
                      </a:r>
                      <a:endParaRPr lang="es-CO" sz="1800" b="1" i="0" u="none" strike="noStrike" dirty="0">
                        <a:solidFill>
                          <a:srgbClr val="FFFFFF"/>
                        </a:solidFill>
                        <a:effectLst/>
                        <a:latin typeface="Perpetua" panose="02020502060401020303" pitchFamily="18" charset="0"/>
                      </a:endParaRPr>
                    </a:p>
                  </a:txBody>
                  <a:tcPr marL="9525" marR="9525" marT="9525" marB="0" anchor="ctr"/>
                </a:tc>
                <a:tc>
                  <a:txBody>
                    <a:bodyPr/>
                    <a:lstStyle/>
                    <a:p>
                      <a:pPr algn="ctr" fontAlgn="ctr"/>
                      <a:r>
                        <a:rPr lang="es-CO" sz="1800" b="1" u="none" strike="noStrike" dirty="0">
                          <a:effectLst/>
                        </a:rPr>
                        <a:t>2018</a:t>
                      </a:r>
                      <a:endParaRPr lang="es-CO" sz="1800" b="1" i="0" u="none" strike="noStrike" dirty="0">
                        <a:solidFill>
                          <a:srgbClr val="FFFFFF"/>
                        </a:solidFill>
                        <a:effectLst/>
                        <a:latin typeface="Perpetua" panose="02020502060401020303" pitchFamily="18" charset="0"/>
                      </a:endParaRPr>
                    </a:p>
                  </a:txBody>
                  <a:tcPr marL="9525" marR="9525" marT="9525" marB="0" anchor="ctr"/>
                </a:tc>
                <a:tc>
                  <a:txBody>
                    <a:bodyPr/>
                    <a:lstStyle/>
                    <a:p>
                      <a:pPr algn="ctr" fontAlgn="ctr"/>
                      <a:r>
                        <a:rPr lang="es-CO" sz="1800" b="1" u="none" strike="noStrike" dirty="0">
                          <a:effectLst/>
                        </a:rPr>
                        <a:t>2019</a:t>
                      </a:r>
                      <a:endParaRPr lang="es-CO" sz="1800" b="1" i="0" u="none" strike="noStrike" dirty="0">
                        <a:solidFill>
                          <a:srgbClr val="FFFFFF"/>
                        </a:solidFill>
                        <a:effectLst/>
                        <a:latin typeface="Perpetua" panose="02020502060401020303" pitchFamily="18" charset="0"/>
                      </a:endParaRPr>
                    </a:p>
                  </a:txBody>
                  <a:tcPr marL="9525" marR="9525" marT="9525" marB="0" anchor="ctr"/>
                </a:tc>
                <a:extLst>
                  <a:ext uri="{0D108BD9-81ED-4DB2-BD59-A6C34878D82A}">
                    <a16:rowId xmlns:a16="http://schemas.microsoft.com/office/drawing/2014/main" val="4236583768"/>
                  </a:ext>
                </a:extLst>
              </a:tr>
              <a:tr h="312513">
                <a:tc>
                  <a:txBody>
                    <a:bodyPr/>
                    <a:lstStyle/>
                    <a:p>
                      <a:pPr algn="l" fontAlgn="ctr"/>
                      <a:r>
                        <a:rPr lang="es-CO" sz="1800" u="none" strike="noStrike" dirty="0">
                          <a:effectLst/>
                        </a:rPr>
                        <a:t>QUEJAS</a:t>
                      </a:r>
                      <a:endParaRPr lang="es-CO" sz="1800" b="1"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40</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35</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41</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18</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34</a:t>
                      </a:r>
                      <a:endParaRPr lang="es-CO" sz="1800" b="0" i="0" u="none" strike="noStrike" dirty="0">
                        <a:solidFill>
                          <a:srgbClr val="000000"/>
                        </a:solidFill>
                        <a:effectLst/>
                        <a:latin typeface="Perpetua" panose="02020502060401020303" pitchFamily="18" charset="0"/>
                      </a:endParaRPr>
                    </a:p>
                  </a:txBody>
                  <a:tcPr marL="9525" marR="9525" marT="9525" marB="0" anchor="ctr"/>
                </a:tc>
                <a:extLst>
                  <a:ext uri="{0D108BD9-81ED-4DB2-BD59-A6C34878D82A}">
                    <a16:rowId xmlns:a16="http://schemas.microsoft.com/office/drawing/2014/main" val="1668245825"/>
                  </a:ext>
                </a:extLst>
              </a:tr>
              <a:tr h="245429">
                <a:tc>
                  <a:txBody>
                    <a:bodyPr/>
                    <a:lstStyle/>
                    <a:p>
                      <a:pPr algn="l" fontAlgn="ctr"/>
                      <a:r>
                        <a:rPr lang="es-CO" sz="1800" u="none" strike="noStrike" dirty="0">
                          <a:effectLst/>
                        </a:rPr>
                        <a:t>FELICITACIONES</a:t>
                      </a:r>
                      <a:endParaRPr lang="es-CO" sz="1800" b="1"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117</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127</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102</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102</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60</a:t>
                      </a:r>
                      <a:endParaRPr lang="es-CO" sz="1800" b="0" i="0" u="none" strike="noStrike" dirty="0">
                        <a:solidFill>
                          <a:srgbClr val="000000"/>
                        </a:solidFill>
                        <a:effectLst/>
                        <a:latin typeface="Perpetua" panose="02020502060401020303" pitchFamily="18" charset="0"/>
                      </a:endParaRPr>
                    </a:p>
                  </a:txBody>
                  <a:tcPr marL="9525" marR="9525" marT="9525" marB="0" anchor="ctr"/>
                </a:tc>
                <a:extLst>
                  <a:ext uri="{0D108BD9-81ED-4DB2-BD59-A6C34878D82A}">
                    <a16:rowId xmlns:a16="http://schemas.microsoft.com/office/drawing/2014/main" val="3418594167"/>
                  </a:ext>
                </a:extLst>
              </a:tr>
              <a:tr h="275383">
                <a:tc>
                  <a:txBody>
                    <a:bodyPr/>
                    <a:lstStyle/>
                    <a:p>
                      <a:pPr algn="l" fontAlgn="ctr"/>
                      <a:r>
                        <a:rPr lang="es-CO" sz="1800" u="none" strike="noStrike" dirty="0">
                          <a:effectLst/>
                        </a:rPr>
                        <a:t>SOLICITUDES</a:t>
                      </a:r>
                      <a:endParaRPr lang="es-CO" sz="1800" b="1"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808</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806</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775</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a:effectLst/>
                        </a:rPr>
                        <a:t>758</a:t>
                      </a:r>
                      <a:endParaRPr lang="es-CO" sz="1800" b="0"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u="none" strike="noStrike" dirty="0" smtClean="0">
                          <a:effectLst/>
                        </a:rPr>
                        <a:t>298</a:t>
                      </a:r>
                      <a:endParaRPr lang="es-CO" sz="1800" b="0" i="0" u="none" strike="noStrike" dirty="0">
                        <a:solidFill>
                          <a:srgbClr val="000000"/>
                        </a:solidFill>
                        <a:effectLst/>
                        <a:latin typeface="Perpetua" panose="02020502060401020303" pitchFamily="18" charset="0"/>
                      </a:endParaRPr>
                    </a:p>
                  </a:txBody>
                  <a:tcPr marL="9525" marR="9525" marT="9525" marB="0" anchor="ctr"/>
                </a:tc>
                <a:extLst>
                  <a:ext uri="{0D108BD9-81ED-4DB2-BD59-A6C34878D82A}">
                    <a16:rowId xmlns:a16="http://schemas.microsoft.com/office/drawing/2014/main" val="2218683214"/>
                  </a:ext>
                </a:extLst>
              </a:tr>
              <a:tr h="259913">
                <a:tc>
                  <a:txBody>
                    <a:bodyPr/>
                    <a:lstStyle/>
                    <a:p>
                      <a:pPr algn="l" fontAlgn="ctr"/>
                      <a:r>
                        <a:rPr lang="es-CO" sz="1800" b="1" u="none" strike="noStrike" dirty="0">
                          <a:effectLst/>
                        </a:rPr>
                        <a:t>TOTAL</a:t>
                      </a:r>
                      <a:endParaRPr lang="es-CO" sz="1800" b="1"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b="1" u="none" strike="noStrike" dirty="0">
                          <a:effectLst/>
                        </a:rPr>
                        <a:t>965</a:t>
                      </a:r>
                      <a:endParaRPr lang="es-CO" sz="1800" b="1"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b="1" u="none" strike="noStrike" dirty="0">
                          <a:effectLst/>
                        </a:rPr>
                        <a:t>968</a:t>
                      </a:r>
                      <a:endParaRPr lang="es-CO" sz="1800" b="1"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b="1" u="none" strike="noStrike" dirty="0">
                          <a:effectLst/>
                        </a:rPr>
                        <a:t>918</a:t>
                      </a:r>
                      <a:endParaRPr lang="es-CO" sz="1800" b="1"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b="1" u="none" strike="noStrike" dirty="0">
                          <a:effectLst/>
                        </a:rPr>
                        <a:t>878</a:t>
                      </a:r>
                      <a:endParaRPr lang="es-CO" sz="1800" b="1" i="0" u="none" strike="noStrike" dirty="0">
                        <a:solidFill>
                          <a:srgbClr val="000000"/>
                        </a:solidFill>
                        <a:effectLst/>
                        <a:latin typeface="Perpetua" panose="02020502060401020303" pitchFamily="18" charset="0"/>
                      </a:endParaRPr>
                    </a:p>
                  </a:txBody>
                  <a:tcPr marL="9525" marR="9525" marT="9525" marB="0" anchor="ctr"/>
                </a:tc>
                <a:tc>
                  <a:txBody>
                    <a:bodyPr/>
                    <a:lstStyle/>
                    <a:p>
                      <a:pPr algn="ctr" fontAlgn="ctr"/>
                      <a:r>
                        <a:rPr lang="es-CO" sz="1800" b="1" i="0" u="none" strike="noStrike" dirty="0" smtClean="0">
                          <a:solidFill>
                            <a:schemeClr val="dk1"/>
                          </a:solidFill>
                          <a:effectLst/>
                          <a:latin typeface="+mn-lt"/>
                        </a:rPr>
                        <a:t>392</a:t>
                      </a:r>
                      <a:endParaRPr lang="es-CO" sz="1800" b="1" i="0" u="none" strike="noStrike" dirty="0">
                        <a:solidFill>
                          <a:srgbClr val="000000"/>
                        </a:solidFill>
                        <a:effectLst/>
                        <a:latin typeface="Perpetua" panose="02020502060401020303" pitchFamily="18" charset="0"/>
                      </a:endParaRPr>
                    </a:p>
                  </a:txBody>
                  <a:tcPr marL="9525" marR="9525" marT="9525" marB="0" anchor="ctr"/>
                </a:tc>
                <a:extLst>
                  <a:ext uri="{0D108BD9-81ED-4DB2-BD59-A6C34878D82A}">
                    <a16:rowId xmlns:a16="http://schemas.microsoft.com/office/drawing/2014/main" val="4127994983"/>
                  </a:ext>
                </a:extLst>
              </a:tr>
            </a:tbl>
          </a:graphicData>
        </a:graphic>
      </p:graphicFrame>
      <p:sp>
        <p:nvSpPr>
          <p:cNvPr id="4" name="1 Rectángulo"/>
          <p:cNvSpPr/>
          <p:nvPr/>
        </p:nvSpPr>
        <p:spPr>
          <a:xfrm>
            <a:off x="603105" y="210100"/>
            <a:ext cx="7920454" cy="369332"/>
          </a:xfrm>
          <a:prstGeom prst="rect">
            <a:avLst/>
          </a:prstGeom>
          <a:solidFill>
            <a:srgbClr val="92D050"/>
          </a:solidFill>
          <a:ln>
            <a:solidFill>
              <a:schemeClr val="accent1"/>
            </a:solidFill>
          </a:ln>
        </p:spPr>
        <p:txBody>
          <a:bodyPr wrap="square">
            <a:spAutoFit/>
          </a:bodyPr>
          <a:lstStyle/>
          <a:p>
            <a:pPr algn="ctr" fontAlgn="base">
              <a:spcBef>
                <a:spcPct val="0"/>
              </a:spcBef>
              <a:spcAft>
                <a:spcPct val="0"/>
              </a:spcAft>
            </a:pPr>
            <a:r>
              <a:rPr lang="es-CO" b="1" dirty="0">
                <a:solidFill>
                  <a:schemeClr val="accent1">
                    <a:lumMod val="75000"/>
                  </a:schemeClr>
                </a:solidFill>
                <a:latin typeface="Arial" pitchFamily="34" charset="0"/>
                <a:cs typeface="Arial" pitchFamily="34" charset="0"/>
              </a:rPr>
              <a:t>QUEJAS,  FELICITACIONES Y SOLICITUDES</a:t>
            </a:r>
          </a:p>
        </p:txBody>
      </p:sp>
      <p:sp>
        <p:nvSpPr>
          <p:cNvPr id="5" name="2 CuadroTexto"/>
          <p:cNvSpPr txBox="1"/>
          <p:nvPr/>
        </p:nvSpPr>
        <p:spPr>
          <a:xfrm>
            <a:off x="593146" y="5994291"/>
            <a:ext cx="4520046" cy="307777"/>
          </a:xfrm>
          <a:prstGeom prst="rect">
            <a:avLst/>
          </a:prstGeom>
          <a:noFill/>
        </p:spPr>
        <p:txBody>
          <a:bodyPr wrap="square" rtlCol="0">
            <a:spAutoFit/>
          </a:bodyPr>
          <a:lstStyle/>
          <a:p>
            <a:pPr algn="just"/>
            <a:r>
              <a:rPr lang="es-CO" sz="1400" dirty="0" smtClean="0">
                <a:latin typeface="Arial" pitchFamily="34" charset="0"/>
                <a:cs typeface="Arial" pitchFamily="34" charset="0"/>
              </a:rPr>
              <a:t>Fuente:  PQRS recibidas por responsable del SIAC </a:t>
            </a:r>
            <a:endParaRPr lang="es-CO" sz="1400" dirty="0">
              <a:latin typeface="Arial" pitchFamily="34" charset="0"/>
              <a:cs typeface="Arial" pitchFamily="34" charset="0"/>
            </a:endParaRPr>
          </a:p>
        </p:txBody>
      </p:sp>
    </p:spTree>
    <p:extLst>
      <p:ext uri="{BB962C8B-B14F-4D97-AF65-F5344CB8AC3E}">
        <p14:creationId xmlns:p14="http://schemas.microsoft.com/office/powerpoint/2010/main" val="2731370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03105" y="273164"/>
            <a:ext cx="7920454" cy="830997"/>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fontAlgn="base">
              <a:spcBef>
                <a:spcPct val="0"/>
              </a:spcBef>
              <a:spcAft>
                <a:spcPct val="0"/>
              </a:spcAft>
            </a:pPr>
            <a:r>
              <a:rPr lang="es-CO" sz="2400" b="1" dirty="0" smtClean="0">
                <a:solidFill>
                  <a:srgbClr val="006600"/>
                </a:solidFill>
                <a:latin typeface="Arial" pitchFamily="34" charset="0"/>
                <a:cs typeface="Arial" pitchFamily="34" charset="0"/>
              </a:rPr>
              <a:t>ÍNDICE DE SATISFACCIÓN DEL SERVICIO  DE PROTECCIÓN SOCIAL</a:t>
            </a:r>
          </a:p>
        </p:txBody>
      </p:sp>
      <p:graphicFrame>
        <p:nvGraphicFramePr>
          <p:cNvPr id="3" name="Gráfico 2"/>
          <p:cNvGraphicFramePr>
            <a:graphicFrameLocks/>
          </p:cNvGraphicFramePr>
          <p:nvPr>
            <p:extLst>
              <p:ext uri="{D42A27DB-BD31-4B8C-83A1-F6EECF244321}">
                <p14:modId xmlns:p14="http://schemas.microsoft.com/office/powerpoint/2010/main" val="2957368420"/>
              </p:ext>
            </p:extLst>
          </p:nvPr>
        </p:nvGraphicFramePr>
        <p:xfrm>
          <a:off x="741447" y="1371600"/>
          <a:ext cx="7633626" cy="3648075"/>
        </p:xfrm>
        <a:graphic>
          <a:graphicData uri="http://schemas.openxmlformats.org/drawingml/2006/chart">
            <c:chart xmlns:c="http://schemas.openxmlformats.org/drawingml/2006/chart" xmlns:r="http://schemas.openxmlformats.org/officeDocument/2006/relationships" r:id="rId3"/>
          </a:graphicData>
        </a:graphic>
      </p:graphicFrame>
      <p:sp>
        <p:nvSpPr>
          <p:cNvPr id="4" name="2 CuadroTexto"/>
          <p:cNvSpPr txBox="1"/>
          <p:nvPr/>
        </p:nvSpPr>
        <p:spPr>
          <a:xfrm>
            <a:off x="741447" y="5202356"/>
            <a:ext cx="7733486" cy="461665"/>
          </a:xfrm>
          <a:prstGeom prst="rect">
            <a:avLst/>
          </a:prstGeom>
          <a:noFill/>
        </p:spPr>
        <p:txBody>
          <a:bodyPr wrap="square" rtlCol="0">
            <a:spAutoFit/>
          </a:bodyPr>
          <a:lstStyle/>
          <a:p>
            <a:pPr algn="just"/>
            <a:r>
              <a:rPr lang="es-CO" sz="1200" dirty="0" smtClean="0">
                <a:latin typeface="Arial" pitchFamily="34" charset="0"/>
                <a:cs typeface="Arial" pitchFamily="34" charset="0"/>
              </a:rPr>
              <a:t>Fuente: Encuestas aplicadas cada año por la encargada del SIAC de la Secretaría General en todos los centros de protección de la entidad</a:t>
            </a:r>
            <a:endParaRPr lang="es-CO" sz="1200" dirty="0">
              <a:latin typeface="Arial" pitchFamily="34" charset="0"/>
              <a:cs typeface="Arial" pitchFamily="34" charset="0"/>
            </a:endParaRPr>
          </a:p>
        </p:txBody>
      </p:sp>
    </p:spTree>
    <p:extLst>
      <p:ext uri="{BB962C8B-B14F-4D97-AF65-F5344CB8AC3E}">
        <p14:creationId xmlns:p14="http://schemas.microsoft.com/office/powerpoint/2010/main" val="2532034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584539397"/>
              </p:ext>
            </p:extLst>
          </p:nvPr>
        </p:nvGraphicFramePr>
        <p:xfrm>
          <a:off x="512629" y="1558635"/>
          <a:ext cx="8010929" cy="4010892"/>
        </p:xfrm>
        <a:graphic>
          <a:graphicData uri="http://schemas.openxmlformats.org/drawingml/2006/chart">
            <c:chart xmlns:c="http://schemas.openxmlformats.org/drawingml/2006/chart" xmlns:r="http://schemas.openxmlformats.org/officeDocument/2006/relationships" r:id="rId3"/>
          </a:graphicData>
        </a:graphic>
      </p:graphicFrame>
      <p:sp>
        <p:nvSpPr>
          <p:cNvPr id="3" name="1 Rectángulo"/>
          <p:cNvSpPr/>
          <p:nvPr/>
        </p:nvSpPr>
        <p:spPr>
          <a:xfrm>
            <a:off x="603105" y="273164"/>
            <a:ext cx="792045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ct val="0"/>
              </a:spcBef>
              <a:spcAft>
                <a:spcPct val="0"/>
              </a:spcAft>
            </a:pPr>
            <a:r>
              <a:rPr lang="es-CO" sz="2400" b="1" dirty="0" smtClean="0">
                <a:solidFill>
                  <a:schemeClr val="tx2">
                    <a:lumMod val="75000"/>
                  </a:schemeClr>
                </a:solidFill>
                <a:latin typeface="Arial" pitchFamily="34" charset="0"/>
                <a:cs typeface="Arial" pitchFamily="34" charset="0"/>
              </a:rPr>
              <a:t>ÍNDICE DE SATISFACCIÓN DEL SERVICIO  AL CIUDADANO EN SEDE ADMINISTRATIVA</a:t>
            </a:r>
          </a:p>
        </p:txBody>
      </p:sp>
      <p:sp>
        <p:nvSpPr>
          <p:cNvPr id="4" name="2 CuadroTexto"/>
          <p:cNvSpPr txBox="1"/>
          <p:nvPr/>
        </p:nvSpPr>
        <p:spPr>
          <a:xfrm>
            <a:off x="512629" y="5663230"/>
            <a:ext cx="8032143" cy="461665"/>
          </a:xfrm>
          <a:prstGeom prst="rect">
            <a:avLst/>
          </a:prstGeom>
          <a:noFill/>
        </p:spPr>
        <p:txBody>
          <a:bodyPr wrap="square" rtlCol="0">
            <a:spAutoFit/>
          </a:bodyPr>
          <a:lstStyle/>
          <a:p>
            <a:pPr algn="just"/>
            <a:r>
              <a:rPr lang="es-CO" sz="1200" dirty="0" smtClean="0">
                <a:latin typeface="Arial" pitchFamily="34" charset="0"/>
                <a:cs typeface="Arial" pitchFamily="34" charset="0"/>
              </a:rPr>
              <a:t>Fuente: Encuestas aplicadas  cada año por la encargada del SIAC de la Secretaría General en la sede administrativa de la entidad</a:t>
            </a:r>
            <a:endParaRPr lang="es-CO" sz="1200" dirty="0">
              <a:latin typeface="Arial" pitchFamily="34" charset="0"/>
              <a:cs typeface="Arial" pitchFamily="34" charset="0"/>
            </a:endParaRPr>
          </a:p>
        </p:txBody>
      </p:sp>
    </p:spTree>
    <p:extLst>
      <p:ext uri="{BB962C8B-B14F-4D97-AF65-F5344CB8AC3E}">
        <p14:creationId xmlns:p14="http://schemas.microsoft.com/office/powerpoint/2010/main" val="2488501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3355326908"/>
              </p:ext>
            </p:extLst>
          </p:nvPr>
        </p:nvGraphicFramePr>
        <p:xfrm>
          <a:off x="603105" y="748564"/>
          <a:ext cx="7920454" cy="5010158"/>
        </p:xfrm>
        <a:graphic>
          <a:graphicData uri="http://schemas.openxmlformats.org/drawingml/2006/chart">
            <c:chart xmlns:c="http://schemas.openxmlformats.org/drawingml/2006/chart" xmlns:r="http://schemas.openxmlformats.org/officeDocument/2006/relationships" r:id="rId3"/>
          </a:graphicData>
        </a:graphic>
      </p:graphicFrame>
      <p:sp>
        <p:nvSpPr>
          <p:cNvPr id="3" name="1 Rectángulo"/>
          <p:cNvSpPr/>
          <p:nvPr/>
        </p:nvSpPr>
        <p:spPr>
          <a:xfrm>
            <a:off x="603105" y="273164"/>
            <a:ext cx="7920454" cy="369332"/>
          </a:xfrm>
          <a:prstGeom prst="rect">
            <a:avLst/>
          </a:prstGeom>
          <a:solidFill>
            <a:srgbClr val="92D050"/>
          </a:solidFill>
          <a:ln>
            <a:solidFill>
              <a:schemeClr val="accent1"/>
            </a:solidFill>
          </a:ln>
        </p:spPr>
        <p:txBody>
          <a:bodyPr wrap="square">
            <a:spAutoFit/>
          </a:bodyPr>
          <a:lstStyle/>
          <a:p>
            <a:pPr algn="ctr" fontAlgn="base">
              <a:spcBef>
                <a:spcPct val="0"/>
              </a:spcBef>
              <a:spcAft>
                <a:spcPct val="0"/>
              </a:spcAft>
            </a:pPr>
            <a:r>
              <a:rPr lang="es-CO" b="1" dirty="0" smtClean="0">
                <a:solidFill>
                  <a:schemeClr val="accent1">
                    <a:lumMod val="75000"/>
                  </a:schemeClr>
                </a:solidFill>
                <a:latin typeface="Arial" pitchFamily="34" charset="0"/>
                <a:cs typeface="Arial" pitchFamily="34" charset="0"/>
              </a:rPr>
              <a:t>CONTRATOS CON MUNICIPIOS E INGRESOS DE NUEVOS USUARIOS</a:t>
            </a:r>
          </a:p>
        </p:txBody>
      </p:sp>
      <p:sp>
        <p:nvSpPr>
          <p:cNvPr id="4" name="2 CuadroTexto"/>
          <p:cNvSpPr txBox="1"/>
          <p:nvPr/>
        </p:nvSpPr>
        <p:spPr>
          <a:xfrm>
            <a:off x="491416" y="5814581"/>
            <a:ext cx="4932640" cy="307777"/>
          </a:xfrm>
          <a:prstGeom prst="rect">
            <a:avLst/>
          </a:prstGeom>
          <a:noFill/>
        </p:spPr>
        <p:txBody>
          <a:bodyPr wrap="square" rtlCol="0">
            <a:spAutoFit/>
          </a:bodyPr>
          <a:lstStyle/>
          <a:p>
            <a:pPr algn="just"/>
            <a:r>
              <a:rPr lang="es-CO" sz="1400" dirty="0" smtClean="0">
                <a:latin typeface="Arial" pitchFamily="34" charset="0"/>
                <a:cs typeface="Arial" pitchFamily="34" charset="0"/>
              </a:rPr>
              <a:t>Fuente: </a:t>
            </a:r>
            <a:r>
              <a:rPr lang="es-CO" sz="1400" dirty="0">
                <a:latin typeface="Arial" pitchFamily="34" charset="0"/>
                <a:cs typeface="Arial" pitchFamily="34" charset="0"/>
              </a:rPr>
              <a:t>R</a:t>
            </a:r>
            <a:r>
              <a:rPr lang="es-CO" sz="1400" dirty="0" smtClean="0">
                <a:latin typeface="Arial" pitchFamily="34" charset="0"/>
                <a:cs typeface="Arial" pitchFamily="34" charset="0"/>
              </a:rPr>
              <a:t>elación anual de contratos, Gestión contractual</a:t>
            </a:r>
            <a:endParaRPr lang="es-CO" sz="1400" dirty="0">
              <a:latin typeface="Arial" pitchFamily="34" charset="0"/>
              <a:cs typeface="Arial" pitchFamily="34" charset="0"/>
            </a:endParaRPr>
          </a:p>
        </p:txBody>
      </p:sp>
    </p:spTree>
    <p:extLst>
      <p:ext uri="{BB962C8B-B14F-4D97-AF65-F5344CB8AC3E}">
        <p14:creationId xmlns:p14="http://schemas.microsoft.com/office/powerpoint/2010/main" val="408145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Imagen 1"/>
          <p:cNvPicPr/>
          <p:nvPr/>
        </p:nvPicPr>
        <p:blipFill>
          <a:blip r:embed="rId4">
            <a:extLst>
              <a:ext uri="{28A0092B-C50C-407E-A947-70E740481C1C}">
                <a14:useLocalDpi xmlns:a14="http://schemas.microsoft.com/office/drawing/2010/main" val="0"/>
              </a:ext>
            </a:extLst>
          </a:blip>
          <a:srcRect/>
          <a:stretch>
            <a:fillRect/>
          </a:stretch>
        </p:blipFill>
        <p:spPr bwMode="auto">
          <a:xfrm>
            <a:off x="488373" y="1506683"/>
            <a:ext cx="8094518" cy="4447310"/>
          </a:xfrm>
          <a:prstGeom prst="rect">
            <a:avLst/>
          </a:prstGeom>
          <a:noFill/>
          <a:ln>
            <a:noFill/>
          </a:ln>
        </p:spPr>
      </p:pic>
      <p:sp>
        <p:nvSpPr>
          <p:cNvPr id="3" name="Título 1"/>
          <p:cNvSpPr txBox="1">
            <a:spLocks/>
          </p:cNvSpPr>
          <p:nvPr/>
        </p:nvSpPr>
        <p:spPr>
          <a:xfrm>
            <a:off x="353291" y="939975"/>
            <a:ext cx="8229600" cy="400110"/>
          </a:xfrm>
          <a:prstGeom prst="rect">
            <a:avLst/>
          </a:prstGeom>
          <a:solidFill>
            <a:srgbClr val="0070C0"/>
          </a:solidFill>
          <a:ln w="25400" cap="flat" cmpd="sng" algn="ctr">
            <a:solidFill>
              <a:schemeClr val="tx2"/>
            </a:solidFill>
            <a:prstDash val="solid"/>
          </a:ln>
          <a:effectLst>
            <a:innerShdw blurRad="63500" dist="50800" dir="135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s-CO" sz="2000" b="1" dirty="0" smtClean="0">
                <a:latin typeface="Arial" pitchFamily="34" charset="0"/>
                <a:cs typeface="Arial" pitchFamily="34" charset="0"/>
              </a:rPr>
              <a:t>DISTRIBUCIÓN DE PROCESOS POR DESPACHOS JUDICIALES</a:t>
            </a:r>
            <a:endParaRPr kumimoji="0" lang="es-CO" sz="2000" b="1"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sp>
        <p:nvSpPr>
          <p:cNvPr id="4" name="Título 1"/>
          <p:cNvSpPr txBox="1">
            <a:spLocks/>
          </p:cNvSpPr>
          <p:nvPr/>
        </p:nvSpPr>
        <p:spPr>
          <a:xfrm>
            <a:off x="374074" y="263471"/>
            <a:ext cx="8229600" cy="400110"/>
          </a:xfrm>
          <a:prstGeom prst="rect">
            <a:avLst/>
          </a:prstGeom>
          <a:solidFill>
            <a:srgbClr val="0070C0"/>
          </a:solidFill>
          <a:ln w="25400" cap="flat" cmpd="sng" algn="ctr">
            <a:solidFill>
              <a:schemeClr val="tx2"/>
            </a:solidFill>
            <a:prstDash val="solid"/>
          </a:ln>
          <a:effectLst>
            <a:innerShdw blurRad="63500" dist="50800" dir="135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defPPr>
              <a:defRPr lang="es-ES"/>
            </a:defPPr>
            <a:lvl1pPr marR="0" lvl="0" indent="0" algn="ctr" fontAlgn="base">
              <a:lnSpc>
                <a:spcPct val="100000"/>
              </a:lnSpc>
              <a:spcBef>
                <a:spcPct val="0"/>
              </a:spcBef>
              <a:spcAft>
                <a:spcPct val="0"/>
              </a:spcAft>
              <a:buClrTx/>
              <a:buSzTx/>
              <a:buFontTx/>
              <a:buNone/>
              <a:tabLst/>
              <a:defRPr sz="2000" b="1">
                <a:latin typeface="Arial" pitchFamily="34" charset="0"/>
                <a:cs typeface="Arial" pitchFamily="34" charset="0"/>
              </a:defRPr>
            </a:lvl1pPr>
          </a:lstStyle>
          <a:p>
            <a:r>
              <a:rPr lang="es-CO" dirty="0"/>
              <a:t>GESTIÓN    JURÍDICA</a:t>
            </a:r>
          </a:p>
        </p:txBody>
      </p:sp>
      <p:sp>
        <p:nvSpPr>
          <p:cNvPr id="6" name="2 CuadroTexto"/>
          <p:cNvSpPr txBox="1"/>
          <p:nvPr/>
        </p:nvSpPr>
        <p:spPr>
          <a:xfrm>
            <a:off x="394857" y="5976888"/>
            <a:ext cx="2826326" cy="307777"/>
          </a:xfrm>
          <a:prstGeom prst="rect">
            <a:avLst/>
          </a:prstGeom>
          <a:noFill/>
        </p:spPr>
        <p:txBody>
          <a:bodyPr wrap="square" rtlCol="0">
            <a:spAutoFit/>
          </a:bodyPr>
          <a:lstStyle/>
          <a:p>
            <a:pPr algn="just"/>
            <a:r>
              <a:rPr lang="es-CO" sz="1400" dirty="0" smtClean="0">
                <a:latin typeface="Arial" pitchFamily="34" charset="0"/>
                <a:cs typeface="Arial" pitchFamily="34" charset="0"/>
              </a:rPr>
              <a:t>Fuente: Oficina Asesora Jurídica</a:t>
            </a:r>
            <a:endParaRPr lang="es-CO" sz="1400" dirty="0">
              <a:latin typeface="Arial" pitchFamily="34" charset="0"/>
              <a:cs typeface="Arial" pitchFamily="34" charset="0"/>
            </a:endParaRPr>
          </a:p>
        </p:txBody>
      </p:sp>
    </p:spTree>
    <p:extLst>
      <p:ext uri="{BB962C8B-B14F-4D97-AF65-F5344CB8AC3E}">
        <p14:creationId xmlns:p14="http://schemas.microsoft.com/office/powerpoint/2010/main" val="51689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p:cNvPicPr/>
          <p:nvPr/>
        </p:nvPicPr>
        <p:blipFill>
          <a:blip r:embed="rId3">
            <a:extLst>
              <a:ext uri="{28A0092B-C50C-407E-A947-70E740481C1C}">
                <a14:useLocalDpi xmlns:a14="http://schemas.microsoft.com/office/drawing/2010/main" val="0"/>
              </a:ext>
            </a:extLst>
          </a:blip>
          <a:srcRect/>
          <a:stretch>
            <a:fillRect/>
          </a:stretch>
        </p:blipFill>
        <p:spPr bwMode="auto">
          <a:xfrm>
            <a:off x="883227" y="1849581"/>
            <a:ext cx="7169727" cy="2670463"/>
          </a:xfrm>
          <a:prstGeom prst="rect">
            <a:avLst/>
          </a:prstGeom>
          <a:noFill/>
          <a:ln>
            <a:noFill/>
          </a:ln>
        </p:spPr>
      </p:pic>
      <p:sp>
        <p:nvSpPr>
          <p:cNvPr id="3" name="Título 1"/>
          <p:cNvSpPr txBox="1">
            <a:spLocks/>
          </p:cNvSpPr>
          <p:nvPr/>
        </p:nvSpPr>
        <p:spPr>
          <a:xfrm>
            <a:off x="353290" y="739920"/>
            <a:ext cx="8229600" cy="400110"/>
          </a:xfrm>
          <a:prstGeom prst="rect">
            <a:avLst/>
          </a:prstGeom>
          <a:solidFill>
            <a:srgbClr val="0070C0"/>
          </a:solidFill>
          <a:ln w="25400" cap="flat" cmpd="sng" algn="ctr">
            <a:solidFill>
              <a:schemeClr val="tx2"/>
            </a:solidFill>
            <a:prstDash val="solid"/>
          </a:ln>
          <a:effectLst>
            <a:innerShdw blurRad="63500" dist="50800" dir="135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s-CO" sz="2000" b="1" dirty="0" smtClean="0">
                <a:latin typeface="Arial" pitchFamily="34" charset="0"/>
                <a:cs typeface="Arial" pitchFamily="34" charset="0"/>
              </a:rPr>
              <a:t>SENTENCIAS JUDICIALES DEFINITIVAS 2016 A 2019</a:t>
            </a:r>
            <a:endParaRPr kumimoji="0" lang="es-CO" sz="2000" b="1"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sp>
        <p:nvSpPr>
          <p:cNvPr id="4" name="2 CuadroTexto"/>
          <p:cNvSpPr txBox="1"/>
          <p:nvPr/>
        </p:nvSpPr>
        <p:spPr>
          <a:xfrm>
            <a:off x="633850" y="5602813"/>
            <a:ext cx="2826326" cy="307777"/>
          </a:xfrm>
          <a:prstGeom prst="rect">
            <a:avLst/>
          </a:prstGeom>
          <a:noFill/>
        </p:spPr>
        <p:txBody>
          <a:bodyPr wrap="square" rtlCol="0">
            <a:spAutoFit/>
          </a:bodyPr>
          <a:lstStyle/>
          <a:p>
            <a:pPr algn="just"/>
            <a:r>
              <a:rPr lang="es-CO" sz="1400" dirty="0" smtClean="0">
                <a:latin typeface="Arial" pitchFamily="34" charset="0"/>
                <a:cs typeface="Arial" pitchFamily="34" charset="0"/>
              </a:rPr>
              <a:t>Fuente: Oficina Asesora Jurídica</a:t>
            </a:r>
            <a:endParaRPr lang="es-CO" sz="1400" dirty="0">
              <a:latin typeface="Arial" pitchFamily="34" charset="0"/>
              <a:cs typeface="Arial" pitchFamily="34" charset="0"/>
            </a:endParaRPr>
          </a:p>
        </p:txBody>
      </p:sp>
    </p:spTree>
    <p:extLst>
      <p:ext uri="{BB962C8B-B14F-4D97-AF65-F5344CB8AC3E}">
        <p14:creationId xmlns:p14="http://schemas.microsoft.com/office/powerpoint/2010/main" val="1088893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p:cNvPicPr/>
          <p:nvPr/>
        </p:nvPicPr>
        <p:blipFill>
          <a:blip r:embed="rId3">
            <a:extLst>
              <a:ext uri="{28A0092B-C50C-407E-A947-70E740481C1C}">
                <a14:useLocalDpi xmlns:a14="http://schemas.microsoft.com/office/drawing/2010/main" val="0"/>
              </a:ext>
            </a:extLst>
          </a:blip>
          <a:srcRect/>
          <a:stretch>
            <a:fillRect/>
          </a:stretch>
        </p:blipFill>
        <p:spPr bwMode="auto">
          <a:xfrm>
            <a:off x="394855" y="893617"/>
            <a:ext cx="7949046" cy="5049981"/>
          </a:xfrm>
          <a:prstGeom prst="rect">
            <a:avLst/>
          </a:prstGeom>
          <a:noFill/>
          <a:ln>
            <a:noFill/>
          </a:ln>
        </p:spPr>
      </p:pic>
      <p:sp>
        <p:nvSpPr>
          <p:cNvPr id="3" name="Título 1"/>
          <p:cNvSpPr txBox="1">
            <a:spLocks/>
          </p:cNvSpPr>
          <p:nvPr/>
        </p:nvSpPr>
        <p:spPr>
          <a:xfrm>
            <a:off x="353290" y="373148"/>
            <a:ext cx="8229600" cy="400110"/>
          </a:xfrm>
          <a:prstGeom prst="rect">
            <a:avLst/>
          </a:prstGeom>
          <a:solidFill>
            <a:srgbClr val="0070C0"/>
          </a:solidFill>
          <a:ln w="25400" cap="flat" cmpd="sng" algn="ctr">
            <a:solidFill>
              <a:schemeClr val="tx2"/>
            </a:solidFill>
            <a:prstDash val="solid"/>
          </a:ln>
          <a:effectLst>
            <a:innerShdw blurRad="63500" dist="50800" dir="135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s-CO" sz="2000" b="1" dirty="0" smtClean="0">
                <a:latin typeface="Arial" pitchFamily="34" charset="0"/>
                <a:cs typeface="Arial" pitchFamily="34" charset="0"/>
              </a:rPr>
              <a:t>PASIVOS CONTINGENTES A 2019</a:t>
            </a:r>
            <a:endParaRPr kumimoji="0" lang="es-CO" sz="2000" b="1"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sp>
        <p:nvSpPr>
          <p:cNvPr id="4" name="2 CuadroTexto"/>
          <p:cNvSpPr txBox="1"/>
          <p:nvPr/>
        </p:nvSpPr>
        <p:spPr>
          <a:xfrm>
            <a:off x="280557" y="6063957"/>
            <a:ext cx="2826326" cy="307777"/>
          </a:xfrm>
          <a:prstGeom prst="rect">
            <a:avLst/>
          </a:prstGeom>
          <a:noFill/>
        </p:spPr>
        <p:txBody>
          <a:bodyPr wrap="square" rtlCol="0">
            <a:spAutoFit/>
          </a:bodyPr>
          <a:lstStyle/>
          <a:p>
            <a:pPr algn="just"/>
            <a:r>
              <a:rPr lang="es-CO" sz="1400" dirty="0" smtClean="0">
                <a:latin typeface="Arial" pitchFamily="34" charset="0"/>
                <a:cs typeface="Arial" pitchFamily="34" charset="0"/>
              </a:rPr>
              <a:t>Fuente: Oficina Asesora Jurídica</a:t>
            </a:r>
            <a:endParaRPr lang="es-CO" sz="1400" dirty="0">
              <a:latin typeface="Arial" pitchFamily="34" charset="0"/>
              <a:cs typeface="Arial" pitchFamily="34" charset="0"/>
            </a:endParaRPr>
          </a:p>
        </p:txBody>
      </p:sp>
    </p:spTree>
    <p:extLst>
      <p:ext uri="{BB962C8B-B14F-4D97-AF65-F5344CB8AC3E}">
        <p14:creationId xmlns:p14="http://schemas.microsoft.com/office/powerpoint/2010/main" val="303797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3326162355"/>
              </p:ext>
            </p:extLst>
          </p:nvPr>
        </p:nvGraphicFramePr>
        <p:xfrm>
          <a:off x="486383" y="76119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9645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3985366968"/>
              </p:ext>
            </p:extLst>
          </p:nvPr>
        </p:nvGraphicFramePr>
        <p:xfrm>
          <a:off x="486383" y="76119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65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4"/>
          <a:srcRect t="13801" r="23911" b="53715"/>
          <a:stretch/>
        </p:blipFill>
        <p:spPr>
          <a:xfrm>
            <a:off x="325309" y="2056198"/>
            <a:ext cx="4433727" cy="1680889"/>
          </a:xfrm>
          <a:prstGeom prst="rect">
            <a:avLst/>
          </a:prstGeom>
        </p:spPr>
      </p:pic>
      <p:sp>
        <p:nvSpPr>
          <p:cNvPr id="2" name="Marcador de contenido 2"/>
          <p:cNvSpPr txBox="1">
            <a:spLocks/>
          </p:cNvSpPr>
          <p:nvPr/>
        </p:nvSpPr>
        <p:spPr>
          <a:xfrm>
            <a:off x="325308" y="522655"/>
            <a:ext cx="3823855" cy="5548746"/>
          </a:xfrm>
          <a:prstGeom prst="rect">
            <a:avLst/>
          </a:prstGeom>
        </p:spPr>
        <p:txBody>
          <a:bodyPr vert="horz" lIns="91440" tIns="45720" rIns="91440" bIns="45720" rtlCol="0">
            <a:noAutofit/>
          </a:bodyPr>
          <a:lstStyle/>
          <a:p>
            <a:pPr algn="just">
              <a:spcBef>
                <a:spcPct val="20000"/>
              </a:spcBef>
              <a:defRPr/>
            </a:pPr>
            <a:r>
              <a:rPr lang="es-CO" sz="1600" dirty="0" smtClean="0"/>
              <a:t>Se realizaron convocatorias del Gerente General por correo electrónico, se invitó </a:t>
            </a:r>
            <a:r>
              <a:rPr lang="es-CO" sz="1600" dirty="0"/>
              <a:t>por </a:t>
            </a:r>
            <a:r>
              <a:rPr lang="es-CO" sz="1600" dirty="0" smtClean="0"/>
              <a:t>página web, con la opción de inscribirse para asistir a la Audiencia.</a:t>
            </a:r>
          </a:p>
          <a:p>
            <a:pPr algn="just">
              <a:spcBef>
                <a:spcPct val="20000"/>
              </a:spcBef>
              <a:defRPr/>
            </a:pPr>
            <a:r>
              <a:rPr lang="es-CO" sz="1600" dirty="0" smtClean="0">
                <a:solidFill>
                  <a:srgbClr val="FF0000"/>
                </a:solidFill>
              </a:rPr>
              <a:t>Foto correo electrónico</a:t>
            </a:r>
          </a:p>
          <a:p>
            <a:pPr algn="just">
              <a:spcBef>
                <a:spcPct val="20000"/>
              </a:spcBef>
              <a:defRPr/>
            </a:pPr>
            <a:endParaRPr lang="es-CO" sz="1600" dirty="0" smtClean="0"/>
          </a:p>
          <a:p>
            <a:pPr algn="just">
              <a:spcBef>
                <a:spcPct val="20000"/>
              </a:spcBef>
              <a:defRPr/>
            </a:pPr>
            <a:endParaRPr lang="es-CO" sz="1600" dirty="0" smtClean="0"/>
          </a:p>
          <a:p>
            <a:pPr algn="just">
              <a:spcBef>
                <a:spcPct val="20000"/>
              </a:spcBef>
              <a:defRPr/>
            </a:pPr>
            <a:endParaRPr lang="es-CO" sz="1600" dirty="0" smtClean="0"/>
          </a:p>
          <a:p>
            <a:pPr lvl="0" algn="just">
              <a:spcBef>
                <a:spcPct val="20000"/>
              </a:spcBef>
              <a:defRPr/>
            </a:pPr>
            <a:endParaRPr lang="es-CO" sz="1600" dirty="0" smtClean="0"/>
          </a:p>
          <a:p>
            <a:pPr lvl="0" algn="just">
              <a:spcBef>
                <a:spcPct val="20000"/>
              </a:spcBef>
              <a:defRPr/>
            </a:pPr>
            <a:endParaRPr lang="es-CO" sz="1600" dirty="0"/>
          </a:p>
          <a:p>
            <a:pPr lvl="0" algn="just">
              <a:spcBef>
                <a:spcPct val="20000"/>
              </a:spcBef>
              <a:defRPr/>
            </a:pPr>
            <a:endParaRPr lang="es-CO" sz="1600" dirty="0" smtClean="0"/>
          </a:p>
          <a:p>
            <a:pPr lvl="0" algn="just">
              <a:spcBef>
                <a:spcPct val="20000"/>
              </a:spcBef>
              <a:defRPr/>
            </a:pPr>
            <a:endParaRPr lang="es-CO" sz="1600" dirty="0"/>
          </a:p>
          <a:p>
            <a:pPr lvl="0" algn="just">
              <a:spcBef>
                <a:spcPct val="20000"/>
              </a:spcBef>
              <a:defRPr/>
            </a:pPr>
            <a:r>
              <a:rPr lang="es-CO" sz="1600" dirty="0" smtClean="0"/>
              <a:t>Se </a:t>
            </a:r>
            <a:r>
              <a:rPr lang="es-CO" sz="1600" dirty="0"/>
              <a:t>invitó a través de la emisora Dorado Radio y emisora del municipio de </a:t>
            </a:r>
            <a:r>
              <a:rPr lang="es-CO" sz="1600" dirty="0" smtClean="0"/>
              <a:t>Sibaté.</a:t>
            </a:r>
          </a:p>
          <a:p>
            <a:pPr lvl="0" algn="just">
              <a:spcBef>
                <a:spcPct val="20000"/>
              </a:spcBef>
              <a:defRPr/>
            </a:pPr>
            <a:endParaRPr lang="es-CO" sz="1600" dirty="0"/>
          </a:p>
          <a:p>
            <a:pPr lvl="0" algn="just">
              <a:spcBef>
                <a:spcPct val="20000"/>
              </a:spcBef>
              <a:defRPr/>
            </a:pPr>
            <a:r>
              <a:rPr lang="es-CO" sz="1600" dirty="0">
                <a:solidFill>
                  <a:srgbClr val="FF0000"/>
                </a:solidFill>
              </a:rPr>
              <a:t>Foto </a:t>
            </a:r>
            <a:r>
              <a:rPr lang="es-CO" sz="1600" dirty="0" smtClean="0">
                <a:solidFill>
                  <a:srgbClr val="FF0000"/>
                </a:solidFill>
              </a:rPr>
              <a:t>Convocatoria página web </a:t>
            </a:r>
            <a:endParaRPr lang="es-CO" sz="1600" dirty="0">
              <a:solidFill>
                <a:srgbClr val="FF0000"/>
              </a:solidFill>
            </a:endParaRPr>
          </a:p>
          <a:p>
            <a:pPr lvl="0" algn="just">
              <a:spcBef>
                <a:spcPct val="20000"/>
              </a:spcBef>
              <a:defRPr/>
            </a:pPr>
            <a:endParaRPr lang="es-CO" sz="1600" dirty="0" smtClean="0">
              <a:solidFill>
                <a:srgbClr val="FF0000"/>
              </a:solidFill>
            </a:endParaRPr>
          </a:p>
          <a:p>
            <a:pPr lvl="0" algn="just">
              <a:spcBef>
                <a:spcPct val="20000"/>
              </a:spcBef>
              <a:defRPr/>
            </a:pPr>
            <a:endParaRPr lang="es-CO" sz="1600" dirty="0">
              <a:solidFill>
                <a:srgbClr val="FF0000"/>
              </a:solidFill>
            </a:endParaRPr>
          </a:p>
          <a:p>
            <a:pPr lvl="0" algn="just">
              <a:spcBef>
                <a:spcPct val="20000"/>
              </a:spcBef>
              <a:defRPr/>
            </a:pPr>
            <a:endParaRPr lang="es-CO" sz="1600" dirty="0" smtClean="0">
              <a:solidFill>
                <a:srgbClr val="FF0000"/>
              </a:solidFill>
            </a:endParaRPr>
          </a:p>
          <a:p>
            <a:pPr lvl="0" algn="just">
              <a:spcBef>
                <a:spcPct val="20000"/>
              </a:spcBef>
              <a:defRPr/>
            </a:pPr>
            <a:endParaRPr lang="es-CO" sz="1600" dirty="0">
              <a:solidFill>
                <a:srgbClr val="FF0000"/>
              </a:solidFill>
            </a:endParaRPr>
          </a:p>
          <a:p>
            <a:pPr lvl="0" algn="just">
              <a:spcBef>
                <a:spcPct val="20000"/>
              </a:spcBef>
              <a:defRPr/>
            </a:pPr>
            <a:endParaRPr lang="es-CO" sz="1600" dirty="0" smtClean="0">
              <a:solidFill>
                <a:srgbClr val="FF0000"/>
              </a:solidFill>
            </a:endParaRPr>
          </a:p>
          <a:p>
            <a:pPr lvl="0" algn="just">
              <a:spcBef>
                <a:spcPct val="20000"/>
              </a:spcBef>
              <a:defRPr/>
            </a:pPr>
            <a:endParaRPr lang="es-CO" sz="1600" dirty="0">
              <a:solidFill>
                <a:srgbClr val="FF0000"/>
              </a:solidFill>
            </a:endParaRPr>
          </a:p>
          <a:p>
            <a:pPr lvl="0" algn="just">
              <a:spcBef>
                <a:spcPct val="20000"/>
              </a:spcBef>
              <a:defRPr/>
            </a:pPr>
            <a:endParaRPr lang="es-CO" sz="1600" dirty="0" smtClean="0">
              <a:solidFill>
                <a:srgbClr val="FF0000"/>
              </a:solidFill>
            </a:endParaRPr>
          </a:p>
          <a:p>
            <a:pPr lvl="0" algn="just">
              <a:spcBef>
                <a:spcPct val="20000"/>
              </a:spcBef>
              <a:defRPr/>
            </a:pPr>
            <a:endParaRPr lang="es-CO" sz="1600" dirty="0">
              <a:solidFill>
                <a:srgbClr val="FF0000"/>
              </a:solidFill>
            </a:endParaRPr>
          </a:p>
          <a:p>
            <a:pPr lvl="0" algn="just">
              <a:spcBef>
                <a:spcPct val="20000"/>
              </a:spcBef>
              <a:defRPr/>
            </a:pPr>
            <a:endParaRPr lang="es-CO" sz="1600" dirty="0" smtClean="0">
              <a:solidFill>
                <a:srgbClr val="FF0000"/>
              </a:solidFill>
            </a:endParaRPr>
          </a:p>
          <a:p>
            <a:pPr lvl="0" algn="just">
              <a:spcBef>
                <a:spcPct val="20000"/>
              </a:spcBef>
              <a:defRPr/>
            </a:pPr>
            <a:endParaRPr lang="es-CO" sz="1600" dirty="0">
              <a:solidFill>
                <a:srgbClr val="FF0000"/>
              </a:solidFill>
            </a:endParaRPr>
          </a:p>
        </p:txBody>
      </p:sp>
      <p:sp>
        <p:nvSpPr>
          <p:cNvPr id="3" name="Título 1"/>
          <p:cNvSpPr txBox="1">
            <a:spLocks/>
          </p:cNvSpPr>
          <p:nvPr/>
        </p:nvSpPr>
        <p:spPr>
          <a:xfrm>
            <a:off x="2485586" y="125790"/>
            <a:ext cx="3790526" cy="369332"/>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Convocatoria a la RPC</a:t>
            </a:r>
            <a:endParaRPr kumimoji="0" lang="es-CO"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 name="Imagen 3"/>
          <p:cNvPicPr>
            <a:picLocks noChangeAspect="1"/>
          </p:cNvPicPr>
          <p:nvPr/>
        </p:nvPicPr>
        <p:blipFill rotWithShape="1">
          <a:blip r:embed="rId5"/>
          <a:srcRect l="28151" t="6613" r="27825" b="2998"/>
          <a:stretch/>
        </p:blipFill>
        <p:spPr>
          <a:xfrm>
            <a:off x="4873335" y="706582"/>
            <a:ext cx="4158139" cy="5486400"/>
          </a:xfrm>
          <a:prstGeom prst="rect">
            <a:avLst/>
          </a:prstGeom>
        </p:spPr>
      </p:pic>
      <p:sp>
        <p:nvSpPr>
          <p:cNvPr id="6" name="Flecha derecha 5"/>
          <p:cNvSpPr/>
          <p:nvPr/>
        </p:nvSpPr>
        <p:spPr>
          <a:xfrm>
            <a:off x="3404617" y="4727867"/>
            <a:ext cx="737755" cy="32211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790514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3346078781"/>
              </p:ext>
            </p:extLst>
          </p:nvPr>
        </p:nvGraphicFramePr>
        <p:xfrm>
          <a:off x="228600" y="761191"/>
          <a:ext cx="869594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291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105093423"/>
              </p:ext>
            </p:extLst>
          </p:nvPr>
        </p:nvGraphicFramePr>
        <p:xfrm>
          <a:off x="356616" y="904672"/>
          <a:ext cx="8558784" cy="4833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617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851150334"/>
              </p:ext>
            </p:extLst>
          </p:nvPr>
        </p:nvGraphicFramePr>
        <p:xfrm>
          <a:off x="228600" y="633844"/>
          <a:ext cx="8595360" cy="5392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3231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08251" y="411390"/>
            <a:ext cx="873543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CO" sz="2600" b="1" dirty="0" smtClean="0">
                <a:solidFill>
                  <a:schemeClr val="accent1">
                    <a:lumMod val="75000"/>
                  </a:schemeClr>
                </a:solidFill>
                <a:latin typeface="Arial" pitchFamily="34" charset="0"/>
                <a:cs typeface="Arial" pitchFamily="34" charset="0"/>
              </a:rPr>
              <a:t>RECOMENDACIONES</a:t>
            </a:r>
          </a:p>
        </p:txBody>
      </p:sp>
      <p:sp>
        <p:nvSpPr>
          <p:cNvPr id="5" name="CuadroTexto 4"/>
          <p:cNvSpPr txBox="1"/>
          <p:nvPr/>
        </p:nvSpPr>
        <p:spPr>
          <a:xfrm>
            <a:off x="322118" y="1146397"/>
            <a:ext cx="8551718" cy="5170646"/>
          </a:xfrm>
          <a:prstGeom prst="rect">
            <a:avLst/>
          </a:prstGeom>
          <a:noFill/>
        </p:spPr>
        <p:txBody>
          <a:bodyPr wrap="square" rtlCol="0">
            <a:spAutoFit/>
          </a:bodyPr>
          <a:lstStyle/>
          <a:p>
            <a:pPr algn="just"/>
            <a:r>
              <a:rPr lang="es-CO" sz="2200" b="1" dirty="0" smtClean="0"/>
              <a:t>Gestión Social</a:t>
            </a:r>
          </a:p>
          <a:p>
            <a:pPr lvl="0" algn="just"/>
            <a:r>
              <a:rPr lang="es-ES" sz="2200" dirty="0"/>
              <a:t>Mantener los programas de protección social de la Beneficencia de Cundinamarca, dirigidos a la protección y restablecimiento de derechos a las personas mayores de 60 años y a las personas con discapacidad mental mayores de 18 años, porque de esta manera se materializa la política pública de atención integral a esta población y restablecimiento de sus derechos. Beneficiando principalmente a las personas que se encuentran en extrema pobreza y abandono social y familiar. </a:t>
            </a:r>
            <a:endParaRPr lang="es-ES" sz="2200" dirty="0" smtClean="0"/>
          </a:p>
          <a:p>
            <a:pPr lvl="0" algn="just"/>
            <a:endParaRPr lang="es-CO" sz="2200" dirty="0"/>
          </a:p>
          <a:p>
            <a:pPr lvl="0" algn="just"/>
            <a:r>
              <a:rPr lang="es-ES" sz="2200" dirty="0" smtClean="0"/>
              <a:t>Diversificar </a:t>
            </a:r>
            <a:r>
              <a:rPr lang="es-ES" sz="2200" dirty="0"/>
              <a:t>los servicios de atención social, crear programas alternativos de atención como centro día, hogares de paso, etc.</a:t>
            </a:r>
            <a:endParaRPr lang="es-CO" sz="2200" dirty="0"/>
          </a:p>
          <a:p>
            <a:pPr lvl="0" algn="just"/>
            <a:endParaRPr lang="es-ES" sz="2200" dirty="0" smtClean="0"/>
          </a:p>
          <a:p>
            <a:pPr lvl="0" algn="just"/>
            <a:r>
              <a:rPr lang="es-ES" sz="2200" dirty="0" smtClean="0"/>
              <a:t>Crear </a:t>
            </a:r>
            <a:r>
              <a:rPr lang="es-ES" sz="2200" dirty="0"/>
              <a:t>y mantener fortalecidas las alianzas estratégicas con Secretarías Departamentales, </a:t>
            </a:r>
            <a:r>
              <a:rPr lang="es-ES" sz="2200" dirty="0" smtClean="0"/>
              <a:t>Ministerio del trabajo (programa Colombia Mayor), con </a:t>
            </a:r>
            <a:r>
              <a:rPr lang="es-ES" sz="2200" dirty="0"/>
              <a:t>las alcaldías </a:t>
            </a:r>
            <a:r>
              <a:rPr lang="es-ES" sz="2200" dirty="0" smtClean="0"/>
              <a:t>municipales</a:t>
            </a:r>
            <a:endParaRPr lang="es-CO" sz="2200" dirty="0"/>
          </a:p>
        </p:txBody>
      </p:sp>
    </p:spTree>
    <p:extLst>
      <p:ext uri="{BB962C8B-B14F-4D97-AF65-F5344CB8AC3E}">
        <p14:creationId xmlns:p14="http://schemas.microsoft.com/office/powerpoint/2010/main" val="1003622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53291" y="986961"/>
            <a:ext cx="8551718" cy="5373779"/>
          </a:xfrm>
          <a:prstGeom prst="rect">
            <a:avLst/>
          </a:prstGeom>
          <a:noFill/>
        </p:spPr>
        <p:txBody>
          <a:bodyPr wrap="square" rtlCol="0">
            <a:spAutoFit/>
          </a:bodyPr>
          <a:lstStyle/>
          <a:p>
            <a:pPr marL="457200" lvl="0" indent="-457200" algn="just">
              <a:spcBef>
                <a:spcPct val="20000"/>
              </a:spcBef>
              <a:buFont typeface="Wingdings" panose="05000000000000000000" pitchFamily="2" charset="2"/>
              <a:buChar char="ü"/>
              <a:defRPr/>
            </a:pPr>
            <a:r>
              <a:rPr lang="es-CO" sz="2200" dirty="0" smtClean="0"/>
              <a:t>Gestionar </a:t>
            </a:r>
            <a:r>
              <a:rPr lang="es-CO" sz="2200" dirty="0"/>
              <a:t>recursos fijos del Sistema General de Regalías</a:t>
            </a:r>
          </a:p>
          <a:p>
            <a:pPr marL="457200" lvl="0" indent="-457200" algn="just">
              <a:spcBef>
                <a:spcPct val="20000"/>
              </a:spcBef>
              <a:buFont typeface="Wingdings" panose="05000000000000000000" pitchFamily="2" charset="2"/>
              <a:buChar char="ü"/>
              <a:defRPr/>
            </a:pPr>
            <a:r>
              <a:rPr lang="es-CO" sz="2200" dirty="0"/>
              <a:t>Lograr financiación de los programas de protección con recursos del Departamento, para los próximos años </a:t>
            </a:r>
          </a:p>
          <a:p>
            <a:pPr marL="457200" lvl="0" indent="-457200" algn="just">
              <a:spcBef>
                <a:spcPct val="20000"/>
              </a:spcBef>
              <a:buFont typeface="Wingdings" panose="05000000000000000000" pitchFamily="2" charset="2"/>
              <a:buChar char="ü"/>
              <a:defRPr/>
            </a:pPr>
            <a:r>
              <a:rPr lang="es-CO" sz="2200" dirty="0"/>
              <a:t>Venta de </a:t>
            </a:r>
            <a:r>
              <a:rPr lang="es-CO" sz="2200" smtClean="0"/>
              <a:t>Activos improductivos </a:t>
            </a:r>
            <a:r>
              <a:rPr lang="es-CO" sz="2200" dirty="0"/>
              <a:t>(inmuebles) </a:t>
            </a:r>
          </a:p>
          <a:p>
            <a:pPr marL="457200" indent="-457200" algn="just">
              <a:spcBef>
                <a:spcPct val="20000"/>
              </a:spcBef>
              <a:buFont typeface="Wingdings" panose="05000000000000000000" pitchFamily="2" charset="2"/>
              <a:buChar char="ü"/>
              <a:defRPr/>
            </a:pPr>
            <a:r>
              <a:rPr lang="es-CO" sz="2200" dirty="0"/>
              <a:t>Ampliar de cupos de protección para venta de servicios y en este sentido se solicitó a todos los alcaldes, que apropien recursos para la vigencia 2020,  con el fin de contratar con la entidad, la protección de sus usuarios, cumpliendo así con su función social.</a:t>
            </a:r>
          </a:p>
          <a:p>
            <a:pPr algn="just"/>
            <a:r>
              <a:rPr lang="es-CO" sz="2200" b="1" dirty="0" smtClean="0"/>
              <a:t>Gestión de adecuación física de centros de protección</a:t>
            </a:r>
          </a:p>
          <a:p>
            <a:pPr marL="285750" indent="-285750" algn="just">
              <a:buFont typeface="Wingdings" panose="05000000000000000000" pitchFamily="2" charset="2"/>
              <a:buChar char="ü"/>
            </a:pPr>
            <a:r>
              <a:rPr lang="es-CO" sz="2200" dirty="0" smtClean="0"/>
              <a:t>Se deben instalar Plantas de Tratamiento de Aguas Residuales (PTAR) en los centros de protección de la Beneficencia en Sibaté, ya que no es posible conectar al alcantarillado del municipio, por estar por debajo de la cota. </a:t>
            </a:r>
          </a:p>
          <a:p>
            <a:pPr marL="285750" lvl="0" indent="-285750" algn="just">
              <a:buFont typeface="Wingdings" panose="05000000000000000000" pitchFamily="2" charset="2"/>
              <a:buChar char="ü"/>
            </a:pPr>
            <a:r>
              <a:rPr lang="es-CO" sz="2200" dirty="0"/>
              <a:t>En </a:t>
            </a:r>
            <a:r>
              <a:rPr lang="es-CO" sz="2200" dirty="0" smtClean="0"/>
              <a:t>el CBA </a:t>
            </a:r>
            <a:r>
              <a:rPr lang="es-CO" sz="2200" dirty="0"/>
              <a:t>en Arbelaez es necesario ampliar el comedor y la zona de </a:t>
            </a:r>
            <a:r>
              <a:rPr lang="es-CO" sz="2200" dirty="0" smtClean="0"/>
              <a:t>terapias</a:t>
            </a:r>
            <a:endParaRPr lang="es-CO" sz="2200" dirty="0"/>
          </a:p>
        </p:txBody>
      </p:sp>
      <p:sp>
        <p:nvSpPr>
          <p:cNvPr id="4" name="Rectangle 2"/>
          <p:cNvSpPr>
            <a:spLocks noChangeArrowheads="1"/>
          </p:cNvSpPr>
          <p:nvPr/>
        </p:nvSpPr>
        <p:spPr bwMode="auto">
          <a:xfrm>
            <a:off x="308251" y="411390"/>
            <a:ext cx="873543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CO" sz="2600" b="1" dirty="0" smtClean="0">
                <a:solidFill>
                  <a:schemeClr val="accent1">
                    <a:lumMod val="75000"/>
                  </a:schemeClr>
                </a:solidFill>
                <a:latin typeface="Arial" pitchFamily="34" charset="0"/>
                <a:cs typeface="Arial" pitchFamily="34" charset="0"/>
              </a:rPr>
              <a:t>RECOMENDACIONES</a:t>
            </a:r>
          </a:p>
        </p:txBody>
      </p:sp>
    </p:spTree>
    <p:extLst>
      <p:ext uri="{BB962C8B-B14F-4D97-AF65-F5344CB8AC3E}">
        <p14:creationId xmlns:p14="http://schemas.microsoft.com/office/powerpoint/2010/main" val="1378802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539411825"/>
              </p:ext>
            </p:extLst>
          </p:nvPr>
        </p:nvGraphicFramePr>
        <p:xfrm>
          <a:off x="790574" y="1226127"/>
          <a:ext cx="7677151" cy="4509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a:spLocks noChangeArrowheads="1"/>
          </p:cNvSpPr>
          <p:nvPr/>
        </p:nvSpPr>
        <p:spPr bwMode="auto">
          <a:xfrm>
            <a:off x="308251" y="411390"/>
            <a:ext cx="873543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CO" sz="2600" b="1" dirty="0" smtClean="0">
                <a:solidFill>
                  <a:schemeClr val="accent1">
                    <a:lumMod val="75000"/>
                  </a:schemeClr>
                </a:solidFill>
                <a:latin typeface="Arial" pitchFamily="34" charset="0"/>
                <a:cs typeface="Arial" pitchFamily="34" charset="0"/>
              </a:rPr>
              <a:t>PROYECCIÓN DE ESTRATEGIAS</a:t>
            </a:r>
          </a:p>
        </p:txBody>
      </p:sp>
    </p:spTree>
    <p:extLst>
      <p:ext uri="{BB962C8B-B14F-4D97-AF65-F5344CB8AC3E}">
        <p14:creationId xmlns:p14="http://schemas.microsoft.com/office/powerpoint/2010/main" val="1369559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46042997"/>
              </p:ext>
            </p:extLst>
          </p:nvPr>
        </p:nvGraphicFramePr>
        <p:xfrm>
          <a:off x="790574" y="1226127"/>
          <a:ext cx="7677151" cy="4509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a:spLocks noChangeArrowheads="1"/>
          </p:cNvSpPr>
          <p:nvPr/>
        </p:nvSpPr>
        <p:spPr bwMode="auto">
          <a:xfrm>
            <a:off x="308251" y="460183"/>
            <a:ext cx="873543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CO" sz="2600" b="1" dirty="0" smtClean="0">
                <a:solidFill>
                  <a:schemeClr val="accent1">
                    <a:lumMod val="75000"/>
                  </a:schemeClr>
                </a:solidFill>
                <a:latin typeface="Arial" pitchFamily="34" charset="0"/>
                <a:cs typeface="Arial" pitchFamily="34" charset="0"/>
              </a:rPr>
              <a:t>DEBILIDADES, RETOS Y OPORTUNIDADES</a:t>
            </a:r>
          </a:p>
        </p:txBody>
      </p:sp>
    </p:spTree>
    <p:extLst>
      <p:ext uri="{BB962C8B-B14F-4D97-AF65-F5344CB8AC3E}">
        <p14:creationId xmlns:p14="http://schemas.microsoft.com/office/powerpoint/2010/main" val="2247209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08251" y="457558"/>
            <a:ext cx="8735438"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CO" sz="2600" b="1" dirty="0" smtClean="0">
                <a:solidFill>
                  <a:schemeClr val="accent1">
                    <a:lumMod val="75000"/>
                  </a:schemeClr>
                </a:solidFill>
                <a:latin typeface="Arial" pitchFamily="34" charset="0"/>
                <a:cs typeface="Arial" pitchFamily="34" charset="0"/>
              </a:rPr>
              <a:t>TRANSPARENCIA Y ACCESO A LA INFORMACIÓN PÚBLICA DE LA BENEFICENCIA</a:t>
            </a:r>
          </a:p>
        </p:txBody>
      </p:sp>
      <p:sp>
        <p:nvSpPr>
          <p:cNvPr id="3" name="Rectangle 2"/>
          <p:cNvSpPr>
            <a:spLocks noChangeArrowheads="1"/>
          </p:cNvSpPr>
          <p:nvPr/>
        </p:nvSpPr>
        <p:spPr bwMode="auto">
          <a:xfrm>
            <a:off x="235515" y="2200603"/>
            <a:ext cx="8735438" cy="12926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CO" sz="2600" dirty="0">
                <a:hlinkClick r:id="rId3"/>
              </a:rPr>
              <a:t>http://</a:t>
            </a:r>
            <a:r>
              <a:rPr lang="es-CO" sz="2600" dirty="0" smtClean="0">
                <a:hlinkClick r:id="rId3"/>
              </a:rPr>
              <a:t>www.beneficenciacundinamarca.gov.co/Home/Servicios-Ciudadano/cbeneficiencia+transparencia+y+acceso+a+la+informacion</a:t>
            </a:r>
            <a:endParaRPr lang="es-CO" sz="2600" b="1" dirty="0" smtClean="0">
              <a:solidFill>
                <a:schemeClr val="accent1">
                  <a:lumMod val="75000"/>
                </a:schemeClr>
              </a:solidFill>
              <a:latin typeface="Arial" pitchFamily="34" charset="0"/>
              <a:cs typeface="Arial" pitchFamily="34" charset="0"/>
            </a:endParaRPr>
          </a:p>
        </p:txBody>
      </p:sp>
      <p:sp>
        <p:nvSpPr>
          <p:cNvPr id="4" name="Flecha abajo 3"/>
          <p:cNvSpPr/>
          <p:nvPr/>
        </p:nvSpPr>
        <p:spPr>
          <a:xfrm>
            <a:off x="4322617" y="4364182"/>
            <a:ext cx="581891" cy="7377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4122353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28084" t="6682" r="28208" b="1178"/>
          <a:stretch/>
        </p:blipFill>
        <p:spPr>
          <a:xfrm>
            <a:off x="550717" y="920720"/>
            <a:ext cx="7668491" cy="5864544"/>
          </a:xfrm>
          <a:prstGeom prst="rect">
            <a:avLst/>
          </a:prstGeom>
        </p:spPr>
      </p:pic>
      <p:sp>
        <p:nvSpPr>
          <p:cNvPr id="3" name="Flecha abajo 2"/>
          <p:cNvSpPr/>
          <p:nvPr/>
        </p:nvSpPr>
        <p:spPr>
          <a:xfrm>
            <a:off x="4301836" y="182966"/>
            <a:ext cx="581891" cy="7377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210719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08251" y="279229"/>
            <a:ext cx="873543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CO" sz="2600" b="1" dirty="0" smtClean="0">
                <a:solidFill>
                  <a:schemeClr val="accent1">
                    <a:lumMod val="75000"/>
                  </a:schemeClr>
                </a:solidFill>
                <a:latin typeface="Arial" pitchFamily="34" charset="0"/>
                <a:cs typeface="Arial" pitchFamily="34" charset="0"/>
              </a:rPr>
              <a:t>NUESTROS ASOCIADOS</a:t>
            </a:r>
          </a:p>
        </p:txBody>
      </p:sp>
      <p:graphicFrame>
        <p:nvGraphicFramePr>
          <p:cNvPr id="3" name="1 Diagrama"/>
          <p:cNvGraphicFramePr/>
          <p:nvPr>
            <p:extLst>
              <p:ext uri="{D42A27DB-BD31-4B8C-83A1-F6EECF244321}">
                <p14:modId xmlns:p14="http://schemas.microsoft.com/office/powerpoint/2010/main" val="1809495881"/>
              </p:ext>
            </p:extLst>
          </p:nvPr>
        </p:nvGraphicFramePr>
        <p:xfrm>
          <a:off x="320040" y="955896"/>
          <a:ext cx="8601075" cy="5066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73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4CEE0E4-A98D-47C8-8DD8-DD308F14823E}"/>
                                            </p:graphicEl>
                                          </p:spTgt>
                                        </p:tgtEl>
                                        <p:attrNameLst>
                                          <p:attrName>style.visibility</p:attrName>
                                        </p:attrNameLst>
                                      </p:cBhvr>
                                      <p:to>
                                        <p:strVal val="visible"/>
                                      </p:to>
                                    </p:set>
                                    <p:animEffect transition="in" filter="fade">
                                      <p:cBhvr>
                                        <p:cTn id="7" dur="2000"/>
                                        <p:tgtEl>
                                          <p:spTgt spid="3">
                                            <p:graphicEl>
                                              <a:dgm id="{74CEE0E4-A98D-47C8-8DD8-DD308F14823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32F8563E-B9E6-42CB-A1F0-F1D2C1936B13}"/>
                                            </p:graphicEl>
                                          </p:spTgt>
                                        </p:tgtEl>
                                        <p:attrNameLst>
                                          <p:attrName>style.visibility</p:attrName>
                                        </p:attrNameLst>
                                      </p:cBhvr>
                                      <p:to>
                                        <p:strVal val="visible"/>
                                      </p:to>
                                    </p:set>
                                    <p:animEffect transition="in" filter="fade">
                                      <p:cBhvr>
                                        <p:cTn id="12" dur="2000"/>
                                        <p:tgtEl>
                                          <p:spTgt spid="3">
                                            <p:graphicEl>
                                              <a:dgm id="{32F8563E-B9E6-42CB-A1F0-F1D2C1936B1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7F878EE0-AAD6-4F42-A5F0-244E785930F3}"/>
                                            </p:graphicEl>
                                          </p:spTgt>
                                        </p:tgtEl>
                                        <p:attrNameLst>
                                          <p:attrName>style.visibility</p:attrName>
                                        </p:attrNameLst>
                                      </p:cBhvr>
                                      <p:to>
                                        <p:strVal val="visible"/>
                                      </p:to>
                                    </p:set>
                                    <p:animEffect transition="in" filter="fade">
                                      <p:cBhvr>
                                        <p:cTn id="17" dur="2000"/>
                                        <p:tgtEl>
                                          <p:spTgt spid="3">
                                            <p:graphicEl>
                                              <a:dgm id="{7F878EE0-AAD6-4F42-A5F0-244E785930F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2E09BCBE-7752-4978-A637-FB1F03009039}"/>
                                            </p:graphicEl>
                                          </p:spTgt>
                                        </p:tgtEl>
                                        <p:attrNameLst>
                                          <p:attrName>style.visibility</p:attrName>
                                        </p:attrNameLst>
                                      </p:cBhvr>
                                      <p:to>
                                        <p:strVal val="visible"/>
                                      </p:to>
                                    </p:set>
                                    <p:animEffect transition="in" filter="fade">
                                      <p:cBhvr>
                                        <p:cTn id="22" dur="2000"/>
                                        <p:tgtEl>
                                          <p:spTgt spid="3">
                                            <p:graphicEl>
                                              <a:dgm id="{2E09BCBE-7752-4978-A637-FB1F0300903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B6A52C08-EB0B-42A0-BF40-1426334F76CA}"/>
                                            </p:graphicEl>
                                          </p:spTgt>
                                        </p:tgtEl>
                                        <p:attrNameLst>
                                          <p:attrName>style.visibility</p:attrName>
                                        </p:attrNameLst>
                                      </p:cBhvr>
                                      <p:to>
                                        <p:strVal val="visible"/>
                                      </p:to>
                                    </p:set>
                                    <p:animEffect transition="in" filter="fade">
                                      <p:cBhvr>
                                        <p:cTn id="27" dur="2000"/>
                                        <p:tgtEl>
                                          <p:spTgt spid="3">
                                            <p:graphicEl>
                                              <a:dgm id="{B6A52C08-EB0B-42A0-BF40-1426334F76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Marcador de contenido 2"/>
          <p:cNvSpPr txBox="1">
            <a:spLocks/>
          </p:cNvSpPr>
          <p:nvPr/>
        </p:nvSpPr>
        <p:spPr>
          <a:xfrm>
            <a:off x="457200" y="1202251"/>
            <a:ext cx="8229600" cy="4525963"/>
          </a:xfrm>
          <a:prstGeom prst="rect">
            <a:avLst/>
          </a:prstGeom>
        </p:spPr>
        <p:txBody>
          <a:bodyPr vert="horz" lIns="91440" tIns="45720" rIns="91440" bIns="45720" rtlCol="0">
            <a:normAutofit fontScale="77500" lnSpcReduction="20000"/>
          </a:bodyPr>
          <a:lstStyle/>
          <a:p>
            <a:pPr lvl="0" algn="just">
              <a:spcBef>
                <a:spcPct val="20000"/>
              </a:spcBef>
              <a:defRPr/>
            </a:pPr>
            <a:endParaRPr kumimoji="0" lang="es-CO" sz="3200" b="0" i="0" u="none" strike="noStrike" kern="1200" cap="none" spc="0" normalizeH="0" baseline="0" noProof="0" dirty="0" smtClean="0">
              <a:ln>
                <a:noFill/>
              </a:ln>
              <a:solidFill>
                <a:schemeClr val="tx2"/>
              </a:solidFill>
              <a:effectLst/>
              <a:uLnTx/>
              <a:uFillTx/>
              <a:latin typeface="+mn-lt"/>
              <a:ea typeface="+mn-ea"/>
              <a:cs typeface="+mn-cs"/>
            </a:endParaRPr>
          </a:p>
          <a:p>
            <a:pPr lvl="0" algn="just">
              <a:spcBef>
                <a:spcPct val="20000"/>
              </a:spcBef>
              <a:defRPr/>
            </a:pPr>
            <a:r>
              <a:rPr lang="es-CO" sz="3200" dirty="0" smtClean="0"/>
              <a:t>Asistieron 59 personas, distribuidas de la siguiente manera:</a:t>
            </a:r>
          </a:p>
          <a:p>
            <a:pPr lvl="0" algn="just">
              <a:spcBef>
                <a:spcPct val="20000"/>
              </a:spcBef>
              <a:defRPr/>
            </a:pPr>
            <a:endParaRPr lang="es-CO" sz="3200" dirty="0" smtClean="0"/>
          </a:p>
          <a:p>
            <a:pPr marL="457200" lvl="0" indent="-457200" algn="just">
              <a:spcBef>
                <a:spcPct val="20000"/>
              </a:spcBef>
              <a:buFont typeface="Wingdings" panose="05000000000000000000" pitchFamily="2" charset="2"/>
              <a:buChar char="ü"/>
              <a:defRPr/>
            </a:pPr>
            <a:r>
              <a:rPr lang="es-CO" sz="3200" dirty="0" smtClean="0"/>
              <a:t>Representantes de Alcaldías, personerías y Comisarías de familia: 6 personas procedentes de Albán, Cáqueza, Tibirita</a:t>
            </a:r>
            <a:r>
              <a:rPr lang="es-CO" sz="3200" dirty="0"/>
              <a:t> </a:t>
            </a:r>
            <a:r>
              <a:rPr lang="es-CO" sz="3200" dirty="0" smtClean="0"/>
              <a:t>y Sibaté</a:t>
            </a:r>
          </a:p>
          <a:p>
            <a:pPr marL="457200" lvl="0" indent="-457200" algn="just">
              <a:spcBef>
                <a:spcPct val="20000"/>
              </a:spcBef>
              <a:buFont typeface="Wingdings" panose="05000000000000000000" pitchFamily="2" charset="2"/>
              <a:buChar char="ü"/>
              <a:defRPr/>
            </a:pPr>
            <a:r>
              <a:rPr lang="es-CO" sz="3200" dirty="0"/>
              <a:t>Representantes y  Familiares de los usuarios de los centros de protección de la </a:t>
            </a:r>
            <a:r>
              <a:rPr lang="es-CO" sz="3200" dirty="0" smtClean="0"/>
              <a:t>Beneficencia: 4 familiares</a:t>
            </a:r>
            <a:endParaRPr lang="es-CO" sz="3200" dirty="0"/>
          </a:p>
          <a:p>
            <a:pPr marL="457200" lvl="0" indent="-457200" algn="just">
              <a:spcBef>
                <a:spcPct val="20000"/>
              </a:spcBef>
              <a:buFont typeface="Wingdings" panose="05000000000000000000" pitchFamily="2" charset="2"/>
              <a:buChar char="ü"/>
              <a:defRPr/>
            </a:pPr>
            <a:r>
              <a:rPr lang="es-CO" sz="3200" dirty="0" smtClean="0"/>
              <a:t>Administradores y equipos de </a:t>
            </a:r>
            <a:r>
              <a:rPr lang="es-CO" sz="3200" dirty="0"/>
              <a:t>los centros de </a:t>
            </a:r>
            <a:r>
              <a:rPr lang="es-CO" sz="3200" dirty="0" smtClean="0"/>
              <a:t>protección: 23 personas</a:t>
            </a:r>
            <a:endParaRPr lang="es-CO" sz="3200" dirty="0"/>
          </a:p>
          <a:p>
            <a:pPr marL="457200" lvl="0" indent="-457200" algn="just">
              <a:spcBef>
                <a:spcPct val="20000"/>
              </a:spcBef>
              <a:buFont typeface="Wingdings" panose="05000000000000000000" pitchFamily="2" charset="2"/>
              <a:buChar char="ü"/>
              <a:defRPr/>
            </a:pPr>
            <a:r>
              <a:rPr lang="es-CO" sz="3200" dirty="0"/>
              <a:t>S</a:t>
            </a:r>
            <a:r>
              <a:rPr lang="es-CO" sz="3200" dirty="0" smtClean="0"/>
              <a:t>ervidores </a:t>
            </a:r>
            <a:r>
              <a:rPr lang="es-CO" sz="3200" dirty="0"/>
              <a:t>públicos y contratistas de la </a:t>
            </a:r>
            <a:r>
              <a:rPr lang="es-CO" sz="3200" dirty="0" smtClean="0"/>
              <a:t>Beneficencia: 26 personas</a:t>
            </a:r>
            <a:endParaRPr lang="es-CO" sz="3200" dirty="0"/>
          </a:p>
        </p:txBody>
      </p:sp>
      <p:sp>
        <p:nvSpPr>
          <p:cNvPr id="3" name="Título 1"/>
          <p:cNvSpPr txBox="1">
            <a:spLocks/>
          </p:cNvSpPr>
          <p:nvPr/>
        </p:nvSpPr>
        <p:spPr>
          <a:xfrm>
            <a:off x="2572828" y="264290"/>
            <a:ext cx="3790526" cy="461665"/>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s-CO" sz="2400" b="1" dirty="0" smtClean="0">
                <a:solidFill>
                  <a:schemeClr val="tx1"/>
                </a:solidFill>
                <a:latin typeface="Arial" pitchFamily="34" charset="0"/>
                <a:cs typeface="Arial" pitchFamily="34" charset="0"/>
              </a:rPr>
              <a:t>Asistencia a la </a:t>
            </a:r>
            <a:r>
              <a:rPr kumimoji="0" lang="es-CO"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RPC</a:t>
            </a:r>
            <a:endParaRPr kumimoji="0" lang="es-CO"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144660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Marcador de contenido 2"/>
          <p:cNvSpPr txBox="1">
            <a:spLocks/>
          </p:cNvSpPr>
          <p:nvPr/>
        </p:nvSpPr>
        <p:spPr>
          <a:xfrm>
            <a:off x="290945" y="831270"/>
            <a:ext cx="8752744" cy="5320147"/>
          </a:xfrm>
          <a:prstGeom prst="rect">
            <a:avLst/>
          </a:prstGeom>
        </p:spPr>
        <p:txBody>
          <a:bodyPr vert="horz" lIns="91440" tIns="45720" rIns="91440" bIns="45720" rtlCol="0">
            <a:noAutofit/>
          </a:bodyPr>
          <a:lstStyle/>
          <a:p>
            <a:pPr lvl="0" algn="just">
              <a:spcBef>
                <a:spcPct val="20000"/>
              </a:spcBef>
              <a:defRPr/>
            </a:pPr>
            <a:r>
              <a:rPr kumimoji="0" lang="es-CO" sz="2000" b="0" i="0" u="none" strike="noStrike" kern="1200" cap="none" spc="0" normalizeH="0" noProof="0" dirty="0" smtClean="0">
                <a:ln>
                  <a:noFill/>
                </a:ln>
                <a:solidFill>
                  <a:schemeClr val="tx2"/>
                </a:solidFill>
                <a:effectLst/>
                <a:uLnTx/>
                <a:uFillTx/>
              </a:rPr>
              <a:t>Terminada la presentación se recibieron las </a:t>
            </a:r>
            <a:r>
              <a:rPr lang="es-CO" sz="2000" dirty="0" smtClean="0">
                <a:solidFill>
                  <a:schemeClr val="tx2"/>
                </a:solidFill>
              </a:rPr>
              <a:t>siguientes </a:t>
            </a:r>
            <a:r>
              <a:rPr kumimoji="0" lang="es-CO" sz="2000" b="0" i="0" u="none" strike="noStrike" kern="1200" cap="none" spc="0" normalizeH="0" noProof="0" dirty="0" smtClean="0">
                <a:ln>
                  <a:noFill/>
                </a:ln>
                <a:solidFill>
                  <a:schemeClr val="tx2"/>
                </a:solidFill>
                <a:effectLst/>
                <a:uLnTx/>
                <a:uFillTx/>
              </a:rPr>
              <a:t>preguntas y sugerencias de los asistentes:</a:t>
            </a:r>
          </a:p>
          <a:p>
            <a:pPr marL="285750" lvl="0" indent="-285750" algn="just">
              <a:spcBef>
                <a:spcPct val="20000"/>
              </a:spcBef>
              <a:buFont typeface="Wingdings" panose="05000000000000000000" pitchFamily="2" charset="2"/>
              <a:buChar char="Ø"/>
              <a:defRPr/>
            </a:pPr>
            <a:r>
              <a:rPr kumimoji="0" lang="es-CO" sz="2000" b="1" i="0" u="none" strike="noStrike" kern="1200" cap="none" spc="0" normalizeH="0" baseline="0" noProof="0" dirty="0" smtClean="0">
                <a:ln>
                  <a:noFill/>
                </a:ln>
                <a:solidFill>
                  <a:schemeClr val="tx2"/>
                </a:solidFill>
                <a:effectLst/>
                <a:uLnTx/>
                <a:uFillTx/>
              </a:rPr>
              <a:t>Pregunta 1:</a:t>
            </a:r>
            <a:r>
              <a:rPr kumimoji="0" lang="es-CO" sz="2000" b="0" i="0" u="none" strike="noStrike" kern="1200" cap="none" spc="0" normalizeH="0" baseline="0" noProof="0" dirty="0" smtClean="0">
                <a:ln>
                  <a:noFill/>
                </a:ln>
                <a:solidFill>
                  <a:schemeClr val="tx2"/>
                </a:solidFill>
                <a:effectLst/>
                <a:uLnTx/>
                <a:uFillTx/>
              </a:rPr>
              <a:t> ¿Para solucionar</a:t>
            </a:r>
            <a:r>
              <a:rPr kumimoji="0" lang="es-CO" sz="2000" b="0" i="0" u="none" strike="noStrike" kern="1200" cap="none" spc="0" normalizeH="0" noProof="0" dirty="0" smtClean="0">
                <a:ln>
                  <a:noFill/>
                </a:ln>
                <a:solidFill>
                  <a:schemeClr val="tx2"/>
                </a:solidFill>
                <a:effectLst/>
                <a:uLnTx/>
                <a:uFillTx/>
              </a:rPr>
              <a:t> el tema de cumplimiento de cupos, quienes administran los centros podrían ayudar a vender cupos a particulares?</a:t>
            </a:r>
          </a:p>
          <a:p>
            <a:pPr algn="just">
              <a:spcBef>
                <a:spcPct val="20000"/>
              </a:spcBef>
              <a:defRPr/>
            </a:pPr>
            <a:r>
              <a:rPr lang="es-CO" sz="2000" dirty="0" smtClean="0">
                <a:solidFill>
                  <a:srgbClr val="FF0000"/>
                </a:solidFill>
              </a:rPr>
              <a:t>Respuesta 1: </a:t>
            </a:r>
            <a:endParaRPr lang="es-CO" sz="2000" dirty="0">
              <a:solidFill>
                <a:srgbClr val="FF0000"/>
              </a:solidFill>
            </a:endParaRPr>
          </a:p>
          <a:p>
            <a:pPr lvl="0" algn="just">
              <a:spcBef>
                <a:spcPct val="20000"/>
              </a:spcBef>
              <a:defRPr/>
            </a:pPr>
            <a:r>
              <a:rPr kumimoji="0" lang="es-CO" sz="2000" b="0" i="0" u="none" strike="noStrike" kern="1200" cap="none" spc="0" normalizeH="0" noProof="0" dirty="0" smtClean="0">
                <a:ln>
                  <a:noFill/>
                </a:ln>
                <a:solidFill>
                  <a:schemeClr val="tx2"/>
                </a:solidFill>
                <a:effectLst/>
                <a:uLnTx/>
                <a:uFillTx/>
              </a:rPr>
              <a:t>Tenemos la misión social de atender a los más pobres y vulnerados y no se puede desplazar la opción de proteger a alguien, por el ingreso que nos representa la venta del servicio. Nuestra prioridad son los más vulnerados y la entidad es la única responsable de verificar la vulneración de derechos y garantizar su restablecimiento.</a:t>
            </a:r>
          </a:p>
          <a:p>
            <a:pPr lvl="0" algn="just">
              <a:spcBef>
                <a:spcPct val="20000"/>
              </a:spcBef>
              <a:defRPr/>
            </a:pPr>
            <a:r>
              <a:rPr kumimoji="0" lang="es-CO" sz="2000" b="0" i="0" u="none" strike="noStrike" kern="1200" cap="none" spc="0" normalizeH="0" noProof="0" dirty="0" smtClean="0">
                <a:ln>
                  <a:noFill/>
                </a:ln>
                <a:solidFill>
                  <a:schemeClr val="tx2"/>
                </a:solidFill>
                <a:effectLst/>
                <a:uLnTx/>
                <a:uFillTx/>
              </a:rPr>
              <a:t> </a:t>
            </a:r>
            <a:r>
              <a:rPr lang="es-CO" sz="2000" b="1" dirty="0" smtClean="0">
                <a:solidFill>
                  <a:schemeClr val="tx2"/>
                </a:solidFill>
              </a:rPr>
              <a:t>Pregunta 2: </a:t>
            </a:r>
            <a:r>
              <a:rPr lang="es-CO" sz="2000" baseline="0" dirty="0" smtClean="0">
                <a:solidFill>
                  <a:schemeClr val="tx2"/>
                </a:solidFill>
              </a:rPr>
              <a:t>¿El estado a Nivel Nacional provee recursos para la Beneficencia en los programas de adulto mayor y discapacidad?</a:t>
            </a:r>
          </a:p>
          <a:p>
            <a:pPr algn="just">
              <a:spcBef>
                <a:spcPct val="20000"/>
              </a:spcBef>
              <a:defRPr/>
            </a:pPr>
            <a:r>
              <a:rPr lang="es-CO" sz="2000" b="1" dirty="0">
                <a:solidFill>
                  <a:schemeClr val="tx2"/>
                </a:solidFill>
              </a:rPr>
              <a:t>Pregunta 3: </a:t>
            </a:r>
            <a:r>
              <a:rPr lang="es-CO" sz="2000" dirty="0" smtClean="0">
                <a:solidFill>
                  <a:schemeClr val="tx2"/>
                </a:solidFill>
              </a:rPr>
              <a:t>¿</a:t>
            </a:r>
            <a:r>
              <a:rPr lang="es-CO" sz="2000" dirty="0">
                <a:solidFill>
                  <a:schemeClr val="tx2"/>
                </a:solidFill>
              </a:rPr>
              <a:t>Se puede pedir recursos a nivel nacional siendo la única Beneficencia del país?</a:t>
            </a:r>
          </a:p>
          <a:p>
            <a:pPr algn="just">
              <a:spcBef>
                <a:spcPct val="20000"/>
              </a:spcBef>
              <a:defRPr/>
            </a:pPr>
            <a:r>
              <a:rPr lang="es-CO" sz="2000" dirty="0" smtClean="0">
                <a:solidFill>
                  <a:srgbClr val="FF0000"/>
                </a:solidFill>
              </a:rPr>
              <a:t>Respuesta 2 y 3:  </a:t>
            </a:r>
            <a:r>
              <a:rPr lang="es-CO" sz="2000" dirty="0" smtClean="0">
                <a:solidFill>
                  <a:schemeClr val="tx2"/>
                </a:solidFill>
              </a:rPr>
              <a:t>Se han </a:t>
            </a:r>
            <a:r>
              <a:rPr lang="es-CO" sz="2000" dirty="0">
                <a:solidFill>
                  <a:schemeClr val="tx2"/>
                </a:solidFill>
              </a:rPr>
              <a:t>gestionado </a:t>
            </a:r>
            <a:r>
              <a:rPr lang="es-CO" sz="2000" dirty="0" smtClean="0">
                <a:solidFill>
                  <a:schemeClr val="tx2"/>
                </a:solidFill>
              </a:rPr>
              <a:t>recursos ante el Sistema </a:t>
            </a:r>
            <a:r>
              <a:rPr lang="es-CO" sz="2000" dirty="0">
                <a:solidFill>
                  <a:schemeClr val="tx2"/>
                </a:solidFill>
              </a:rPr>
              <a:t>General de </a:t>
            </a:r>
            <a:r>
              <a:rPr lang="es-CO" sz="2000" dirty="0" smtClean="0">
                <a:solidFill>
                  <a:schemeClr val="tx2"/>
                </a:solidFill>
              </a:rPr>
              <a:t>Regalías y ante el Departamento, que nos transfirió 31 mil millones de pesos en el cuatrienio. </a:t>
            </a:r>
            <a:endParaRPr lang="es-CO" sz="2000" dirty="0">
              <a:solidFill>
                <a:schemeClr val="tx2"/>
              </a:solidFill>
            </a:endParaRPr>
          </a:p>
        </p:txBody>
      </p:sp>
      <p:sp>
        <p:nvSpPr>
          <p:cNvPr id="4" name="Rectangle 2"/>
          <p:cNvSpPr>
            <a:spLocks noChangeArrowheads="1"/>
          </p:cNvSpPr>
          <p:nvPr/>
        </p:nvSpPr>
        <p:spPr bwMode="auto">
          <a:xfrm>
            <a:off x="308251" y="279229"/>
            <a:ext cx="873543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CO" sz="2600" b="1" dirty="0" smtClean="0">
                <a:solidFill>
                  <a:schemeClr val="accent1">
                    <a:lumMod val="75000"/>
                  </a:schemeClr>
                </a:solidFill>
                <a:latin typeface="Arial" pitchFamily="34" charset="0"/>
                <a:cs typeface="Arial" pitchFamily="34" charset="0"/>
              </a:rPr>
              <a:t>PREGUNTAS Y RESPUESTAS</a:t>
            </a:r>
          </a:p>
        </p:txBody>
      </p:sp>
    </p:spTree>
    <p:extLst>
      <p:ext uri="{BB962C8B-B14F-4D97-AF65-F5344CB8AC3E}">
        <p14:creationId xmlns:p14="http://schemas.microsoft.com/office/powerpoint/2010/main" val="3529429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Marcador de contenido 2"/>
          <p:cNvSpPr txBox="1">
            <a:spLocks/>
          </p:cNvSpPr>
          <p:nvPr/>
        </p:nvSpPr>
        <p:spPr>
          <a:xfrm>
            <a:off x="308251" y="976746"/>
            <a:ext cx="8735438" cy="5164281"/>
          </a:xfrm>
          <a:prstGeom prst="rect">
            <a:avLst/>
          </a:prstGeom>
        </p:spPr>
        <p:txBody>
          <a:bodyPr vert="horz" lIns="91440" tIns="45720" rIns="91440" bIns="45720" rtlCol="0">
            <a:noAutofit/>
          </a:bodyPr>
          <a:lstStyle/>
          <a:p>
            <a:pPr algn="just">
              <a:spcBef>
                <a:spcPct val="20000"/>
              </a:spcBef>
              <a:defRPr/>
            </a:pPr>
            <a:r>
              <a:rPr lang="es-CO" sz="1600" b="1" dirty="0">
                <a:solidFill>
                  <a:schemeClr val="tx2"/>
                </a:solidFill>
              </a:rPr>
              <a:t>Pregunta 4: </a:t>
            </a:r>
            <a:r>
              <a:rPr lang="es-CO" sz="1600" dirty="0">
                <a:solidFill>
                  <a:schemeClr val="tx2"/>
                </a:solidFill>
              </a:rPr>
              <a:t>¿Los convenios firmados en este período siguen vigentes, aun cuando no se hayan ingresado los usuarios o tiene que firmarse otro convenio a partir del siguiente año?</a:t>
            </a:r>
          </a:p>
          <a:p>
            <a:pPr algn="just">
              <a:spcBef>
                <a:spcPct val="20000"/>
              </a:spcBef>
              <a:defRPr/>
            </a:pPr>
            <a:r>
              <a:rPr lang="es-CO" sz="1600" dirty="0">
                <a:solidFill>
                  <a:srgbClr val="FF0000"/>
                </a:solidFill>
              </a:rPr>
              <a:t>Respuesta 4: </a:t>
            </a:r>
            <a:r>
              <a:rPr lang="es-CO" sz="1600" dirty="0">
                <a:solidFill>
                  <a:schemeClr val="tx2"/>
                </a:solidFill>
              </a:rPr>
              <a:t>Los convenios están vigentes aun cuando no hayan ingresado los usuarios, la mayoría pasan a la siguiente vigencia, los referentes municipales </a:t>
            </a:r>
            <a:r>
              <a:rPr lang="es-CO" sz="1600" dirty="0" smtClean="0">
                <a:solidFill>
                  <a:schemeClr val="tx2"/>
                </a:solidFill>
              </a:rPr>
              <a:t>(Secretarios</a:t>
            </a:r>
            <a:r>
              <a:rPr lang="es-CO" sz="1600" dirty="0">
                <a:solidFill>
                  <a:schemeClr val="tx2"/>
                </a:solidFill>
              </a:rPr>
              <a:t>, </a:t>
            </a:r>
            <a:r>
              <a:rPr lang="es-CO" sz="1600" dirty="0" smtClean="0">
                <a:solidFill>
                  <a:schemeClr val="tx2"/>
                </a:solidFill>
              </a:rPr>
              <a:t>Personeros</a:t>
            </a:r>
            <a:r>
              <a:rPr lang="es-CO" sz="1600" dirty="0">
                <a:solidFill>
                  <a:schemeClr val="tx2"/>
                </a:solidFill>
              </a:rPr>
              <a:t>, </a:t>
            </a:r>
            <a:r>
              <a:rPr lang="es-CO" sz="1600" dirty="0" smtClean="0">
                <a:solidFill>
                  <a:schemeClr val="tx2"/>
                </a:solidFill>
              </a:rPr>
              <a:t>Comisarios</a:t>
            </a:r>
            <a:r>
              <a:rPr lang="es-CO" sz="1600" dirty="0">
                <a:solidFill>
                  <a:schemeClr val="tx2"/>
                </a:solidFill>
              </a:rPr>
              <a:t>) deben informar al alcalde entrante de los convenios y usuarios de sus municipios atendidos en centros de la Beneficencia, deben solicitar que se prorroguen los contratos y adicionar los recursos necesarios, para garantizar los servicios de protección social integral</a:t>
            </a:r>
          </a:p>
          <a:p>
            <a:pPr algn="just">
              <a:spcBef>
                <a:spcPct val="20000"/>
              </a:spcBef>
              <a:defRPr/>
            </a:pPr>
            <a:r>
              <a:rPr lang="es-CO" sz="1600" b="1" dirty="0" smtClean="0">
                <a:solidFill>
                  <a:schemeClr val="tx2"/>
                </a:solidFill>
              </a:rPr>
              <a:t>Pregunta </a:t>
            </a:r>
            <a:r>
              <a:rPr lang="es-CO" sz="1600" b="1" dirty="0">
                <a:solidFill>
                  <a:schemeClr val="tx2"/>
                </a:solidFill>
              </a:rPr>
              <a:t>5</a:t>
            </a:r>
            <a:r>
              <a:rPr lang="es-CO" sz="1600" b="1" dirty="0" smtClean="0">
                <a:solidFill>
                  <a:schemeClr val="tx2"/>
                </a:solidFill>
              </a:rPr>
              <a:t>: </a:t>
            </a:r>
            <a:r>
              <a:rPr lang="es-CO" sz="1600" dirty="0" smtClean="0">
                <a:solidFill>
                  <a:schemeClr val="tx2"/>
                </a:solidFill>
              </a:rPr>
              <a:t>¿</a:t>
            </a:r>
            <a:r>
              <a:rPr lang="es-CO" sz="1600" dirty="0">
                <a:solidFill>
                  <a:schemeClr val="tx2"/>
                </a:solidFill>
              </a:rPr>
              <a:t>Existen convenios con los 116 municipios del Departamento, para obtener los beneficios de estos centros?</a:t>
            </a:r>
          </a:p>
          <a:p>
            <a:pPr algn="just">
              <a:spcBef>
                <a:spcPct val="20000"/>
              </a:spcBef>
              <a:defRPr/>
            </a:pPr>
            <a:r>
              <a:rPr lang="es-CO" sz="1600" dirty="0" smtClean="0">
                <a:solidFill>
                  <a:srgbClr val="FF0000"/>
                </a:solidFill>
              </a:rPr>
              <a:t>Respuesta:</a:t>
            </a:r>
            <a:r>
              <a:rPr lang="es-CO" sz="1600" dirty="0" smtClean="0">
                <a:solidFill>
                  <a:schemeClr val="tx2"/>
                </a:solidFill>
              </a:rPr>
              <a:t> </a:t>
            </a:r>
            <a:r>
              <a:rPr lang="es-CO" sz="1600" dirty="0">
                <a:solidFill>
                  <a:schemeClr val="tx2"/>
                </a:solidFill>
              </a:rPr>
              <a:t>S</a:t>
            </a:r>
            <a:r>
              <a:rPr lang="es-CO" sz="1600" dirty="0" smtClean="0">
                <a:solidFill>
                  <a:schemeClr val="tx2"/>
                </a:solidFill>
              </a:rPr>
              <a:t>e les convoca a todos y muy pocos suscriben contratos con la entidad, pero sin </a:t>
            </a:r>
            <a:r>
              <a:rPr lang="es-CO" sz="1600" dirty="0">
                <a:solidFill>
                  <a:schemeClr val="tx2"/>
                </a:solidFill>
              </a:rPr>
              <a:t>la voluntad de los alcaldes es imposible atender a los usuarios en los centros</a:t>
            </a:r>
            <a:r>
              <a:rPr lang="es-CO" sz="1600" dirty="0" smtClean="0">
                <a:solidFill>
                  <a:schemeClr val="tx2"/>
                </a:solidFill>
              </a:rPr>
              <a:t>. Muchas personas ingresaron antes de existir los contratos y la entidad asume el costo de su atención, cuyo valor aproximado es $1.200.000 mensual y hay pactadas cuotas de corresponsabilidad de $80.000 mensuales, en algunos de esos usuarios, quienes llevan entre 20 y 30 años institucionalizados y es deber atenderles.</a:t>
            </a:r>
            <a:endParaRPr lang="es-CO" sz="1600" dirty="0">
              <a:solidFill>
                <a:schemeClr val="tx2"/>
              </a:solidFill>
            </a:endParaRPr>
          </a:p>
          <a:p>
            <a:pPr lvl="0" algn="just">
              <a:spcBef>
                <a:spcPct val="20000"/>
              </a:spcBef>
              <a:defRPr/>
            </a:pPr>
            <a:r>
              <a:rPr kumimoji="0" lang="es-CO" sz="1600" b="0" i="0" u="none" strike="noStrike" kern="1200" cap="none" spc="0" normalizeH="0" baseline="0" noProof="0" dirty="0" smtClean="0">
                <a:ln>
                  <a:noFill/>
                </a:ln>
                <a:solidFill>
                  <a:schemeClr val="tx2"/>
                </a:solidFill>
                <a:effectLst/>
                <a:uLnTx/>
                <a:uFillTx/>
              </a:rPr>
              <a:t>El mayor número de</a:t>
            </a:r>
            <a:r>
              <a:rPr kumimoji="0" lang="es-CO" sz="1600" b="0" i="0" u="none" strike="noStrike" kern="1200" cap="none" spc="0" normalizeH="0" noProof="0" dirty="0" smtClean="0">
                <a:ln>
                  <a:noFill/>
                </a:ln>
                <a:solidFill>
                  <a:schemeClr val="tx2"/>
                </a:solidFill>
                <a:effectLst/>
                <a:uLnTx/>
                <a:uFillTx/>
              </a:rPr>
              <a:t> contratos es con municipios de sexta categoría, es mas difícil con los de primera y segunda categoría.</a:t>
            </a:r>
          </a:p>
          <a:p>
            <a:pPr lvl="0" algn="just">
              <a:spcBef>
                <a:spcPct val="20000"/>
              </a:spcBef>
              <a:defRPr/>
            </a:pPr>
            <a:r>
              <a:rPr lang="es-CO" sz="1600" baseline="0" dirty="0" smtClean="0">
                <a:solidFill>
                  <a:schemeClr val="tx2"/>
                </a:solidFill>
              </a:rPr>
              <a:t>Los alcaldes deben apropiar recursos para la próxima vigencia, incorporar en sus planes</a:t>
            </a:r>
            <a:r>
              <a:rPr lang="es-CO" sz="1600" dirty="0" smtClean="0">
                <a:solidFill>
                  <a:schemeClr val="tx2"/>
                </a:solidFill>
              </a:rPr>
              <a:t> </a:t>
            </a:r>
            <a:r>
              <a:rPr lang="es-CO" sz="1600" baseline="0" dirty="0" smtClean="0">
                <a:solidFill>
                  <a:schemeClr val="tx2"/>
                </a:solidFill>
              </a:rPr>
              <a:t>de desarrollo la</a:t>
            </a:r>
            <a:r>
              <a:rPr lang="es-CO" sz="1600" dirty="0" smtClean="0">
                <a:solidFill>
                  <a:schemeClr val="tx2"/>
                </a:solidFill>
              </a:rPr>
              <a:t> inclusión social de sus habitantes vulnerados.</a:t>
            </a:r>
          </a:p>
          <a:p>
            <a:pPr lvl="0" algn="just">
              <a:spcBef>
                <a:spcPct val="20000"/>
              </a:spcBef>
              <a:defRPr/>
            </a:pPr>
            <a:r>
              <a:rPr lang="es-CO" sz="1600" dirty="0" smtClean="0">
                <a:solidFill>
                  <a:schemeClr val="tx2"/>
                </a:solidFill>
              </a:rPr>
              <a:t>De la misma manera se deberá incluir la inversión de la Beneficencia en el próximo Plan Departamental de Desarrollo.</a:t>
            </a:r>
            <a:endParaRPr kumimoji="0" lang="es-CO" b="0" i="0" u="none" strike="noStrike" kern="1200" cap="none" spc="0" normalizeH="0" baseline="0" noProof="0" dirty="0" smtClean="0">
              <a:ln>
                <a:noFill/>
              </a:ln>
              <a:solidFill>
                <a:schemeClr val="tx2"/>
              </a:solidFill>
              <a:effectLst/>
              <a:uLnTx/>
              <a:uFillTx/>
            </a:endParaRPr>
          </a:p>
        </p:txBody>
      </p:sp>
      <p:sp>
        <p:nvSpPr>
          <p:cNvPr id="4" name="Rectangle 2"/>
          <p:cNvSpPr>
            <a:spLocks noChangeArrowheads="1"/>
          </p:cNvSpPr>
          <p:nvPr/>
        </p:nvSpPr>
        <p:spPr bwMode="auto">
          <a:xfrm>
            <a:off x="308251" y="279229"/>
            <a:ext cx="873543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CO" sz="2600" b="1" dirty="0" smtClean="0">
                <a:solidFill>
                  <a:schemeClr val="accent1">
                    <a:lumMod val="75000"/>
                  </a:schemeClr>
                </a:solidFill>
                <a:latin typeface="Arial" pitchFamily="34" charset="0"/>
                <a:cs typeface="Arial" pitchFamily="34" charset="0"/>
              </a:rPr>
              <a:t>PREGUNTAS Y RESPUESTAS</a:t>
            </a:r>
          </a:p>
        </p:txBody>
      </p:sp>
    </p:spTree>
    <p:extLst>
      <p:ext uri="{BB962C8B-B14F-4D97-AF65-F5344CB8AC3E}">
        <p14:creationId xmlns:p14="http://schemas.microsoft.com/office/powerpoint/2010/main" val="2000629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Marcador de contenido 2"/>
          <p:cNvSpPr txBox="1">
            <a:spLocks/>
          </p:cNvSpPr>
          <p:nvPr/>
        </p:nvSpPr>
        <p:spPr>
          <a:xfrm>
            <a:off x="290945" y="1080655"/>
            <a:ext cx="8551719" cy="4525963"/>
          </a:xfrm>
          <a:prstGeom prst="rect">
            <a:avLst/>
          </a:prstGeom>
        </p:spPr>
        <p:txBody>
          <a:bodyPr vert="horz" lIns="91440" tIns="45720" rIns="91440" bIns="45720" rtlCol="0">
            <a:normAutofit/>
          </a:bodyPr>
          <a:lstStyle/>
          <a:p>
            <a:pPr marL="285750" lvl="0" indent="-285750" algn="just">
              <a:spcBef>
                <a:spcPct val="20000"/>
              </a:spcBef>
              <a:buFont typeface="Wingdings" panose="05000000000000000000" pitchFamily="2" charset="2"/>
              <a:buChar char="ü"/>
              <a:defRPr/>
            </a:pPr>
            <a:r>
              <a:rPr lang="es-CO" dirty="0">
                <a:solidFill>
                  <a:schemeClr val="tx2"/>
                </a:solidFill>
              </a:rPr>
              <a:t>A</a:t>
            </a:r>
            <a:r>
              <a:rPr kumimoji="0" lang="es-CO" b="0" i="0" u="none" strike="noStrike" kern="1200" cap="none" spc="0" normalizeH="0" baseline="0" noProof="0" dirty="0" smtClean="0">
                <a:ln>
                  <a:noFill/>
                </a:ln>
                <a:solidFill>
                  <a:schemeClr val="tx2"/>
                </a:solidFill>
                <a:effectLst/>
                <a:uLnTx/>
                <a:uFillTx/>
              </a:rPr>
              <a:t> través de convenios con otras entidades como el ICCU, ver la posibilidad de mejorar la infraestructura física de los centros de protección que tiene la Beneficencia, incluido el Julio</a:t>
            </a:r>
            <a:r>
              <a:rPr kumimoji="0" lang="es-CO" b="0" i="0" u="none" strike="noStrike" kern="1200" cap="none" spc="0" normalizeH="0" noProof="0" dirty="0" smtClean="0">
                <a:ln>
                  <a:noFill/>
                </a:ln>
                <a:solidFill>
                  <a:schemeClr val="tx2"/>
                </a:solidFill>
                <a:effectLst/>
                <a:uLnTx/>
                <a:uFillTx/>
              </a:rPr>
              <a:t> Manrique</a:t>
            </a:r>
            <a:r>
              <a:rPr kumimoji="0" lang="es-CO" b="0" i="0" u="none" strike="noStrike" kern="1200" cap="none" spc="0" normalizeH="0" baseline="0" noProof="0" dirty="0" smtClean="0">
                <a:ln>
                  <a:noFill/>
                </a:ln>
                <a:solidFill>
                  <a:schemeClr val="tx2"/>
                </a:solidFill>
                <a:effectLst/>
                <a:uLnTx/>
                <a:uFillTx/>
              </a:rPr>
              <a:t> en Sibaté.</a:t>
            </a:r>
          </a:p>
          <a:p>
            <a:pPr marL="285750" lvl="0" indent="-285750" algn="just">
              <a:spcBef>
                <a:spcPct val="20000"/>
              </a:spcBef>
              <a:buFont typeface="Wingdings" panose="05000000000000000000" pitchFamily="2" charset="2"/>
              <a:buChar char="ü"/>
              <a:defRPr/>
            </a:pPr>
            <a:endParaRPr lang="es-CO" dirty="0">
              <a:solidFill>
                <a:schemeClr val="tx2"/>
              </a:solidFill>
            </a:endParaRPr>
          </a:p>
          <a:p>
            <a:pPr lvl="0" algn="just">
              <a:spcBef>
                <a:spcPct val="20000"/>
              </a:spcBef>
              <a:defRPr/>
            </a:pPr>
            <a:r>
              <a:rPr lang="es-CO" dirty="0" smtClean="0">
                <a:solidFill>
                  <a:srgbClr val="FF0000"/>
                </a:solidFill>
              </a:rPr>
              <a:t>Respuesta: </a:t>
            </a:r>
            <a:r>
              <a:rPr lang="es-CO" dirty="0" smtClean="0">
                <a:solidFill>
                  <a:schemeClr val="tx2"/>
                </a:solidFill>
              </a:rPr>
              <a:t>El Julio Manrique requiere estudios, diseños y obras de restauración, actividades demasiado costosas para el Departamento, luego saldría mas económico construir un centro nuevo moderno con capacidad para 500 personas y no ha sido posible articular con el ICCU.</a:t>
            </a:r>
            <a:endParaRPr kumimoji="0" lang="es-CO" b="0" i="0" u="none" strike="noStrike" kern="1200" cap="none" spc="0" normalizeH="0" baseline="0" noProof="0" dirty="0" smtClean="0">
              <a:ln>
                <a:noFill/>
              </a:ln>
              <a:solidFill>
                <a:schemeClr val="tx2"/>
              </a:solidFill>
              <a:effectLst/>
              <a:uLnTx/>
              <a:uFillTx/>
            </a:endParaRPr>
          </a:p>
          <a:p>
            <a:pPr marL="285750" lvl="0" indent="-285750" algn="just">
              <a:spcBef>
                <a:spcPct val="20000"/>
              </a:spcBef>
              <a:buFont typeface="Wingdings" panose="05000000000000000000" pitchFamily="2" charset="2"/>
              <a:buChar char="ü"/>
              <a:defRPr/>
            </a:pPr>
            <a:endParaRPr lang="es-CO" dirty="0">
              <a:solidFill>
                <a:schemeClr val="tx2"/>
              </a:solidFill>
            </a:endParaRPr>
          </a:p>
          <a:p>
            <a:pPr marL="285750" indent="-285750" algn="just">
              <a:spcBef>
                <a:spcPct val="20000"/>
              </a:spcBef>
              <a:buFont typeface="Wingdings" panose="05000000000000000000" pitchFamily="2" charset="2"/>
              <a:buChar char="ü"/>
              <a:defRPr/>
            </a:pPr>
            <a:r>
              <a:rPr lang="es-CO" dirty="0" smtClean="0">
                <a:solidFill>
                  <a:schemeClr val="tx2"/>
                </a:solidFill>
              </a:rPr>
              <a:t>Tener </a:t>
            </a:r>
            <a:r>
              <a:rPr lang="es-CO" dirty="0">
                <a:solidFill>
                  <a:schemeClr val="tx2"/>
                </a:solidFill>
              </a:rPr>
              <a:t>en cuenta a los municipios de sexta </a:t>
            </a:r>
            <a:r>
              <a:rPr lang="es-CO" dirty="0" smtClean="0">
                <a:solidFill>
                  <a:schemeClr val="tx2"/>
                </a:solidFill>
              </a:rPr>
              <a:t>categoría para la suscripción de</a:t>
            </a:r>
            <a:r>
              <a:rPr kumimoji="0" lang="es-CO" b="0" i="0" u="none" strike="noStrike" kern="1200" cap="none" spc="0" normalizeH="0" baseline="0" noProof="0" dirty="0" smtClean="0">
                <a:ln>
                  <a:noFill/>
                </a:ln>
                <a:solidFill>
                  <a:schemeClr val="tx2"/>
                </a:solidFill>
                <a:effectLst/>
                <a:uLnTx/>
                <a:uFillTx/>
              </a:rPr>
              <a:t> contratos interadministrativos con las alcaldías</a:t>
            </a:r>
          </a:p>
          <a:p>
            <a:pPr marL="285750" lvl="0" indent="-285750" algn="just">
              <a:spcBef>
                <a:spcPct val="20000"/>
              </a:spcBef>
              <a:buFont typeface="Wingdings" panose="05000000000000000000" pitchFamily="2" charset="2"/>
              <a:buChar char="ü"/>
              <a:defRPr/>
            </a:pPr>
            <a:r>
              <a:rPr kumimoji="0" lang="es-CO" b="0" i="0" u="none" strike="noStrike" kern="1200" cap="none" spc="0" normalizeH="0" baseline="0" noProof="0" dirty="0" smtClean="0">
                <a:ln>
                  <a:noFill/>
                </a:ln>
                <a:solidFill>
                  <a:schemeClr val="tx2"/>
                </a:solidFill>
                <a:effectLst/>
                <a:uLnTx/>
                <a:uFillTx/>
              </a:rPr>
              <a:t>Mostrar el portafolio de servicios a todos los Alcaldes del Departamento e invitarles a asumir los gastos de las personas ya institucionalizadas y procedentes de sus municipios.</a:t>
            </a:r>
          </a:p>
        </p:txBody>
      </p:sp>
      <p:sp>
        <p:nvSpPr>
          <p:cNvPr id="4" name="Rectangle 2"/>
          <p:cNvSpPr>
            <a:spLocks noChangeArrowheads="1"/>
          </p:cNvSpPr>
          <p:nvPr/>
        </p:nvSpPr>
        <p:spPr bwMode="auto">
          <a:xfrm>
            <a:off x="308251" y="279229"/>
            <a:ext cx="8735438" cy="49244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ctr"/>
            <a:r>
              <a:rPr lang="es-CO" sz="2600" b="1" dirty="0" smtClean="0">
                <a:solidFill>
                  <a:schemeClr val="accent1">
                    <a:lumMod val="75000"/>
                  </a:schemeClr>
                </a:solidFill>
                <a:latin typeface="Arial" pitchFamily="34" charset="0"/>
                <a:cs typeface="Arial" pitchFamily="34" charset="0"/>
              </a:rPr>
              <a:t>SUGERENCIAS DE LOS ASISTENTES</a:t>
            </a:r>
          </a:p>
        </p:txBody>
      </p:sp>
    </p:spTree>
    <p:extLst>
      <p:ext uri="{BB962C8B-B14F-4D97-AF65-F5344CB8AC3E}">
        <p14:creationId xmlns:p14="http://schemas.microsoft.com/office/powerpoint/2010/main" val="40753184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Marcador de contenido 2"/>
          <p:cNvSpPr txBox="1">
            <a:spLocks/>
          </p:cNvSpPr>
          <p:nvPr/>
        </p:nvSpPr>
        <p:spPr>
          <a:xfrm>
            <a:off x="457200" y="1202251"/>
            <a:ext cx="8229600" cy="782413"/>
          </a:xfrm>
          <a:prstGeom prst="rect">
            <a:avLst/>
          </a:prstGeom>
        </p:spPr>
        <p:txBody>
          <a:bodyPr vert="horz" lIns="91440" tIns="45720" rIns="91440" bIns="45720" rtlCol="0">
            <a:normAutofit lnSpcReduction="10000"/>
          </a:bodyPr>
          <a:lstStyle/>
          <a:p>
            <a:pPr lvl="0" algn="just">
              <a:spcBef>
                <a:spcPct val="20000"/>
              </a:spcBef>
              <a:defRPr/>
            </a:pPr>
            <a:r>
              <a:rPr lang="es-CO" sz="2400" dirty="0" smtClean="0">
                <a:solidFill>
                  <a:schemeClr val="tx2"/>
                </a:solidFill>
              </a:rPr>
              <a:t>Encuesta de 10 preguntas diligenciada por 18 personas, cuyos resultados se presentan a continuación:</a:t>
            </a:r>
            <a:endParaRPr kumimoji="0" lang="es-CO" sz="2400" b="0" i="0" u="none" strike="noStrike" kern="1200" cap="none" spc="0" normalizeH="0" noProof="0" dirty="0" smtClean="0">
              <a:ln>
                <a:noFill/>
              </a:ln>
              <a:solidFill>
                <a:schemeClr val="tx2"/>
              </a:solidFill>
              <a:effectLst/>
              <a:uLnTx/>
              <a:uFillTx/>
            </a:endParaRPr>
          </a:p>
          <a:p>
            <a:pPr lvl="0" algn="just">
              <a:spcBef>
                <a:spcPct val="20000"/>
              </a:spcBef>
              <a:defRPr/>
            </a:pPr>
            <a:endParaRPr kumimoji="0" lang="es-CO" sz="3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3" name="Título 1"/>
          <p:cNvSpPr txBox="1">
            <a:spLocks/>
          </p:cNvSpPr>
          <p:nvPr/>
        </p:nvSpPr>
        <p:spPr>
          <a:xfrm>
            <a:off x="457200" y="451284"/>
            <a:ext cx="8229600" cy="629371"/>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5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400" b="1" i="0" u="none" strike="noStrike" kern="1200" cap="none" spc="0" normalizeH="0" baseline="0" noProof="0" dirty="0" smtClean="0">
                <a:ln>
                  <a:noFill/>
                </a:ln>
                <a:solidFill>
                  <a:schemeClr val="bg1"/>
                </a:solidFill>
                <a:effectLst/>
                <a:uLnTx/>
                <a:uFillTx/>
                <a:latin typeface="+mj-lt"/>
                <a:ea typeface="+mj-ea"/>
                <a:cs typeface="+mj-cs"/>
              </a:rPr>
              <a:t>RESULTADOS DE LA ENCUESTA DE</a:t>
            </a:r>
            <a:r>
              <a:rPr kumimoji="0" lang="es-CO" sz="4400" b="1" i="0" u="none" strike="noStrike" kern="1200" cap="none" spc="0" normalizeH="0" noProof="0" dirty="0" smtClean="0">
                <a:ln>
                  <a:noFill/>
                </a:ln>
                <a:solidFill>
                  <a:schemeClr val="bg1"/>
                </a:solidFill>
                <a:effectLst/>
                <a:uLnTx/>
                <a:uFillTx/>
                <a:latin typeface="+mj-lt"/>
                <a:ea typeface="+mj-ea"/>
                <a:cs typeface="+mj-cs"/>
              </a:rPr>
              <a:t> EVALUACIÓN DE LA RPC 2019</a:t>
            </a:r>
            <a:endParaRPr kumimoji="0" lang="es-CO" sz="4400" b="1"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5" name="Gráfico 4"/>
          <p:cNvGraphicFramePr>
            <a:graphicFrameLocks/>
          </p:cNvGraphicFramePr>
          <p:nvPr>
            <p:extLst>
              <p:ext uri="{D42A27DB-BD31-4B8C-83A1-F6EECF244321}">
                <p14:modId xmlns:p14="http://schemas.microsoft.com/office/powerpoint/2010/main" val="4203411370"/>
              </p:ext>
            </p:extLst>
          </p:nvPr>
        </p:nvGraphicFramePr>
        <p:xfrm>
          <a:off x="270162" y="1984664"/>
          <a:ext cx="4229101" cy="3865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2671154462"/>
              </p:ext>
            </p:extLst>
          </p:nvPr>
        </p:nvGraphicFramePr>
        <p:xfrm>
          <a:off x="4862945" y="1984664"/>
          <a:ext cx="3927763" cy="38651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9387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6" name="Gráfico 5"/>
          <p:cNvGraphicFramePr>
            <a:graphicFrameLocks/>
          </p:cNvGraphicFramePr>
          <p:nvPr>
            <p:extLst>
              <p:ext uri="{D42A27DB-BD31-4B8C-83A1-F6EECF244321}">
                <p14:modId xmlns:p14="http://schemas.microsoft.com/office/powerpoint/2010/main" val="3221273218"/>
              </p:ext>
            </p:extLst>
          </p:nvPr>
        </p:nvGraphicFramePr>
        <p:xfrm>
          <a:off x="290945" y="768927"/>
          <a:ext cx="4000500" cy="4738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a:graphicFrameLocks/>
          </p:cNvGraphicFramePr>
          <p:nvPr>
            <p:extLst>
              <p:ext uri="{D42A27DB-BD31-4B8C-83A1-F6EECF244321}">
                <p14:modId xmlns:p14="http://schemas.microsoft.com/office/powerpoint/2010/main" val="1798906495"/>
              </p:ext>
            </p:extLst>
          </p:nvPr>
        </p:nvGraphicFramePr>
        <p:xfrm>
          <a:off x="4769427" y="768927"/>
          <a:ext cx="4000500" cy="4738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7486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7" name="Gráfico 6"/>
          <p:cNvGraphicFramePr>
            <a:graphicFrameLocks/>
          </p:cNvGraphicFramePr>
          <p:nvPr>
            <p:extLst>
              <p:ext uri="{D42A27DB-BD31-4B8C-83A1-F6EECF244321}">
                <p14:modId xmlns:p14="http://schemas.microsoft.com/office/powerpoint/2010/main" val="17760349"/>
              </p:ext>
            </p:extLst>
          </p:nvPr>
        </p:nvGraphicFramePr>
        <p:xfrm>
          <a:off x="426026" y="633846"/>
          <a:ext cx="3782292" cy="51331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p:cNvGraphicFramePr>
            <a:graphicFrameLocks/>
          </p:cNvGraphicFramePr>
          <p:nvPr>
            <p:extLst>
              <p:ext uri="{D42A27DB-BD31-4B8C-83A1-F6EECF244321}">
                <p14:modId xmlns:p14="http://schemas.microsoft.com/office/powerpoint/2010/main" val="920019796"/>
              </p:ext>
            </p:extLst>
          </p:nvPr>
        </p:nvGraphicFramePr>
        <p:xfrm>
          <a:off x="4707082" y="498765"/>
          <a:ext cx="3990109" cy="49564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6564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264779170"/>
              </p:ext>
            </p:extLst>
          </p:nvPr>
        </p:nvGraphicFramePr>
        <p:xfrm>
          <a:off x="2244436" y="665020"/>
          <a:ext cx="4187536" cy="49564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3935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367067" y="434839"/>
            <a:ext cx="6305957" cy="338554"/>
          </a:xfrm>
          <a:prstGeom prst="rect">
            <a:avLst/>
          </a:prstGeom>
        </p:spPr>
        <p:txBody>
          <a:bodyPr wrap="none">
            <a:spAutoFit/>
          </a:bodyPr>
          <a:lstStyle/>
          <a:p>
            <a:pPr algn="just" fontAlgn="ctr"/>
            <a:r>
              <a:rPr lang="es-ES" sz="1600" b="1" dirty="0"/>
              <a:t>8</a:t>
            </a:r>
            <a:r>
              <a:rPr lang="es-ES" sz="1600" b="1" dirty="0" smtClean="0"/>
              <a:t>. ¿Qué tema </a:t>
            </a:r>
            <a:r>
              <a:rPr lang="es-ES" sz="1600" b="1" dirty="0"/>
              <a:t>sugiere que sea incluido en nuestra próxima Jornada RPC</a:t>
            </a:r>
            <a:r>
              <a:rPr lang="es-ES" sz="1600" b="1" dirty="0" smtClean="0"/>
              <a:t>?</a:t>
            </a:r>
            <a:endParaRPr lang="es-ES" sz="1600" b="1" dirty="0">
              <a:solidFill>
                <a:srgbClr val="000000"/>
              </a:solidFill>
              <a:latin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477828027"/>
              </p:ext>
            </p:extLst>
          </p:nvPr>
        </p:nvGraphicFramePr>
        <p:xfrm>
          <a:off x="966355" y="1194955"/>
          <a:ext cx="7450281" cy="4530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6474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738948" y="434839"/>
            <a:ext cx="7562198" cy="338554"/>
          </a:xfrm>
          <a:prstGeom prst="rect">
            <a:avLst/>
          </a:prstGeom>
        </p:spPr>
        <p:txBody>
          <a:bodyPr wrap="none">
            <a:spAutoFit/>
          </a:bodyPr>
          <a:lstStyle/>
          <a:p>
            <a:pPr algn="just" fontAlgn="ctr"/>
            <a:r>
              <a:rPr lang="es-ES" sz="1600" b="1" dirty="0" smtClean="0"/>
              <a:t>9. ¿Qué </a:t>
            </a:r>
            <a:r>
              <a:rPr lang="es-ES" sz="1600" b="1" dirty="0"/>
              <a:t>propuesta o sugerencia realiza para el siguiente ejercicio de RPC de la entidad?</a:t>
            </a:r>
            <a:endParaRPr lang="es-ES" sz="1600" b="1" dirty="0">
              <a:solidFill>
                <a:srgbClr val="000000"/>
              </a:solidFill>
              <a:latin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40963234"/>
              </p:ext>
            </p:extLst>
          </p:nvPr>
        </p:nvGraphicFramePr>
        <p:xfrm>
          <a:off x="966355" y="1194955"/>
          <a:ext cx="7450281" cy="4530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33879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747087143"/>
              </p:ext>
            </p:extLst>
          </p:nvPr>
        </p:nvGraphicFramePr>
        <p:xfrm>
          <a:off x="696191" y="943479"/>
          <a:ext cx="7616535" cy="4517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3"/>
          <p:cNvSpPr/>
          <p:nvPr/>
        </p:nvSpPr>
        <p:spPr>
          <a:xfrm>
            <a:off x="1524000" y="297148"/>
            <a:ext cx="6096000" cy="646331"/>
          </a:xfrm>
          <a:prstGeom prst="rect">
            <a:avLst/>
          </a:prstGeom>
        </p:spPr>
        <p:txBody>
          <a:bodyPr wrap="square">
            <a:spAutoFit/>
          </a:bodyPr>
          <a:lstStyle/>
          <a:p>
            <a:pPr algn="just" fontAlgn="ctr"/>
            <a:r>
              <a:rPr lang="es-ES" dirty="0"/>
              <a:t>10. Qué propuesta desea que </a:t>
            </a:r>
            <a:r>
              <a:rPr lang="es-ES" dirty="0" smtClean="0"/>
              <a:t>sea </a:t>
            </a:r>
            <a:r>
              <a:rPr lang="es-ES" dirty="0"/>
              <a:t>tenida en cuenta en la planeación de la entidad? </a:t>
            </a:r>
            <a:endParaRPr lang="es-ES"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402167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Marcador de contenido 2"/>
          <p:cNvSpPr txBox="1">
            <a:spLocks/>
          </p:cNvSpPr>
          <p:nvPr/>
        </p:nvSpPr>
        <p:spPr>
          <a:xfrm>
            <a:off x="264967" y="1056781"/>
            <a:ext cx="8707582" cy="4938774"/>
          </a:xfrm>
          <a:prstGeom prst="rect">
            <a:avLst/>
          </a:prstGeom>
        </p:spPr>
        <p:txBody>
          <a:bodyPr vert="horz" lIns="91440" tIns="45720" rIns="91440" bIns="45720" rtlCol="0">
            <a:noAutofit/>
          </a:bodyPr>
          <a:lstStyle/>
          <a:p>
            <a:pPr lvl="0" algn="just">
              <a:spcBef>
                <a:spcPct val="20000"/>
              </a:spcBef>
              <a:defRPr/>
            </a:pPr>
            <a:r>
              <a:rPr lang="es-CO" sz="2400" dirty="0" smtClean="0"/>
              <a:t>El </a:t>
            </a:r>
            <a:r>
              <a:rPr lang="es-CO" sz="2400" dirty="0"/>
              <a:t>Gerente Dr. Yesid Orlando Díaz Garzón realizó </a:t>
            </a:r>
            <a:r>
              <a:rPr lang="es-CO" sz="2400" dirty="0" smtClean="0"/>
              <a:t>un recorrido por el Centro de Protección Jos</a:t>
            </a:r>
            <a:r>
              <a:rPr lang="es-CO" sz="2400" dirty="0"/>
              <a:t>é</a:t>
            </a:r>
            <a:r>
              <a:rPr lang="es-CO" sz="2400" dirty="0" smtClean="0"/>
              <a:t> Joaquín Vargas y a las 9:45 a.m. dio inició a la Audiencia Pública de Rendición de Cuentas con los himnos</a:t>
            </a:r>
            <a:r>
              <a:rPr kumimoji="0" lang="es-CO" sz="2400" b="0" i="0" u="none" strike="noStrike" kern="1200" cap="none" spc="0" normalizeH="0" baseline="0" noProof="0" dirty="0" smtClean="0">
                <a:ln>
                  <a:noFill/>
                </a:ln>
                <a:effectLst/>
                <a:uLnTx/>
                <a:uFillTx/>
              </a:rPr>
              <a:t> de Colombia, Cundinamarca y de la Beneficencia.</a:t>
            </a:r>
            <a:r>
              <a:rPr kumimoji="0" lang="es-CO" sz="2400" b="0" i="0" u="none" strike="noStrike" kern="1200" cap="none" spc="0" normalizeH="0" noProof="0" dirty="0" smtClean="0">
                <a:ln>
                  <a:noFill/>
                </a:ln>
                <a:effectLst/>
                <a:uLnTx/>
                <a:uFillTx/>
              </a:rPr>
              <a:t> </a:t>
            </a:r>
          </a:p>
          <a:p>
            <a:pPr lvl="0" algn="just">
              <a:spcBef>
                <a:spcPct val="20000"/>
              </a:spcBef>
              <a:defRPr/>
            </a:pPr>
            <a:r>
              <a:rPr kumimoji="0" lang="es-CO" sz="2400" b="0" i="0" u="none" strike="noStrike" kern="1200" cap="none" spc="0" normalizeH="0" noProof="0" dirty="0" smtClean="0">
                <a:ln>
                  <a:noFill/>
                </a:ln>
                <a:effectLst/>
                <a:uLnTx/>
                <a:uFillTx/>
              </a:rPr>
              <a:t>S</a:t>
            </a:r>
            <a:r>
              <a:rPr kumimoji="0" lang="es-CO" sz="2400" b="0" i="0" u="none" strike="noStrike" kern="1200" cap="none" spc="0" normalizeH="0" baseline="0" noProof="0" dirty="0" smtClean="0">
                <a:ln>
                  <a:noFill/>
                </a:ln>
                <a:effectLst/>
                <a:uLnTx/>
                <a:uFillTx/>
              </a:rPr>
              <a:t>eguidamente, </a:t>
            </a:r>
            <a:r>
              <a:rPr lang="es-CO" sz="2400" dirty="0" smtClean="0"/>
              <a:t>presentó su saludo a los presentes y enalteció la labor de todos los operadores de los centros de protección de la entidad y los 150 años de la Beneficencia, sirviendo a los más necesitados.</a:t>
            </a:r>
          </a:p>
          <a:p>
            <a:pPr lvl="0" algn="just">
              <a:spcBef>
                <a:spcPct val="20000"/>
              </a:spcBef>
              <a:defRPr/>
            </a:pPr>
            <a:r>
              <a:rPr lang="es-CO" sz="2400" dirty="0" smtClean="0"/>
              <a:t>Realzó la labor de los equipos de trabajadores del Centro Femenino Especial José Joaquín Vargas, donde han logrado triunfos importantes, como la formación académica de un grupo de usuarias allí atendidas hoy bachilleres y por la labor diaria en la protección de 660 mujeres con discapacidad mental y con derechos vulnerados.</a:t>
            </a:r>
          </a:p>
        </p:txBody>
      </p:sp>
      <p:sp>
        <p:nvSpPr>
          <p:cNvPr id="3" name="Título 1"/>
          <p:cNvSpPr txBox="1">
            <a:spLocks/>
          </p:cNvSpPr>
          <p:nvPr/>
        </p:nvSpPr>
        <p:spPr>
          <a:xfrm>
            <a:off x="457200" y="149989"/>
            <a:ext cx="8323117" cy="461665"/>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s-CO" sz="2400" b="1" dirty="0" smtClean="0">
                <a:solidFill>
                  <a:schemeClr val="tx1"/>
                </a:solidFill>
                <a:latin typeface="Arial" pitchFamily="34" charset="0"/>
                <a:cs typeface="Arial" pitchFamily="34" charset="0"/>
              </a:rPr>
              <a:t>Desarrollo de la RPC</a:t>
            </a:r>
            <a:endParaRPr kumimoji="0" lang="es-CO"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457647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486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Marcador de contenido 2"/>
          <p:cNvSpPr txBox="1">
            <a:spLocks/>
          </p:cNvSpPr>
          <p:nvPr/>
        </p:nvSpPr>
        <p:spPr>
          <a:xfrm>
            <a:off x="457200" y="322120"/>
            <a:ext cx="8229600" cy="5611090"/>
          </a:xfrm>
          <a:prstGeom prst="rect">
            <a:avLst/>
          </a:prstGeom>
        </p:spPr>
        <p:txBody>
          <a:bodyPr vert="horz" lIns="91440" tIns="45720" rIns="91440" bIns="45720" rtlCol="0">
            <a:normAutofit fontScale="47500" lnSpcReduction="20000"/>
          </a:bodyPr>
          <a:lstStyle/>
          <a:p>
            <a:pPr lvl="0" algn="just">
              <a:spcBef>
                <a:spcPct val="20000"/>
              </a:spcBef>
              <a:defRPr/>
            </a:pPr>
            <a:endParaRPr lang="es-CO" sz="3200" noProof="0" dirty="0" smtClean="0"/>
          </a:p>
          <a:p>
            <a:pPr lvl="0" algn="just">
              <a:spcBef>
                <a:spcPct val="20000"/>
              </a:spcBef>
              <a:defRPr/>
            </a:pPr>
            <a:r>
              <a:rPr lang="es-CO" sz="5100" dirty="0" smtClean="0"/>
              <a:t>EL Gerente expuso </a:t>
            </a:r>
            <a:r>
              <a:rPr lang="es-CO" sz="5100" dirty="0"/>
              <a:t>el informe de Rendición Pública de Cuentas 2019, informando de los montos de inversión y el número de personas (hombres y mujeres) atendidas por programa de protección (Niños, niñas, adolescentes, personas mayores y personas con discapacidad mental), durante el cuatrienio y durante la vigencia 2019, sobre la gestión financiera, jurídica, atención al ciudadano, proyección de estrategias, debilidades, retos y oportunidades de la entidad.</a:t>
            </a:r>
          </a:p>
          <a:p>
            <a:pPr lvl="0" algn="just">
              <a:spcBef>
                <a:spcPct val="20000"/>
              </a:spcBef>
              <a:defRPr/>
            </a:pPr>
            <a:r>
              <a:rPr lang="es-CO" sz="5100" dirty="0"/>
              <a:t>Agradeció a todos los contratistas operadores de los centros por las obras de adecuación física realizadas y los días adicionales de contratación, amparados por la cooperación que </a:t>
            </a:r>
            <a:r>
              <a:rPr lang="es-CO" sz="5100" dirty="0" smtClean="0"/>
              <a:t>les une a la entidad y </a:t>
            </a:r>
            <a:r>
              <a:rPr lang="es-CO" sz="5100" dirty="0"/>
              <a:t>que significan un ahorro económico para la </a:t>
            </a:r>
            <a:r>
              <a:rPr lang="es-CO" sz="5100" dirty="0" smtClean="0"/>
              <a:t>misma.</a:t>
            </a:r>
            <a:endParaRPr lang="es-CO" sz="5100" dirty="0"/>
          </a:p>
          <a:p>
            <a:pPr lvl="0" algn="just">
              <a:spcBef>
                <a:spcPct val="20000"/>
              </a:spcBef>
              <a:defRPr/>
            </a:pPr>
            <a:r>
              <a:rPr lang="es-CO" sz="5100" noProof="0" dirty="0" smtClean="0"/>
              <a:t>Informó del </a:t>
            </a:r>
            <a:r>
              <a:rPr kumimoji="0" lang="es-CO" sz="5100" b="0" i="0" u="none" strike="noStrike" kern="1200" cap="none" spc="0" normalizeH="0" baseline="0" noProof="0" dirty="0" smtClean="0">
                <a:ln>
                  <a:noFill/>
                </a:ln>
                <a:effectLst/>
                <a:uLnTx/>
                <a:uFillTx/>
              </a:rPr>
              <a:t>crecimiento de la inversión anual</a:t>
            </a:r>
            <a:r>
              <a:rPr kumimoji="0" lang="es-CO" sz="5100" b="0" i="0" u="none" strike="noStrike" kern="1200" cap="none" spc="0" normalizeH="0" noProof="0" dirty="0" smtClean="0">
                <a:ln>
                  <a:noFill/>
                </a:ln>
                <a:effectLst/>
                <a:uLnTx/>
                <a:uFillTx/>
              </a:rPr>
              <a:t> y el mejoramiento en las condiciones de atención de las personas atendidas en los centros.</a:t>
            </a:r>
            <a:endParaRPr kumimoji="0" lang="es-CO" sz="5100" b="0" i="0" u="none" strike="noStrike" kern="1200" cap="none" spc="0" normalizeH="0" baseline="0" noProof="0" dirty="0" smtClean="0">
              <a:ln>
                <a:noFill/>
              </a:ln>
              <a:effectLst/>
              <a:uLnTx/>
              <a:uFillTx/>
            </a:endParaRPr>
          </a:p>
          <a:p>
            <a:pPr algn="just">
              <a:spcBef>
                <a:spcPct val="20000"/>
              </a:spcBef>
              <a:defRPr/>
            </a:pPr>
            <a:r>
              <a:rPr lang="es-CO" sz="5100" dirty="0"/>
              <a:t>La </a:t>
            </a:r>
            <a:r>
              <a:rPr lang="es-CO" sz="5100" dirty="0" smtClean="0"/>
              <a:t>cofinanciación del </a:t>
            </a:r>
            <a:r>
              <a:rPr lang="es-CO" sz="5100" dirty="0"/>
              <a:t>Departamento </a:t>
            </a:r>
            <a:r>
              <a:rPr lang="es-CO" sz="5100" dirty="0" smtClean="0"/>
              <a:t>del 22% del total de la inversión en sus programas</a:t>
            </a:r>
            <a:r>
              <a:rPr kumimoji="0" lang="es-CO" sz="5100" b="0" i="0" u="none" strike="noStrike" kern="1200" cap="none" spc="0" normalizeH="0" baseline="0" noProof="0" dirty="0" smtClean="0">
                <a:ln>
                  <a:noFill/>
                </a:ln>
                <a:effectLst/>
                <a:uLnTx/>
                <a:uFillTx/>
              </a:rPr>
              <a:t> sociales,</a:t>
            </a:r>
            <a:r>
              <a:rPr kumimoji="0" lang="es-CO" sz="5100" b="0" i="0" u="none" strike="noStrike" kern="1200" cap="none" spc="0" normalizeH="0" noProof="0" dirty="0" smtClean="0">
                <a:ln>
                  <a:noFill/>
                </a:ln>
                <a:effectLst/>
                <a:uLnTx/>
                <a:uFillTx/>
              </a:rPr>
              <a:t> durante </a:t>
            </a:r>
            <a:r>
              <a:rPr kumimoji="0" lang="es-CO" sz="5100" b="0" i="0" u="none" strike="noStrike" kern="1200" cap="none" spc="0" normalizeH="0" baseline="0" noProof="0" dirty="0" smtClean="0">
                <a:ln>
                  <a:noFill/>
                </a:ln>
                <a:effectLst/>
                <a:uLnTx/>
                <a:uFillTx/>
              </a:rPr>
              <a:t>el cuatrienio.</a:t>
            </a:r>
          </a:p>
        </p:txBody>
      </p:sp>
    </p:spTree>
    <p:extLst>
      <p:ext uri="{BB962C8B-B14F-4D97-AF65-F5344CB8AC3E}">
        <p14:creationId xmlns:p14="http://schemas.microsoft.com/office/powerpoint/2010/main" val="4152197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379779856"/>
              </p:ext>
            </p:extLst>
          </p:nvPr>
        </p:nvGraphicFramePr>
        <p:xfrm>
          <a:off x="161058" y="0"/>
          <a:ext cx="8567306"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3 CuadroTexto"/>
          <p:cNvSpPr txBox="1"/>
          <p:nvPr/>
        </p:nvSpPr>
        <p:spPr>
          <a:xfrm>
            <a:off x="285749" y="6204527"/>
            <a:ext cx="2738006" cy="430887"/>
          </a:xfrm>
          <a:prstGeom prst="rect">
            <a:avLst/>
          </a:prstGeom>
          <a:noFill/>
        </p:spPr>
        <p:txBody>
          <a:bodyPr wrap="square" rtlCol="0">
            <a:spAutoFit/>
          </a:bodyPr>
          <a:lstStyle/>
          <a:p>
            <a:r>
              <a:rPr lang="es-CO" sz="1100" dirty="0" smtClean="0">
                <a:latin typeface="Arial" panose="020B0604020202020204" pitchFamily="34" charset="0"/>
                <a:cs typeface="Arial" panose="020B0604020202020204" pitchFamily="34" charset="0"/>
              </a:rPr>
              <a:t>Fuente: Estadísticas mensuales, consolida Oficina Asesora de Planeación</a:t>
            </a:r>
            <a:endParaRPr lang="es-CO"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824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2917973407"/>
              </p:ext>
            </p:extLst>
          </p:nvPr>
        </p:nvGraphicFramePr>
        <p:xfrm>
          <a:off x="480138" y="1007918"/>
          <a:ext cx="8229600" cy="4325216"/>
        </p:xfrm>
        <a:graphic>
          <a:graphicData uri="http://schemas.openxmlformats.org/drawingml/2006/chart">
            <c:chart xmlns:c="http://schemas.openxmlformats.org/drawingml/2006/chart" xmlns:r="http://schemas.openxmlformats.org/officeDocument/2006/relationships" r:id="rId3"/>
          </a:graphicData>
        </a:graphic>
      </p:graphicFrame>
      <p:sp>
        <p:nvSpPr>
          <p:cNvPr id="3" name="Título 1"/>
          <p:cNvSpPr txBox="1">
            <a:spLocks/>
          </p:cNvSpPr>
          <p:nvPr/>
        </p:nvSpPr>
        <p:spPr>
          <a:xfrm>
            <a:off x="480138" y="310456"/>
            <a:ext cx="8229600" cy="369332"/>
          </a:xfrm>
          <a:prstGeom prst="rect">
            <a:avLst/>
          </a:prstGeom>
          <a:solidFill>
            <a:srgbClr val="92D050"/>
          </a:solidFill>
          <a:ln w="25400" cap="flat" cmpd="sng" algn="ctr">
            <a:solidFill>
              <a:schemeClr val="tx2"/>
            </a:solidFill>
            <a:prstDash val="solid"/>
          </a:ln>
          <a:effectLst>
            <a:innerShdw blurRad="63500" dist="50800" dir="135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NÚMERO DE PERSONAS PROTEGIDAS EN 2019 (Oct)</a:t>
            </a:r>
            <a:endParaRPr kumimoji="0" lang="es-CO"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 name="2 CuadroTexto"/>
          <p:cNvSpPr txBox="1"/>
          <p:nvPr/>
        </p:nvSpPr>
        <p:spPr>
          <a:xfrm>
            <a:off x="625407" y="5523141"/>
            <a:ext cx="7074258" cy="338554"/>
          </a:xfrm>
          <a:prstGeom prst="rect">
            <a:avLst/>
          </a:prstGeom>
          <a:noFill/>
        </p:spPr>
        <p:txBody>
          <a:bodyPr wrap="square" rtlCol="0">
            <a:spAutoFit/>
          </a:bodyPr>
          <a:lstStyle/>
          <a:p>
            <a:r>
              <a:rPr lang="es-CO" sz="1600" dirty="0" smtClean="0">
                <a:latin typeface="Arial" panose="020B0604020202020204" pitchFamily="34" charset="0"/>
                <a:cs typeface="Arial" panose="020B0604020202020204" pitchFamily="34" charset="0"/>
              </a:rPr>
              <a:t>Fuente</a:t>
            </a:r>
            <a:r>
              <a:rPr lang="es-CO" sz="1600" dirty="0" smtClean="0"/>
              <a:t>: </a:t>
            </a:r>
            <a:r>
              <a:rPr lang="es-CO" sz="1600" dirty="0"/>
              <a:t>E</a:t>
            </a:r>
            <a:r>
              <a:rPr lang="es-CO" sz="1600" dirty="0" smtClean="0"/>
              <a:t>stadísticas mensuales a octubre de 2019, consolida Oficina de Planeación</a:t>
            </a:r>
            <a:endParaRPr lang="es-CO" sz="1600" dirty="0"/>
          </a:p>
        </p:txBody>
      </p:sp>
    </p:spTree>
    <p:extLst>
      <p:ext uri="{BB962C8B-B14F-4D97-AF65-F5344CB8AC3E}">
        <p14:creationId xmlns:p14="http://schemas.microsoft.com/office/powerpoint/2010/main" val="3034286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446755611"/>
              </p:ext>
            </p:extLst>
          </p:nvPr>
        </p:nvGraphicFramePr>
        <p:xfrm>
          <a:off x="228598" y="1397114"/>
          <a:ext cx="8738756" cy="3896591"/>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2184689">
                  <a:extLst>
                    <a:ext uri="{9D8B030D-6E8A-4147-A177-3AD203B41FA5}">
                      <a16:colId xmlns:a16="http://schemas.microsoft.com/office/drawing/2014/main" val="3077743009"/>
                    </a:ext>
                  </a:extLst>
                </a:gridCol>
                <a:gridCol w="2184689">
                  <a:extLst>
                    <a:ext uri="{9D8B030D-6E8A-4147-A177-3AD203B41FA5}">
                      <a16:colId xmlns:a16="http://schemas.microsoft.com/office/drawing/2014/main" val="906009006"/>
                    </a:ext>
                  </a:extLst>
                </a:gridCol>
                <a:gridCol w="2184689">
                  <a:extLst>
                    <a:ext uri="{9D8B030D-6E8A-4147-A177-3AD203B41FA5}">
                      <a16:colId xmlns:a16="http://schemas.microsoft.com/office/drawing/2014/main" val="1661070296"/>
                    </a:ext>
                  </a:extLst>
                </a:gridCol>
                <a:gridCol w="2184689">
                  <a:extLst>
                    <a:ext uri="{9D8B030D-6E8A-4147-A177-3AD203B41FA5}">
                      <a16:colId xmlns:a16="http://schemas.microsoft.com/office/drawing/2014/main" val="3348303290"/>
                    </a:ext>
                  </a:extLst>
                </a:gridCol>
              </a:tblGrid>
              <a:tr h="886349">
                <a:tc>
                  <a:txBody>
                    <a:bodyPr/>
                    <a:lstStyle/>
                    <a:p>
                      <a:pPr algn="ctr" fontAlgn="ctr"/>
                      <a:r>
                        <a:rPr lang="es-CO" sz="1600" b="1" u="none" strike="noStrike" dirty="0">
                          <a:effectLst/>
                          <a:latin typeface="Arial" panose="020B0604020202020204" pitchFamily="34" charset="0"/>
                          <a:cs typeface="Arial" panose="020B0604020202020204" pitchFamily="34" charset="0"/>
                        </a:rPr>
                        <a:t>PROGRAMA</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ctr" fontAlgn="ctr"/>
                      <a:r>
                        <a:rPr lang="es-CO" sz="1600" b="1" u="none" strike="noStrike" dirty="0">
                          <a:effectLst/>
                          <a:latin typeface="Arial" panose="020B0604020202020204" pitchFamily="34" charset="0"/>
                          <a:cs typeface="Arial" panose="020B0604020202020204" pitchFamily="34" charset="0"/>
                        </a:rPr>
                        <a:t>RECURSOS PROPIOS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ctr" fontAlgn="ctr"/>
                      <a:r>
                        <a:rPr lang="es-CO" sz="1600" b="1" u="none" strike="noStrike" dirty="0">
                          <a:effectLst/>
                          <a:latin typeface="Arial" panose="020B0604020202020204" pitchFamily="34" charset="0"/>
                          <a:cs typeface="Arial" panose="020B0604020202020204" pitchFamily="34" charset="0"/>
                        </a:rPr>
                        <a:t>TRANSFERENCIA DEPARTAMENTO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ctr" fontAlgn="ctr"/>
                      <a:r>
                        <a:rPr lang="es-CO" sz="1600" b="1" u="none" strike="noStrike" dirty="0">
                          <a:effectLst/>
                          <a:latin typeface="Arial" panose="020B0604020202020204" pitchFamily="34" charset="0"/>
                          <a:cs typeface="Arial" panose="020B0604020202020204" pitchFamily="34" charset="0"/>
                        </a:rPr>
                        <a:t>TOTAL</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2902210896"/>
                  </a:ext>
                </a:extLst>
              </a:tr>
              <a:tr h="1003414">
                <a:tc>
                  <a:txBody>
                    <a:bodyPr/>
                    <a:lstStyle/>
                    <a:p>
                      <a:pPr algn="l" fontAlgn="ctr"/>
                      <a:r>
                        <a:rPr lang="es-CO" sz="1800" b="1" u="none" strike="noStrike" dirty="0">
                          <a:effectLst/>
                          <a:latin typeface="Arial" panose="020B0604020202020204" pitchFamily="34" charset="0"/>
                          <a:cs typeface="Arial" panose="020B0604020202020204" pitchFamily="34" charset="0"/>
                        </a:rPr>
                        <a:t>ADULTO MAYOR</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r" fontAlgn="ctr"/>
                      <a:r>
                        <a:rPr lang="es-CO" sz="2400" u="none" strike="noStrike" dirty="0">
                          <a:effectLst/>
                          <a:latin typeface="Arial" panose="020B0604020202020204" pitchFamily="34" charset="0"/>
                          <a:cs typeface="Arial" panose="020B0604020202020204" pitchFamily="34" charset="0"/>
                        </a:rPr>
                        <a:t>14.072.172.731</a:t>
                      </a:r>
                      <a:endParaRPr lang="es-CO"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r" fontAlgn="ctr"/>
                      <a:r>
                        <a:rPr lang="es-CO" sz="2400" u="none" strike="noStrike" dirty="0">
                          <a:effectLst/>
                          <a:latin typeface="Arial" panose="020B0604020202020204" pitchFamily="34" charset="0"/>
                          <a:cs typeface="Arial" panose="020B0604020202020204" pitchFamily="34" charset="0"/>
                        </a:rPr>
                        <a:t>0</a:t>
                      </a:r>
                      <a:endParaRPr lang="es-CO"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r" fontAlgn="ctr"/>
                      <a:r>
                        <a:rPr lang="es-CO" sz="2400" u="none" strike="noStrike" dirty="0">
                          <a:effectLst/>
                          <a:latin typeface="Arial" panose="020B0604020202020204" pitchFamily="34" charset="0"/>
                          <a:cs typeface="Arial" panose="020B0604020202020204" pitchFamily="34" charset="0"/>
                        </a:rPr>
                        <a:t>14.072.172.731</a:t>
                      </a:r>
                      <a:endParaRPr lang="es-CO"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723754238"/>
                  </a:ext>
                </a:extLst>
              </a:tr>
              <a:tr h="1003414">
                <a:tc>
                  <a:txBody>
                    <a:bodyPr/>
                    <a:lstStyle/>
                    <a:p>
                      <a:pPr algn="l" fontAlgn="b"/>
                      <a:r>
                        <a:rPr lang="es-CO" sz="1800" b="1" u="none" strike="noStrike" dirty="0">
                          <a:effectLst/>
                          <a:latin typeface="Arial" panose="020B0604020202020204" pitchFamily="34" charset="0"/>
                          <a:cs typeface="Arial" panose="020B0604020202020204" pitchFamily="34" charset="0"/>
                        </a:rPr>
                        <a:t>DISCAPACIDAD </a:t>
                      </a:r>
                      <a:r>
                        <a:rPr lang="es-CO" sz="1800" b="1" u="none" strike="noStrike" dirty="0" smtClean="0">
                          <a:effectLst/>
                          <a:latin typeface="Arial" panose="020B0604020202020204" pitchFamily="34" charset="0"/>
                          <a:cs typeface="Arial" panose="020B0604020202020204" pitchFamily="34" charset="0"/>
                        </a:rPr>
                        <a:t>MENTAL</a:t>
                      </a:r>
                    </a:p>
                    <a:p>
                      <a:pPr algn="l" fontAlgn="b"/>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3">
                        <a:lumMod val="40000"/>
                        <a:lumOff val="60000"/>
                      </a:schemeClr>
                    </a:solidFill>
                  </a:tcPr>
                </a:tc>
                <a:tc>
                  <a:txBody>
                    <a:bodyPr/>
                    <a:lstStyle/>
                    <a:p>
                      <a:pPr algn="r" fontAlgn="ctr"/>
                      <a:r>
                        <a:rPr lang="es-CO" sz="2400" u="none" strike="noStrike" dirty="0">
                          <a:effectLst/>
                          <a:latin typeface="Arial" panose="020B0604020202020204" pitchFamily="34" charset="0"/>
                          <a:cs typeface="Arial" panose="020B0604020202020204" pitchFamily="34" charset="0"/>
                        </a:rPr>
                        <a:t>20.039.961.303</a:t>
                      </a:r>
                      <a:endParaRPr lang="es-CO"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r" fontAlgn="ctr"/>
                      <a:r>
                        <a:rPr lang="es-CO" sz="2400" u="none" strike="noStrike" dirty="0">
                          <a:effectLst/>
                          <a:latin typeface="Arial" panose="020B0604020202020204" pitchFamily="34" charset="0"/>
                          <a:cs typeface="Arial" panose="020B0604020202020204" pitchFamily="34" charset="0"/>
                        </a:rPr>
                        <a:t>10.000.000.000</a:t>
                      </a:r>
                      <a:endParaRPr lang="es-CO"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r" fontAlgn="ctr"/>
                      <a:r>
                        <a:rPr lang="es-CO" sz="2400" u="none" strike="noStrike" dirty="0">
                          <a:effectLst/>
                          <a:latin typeface="Arial" panose="020B0604020202020204" pitchFamily="34" charset="0"/>
                          <a:cs typeface="Arial" panose="020B0604020202020204" pitchFamily="34" charset="0"/>
                        </a:rPr>
                        <a:t>30.039.961.303</a:t>
                      </a:r>
                      <a:endParaRPr lang="es-CO"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1579127332"/>
                  </a:ext>
                </a:extLst>
              </a:tr>
              <a:tr h="1003414">
                <a:tc>
                  <a:txBody>
                    <a:bodyPr/>
                    <a:lstStyle/>
                    <a:p>
                      <a:pPr algn="ctr" fontAlgn="ctr"/>
                      <a:r>
                        <a:rPr lang="es-CO" sz="1800" b="1" u="none" strike="noStrike" dirty="0">
                          <a:effectLst/>
                          <a:latin typeface="Arial" panose="020B0604020202020204" pitchFamily="34" charset="0"/>
                          <a:cs typeface="Arial" panose="020B0604020202020204" pitchFamily="34" charset="0"/>
                        </a:rPr>
                        <a:t>TOTAL</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r" fontAlgn="ctr"/>
                      <a:r>
                        <a:rPr lang="es-CO" sz="2400" b="1" u="none" strike="noStrike" dirty="0">
                          <a:effectLst/>
                          <a:latin typeface="Arial" panose="020B0604020202020204" pitchFamily="34" charset="0"/>
                          <a:cs typeface="Arial" panose="020B0604020202020204" pitchFamily="34" charset="0"/>
                        </a:rPr>
                        <a:t>34.112.134.034</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r" fontAlgn="ctr"/>
                      <a:r>
                        <a:rPr lang="es-CO" sz="2400" b="1" u="none" strike="noStrike" dirty="0">
                          <a:effectLst/>
                          <a:latin typeface="Arial" panose="020B0604020202020204" pitchFamily="34" charset="0"/>
                          <a:cs typeface="Arial" panose="020B0604020202020204" pitchFamily="34" charset="0"/>
                        </a:rPr>
                        <a:t>10.000.000.000</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tc>
                  <a:txBody>
                    <a:bodyPr/>
                    <a:lstStyle/>
                    <a:p>
                      <a:pPr algn="r" fontAlgn="ctr"/>
                      <a:r>
                        <a:rPr lang="es-CO" sz="2400" b="1" u="none" strike="noStrike" dirty="0">
                          <a:effectLst/>
                          <a:latin typeface="Arial" panose="020B0604020202020204" pitchFamily="34" charset="0"/>
                          <a:cs typeface="Arial" panose="020B0604020202020204" pitchFamily="34" charset="0"/>
                        </a:rPr>
                        <a:t>44.112.134.034</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1275794095"/>
                  </a:ext>
                </a:extLst>
              </a:tr>
            </a:tbl>
          </a:graphicData>
        </a:graphic>
      </p:graphicFrame>
      <p:sp>
        <p:nvSpPr>
          <p:cNvPr id="3" name="Título 1"/>
          <p:cNvSpPr txBox="1">
            <a:spLocks/>
          </p:cNvSpPr>
          <p:nvPr/>
        </p:nvSpPr>
        <p:spPr>
          <a:xfrm>
            <a:off x="480138" y="493713"/>
            <a:ext cx="8229600" cy="646331"/>
          </a:xfrm>
          <a:prstGeom prst="rect">
            <a:avLst/>
          </a:prstGeom>
          <a:solidFill>
            <a:srgbClr val="92D050"/>
          </a:solidFill>
          <a:ln w="25400" cap="flat" cmpd="sng" algn="ctr">
            <a:solidFill>
              <a:schemeClr val="tx2"/>
            </a:solidFill>
            <a:prstDash val="solid"/>
          </a:ln>
          <a:effectLst>
            <a:innerShdw blurRad="63500" dist="50800" dir="135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s-CO" b="1" dirty="0" smtClean="0">
                <a:solidFill>
                  <a:schemeClr val="tx1"/>
                </a:solidFill>
                <a:latin typeface="Arial" pitchFamily="34" charset="0"/>
                <a:cs typeface="Arial" pitchFamily="34" charset="0"/>
              </a:rPr>
              <a:t>INVERSIÓN EN LOS PROGRAMAS DE PROTECCIÓN SOCIAL </a:t>
            </a:r>
            <a:r>
              <a:rPr kumimoji="0" lang="es-CO"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EN 2019 (Oct)</a:t>
            </a:r>
            <a:endParaRPr kumimoji="0" lang="es-CO"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 name="2 CuadroTexto"/>
          <p:cNvSpPr txBox="1"/>
          <p:nvPr/>
        </p:nvSpPr>
        <p:spPr>
          <a:xfrm>
            <a:off x="384464" y="5550775"/>
            <a:ext cx="6595352" cy="276999"/>
          </a:xfrm>
          <a:prstGeom prst="rect">
            <a:avLst/>
          </a:prstGeom>
          <a:noFill/>
        </p:spPr>
        <p:txBody>
          <a:bodyPr wrap="square" rtlCol="0">
            <a:spAutoFit/>
          </a:bodyPr>
          <a:lstStyle/>
          <a:p>
            <a:r>
              <a:rPr lang="es-CO" sz="1200" dirty="0" smtClean="0">
                <a:latin typeface="Arial" panose="020B0604020202020204" pitchFamily="34" charset="0"/>
                <a:cs typeface="Arial" panose="020B0604020202020204" pitchFamily="34" charset="0"/>
              </a:rPr>
              <a:t>Fuente: Ejecución pasiva a octubre a 31 de 2019, Subgerencia Financiera</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432754"/>
      </p:ext>
    </p:extLst>
  </p:cSld>
  <p:clrMapOvr>
    <a:masterClrMapping/>
  </p:clrMapOvr>
  <p:timing>
    <p:tnLst>
      <p:par>
        <p:cTn id="1" dur="indefinite" restart="never" nodeType="tmRoot"/>
      </p:par>
    </p:tnLst>
  </p:timing>
</p:sld>
</file>

<file path=ppt/theme/_rels/themeOverrid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4685</TotalTime>
  <Words>3383</Words>
  <Application>Microsoft Office PowerPoint</Application>
  <PresentationFormat>Presentación en pantalla (4:3)</PresentationFormat>
  <Paragraphs>559</Paragraphs>
  <Slides>50</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50</vt:i4>
      </vt:variant>
    </vt:vector>
  </HeadingPairs>
  <TitlesOfParts>
    <vt:vector size="57" baseType="lpstr">
      <vt:lpstr>Arial</vt:lpstr>
      <vt:lpstr>Calibri</vt:lpstr>
      <vt:lpstr>Perpetua</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Carlos Hoyos Castro</dc:creator>
  <cp:lastModifiedBy>Doris Analida Lozano Escobar</cp:lastModifiedBy>
  <cp:revision>346</cp:revision>
  <dcterms:created xsi:type="dcterms:W3CDTF">2016-05-25T21:54:10Z</dcterms:created>
  <dcterms:modified xsi:type="dcterms:W3CDTF">2020-01-28T15:23:57Z</dcterms:modified>
</cp:coreProperties>
</file>