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8" r:id="rId2"/>
    <p:sldId id="263" r:id="rId3"/>
    <p:sldId id="295" r:id="rId4"/>
    <p:sldId id="321" r:id="rId5"/>
    <p:sldId id="320" r:id="rId6"/>
    <p:sldId id="296" r:id="rId7"/>
    <p:sldId id="297" r:id="rId8"/>
    <p:sldId id="298" r:id="rId9"/>
    <p:sldId id="294" r:id="rId10"/>
    <p:sldId id="273" r:id="rId11"/>
    <p:sldId id="318" r:id="rId12"/>
    <p:sldId id="276" r:id="rId13"/>
    <p:sldId id="301" r:id="rId14"/>
    <p:sldId id="302" r:id="rId15"/>
    <p:sldId id="303" r:id="rId16"/>
    <p:sldId id="304" r:id="rId17"/>
    <p:sldId id="322" r:id="rId18"/>
    <p:sldId id="270" r:id="rId19"/>
    <p:sldId id="309" r:id="rId20"/>
    <p:sldId id="310" r:id="rId21"/>
    <p:sldId id="312" r:id="rId22"/>
    <p:sldId id="311" r:id="rId23"/>
    <p:sldId id="268" r:id="rId24"/>
    <p:sldId id="323" r:id="rId25"/>
    <p:sldId id="265" r:id="rId26"/>
    <p:sldId id="267" r:id="rId27"/>
    <p:sldId id="261" r:id="rId28"/>
    <p:sldId id="277" r:id="rId29"/>
    <p:sldId id="279" r:id="rId30"/>
    <p:sldId id="262" r:id="rId31"/>
    <p:sldId id="264" r:id="rId32"/>
    <p:sldId id="269" r:id="rId33"/>
    <p:sldId id="283" r:id="rId34"/>
    <p:sldId id="284" r:id="rId35"/>
    <p:sldId id="285" r:id="rId36"/>
    <p:sldId id="286" r:id="rId37"/>
    <p:sldId id="288" r:id="rId38"/>
    <p:sldId id="289" r:id="rId39"/>
    <p:sldId id="290" r:id="rId40"/>
    <p:sldId id="314" r:id="rId41"/>
    <p:sldId id="315" r:id="rId42"/>
    <p:sldId id="316" r:id="rId43"/>
  </p:sldIdLst>
  <p:sldSz cx="9144000" cy="6858000" type="letter"/>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9" autoAdjust="0"/>
  </p:normalViewPr>
  <p:slideViewPr>
    <p:cSldViewPr snapToGrid="0" snapToObjects="1">
      <p:cViewPr>
        <p:scale>
          <a:sx n="90" d="100"/>
          <a:sy n="90" d="100"/>
        </p:scale>
        <p:origin x="-804"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abello\AppData\Local\Microsoft\Windows\Temporary%20Internet%20Files\Content.Outlook\B88P0M0J\MONITOREANDO%202!%20TRIMESTRE%20%202015_agto3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abello\AppData\Local\Microsoft\Windows\Temporary%20Internet%20Files\Content.Outlook\B88P0M0J\MONITOREANDO%203%20TRIMESTRE%20%202015_oct3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1">
            <a:lumMod val="75000"/>
          </a:schemeClr>
        </a:solidFill>
        <a:ln w="6350">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Pt>
            <c:idx val="0"/>
            <c:invertIfNegative val="0"/>
            <c:bubble3D val="0"/>
            <c:spPr>
              <a:solidFill>
                <a:schemeClr val="bg1">
                  <a:lumMod val="9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dPt>
          <c:dPt>
            <c:idx val="1"/>
            <c:invertIfNegative val="0"/>
            <c:bubble3D val="0"/>
            <c:spPr>
              <a:solidFill>
                <a:srgbClr val="00B050"/>
              </a:solidFill>
              <a:effectLst>
                <a:outerShdw blurRad="57150" dist="19050" dir="5400000" algn="ctr" rotWithShape="0">
                  <a:srgbClr val="000000">
                    <a:alpha val="63000"/>
                  </a:srgbClr>
                </a:outerShdw>
              </a:effectLst>
              <a:scene3d>
                <a:camera prst="orthographicFront"/>
                <a:lightRig rig="threePt" dir="t"/>
              </a:scene3d>
              <a:sp3d>
                <a:bevelT/>
              </a:sp3d>
            </c:spPr>
          </c:dPt>
          <c:dLbls>
            <c:dLbl>
              <c:idx val="0"/>
              <c:layout>
                <c:manualLayout>
                  <c:x val="2.9970773303992004E-2"/>
                  <c:y val="0.20812793749618508"/>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3740673245538609E-2"/>
                  <c:y val="0.2077861197582860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rot="0" vert="horz"/>
              <a:lstStyle/>
              <a:p>
                <a:pPr>
                  <a:defRPr sz="1400"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PRENSA!$H$4:$I$4</c:f>
              <c:strCache>
                <c:ptCount val="2"/>
                <c:pt idx="0">
                  <c:v>Programado (2012 - 2015)</c:v>
                </c:pt>
                <c:pt idx="1">
                  <c:v>Ejecutado (2012-2014)</c:v>
                </c:pt>
              </c:strCache>
            </c:strRef>
          </c:cat>
          <c:val>
            <c:numRef>
              <c:f>(PRENSA!$H$7,PRENSA!$J$7)</c:f>
              <c:numCache>
                <c:formatCode>0%</c:formatCode>
                <c:ptCount val="2"/>
                <c:pt idx="0">
                  <c:v>1</c:v>
                </c:pt>
                <c:pt idx="1">
                  <c:v>0.9375</c:v>
                </c:pt>
              </c:numCache>
            </c:numRef>
          </c:val>
          <c:shape val="cylinder"/>
        </c:ser>
        <c:dLbls>
          <c:showLegendKey val="0"/>
          <c:showVal val="0"/>
          <c:showCatName val="0"/>
          <c:showSerName val="0"/>
          <c:showPercent val="0"/>
          <c:showBubbleSize val="0"/>
        </c:dLbls>
        <c:gapWidth val="150"/>
        <c:shape val="box"/>
        <c:axId val="206335360"/>
        <c:axId val="206345344"/>
        <c:axId val="0"/>
      </c:bar3DChart>
      <c:catAx>
        <c:axId val="206335360"/>
        <c:scaling>
          <c:orientation val="minMax"/>
        </c:scaling>
        <c:delete val="1"/>
        <c:axPos val="b"/>
        <c:numFmt formatCode="General" sourceLinked="1"/>
        <c:majorTickMark val="none"/>
        <c:minorTickMark val="none"/>
        <c:tickLblPos val="none"/>
        <c:crossAx val="206345344"/>
        <c:crosses val="autoZero"/>
        <c:auto val="1"/>
        <c:lblAlgn val="ctr"/>
        <c:lblOffset val="100"/>
        <c:noMultiLvlLbl val="0"/>
      </c:catAx>
      <c:valAx>
        <c:axId val="206345344"/>
        <c:scaling>
          <c:orientation val="minMax"/>
          <c:max val="1"/>
          <c:min val="0"/>
        </c:scaling>
        <c:delete val="1"/>
        <c:axPos val="l"/>
        <c:numFmt formatCode="0%" sourceLinked="1"/>
        <c:majorTickMark val="none"/>
        <c:minorTickMark val="none"/>
        <c:tickLblPos val="none"/>
        <c:crossAx val="206335360"/>
        <c:crosses val="autoZero"/>
        <c:crossBetween val="between"/>
      </c:valAx>
      <c:spPr>
        <a:noFill/>
        <a:ln w="25400">
          <a:noFill/>
        </a:ln>
      </c:spPr>
    </c:plotArea>
    <c:plotVisOnly val="1"/>
    <c:dispBlanksAs val="gap"/>
    <c:showDLblsOverMax val="0"/>
  </c:chart>
  <c:spPr>
    <a:noFill/>
    <a:ln w="6350">
      <a:noFill/>
    </a:ln>
  </c:spPr>
  <c:txPr>
    <a:bodyPr/>
    <a:lstStyle/>
    <a:p>
      <a:pPr>
        <a:defRPr>
          <a:solidFill>
            <a:sysClr val="windowText" lastClr="000000"/>
          </a:solidFill>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87083851360681E-2"/>
          <c:y val="0.18480786055589313"/>
          <c:w val="0.81922685826839736"/>
          <c:h val="0.67040410896913805"/>
        </c:manualLayout>
      </c:layout>
      <c:barChart>
        <c:barDir val="bar"/>
        <c:grouping val="clustered"/>
        <c:varyColors val="0"/>
        <c:ser>
          <c:idx val="1"/>
          <c:order val="0"/>
          <c:tx>
            <c:strRef>
              <c:f>'Beneficencia '!$I$6</c:f>
              <c:strCache>
                <c:ptCount val="1"/>
                <c:pt idx="0">
                  <c:v>Ejecutado (2012-2015)</c:v>
                </c:pt>
              </c:strCache>
            </c:strRef>
          </c:tx>
          <c:spPr>
            <a:solidFill>
              <a:srgbClr val="00B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Pt>
            <c:idx val="0"/>
            <c:invertIfNegative val="0"/>
            <c:bubble3D val="0"/>
            <c:spPr>
              <a:solidFill>
                <a:srgbClr val="00B050"/>
              </a:solidFill>
              <a:ln>
                <a:noFill/>
              </a:ln>
              <a:effectLst>
                <a:outerShdw blurRad="57150" dist="19050" dir="5400000" algn="ctr" rotWithShape="0">
                  <a:srgbClr val="000000">
                    <a:alpha val="63000"/>
                  </a:srgbClr>
                </a:outerShdw>
              </a:effectLst>
              <a:scene3d>
                <a:camera prst="orthographicFront"/>
                <a:lightRig rig="threePt" dir="t"/>
              </a:scene3d>
              <a:sp3d>
                <a:bevelT/>
              </a:sp3d>
            </c:spPr>
          </c:dPt>
          <c:dLbls>
            <c:spPr>
              <a:noFill/>
              <a:ln w="25400">
                <a:noFill/>
              </a:ln>
            </c:spPr>
            <c:txPr>
              <a:bodyPr rot="0" spcFirstLastPara="1" vertOverflow="ellipsis" vert="horz" wrap="square" lIns="38100" tIns="19050" rIns="38100" bIns="19050" anchor="ctr" anchorCtr="1">
                <a:spAutoFit/>
              </a:bodyPr>
              <a:lstStyle/>
              <a:p>
                <a:pPr>
                  <a:defRPr lang="es-ES" sz="900" b="0"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'Beneficencia '!$B$7:$B$11</c:f>
              <c:numCache>
                <c:formatCode>General</c:formatCode>
                <c:ptCount val="5"/>
                <c:pt idx="0">
                  <c:v>52</c:v>
                </c:pt>
                <c:pt idx="1">
                  <c:v>96</c:v>
                </c:pt>
                <c:pt idx="2">
                  <c:v>234</c:v>
                </c:pt>
                <c:pt idx="3">
                  <c:v>195</c:v>
                </c:pt>
                <c:pt idx="4">
                  <c:v>278</c:v>
                </c:pt>
              </c:numCache>
            </c:numRef>
          </c:cat>
          <c:val>
            <c:numRef>
              <c:f>'Beneficencia '!$I$7:$I$11</c:f>
              <c:numCache>
                <c:formatCode>0%</c:formatCode>
                <c:ptCount val="5"/>
                <c:pt idx="0">
                  <c:v>0.97791666666666699</c:v>
                </c:pt>
                <c:pt idx="1">
                  <c:v>1</c:v>
                </c:pt>
                <c:pt idx="2">
                  <c:v>0.93854166666666705</c:v>
                </c:pt>
                <c:pt idx="3">
                  <c:v>1</c:v>
                </c:pt>
                <c:pt idx="4">
                  <c:v>0.9375</c:v>
                </c:pt>
              </c:numCache>
            </c:numRef>
          </c:val>
        </c:ser>
        <c:dLbls>
          <c:showLegendKey val="0"/>
          <c:showVal val="0"/>
          <c:showCatName val="0"/>
          <c:showSerName val="0"/>
          <c:showPercent val="0"/>
          <c:showBubbleSize val="0"/>
        </c:dLbls>
        <c:gapWidth val="115"/>
        <c:overlap val="-20"/>
        <c:axId val="210012032"/>
        <c:axId val="210034688"/>
      </c:barChart>
      <c:catAx>
        <c:axId val="21001203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lang="es-ES" sz="900" b="1" i="0" u="none" strike="noStrike" kern="1200" cap="all" baseline="0">
                    <a:solidFill>
                      <a:sysClr val="windowText" lastClr="000000"/>
                    </a:solidFill>
                    <a:latin typeface="+mn-lt"/>
                    <a:ea typeface="+mn-ea"/>
                    <a:cs typeface="+mn-cs"/>
                  </a:defRPr>
                </a:pPr>
                <a:r>
                  <a:rPr lang="en-US" dirty="0">
                    <a:solidFill>
                      <a:sysClr val="windowText" lastClr="000000"/>
                    </a:solidFill>
                  </a:rPr>
                  <a:t>No. META</a:t>
                </a:r>
              </a:p>
            </c:rich>
          </c:tx>
          <c:overlay val="0"/>
          <c:spPr>
            <a:noFill/>
            <a:ln w="25400">
              <a:noFill/>
            </a:ln>
          </c:spPr>
        </c:title>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lang="es-ES" sz="900" b="0" i="0" u="none" strike="noStrike" kern="1200" baseline="0">
                <a:solidFill>
                  <a:sysClr val="windowText" lastClr="000000"/>
                </a:solidFill>
                <a:latin typeface="+mn-lt"/>
                <a:ea typeface="+mn-ea"/>
                <a:cs typeface="+mn-cs"/>
              </a:defRPr>
            </a:pPr>
            <a:endParaRPr lang="es-CO"/>
          </a:p>
        </c:txPr>
        <c:crossAx val="210034688"/>
        <c:crosses val="autoZero"/>
        <c:auto val="1"/>
        <c:lblAlgn val="ctr"/>
        <c:lblOffset val="100"/>
        <c:noMultiLvlLbl val="0"/>
      </c:catAx>
      <c:valAx>
        <c:axId val="210034688"/>
        <c:scaling>
          <c:orientation val="minMax"/>
          <c:max val="1"/>
          <c:min val="0"/>
        </c:scaling>
        <c:delete val="1"/>
        <c:axPos val="b"/>
        <c:numFmt formatCode="0%" sourceLinked="1"/>
        <c:majorTickMark val="out"/>
        <c:minorTickMark val="none"/>
        <c:tickLblPos val="none"/>
        <c:crossAx val="210012032"/>
        <c:crosses val="autoZero"/>
        <c:crossBetween val="between"/>
      </c:valAx>
      <c:spPr>
        <a:noFill/>
        <a:ln w="25400">
          <a:noFill/>
        </a:ln>
      </c:spPr>
    </c:plotArea>
    <c:plotVisOnly val="1"/>
    <c:dispBlanksAs val="gap"/>
    <c:showDLblsOverMax val="0"/>
  </c:chart>
  <c:spPr>
    <a:noFill/>
    <a:ln w="6350">
      <a:noFill/>
    </a:ln>
  </c:spPr>
  <c:txPr>
    <a:bodyPr/>
    <a:lstStyle/>
    <a:p>
      <a:pPr>
        <a:defRPr/>
      </a:pPr>
      <a:endParaRPr lang="es-CO"/>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0.49277</cdr:x>
      <cdr:y>0.536</cdr:y>
    </cdr:from>
    <cdr:to>
      <cdr:x>0.65759</cdr:x>
      <cdr:y>0.57486</cdr:y>
    </cdr:to>
    <cdr:sp macro="" textlink="">
      <cdr:nvSpPr>
        <cdr:cNvPr id="2" name="CuadroTexto 1"/>
        <cdr:cNvSpPr txBox="1"/>
      </cdr:nvSpPr>
      <cdr:spPr>
        <a:xfrm xmlns:a="http://schemas.openxmlformats.org/drawingml/2006/main">
          <a:off x="2257425" y="2233613"/>
          <a:ext cx="752475" cy="161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O"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7A5F7-1207-4316-A9BD-3AC36614B9A7}" type="datetimeFigureOut">
              <a:rPr lang="es-CO" smtClean="0"/>
              <a:pPr/>
              <a:t>29/08/2019</a:t>
            </a:fld>
            <a:endParaRPr lang="es-CO"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1EBBB-3BF0-4622-B071-A36760FD15A8}" type="slidenum">
              <a:rPr lang="es-CO" smtClean="0"/>
              <a:pPr/>
              <a:t>‹Nº›</a:t>
            </a:fld>
            <a:endParaRPr lang="es-CO" dirty="0"/>
          </a:p>
        </p:txBody>
      </p:sp>
    </p:spTree>
    <p:extLst>
      <p:ext uri="{BB962C8B-B14F-4D97-AF65-F5344CB8AC3E}">
        <p14:creationId xmlns:p14="http://schemas.microsoft.com/office/powerpoint/2010/main" val="1082850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9761EBBB-3BF0-4622-B071-A36760FD15A8}" type="slidenum">
              <a:rPr lang="es-CO" smtClean="0"/>
              <a:pPr/>
              <a:t>25</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02356DDA-71AA-7542-A602-3AADA1B92E70}" type="datetimeFigureOut">
              <a:rPr lang="es-ES" smtClean="0"/>
              <a:pPr/>
              <a:t>29/08/2019</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A37B1C8-CAD1-5B40-8C3F-75D9BE3B58D5}" type="slidenum">
              <a:rPr lang="es-ES" smtClean="0"/>
              <a:pPr/>
              <a:t>‹Nº›</a:t>
            </a:fld>
            <a:endParaRPr lang="es-ES" dirty="0"/>
          </a:p>
        </p:txBody>
      </p:sp>
    </p:spTree>
    <p:extLst>
      <p:ext uri="{BB962C8B-B14F-4D97-AF65-F5344CB8AC3E}">
        <p14:creationId xmlns:p14="http://schemas.microsoft.com/office/powerpoint/2010/main" val="12387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2356DDA-71AA-7542-A602-3AADA1B92E70}" type="datetimeFigureOut">
              <a:rPr lang="es-ES" smtClean="0"/>
              <a:pPr/>
              <a:t>29/08/2019</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A37B1C8-CAD1-5B40-8C3F-75D9BE3B58D5}" type="slidenum">
              <a:rPr lang="es-ES" smtClean="0"/>
              <a:pPr/>
              <a:t>‹Nº›</a:t>
            </a:fld>
            <a:endParaRPr lang="es-ES" dirty="0"/>
          </a:p>
        </p:txBody>
      </p:sp>
    </p:spTree>
    <p:extLst>
      <p:ext uri="{BB962C8B-B14F-4D97-AF65-F5344CB8AC3E}">
        <p14:creationId xmlns:p14="http://schemas.microsoft.com/office/powerpoint/2010/main" val="3197976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2356DDA-71AA-7542-A602-3AADA1B92E70}" type="datetimeFigureOut">
              <a:rPr lang="es-ES" smtClean="0"/>
              <a:pPr/>
              <a:t>29/08/2019</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A37B1C8-CAD1-5B40-8C3F-75D9BE3B58D5}" type="slidenum">
              <a:rPr lang="es-ES" smtClean="0"/>
              <a:pPr/>
              <a:t>‹Nº›</a:t>
            </a:fld>
            <a:endParaRPr lang="es-ES" dirty="0"/>
          </a:p>
        </p:txBody>
      </p:sp>
    </p:spTree>
    <p:extLst>
      <p:ext uri="{BB962C8B-B14F-4D97-AF65-F5344CB8AC3E}">
        <p14:creationId xmlns:p14="http://schemas.microsoft.com/office/powerpoint/2010/main" val="365466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2356DDA-71AA-7542-A602-3AADA1B92E70}" type="datetimeFigureOut">
              <a:rPr lang="es-ES" smtClean="0"/>
              <a:pPr/>
              <a:t>29/08/2019</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A37B1C8-CAD1-5B40-8C3F-75D9BE3B58D5}" type="slidenum">
              <a:rPr lang="es-ES" smtClean="0"/>
              <a:pPr/>
              <a:t>‹Nº›</a:t>
            </a:fld>
            <a:endParaRPr lang="es-ES" dirty="0"/>
          </a:p>
        </p:txBody>
      </p:sp>
    </p:spTree>
    <p:extLst>
      <p:ext uri="{BB962C8B-B14F-4D97-AF65-F5344CB8AC3E}">
        <p14:creationId xmlns:p14="http://schemas.microsoft.com/office/powerpoint/2010/main" val="137142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02356DDA-71AA-7542-A602-3AADA1B92E70}" type="datetimeFigureOut">
              <a:rPr lang="es-ES" smtClean="0"/>
              <a:pPr/>
              <a:t>29/08/2019</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A37B1C8-CAD1-5B40-8C3F-75D9BE3B58D5}" type="slidenum">
              <a:rPr lang="es-ES" smtClean="0"/>
              <a:pPr/>
              <a:t>‹Nº›</a:t>
            </a:fld>
            <a:endParaRPr lang="es-ES" dirty="0"/>
          </a:p>
        </p:txBody>
      </p:sp>
    </p:spTree>
    <p:extLst>
      <p:ext uri="{BB962C8B-B14F-4D97-AF65-F5344CB8AC3E}">
        <p14:creationId xmlns:p14="http://schemas.microsoft.com/office/powerpoint/2010/main" val="366546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02356DDA-71AA-7542-A602-3AADA1B92E70}" type="datetimeFigureOut">
              <a:rPr lang="es-ES" smtClean="0"/>
              <a:pPr/>
              <a:t>29/08/2019</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FA37B1C8-CAD1-5B40-8C3F-75D9BE3B58D5}" type="slidenum">
              <a:rPr lang="es-ES" smtClean="0"/>
              <a:pPr/>
              <a:t>‹Nº›</a:t>
            </a:fld>
            <a:endParaRPr lang="es-ES" dirty="0"/>
          </a:p>
        </p:txBody>
      </p:sp>
    </p:spTree>
    <p:extLst>
      <p:ext uri="{BB962C8B-B14F-4D97-AF65-F5344CB8AC3E}">
        <p14:creationId xmlns:p14="http://schemas.microsoft.com/office/powerpoint/2010/main" val="197514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02356DDA-71AA-7542-A602-3AADA1B92E70}" type="datetimeFigureOut">
              <a:rPr lang="es-ES" smtClean="0"/>
              <a:pPr/>
              <a:t>29/08/2019</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FA37B1C8-CAD1-5B40-8C3F-75D9BE3B58D5}" type="slidenum">
              <a:rPr lang="es-ES" smtClean="0"/>
              <a:pPr/>
              <a:t>‹Nº›</a:t>
            </a:fld>
            <a:endParaRPr lang="es-ES" dirty="0"/>
          </a:p>
        </p:txBody>
      </p:sp>
    </p:spTree>
    <p:extLst>
      <p:ext uri="{BB962C8B-B14F-4D97-AF65-F5344CB8AC3E}">
        <p14:creationId xmlns:p14="http://schemas.microsoft.com/office/powerpoint/2010/main" val="117383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02356DDA-71AA-7542-A602-3AADA1B92E70}" type="datetimeFigureOut">
              <a:rPr lang="es-ES" smtClean="0"/>
              <a:pPr/>
              <a:t>29/08/2019</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FA37B1C8-CAD1-5B40-8C3F-75D9BE3B58D5}" type="slidenum">
              <a:rPr lang="es-ES" smtClean="0"/>
              <a:pPr/>
              <a:t>‹Nº›</a:t>
            </a:fld>
            <a:endParaRPr lang="es-ES" dirty="0"/>
          </a:p>
        </p:txBody>
      </p:sp>
    </p:spTree>
    <p:extLst>
      <p:ext uri="{BB962C8B-B14F-4D97-AF65-F5344CB8AC3E}">
        <p14:creationId xmlns:p14="http://schemas.microsoft.com/office/powerpoint/2010/main" val="253155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2356DDA-71AA-7542-A602-3AADA1B92E70}" type="datetimeFigureOut">
              <a:rPr lang="es-ES" smtClean="0"/>
              <a:pPr/>
              <a:t>29/08/2019</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FA37B1C8-CAD1-5B40-8C3F-75D9BE3B58D5}" type="slidenum">
              <a:rPr lang="es-ES" smtClean="0"/>
              <a:pPr/>
              <a:t>‹Nº›</a:t>
            </a:fld>
            <a:endParaRPr lang="es-ES" dirty="0"/>
          </a:p>
        </p:txBody>
      </p:sp>
    </p:spTree>
    <p:extLst>
      <p:ext uri="{BB962C8B-B14F-4D97-AF65-F5344CB8AC3E}">
        <p14:creationId xmlns:p14="http://schemas.microsoft.com/office/powerpoint/2010/main" val="226278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2356DDA-71AA-7542-A602-3AADA1B92E70}" type="datetimeFigureOut">
              <a:rPr lang="es-ES" smtClean="0"/>
              <a:pPr/>
              <a:t>29/08/2019</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FA37B1C8-CAD1-5B40-8C3F-75D9BE3B58D5}" type="slidenum">
              <a:rPr lang="es-ES" smtClean="0"/>
              <a:pPr/>
              <a:t>‹Nº›</a:t>
            </a:fld>
            <a:endParaRPr lang="es-ES" dirty="0"/>
          </a:p>
        </p:txBody>
      </p:sp>
    </p:spTree>
    <p:extLst>
      <p:ext uri="{BB962C8B-B14F-4D97-AF65-F5344CB8AC3E}">
        <p14:creationId xmlns:p14="http://schemas.microsoft.com/office/powerpoint/2010/main" val="8723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2356DDA-71AA-7542-A602-3AADA1B92E70}" type="datetimeFigureOut">
              <a:rPr lang="es-ES" smtClean="0"/>
              <a:pPr/>
              <a:t>29/08/2019</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FA37B1C8-CAD1-5B40-8C3F-75D9BE3B58D5}" type="slidenum">
              <a:rPr lang="es-ES" smtClean="0"/>
              <a:pPr/>
              <a:t>‹Nº›</a:t>
            </a:fld>
            <a:endParaRPr lang="es-ES" dirty="0"/>
          </a:p>
        </p:txBody>
      </p:sp>
    </p:spTree>
    <p:extLst>
      <p:ext uri="{BB962C8B-B14F-4D97-AF65-F5344CB8AC3E}">
        <p14:creationId xmlns:p14="http://schemas.microsoft.com/office/powerpoint/2010/main" val="1366488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56DDA-71AA-7542-A602-3AADA1B92E70}" type="datetimeFigureOut">
              <a:rPr lang="es-ES" smtClean="0"/>
              <a:pPr/>
              <a:t>29/08/2019</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7B1C8-CAD1-5B40-8C3F-75D9BE3B58D5}" type="slidenum">
              <a:rPr lang="es-ES" smtClean="0"/>
              <a:pPr/>
              <a:t>‹Nº›</a:t>
            </a:fld>
            <a:endParaRPr lang="es-ES" dirty="0"/>
          </a:p>
        </p:txBody>
      </p:sp>
    </p:spTree>
    <p:extLst>
      <p:ext uri="{BB962C8B-B14F-4D97-AF65-F5344CB8AC3E}">
        <p14:creationId xmlns:p14="http://schemas.microsoft.com/office/powerpoint/2010/main" val="2078820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undinamarca.gov.co/wps/portal/Beneficencia"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CONTRATOS%202015%20VIGENTES.xl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71206" y="1028700"/>
            <a:ext cx="4379340" cy="803938"/>
          </a:xfrm>
          <a:prstGeom prst="rect">
            <a:avLst/>
          </a:prstGeom>
          <a:noFill/>
        </p:spPr>
        <p:txBody>
          <a:bodyPr wrap="none" rtlCol="0">
            <a:spAutoFit/>
          </a:bodyPr>
          <a:lstStyle/>
          <a:p>
            <a:pPr algn="ctr">
              <a:lnSpc>
                <a:spcPct val="70000"/>
              </a:lnSpc>
            </a:pPr>
            <a:r>
              <a:rPr lang="en-US" sz="3200" b="1" dirty="0">
                <a:solidFill>
                  <a:schemeClr val="tx2"/>
                </a:solidFill>
              </a:rPr>
              <a:t>INFORME DE EMPALME  </a:t>
            </a:r>
            <a:endParaRPr lang="en-US" sz="3200" b="1" dirty="0" smtClean="0">
              <a:solidFill>
                <a:schemeClr val="tx2"/>
              </a:solidFill>
            </a:endParaRPr>
          </a:p>
          <a:p>
            <a:pPr algn="ctr">
              <a:lnSpc>
                <a:spcPct val="70000"/>
              </a:lnSpc>
            </a:pPr>
            <a:r>
              <a:rPr lang="en-US" sz="3200" b="1" dirty="0" smtClean="0">
                <a:solidFill>
                  <a:schemeClr val="tx2"/>
                </a:solidFill>
              </a:rPr>
              <a:t>2012 </a:t>
            </a:r>
            <a:r>
              <a:rPr lang="en-US" sz="3200" b="1" dirty="0">
                <a:solidFill>
                  <a:schemeClr val="tx2"/>
                </a:solidFill>
              </a:rPr>
              <a:t>- 2015</a:t>
            </a:r>
          </a:p>
        </p:txBody>
      </p:sp>
      <p:sp>
        <p:nvSpPr>
          <p:cNvPr id="5" name="CuadroTexto 1"/>
          <p:cNvSpPr txBox="1"/>
          <p:nvPr/>
        </p:nvSpPr>
        <p:spPr>
          <a:xfrm>
            <a:off x="1488874" y="2486025"/>
            <a:ext cx="6239401" cy="437043"/>
          </a:xfrm>
          <a:prstGeom prst="rect">
            <a:avLst/>
          </a:prstGeom>
          <a:noFill/>
        </p:spPr>
        <p:txBody>
          <a:bodyPr wrap="none" rtlCol="0">
            <a:spAutoFit/>
          </a:bodyPr>
          <a:lstStyle>
            <a:defPPr>
              <a:defRPr lang="es-ES"/>
            </a:defPPr>
            <a:lvl1pPr algn="ctr">
              <a:lnSpc>
                <a:spcPct val="70000"/>
              </a:lnSpc>
              <a:defRPr sz="3200" b="1">
                <a:solidFill>
                  <a:schemeClr val="tx2"/>
                </a:solidFill>
              </a:defRPr>
            </a:lvl1pPr>
          </a:lstStyle>
          <a:p>
            <a:r>
              <a:rPr lang="es-CO" dirty="0" smtClean="0"/>
              <a:t>BENEFICENCIA DE CUNDINAMARCA</a:t>
            </a:r>
            <a:endParaRPr lang="es-ES" dirty="0"/>
          </a:p>
        </p:txBody>
      </p:sp>
      <p:sp>
        <p:nvSpPr>
          <p:cNvPr id="6" name="CuadroTexto 1"/>
          <p:cNvSpPr txBox="1"/>
          <p:nvPr/>
        </p:nvSpPr>
        <p:spPr>
          <a:xfrm>
            <a:off x="2176125" y="3585206"/>
            <a:ext cx="4674421" cy="781752"/>
          </a:xfrm>
          <a:prstGeom prst="rect">
            <a:avLst/>
          </a:prstGeom>
          <a:noFill/>
        </p:spPr>
        <p:txBody>
          <a:bodyPr wrap="none" rtlCol="0">
            <a:spAutoFit/>
          </a:bodyPr>
          <a:lstStyle>
            <a:defPPr>
              <a:defRPr lang="es-ES"/>
            </a:defPPr>
            <a:lvl1pPr algn="ctr">
              <a:lnSpc>
                <a:spcPct val="70000"/>
              </a:lnSpc>
              <a:defRPr sz="3200" b="1">
                <a:solidFill>
                  <a:schemeClr val="tx2"/>
                </a:solidFill>
              </a:defRPr>
            </a:lvl1pPr>
          </a:lstStyle>
          <a:p>
            <a:r>
              <a:rPr lang="es-CO" dirty="0" smtClean="0"/>
              <a:t>Luis Alberto García Chaves</a:t>
            </a:r>
            <a:endParaRPr lang="es-ES" dirty="0" smtClean="0"/>
          </a:p>
          <a:p>
            <a:r>
              <a:rPr lang="es-CO" dirty="0" smtClean="0"/>
              <a:t>Gerente General </a:t>
            </a:r>
          </a:p>
        </p:txBody>
      </p:sp>
      <p:sp>
        <p:nvSpPr>
          <p:cNvPr id="7" name="6 CuadroTexto"/>
          <p:cNvSpPr txBox="1"/>
          <p:nvPr/>
        </p:nvSpPr>
        <p:spPr>
          <a:xfrm>
            <a:off x="3657601" y="4823269"/>
            <a:ext cx="5103628" cy="369332"/>
          </a:xfrm>
          <a:prstGeom prst="rect">
            <a:avLst/>
          </a:prstGeom>
          <a:noFill/>
        </p:spPr>
        <p:txBody>
          <a:bodyPr wrap="square" rtlCol="0">
            <a:spAutoFit/>
          </a:bodyPr>
          <a:lstStyle/>
          <a:p>
            <a:r>
              <a:rPr lang="es-CO" dirty="0" smtClean="0">
                <a:hlinkClick r:id="rId3"/>
              </a:rPr>
              <a:t>www.cundinamarca.gov.co/wps/portal/Beneficencia</a:t>
            </a:r>
            <a:endParaRPr lang="es-CO" dirty="0"/>
          </a:p>
        </p:txBody>
      </p:sp>
    </p:spTree>
    <p:extLst>
      <p:ext uri="{BB962C8B-B14F-4D97-AF65-F5344CB8AC3E}">
        <p14:creationId xmlns:p14="http://schemas.microsoft.com/office/powerpoint/2010/main" val="1359226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66949" y="274638"/>
            <a:ext cx="6718517" cy="573087"/>
          </a:xfrm>
        </p:spPr>
        <p:txBody>
          <a:bodyPr>
            <a:normAutofit fontScale="90000"/>
          </a:bodyPr>
          <a:lstStyle/>
          <a:p>
            <a:r>
              <a:rPr lang="es-CO" dirty="0" smtClean="0">
                <a:solidFill>
                  <a:schemeClr val="accent1">
                    <a:lumMod val="75000"/>
                  </a:schemeClr>
                </a:solidFill>
              </a:rPr>
              <a:t>Recurso Humano</a:t>
            </a:r>
            <a:endParaRPr lang="es-CO" dirty="0">
              <a:solidFill>
                <a:schemeClr val="accent1">
                  <a:lumMod val="75000"/>
                </a:schemeClr>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872316680"/>
              </p:ext>
            </p:extLst>
          </p:nvPr>
        </p:nvGraphicFramePr>
        <p:xfrm>
          <a:off x="361950" y="1249045"/>
          <a:ext cx="3594100" cy="2526523"/>
        </p:xfrm>
        <a:graphic>
          <a:graphicData uri="http://schemas.openxmlformats.org/drawingml/2006/table">
            <a:tbl>
              <a:tblPr/>
              <a:tblGrid>
                <a:gridCol w="2676525"/>
                <a:gridCol w="917575"/>
              </a:tblGrid>
              <a:tr h="557780">
                <a:tc>
                  <a:txBody>
                    <a:bodyPr/>
                    <a:lstStyle/>
                    <a:p>
                      <a:pPr algn="ctr">
                        <a:spcAft>
                          <a:spcPts val="0"/>
                        </a:spcAft>
                      </a:pPr>
                      <a:r>
                        <a:rPr lang="es-ES" sz="1200" b="1" dirty="0">
                          <a:latin typeface="Verdana"/>
                          <a:ea typeface="Times New Roman"/>
                          <a:cs typeface="Verdana"/>
                        </a:rPr>
                        <a:t>Tipo de Nombramiento</a:t>
                      </a:r>
                      <a:endParaRPr lang="es-CO" sz="12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b="1" dirty="0" smtClean="0">
                          <a:latin typeface="Verdana"/>
                          <a:ea typeface="Times New Roman"/>
                          <a:cs typeface="Verdana"/>
                        </a:rPr>
                        <a:t>No. </a:t>
                      </a:r>
                      <a:r>
                        <a:rPr lang="es-ES" sz="1200" b="1" dirty="0">
                          <a:latin typeface="Verdana"/>
                          <a:ea typeface="Times New Roman"/>
                          <a:cs typeface="Verdana"/>
                        </a:rPr>
                        <a:t>de Cargos</a:t>
                      </a:r>
                      <a:endParaRPr lang="es-CO" sz="12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2189">
                <a:tc>
                  <a:txBody>
                    <a:bodyPr/>
                    <a:lstStyle/>
                    <a:p>
                      <a:pPr algn="just">
                        <a:spcAft>
                          <a:spcPts val="0"/>
                        </a:spcAft>
                      </a:pPr>
                      <a:r>
                        <a:rPr lang="es-ES" sz="1200" dirty="0">
                          <a:latin typeface="Verdana"/>
                          <a:ea typeface="Times New Roman"/>
                          <a:cs typeface="Verdana"/>
                        </a:rPr>
                        <a:t>Libre Nombramiento y Remoción</a:t>
                      </a:r>
                      <a:endParaRPr lang="es-CO" sz="12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dirty="0">
                          <a:solidFill>
                            <a:schemeClr val="tx1"/>
                          </a:solidFill>
                          <a:latin typeface="Verdana"/>
                          <a:ea typeface="Times New Roman"/>
                          <a:cs typeface="Verdana"/>
                        </a:rPr>
                        <a:t>13</a:t>
                      </a:r>
                      <a:endParaRPr lang="es-CO" sz="1200" dirty="0">
                        <a:solidFill>
                          <a:schemeClr val="tx1"/>
                        </a:solidFill>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8890">
                <a:tc>
                  <a:txBody>
                    <a:bodyPr/>
                    <a:lstStyle/>
                    <a:p>
                      <a:pPr algn="just">
                        <a:spcAft>
                          <a:spcPts val="0"/>
                        </a:spcAft>
                      </a:pPr>
                      <a:r>
                        <a:rPr lang="es-ES" sz="1200" dirty="0">
                          <a:latin typeface="Verdana"/>
                          <a:ea typeface="Times New Roman"/>
                          <a:cs typeface="Verdana"/>
                        </a:rPr>
                        <a:t>Carrera Administrativa</a:t>
                      </a:r>
                      <a:endParaRPr lang="es-CO" sz="12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dirty="0">
                          <a:latin typeface="Verdana"/>
                          <a:ea typeface="Times New Roman"/>
                          <a:cs typeface="Verdana"/>
                        </a:rPr>
                        <a:t>38</a:t>
                      </a:r>
                      <a:endParaRPr lang="es-CO" sz="12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8890">
                <a:tc>
                  <a:txBody>
                    <a:bodyPr/>
                    <a:lstStyle/>
                    <a:p>
                      <a:pPr algn="just">
                        <a:spcAft>
                          <a:spcPts val="0"/>
                        </a:spcAft>
                      </a:pPr>
                      <a:r>
                        <a:rPr lang="es-ES" sz="1200" dirty="0">
                          <a:latin typeface="Verdana"/>
                          <a:ea typeface="Times New Roman"/>
                          <a:cs typeface="Verdana"/>
                        </a:rPr>
                        <a:t>Provisionales</a:t>
                      </a:r>
                      <a:endParaRPr lang="es-CO" sz="12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dirty="0">
                          <a:latin typeface="Verdana"/>
                          <a:ea typeface="Times New Roman"/>
                          <a:cs typeface="Verdana"/>
                        </a:rPr>
                        <a:t>12</a:t>
                      </a:r>
                      <a:endParaRPr lang="es-CO" sz="12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9942">
                <a:tc>
                  <a:txBody>
                    <a:bodyPr/>
                    <a:lstStyle/>
                    <a:p>
                      <a:pPr algn="just">
                        <a:spcAft>
                          <a:spcPts val="0"/>
                        </a:spcAft>
                      </a:pPr>
                      <a:r>
                        <a:rPr lang="es-ES" sz="1200" dirty="0" smtClean="0">
                          <a:latin typeface="Verdana"/>
                          <a:ea typeface="Times New Roman"/>
                          <a:cs typeface="Verdana"/>
                        </a:rPr>
                        <a:t>Período </a:t>
                      </a:r>
                      <a:r>
                        <a:rPr lang="es-ES" sz="1200" dirty="0">
                          <a:latin typeface="Verdana"/>
                          <a:ea typeface="Times New Roman"/>
                          <a:cs typeface="Verdana"/>
                        </a:rPr>
                        <a:t>fijo (Jefe </a:t>
                      </a:r>
                      <a:r>
                        <a:rPr lang="es-ES" sz="1200" dirty="0" smtClean="0">
                          <a:latin typeface="Verdana"/>
                          <a:ea typeface="Times New Roman"/>
                          <a:cs typeface="Verdana"/>
                        </a:rPr>
                        <a:t>Oficina Control Interno</a:t>
                      </a:r>
                      <a:endParaRPr lang="es-CO" sz="12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dirty="0">
                          <a:latin typeface="Verdana"/>
                          <a:ea typeface="Times New Roman"/>
                          <a:cs typeface="Verdana"/>
                        </a:rPr>
                        <a:t>1</a:t>
                      </a:r>
                      <a:endParaRPr lang="es-CO" sz="12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9942">
                <a:tc>
                  <a:txBody>
                    <a:bodyPr/>
                    <a:lstStyle/>
                    <a:p>
                      <a:pPr algn="just">
                        <a:spcAft>
                          <a:spcPts val="0"/>
                        </a:spcAft>
                      </a:pPr>
                      <a:r>
                        <a:rPr lang="es-CO" sz="1200" dirty="0" smtClean="0">
                          <a:latin typeface="Verdana"/>
                          <a:ea typeface="Times New Roman"/>
                          <a:cs typeface="Verdana"/>
                        </a:rPr>
                        <a:t>Vacantes</a:t>
                      </a:r>
                      <a:endParaRPr lang="es-CO" sz="12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200" dirty="0" smtClean="0">
                          <a:latin typeface="Verdana"/>
                          <a:ea typeface="Times New Roman"/>
                          <a:cs typeface="Verdana"/>
                        </a:rPr>
                        <a:t>0</a:t>
                      </a:r>
                      <a:endParaRPr lang="es-CO" sz="12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8890">
                <a:tc>
                  <a:txBody>
                    <a:bodyPr/>
                    <a:lstStyle/>
                    <a:p>
                      <a:pPr algn="ctr">
                        <a:spcAft>
                          <a:spcPts val="0"/>
                        </a:spcAft>
                      </a:pPr>
                      <a:r>
                        <a:rPr lang="es-ES" sz="1200" b="1" dirty="0">
                          <a:latin typeface="Verdana"/>
                          <a:ea typeface="Times New Roman"/>
                          <a:cs typeface="Verdana"/>
                        </a:rPr>
                        <a:t>Total</a:t>
                      </a:r>
                      <a:endParaRPr lang="es-CO" sz="12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b="1" dirty="0">
                          <a:latin typeface="Verdana"/>
                          <a:ea typeface="Times New Roman"/>
                          <a:cs typeface="Verdana"/>
                        </a:rPr>
                        <a:t>64</a:t>
                      </a:r>
                      <a:endParaRPr lang="es-CO" sz="12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433193042"/>
              </p:ext>
            </p:extLst>
          </p:nvPr>
        </p:nvGraphicFramePr>
        <p:xfrm>
          <a:off x="4714874" y="1249045"/>
          <a:ext cx="4231911" cy="2388030"/>
        </p:xfrm>
        <a:graphic>
          <a:graphicData uri="http://schemas.openxmlformats.org/drawingml/2006/table">
            <a:tbl>
              <a:tblPr/>
              <a:tblGrid>
                <a:gridCol w="3069626"/>
                <a:gridCol w="1162285"/>
              </a:tblGrid>
              <a:tr h="477606">
                <a:tc gridSpan="2">
                  <a:txBody>
                    <a:bodyPr/>
                    <a:lstStyle/>
                    <a:p>
                      <a:pPr algn="ctr">
                        <a:spcAft>
                          <a:spcPts val="0"/>
                        </a:spcAft>
                      </a:pPr>
                      <a:r>
                        <a:rPr lang="es-ES" sz="1400" b="1" dirty="0" smtClean="0">
                          <a:latin typeface="Verdana"/>
                          <a:ea typeface="Times New Roman"/>
                          <a:cs typeface="Verdana"/>
                        </a:rPr>
                        <a:t>Planta de personal vigencia 2015</a:t>
                      </a:r>
                    </a:p>
                    <a:p>
                      <a:pPr algn="ctr">
                        <a:spcAft>
                          <a:spcPts val="0"/>
                        </a:spcAft>
                      </a:pPr>
                      <a:endParaRPr lang="es-CO" sz="1400" dirty="0">
                        <a:latin typeface="Verdana"/>
                        <a:ea typeface="Times New Roman"/>
                        <a:cs typeface="Verdana"/>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r>
              <a:tr h="477606">
                <a:tc>
                  <a:txBody>
                    <a:bodyPr/>
                    <a:lstStyle/>
                    <a:p>
                      <a:pPr algn="ctr">
                        <a:spcAft>
                          <a:spcPts val="0"/>
                        </a:spcAft>
                      </a:pPr>
                      <a:r>
                        <a:rPr lang="es-ES" sz="1400" b="1" dirty="0" smtClean="0">
                          <a:latin typeface="Verdana"/>
                          <a:ea typeface="Times New Roman"/>
                          <a:cs typeface="Verdana"/>
                        </a:rPr>
                        <a:t>Denominación</a:t>
                      </a:r>
                    </a:p>
                    <a:p>
                      <a:pPr algn="ctr">
                        <a:spcAft>
                          <a:spcPts val="0"/>
                        </a:spcAft>
                      </a:pPr>
                      <a:endParaRPr lang="es-CO" sz="1400" dirty="0">
                        <a:latin typeface="Verdana"/>
                        <a:ea typeface="Times New Roman"/>
                        <a:cs typeface="Verdana"/>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400" b="1" dirty="0" smtClean="0">
                          <a:latin typeface="Verdana"/>
                          <a:ea typeface="Times New Roman"/>
                          <a:cs typeface="Verdana"/>
                        </a:rPr>
                        <a:t>Nro. Cargos</a:t>
                      </a:r>
                      <a:endParaRPr lang="es-CO" sz="1400" dirty="0">
                        <a:latin typeface="Verdana"/>
                        <a:ea typeface="Times New Roman"/>
                        <a:cs typeface="Verdana"/>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803">
                <a:tc>
                  <a:txBody>
                    <a:bodyPr/>
                    <a:lstStyle/>
                    <a:p>
                      <a:pPr algn="ctr">
                        <a:spcAft>
                          <a:spcPts val="0"/>
                        </a:spcAft>
                      </a:pPr>
                      <a:r>
                        <a:rPr lang="es-ES" sz="1400" dirty="0" smtClean="0">
                          <a:solidFill>
                            <a:srgbClr val="000000"/>
                          </a:solidFill>
                          <a:latin typeface="Verdana"/>
                          <a:ea typeface="Times New Roman"/>
                          <a:cs typeface="Verdana"/>
                        </a:rPr>
                        <a:t>Directivo</a:t>
                      </a:r>
                      <a:endParaRPr lang="es-CO" sz="1400" dirty="0">
                        <a:latin typeface="Verdana"/>
                        <a:ea typeface="Times New Roman"/>
                        <a:cs typeface="Verdana"/>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400" dirty="0">
                          <a:solidFill>
                            <a:srgbClr val="000000"/>
                          </a:solidFill>
                          <a:latin typeface="Verdana"/>
                          <a:ea typeface="Times New Roman"/>
                          <a:cs typeface="Verdana"/>
                        </a:rPr>
                        <a:t>7</a:t>
                      </a:r>
                      <a:endParaRPr lang="es-CO" sz="1400" dirty="0">
                        <a:latin typeface="Verdana"/>
                        <a:ea typeface="Times New Roman"/>
                        <a:cs typeface="Verdana"/>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803">
                <a:tc>
                  <a:txBody>
                    <a:bodyPr/>
                    <a:lstStyle/>
                    <a:p>
                      <a:pPr algn="ctr">
                        <a:spcAft>
                          <a:spcPts val="0"/>
                        </a:spcAft>
                      </a:pPr>
                      <a:r>
                        <a:rPr lang="es-ES" sz="1400" dirty="0" smtClean="0">
                          <a:solidFill>
                            <a:srgbClr val="000000"/>
                          </a:solidFill>
                          <a:latin typeface="Verdana"/>
                          <a:ea typeface="Times New Roman"/>
                          <a:cs typeface="Verdana"/>
                        </a:rPr>
                        <a:t>Asesor</a:t>
                      </a:r>
                      <a:endParaRPr lang="es-CO" sz="1400" dirty="0">
                        <a:latin typeface="Verdana"/>
                        <a:ea typeface="Times New Roman"/>
                        <a:cs typeface="Verdana"/>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400" dirty="0">
                          <a:solidFill>
                            <a:srgbClr val="000000"/>
                          </a:solidFill>
                          <a:latin typeface="Verdana"/>
                          <a:ea typeface="Times New Roman"/>
                          <a:cs typeface="Verdana"/>
                        </a:rPr>
                        <a:t>2</a:t>
                      </a:r>
                      <a:endParaRPr lang="es-CO" sz="1400" dirty="0">
                        <a:latin typeface="Verdana"/>
                        <a:ea typeface="Times New Roman"/>
                        <a:cs typeface="Verdana"/>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803">
                <a:tc>
                  <a:txBody>
                    <a:bodyPr/>
                    <a:lstStyle/>
                    <a:p>
                      <a:pPr algn="ctr">
                        <a:spcAft>
                          <a:spcPts val="0"/>
                        </a:spcAft>
                      </a:pPr>
                      <a:r>
                        <a:rPr lang="es-ES" sz="1400" dirty="0" smtClean="0">
                          <a:solidFill>
                            <a:srgbClr val="000000"/>
                          </a:solidFill>
                          <a:latin typeface="Verdana"/>
                          <a:ea typeface="Times New Roman"/>
                          <a:cs typeface="Verdana"/>
                        </a:rPr>
                        <a:t>Profesional</a:t>
                      </a:r>
                      <a:endParaRPr lang="es-CO" sz="1400" dirty="0">
                        <a:latin typeface="Verdana"/>
                        <a:ea typeface="Times New Roman"/>
                        <a:cs typeface="Verdana"/>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400" dirty="0">
                          <a:solidFill>
                            <a:srgbClr val="000000"/>
                          </a:solidFill>
                          <a:latin typeface="Verdana"/>
                          <a:ea typeface="Times New Roman"/>
                          <a:cs typeface="Verdana"/>
                        </a:rPr>
                        <a:t>22</a:t>
                      </a:r>
                      <a:endParaRPr lang="es-CO" sz="1400" dirty="0">
                        <a:latin typeface="Verdana"/>
                        <a:ea typeface="Times New Roman"/>
                        <a:cs typeface="Verdana"/>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803">
                <a:tc>
                  <a:txBody>
                    <a:bodyPr/>
                    <a:lstStyle/>
                    <a:p>
                      <a:pPr algn="ctr">
                        <a:spcAft>
                          <a:spcPts val="0"/>
                        </a:spcAft>
                      </a:pPr>
                      <a:r>
                        <a:rPr lang="es-ES" sz="1400" dirty="0" smtClean="0">
                          <a:solidFill>
                            <a:srgbClr val="000000"/>
                          </a:solidFill>
                          <a:latin typeface="Verdana"/>
                          <a:ea typeface="Times New Roman"/>
                          <a:cs typeface="Verdana"/>
                        </a:rPr>
                        <a:t>Técnicos</a:t>
                      </a:r>
                      <a:endParaRPr lang="es-CO" sz="1400" dirty="0">
                        <a:latin typeface="Verdana"/>
                        <a:ea typeface="Times New Roman"/>
                        <a:cs typeface="Verdana"/>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400" dirty="0">
                          <a:solidFill>
                            <a:srgbClr val="000000"/>
                          </a:solidFill>
                          <a:latin typeface="Verdana"/>
                          <a:ea typeface="Times New Roman"/>
                          <a:cs typeface="Verdana"/>
                        </a:rPr>
                        <a:t>13</a:t>
                      </a:r>
                      <a:endParaRPr lang="es-CO" sz="1400" dirty="0">
                        <a:latin typeface="Verdana"/>
                        <a:ea typeface="Times New Roman"/>
                        <a:cs typeface="Verdana"/>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803">
                <a:tc>
                  <a:txBody>
                    <a:bodyPr/>
                    <a:lstStyle/>
                    <a:p>
                      <a:pPr algn="ctr">
                        <a:spcAft>
                          <a:spcPts val="0"/>
                        </a:spcAft>
                      </a:pPr>
                      <a:r>
                        <a:rPr lang="es-ES" sz="1400" dirty="0" smtClean="0">
                          <a:solidFill>
                            <a:srgbClr val="000000"/>
                          </a:solidFill>
                          <a:latin typeface="Verdana"/>
                          <a:ea typeface="Times New Roman"/>
                          <a:cs typeface="Verdana"/>
                        </a:rPr>
                        <a:t>Asistencial</a:t>
                      </a:r>
                      <a:endParaRPr lang="es-CO" sz="1400" dirty="0">
                        <a:latin typeface="Verdana"/>
                        <a:ea typeface="Times New Roman"/>
                        <a:cs typeface="Verdana"/>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400" dirty="0">
                          <a:solidFill>
                            <a:srgbClr val="000000"/>
                          </a:solidFill>
                          <a:latin typeface="Verdana"/>
                          <a:ea typeface="Times New Roman"/>
                          <a:cs typeface="Verdana"/>
                        </a:rPr>
                        <a:t>20</a:t>
                      </a:r>
                      <a:endParaRPr lang="es-CO" sz="1400" dirty="0">
                        <a:latin typeface="Verdana"/>
                        <a:ea typeface="Times New Roman"/>
                        <a:cs typeface="Verdana"/>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803">
                <a:tc>
                  <a:txBody>
                    <a:bodyPr/>
                    <a:lstStyle/>
                    <a:p>
                      <a:pPr algn="ctr">
                        <a:spcAft>
                          <a:spcPts val="0"/>
                        </a:spcAft>
                      </a:pPr>
                      <a:r>
                        <a:rPr lang="es-ES" sz="1400" b="1" dirty="0">
                          <a:solidFill>
                            <a:srgbClr val="000000"/>
                          </a:solidFill>
                          <a:latin typeface="Verdana"/>
                          <a:ea typeface="Times New Roman"/>
                          <a:cs typeface="Verdana"/>
                        </a:rPr>
                        <a:t>TOTAL</a:t>
                      </a:r>
                      <a:endParaRPr lang="es-CO" sz="1400" dirty="0">
                        <a:latin typeface="Verdana"/>
                        <a:ea typeface="Times New Roman"/>
                        <a:cs typeface="Verdana"/>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400" b="1" dirty="0">
                          <a:solidFill>
                            <a:srgbClr val="000000"/>
                          </a:solidFill>
                          <a:latin typeface="Verdana"/>
                          <a:ea typeface="Times New Roman"/>
                          <a:cs typeface="Verdana"/>
                        </a:rPr>
                        <a:t>64</a:t>
                      </a:r>
                      <a:endParaRPr lang="es-CO" sz="1400" dirty="0">
                        <a:latin typeface="Verdana"/>
                        <a:ea typeface="Times New Roman"/>
                        <a:cs typeface="Verdana"/>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447541300"/>
              </p:ext>
            </p:extLst>
          </p:nvPr>
        </p:nvGraphicFramePr>
        <p:xfrm>
          <a:off x="2105024" y="4038600"/>
          <a:ext cx="4975443" cy="2133600"/>
        </p:xfrm>
        <a:graphic>
          <a:graphicData uri="http://schemas.openxmlformats.org/drawingml/2006/table">
            <a:tbl>
              <a:tblPr/>
              <a:tblGrid>
                <a:gridCol w="2375926"/>
                <a:gridCol w="2599517"/>
              </a:tblGrid>
              <a:tr h="314325">
                <a:tc>
                  <a:txBody>
                    <a:bodyPr/>
                    <a:lstStyle/>
                    <a:p>
                      <a:pPr algn="ctr">
                        <a:spcAft>
                          <a:spcPts val="0"/>
                        </a:spcAft>
                      </a:pPr>
                      <a:r>
                        <a:rPr lang="es-ES" sz="1400" b="1" dirty="0">
                          <a:latin typeface="Verdana"/>
                          <a:ea typeface="Times New Roman"/>
                          <a:cs typeface="Verdana"/>
                        </a:rPr>
                        <a:t>Concepto</a:t>
                      </a:r>
                      <a:endParaRPr lang="es-CO" sz="14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400" b="1" dirty="0" smtClean="0">
                          <a:latin typeface="Verdana"/>
                          <a:ea typeface="Times New Roman"/>
                          <a:cs typeface="Verdana"/>
                        </a:rPr>
                        <a:t>Costo global planta de personal</a:t>
                      </a:r>
                      <a:endParaRPr lang="es-CO" sz="14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925">
                <a:tc>
                  <a:txBody>
                    <a:bodyPr/>
                    <a:lstStyle/>
                    <a:p>
                      <a:pPr algn="ctr">
                        <a:spcAft>
                          <a:spcPts val="0"/>
                        </a:spcAft>
                      </a:pPr>
                      <a:r>
                        <a:rPr lang="es-ES" sz="1400" dirty="0" smtClean="0">
                          <a:latin typeface="Verdana"/>
                          <a:ea typeface="Times New Roman"/>
                          <a:cs typeface="Verdana"/>
                        </a:rPr>
                        <a:t>Nomina mensual</a:t>
                      </a:r>
                      <a:endParaRPr lang="es-CO" sz="14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400" b="1" dirty="0">
                          <a:latin typeface="Verdana"/>
                          <a:ea typeface="Times New Roman"/>
                          <a:cs typeface="Verdana"/>
                        </a:rPr>
                        <a:t>211.555.698</a:t>
                      </a:r>
                      <a:endParaRPr lang="es-CO" sz="14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925">
                <a:tc>
                  <a:txBody>
                    <a:bodyPr/>
                    <a:lstStyle/>
                    <a:p>
                      <a:pPr algn="ctr">
                        <a:spcAft>
                          <a:spcPts val="0"/>
                        </a:spcAft>
                      </a:pPr>
                      <a:r>
                        <a:rPr lang="es-ES" sz="1400" dirty="0" smtClean="0">
                          <a:latin typeface="Verdana"/>
                          <a:ea typeface="Times New Roman"/>
                          <a:cs typeface="Verdana"/>
                        </a:rPr>
                        <a:t>Parafiscales</a:t>
                      </a:r>
                      <a:endParaRPr lang="es-CO" sz="14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400" b="1" dirty="0">
                          <a:latin typeface="Verdana"/>
                          <a:ea typeface="Times New Roman"/>
                          <a:cs typeface="Verdana"/>
                        </a:rPr>
                        <a:t>19.040.013</a:t>
                      </a:r>
                      <a:endParaRPr lang="es-CO" sz="14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925">
                <a:tc>
                  <a:txBody>
                    <a:bodyPr/>
                    <a:lstStyle/>
                    <a:p>
                      <a:pPr algn="ctr">
                        <a:spcAft>
                          <a:spcPts val="0"/>
                        </a:spcAft>
                      </a:pPr>
                      <a:r>
                        <a:rPr lang="es-ES" sz="1400" dirty="0" smtClean="0">
                          <a:latin typeface="Verdana"/>
                          <a:ea typeface="Times New Roman"/>
                          <a:cs typeface="Verdana"/>
                        </a:rPr>
                        <a:t>Eps</a:t>
                      </a:r>
                      <a:endParaRPr lang="es-CO" sz="14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400" b="1" dirty="0">
                          <a:latin typeface="Verdana"/>
                          <a:ea typeface="Times New Roman"/>
                          <a:cs typeface="Verdana"/>
                        </a:rPr>
                        <a:t>17.982.234</a:t>
                      </a:r>
                      <a:endParaRPr lang="es-CO" sz="14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algn="ctr">
                        <a:spcAft>
                          <a:spcPts val="0"/>
                        </a:spcAft>
                      </a:pPr>
                      <a:r>
                        <a:rPr lang="es-ES" sz="1400" dirty="0" smtClean="0">
                          <a:latin typeface="Verdana"/>
                          <a:ea typeface="Times New Roman"/>
                          <a:cs typeface="Verdana"/>
                        </a:rPr>
                        <a:t>Pensión</a:t>
                      </a:r>
                      <a:endParaRPr lang="es-CO" sz="14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400" b="1" dirty="0">
                          <a:latin typeface="Verdana"/>
                          <a:ea typeface="Times New Roman"/>
                          <a:cs typeface="Verdana"/>
                        </a:rPr>
                        <a:t>25.386.684</a:t>
                      </a:r>
                      <a:endParaRPr lang="es-CO" sz="14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925">
                <a:tc>
                  <a:txBody>
                    <a:bodyPr/>
                    <a:lstStyle/>
                    <a:p>
                      <a:pPr algn="ctr">
                        <a:spcAft>
                          <a:spcPts val="0"/>
                        </a:spcAft>
                      </a:pPr>
                      <a:r>
                        <a:rPr lang="es-ES" sz="1400" dirty="0" smtClean="0">
                          <a:latin typeface="Verdana"/>
                          <a:ea typeface="Times New Roman"/>
                          <a:cs typeface="Verdana"/>
                        </a:rPr>
                        <a:t>Arl</a:t>
                      </a:r>
                      <a:endParaRPr lang="es-CO" sz="14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400" b="1" dirty="0">
                          <a:latin typeface="Verdana"/>
                          <a:ea typeface="Times New Roman"/>
                          <a:cs typeface="Verdana"/>
                        </a:rPr>
                        <a:t>1.104.321</a:t>
                      </a:r>
                      <a:endParaRPr lang="es-CO" sz="14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925">
                <a:tc>
                  <a:txBody>
                    <a:bodyPr/>
                    <a:lstStyle/>
                    <a:p>
                      <a:pPr algn="ctr">
                        <a:spcAft>
                          <a:spcPts val="0"/>
                        </a:spcAft>
                      </a:pPr>
                      <a:r>
                        <a:rPr lang="es-ES" sz="1400" dirty="0" smtClean="0">
                          <a:latin typeface="Verdana"/>
                          <a:ea typeface="Times New Roman"/>
                          <a:cs typeface="Verdana"/>
                        </a:rPr>
                        <a:t>Cesantías-vacaciones, etc.</a:t>
                      </a:r>
                      <a:endParaRPr lang="es-CO" sz="14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400" b="1" dirty="0">
                          <a:latin typeface="Verdana"/>
                          <a:ea typeface="Times New Roman"/>
                          <a:cs typeface="Verdana"/>
                        </a:rPr>
                        <a:t>10.577.785</a:t>
                      </a:r>
                      <a:endParaRPr lang="es-CO" sz="14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925">
                <a:tc>
                  <a:txBody>
                    <a:bodyPr/>
                    <a:lstStyle/>
                    <a:p>
                      <a:pPr algn="ctr">
                        <a:spcAft>
                          <a:spcPts val="0"/>
                        </a:spcAft>
                      </a:pPr>
                      <a:r>
                        <a:rPr lang="es-ES" sz="1400" b="1" dirty="0" smtClean="0">
                          <a:latin typeface="Verdana"/>
                          <a:ea typeface="Times New Roman"/>
                          <a:cs typeface="Verdana"/>
                        </a:rPr>
                        <a:t>Total</a:t>
                      </a:r>
                      <a:endParaRPr lang="es-CO" sz="14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400" b="1" dirty="0">
                          <a:latin typeface="Verdana"/>
                          <a:ea typeface="Times New Roman"/>
                          <a:cs typeface="Verdana"/>
                        </a:rPr>
                        <a:t>285.646.734</a:t>
                      </a:r>
                      <a:endParaRPr lang="es-CO" sz="1400" dirty="0">
                        <a:latin typeface="Verdana"/>
                        <a:ea typeface="Times New Roman"/>
                        <a:cs typeface="Verdan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425371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73087"/>
          </a:xfrm>
        </p:spPr>
        <p:txBody>
          <a:bodyPr>
            <a:normAutofit fontScale="90000"/>
          </a:bodyPr>
          <a:lstStyle/>
          <a:p>
            <a:r>
              <a:rPr lang="es-CO" dirty="0" smtClean="0">
                <a:solidFill>
                  <a:schemeClr val="accent1">
                    <a:lumMod val="75000"/>
                  </a:schemeClr>
                </a:solidFill>
              </a:rPr>
              <a:t>Recurso Humano</a:t>
            </a:r>
            <a:endParaRPr lang="es-CO" dirty="0">
              <a:solidFill>
                <a:schemeClr val="accent1">
                  <a:lumMod val="75000"/>
                </a:schemeClr>
              </a:solidFill>
            </a:endParaRPr>
          </a:p>
        </p:txBody>
      </p:sp>
      <p:pic>
        <p:nvPicPr>
          <p:cNvPr id="5" name="Imagen 4"/>
          <p:cNvPicPr>
            <a:picLocks noChangeAspect="1"/>
          </p:cNvPicPr>
          <p:nvPr/>
        </p:nvPicPr>
        <p:blipFill>
          <a:blip r:embed="rId3"/>
          <a:stretch>
            <a:fillRect/>
          </a:stretch>
        </p:blipFill>
        <p:spPr>
          <a:xfrm>
            <a:off x="1326444" y="961631"/>
            <a:ext cx="7112000" cy="5403411"/>
          </a:xfrm>
          <a:prstGeom prst="rect">
            <a:avLst/>
          </a:prstGeom>
        </p:spPr>
      </p:pic>
    </p:spTree>
    <p:extLst>
      <p:ext uri="{BB962C8B-B14F-4D97-AF65-F5344CB8AC3E}">
        <p14:creationId xmlns:p14="http://schemas.microsoft.com/office/powerpoint/2010/main" val="664892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0024" y="650974"/>
            <a:ext cx="8734426" cy="6124754"/>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FUNCIONES (Decreto 265 de 2008)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Promover, garantizar y restablecer los derechos en niños, niñas, adolescentes, personas mayores, personas en situación de discapacidad mental en extrema pobreza e indigencia y en situación de riesgo a través de programas de protección social integral en sus centros </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_tradnl" sz="1600" dirty="0" smtClean="0">
                <a:latin typeface="Arial" pitchFamily="34" charset="0"/>
                <a:ea typeface="Times New Roman" pitchFamily="18" charset="0"/>
                <a:cs typeface="Arial" pitchFamily="34" charset="0"/>
              </a:rPr>
              <a:t>2</a:t>
            </a:r>
            <a:r>
              <a:rPr kumimoji="0" lang="es-ES_tradnl"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Administrar en los términos previstos en la Constitución Política, la Ley y los reglamentos, los bienes que a título oneroso o gratuito posea, tales como donaciones o legados, o aquellos que llegue a poseer.</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sz="1600" dirty="0" smtClean="0">
                <a:latin typeface="Arial" pitchFamily="34" charset="0"/>
                <a:ea typeface="Times New Roman" pitchFamily="18" charset="0"/>
                <a:cs typeface="Arial" pitchFamily="34" charset="0"/>
              </a:rPr>
              <a:t>3</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Desarrollar programas de cooperación con municipios Cundinamarca para la protección de la población vulnerable.</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sz="1600" dirty="0" smtClean="0">
                <a:latin typeface="Arial" pitchFamily="34" charset="0"/>
                <a:ea typeface="Times New Roman" pitchFamily="18" charset="0"/>
                <a:cs typeface="Arial" pitchFamily="34" charset="0"/>
              </a:rPr>
              <a:t>4</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Gestionar la consecución de recursos públicos y privados de cooperación nacional e internacional para inversión en protección social integral de la población vulnerable.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sz="1600" b="0" i="0" u="none" strike="noStrike" cap="none" normalizeH="0" baseline="0" dirty="0" smtClean="0">
                <a:ln>
                  <a:noFill/>
                </a:ln>
                <a:solidFill>
                  <a:schemeClr val="tx1"/>
                </a:solidFill>
                <a:effectLst/>
                <a:latin typeface="Arial" pitchFamily="34" charset="0"/>
                <a:cs typeface="Arial" pitchFamily="34" charset="0"/>
              </a:rPr>
              <a:t>5) Administrar en</a:t>
            </a:r>
            <a:r>
              <a:rPr kumimoji="0" lang="es-CO" sz="1600" b="0" i="0" u="none" strike="noStrike" cap="none" normalizeH="0" dirty="0" smtClean="0">
                <a:ln>
                  <a:noFill/>
                </a:ln>
                <a:solidFill>
                  <a:schemeClr val="tx1"/>
                </a:solidFill>
                <a:effectLst/>
                <a:latin typeface="Arial" pitchFamily="34" charset="0"/>
                <a:cs typeface="Arial" pitchFamily="34" charset="0"/>
              </a:rPr>
              <a:t> los términos previstos en la Constitución Política, la Ley y los reglamentos, los bienes que a título oneroso o gratuito posea, tales como donaciones o legados o aquellos que llegue a poseer. </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sz="1600" dirty="0" smtClean="0">
                <a:latin typeface="Arial" pitchFamily="34" charset="0"/>
                <a:ea typeface="Times New Roman" pitchFamily="18" charset="0"/>
                <a:cs typeface="Arial" pitchFamily="34" charset="0"/>
              </a:rPr>
              <a:t>5</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Crear y administrar los Centros de Protección que fueren necesarios para el cumplimiento de su objeto, de conformidad con las disposiciones que sobre la materia apruebe su consejo directivo.</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sz="1600" dirty="0" smtClean="0">
                <a:latin typeface="Arial" pitchFamily="34" charset="0"/>
                <a:ea typeface="Times New Roman" pitchFamily="18" charset="0"/>
                <a:cs typeface="Arial" pitchFamily="34" charset="0"/>
              </a:rPr>
              <a:t>6)</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Administrar sus bienes inmuebles, ejerciendo los actos de disposición con el fin de salvaguardar su patrimonio, hacerlos más rentables y asegurar el cumplimiento de su objeto y de las obligaciones legales a su cargo.</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 Articular sus actividades, programas y proyectos intersectoriales con personas naturales y jurídicas de derecho público o privado, nacionales o internacionales con el objeto de fortalecer el tejido social en el Departamento de Cundinamarca.</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sz="1600" dirty="0" smtClean="0">
                <a:latin typeface="Arial" pitchFamily="34" charset="0"/>
                <a:ea typeface="Times New Roman" pitchFamily="18" charset="0"/>
                <a:cs typeface="Arial" pitchFamily="34" charset="0"/>
              </a:rPr>
              <a:t>8</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Las demás que le sean asignadas por autoridad competente</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1 Título"/>
          <p:cNvSpPr>
            <a:spLocks noGrp="1"/>
          </p:cNvSpPr>
          <p:nvPr>
            <p:ph type="title"/>
          </p:nvPr>
        </p:nvSpPr>
        <p:spPr>
          <a:xfrm>
            <a:off x="457200" y="84138"/>
            <a:ext cx="5457825" cy="573087"/>
          </a:xfrm>
        </p:spPr>
        <p:txBody>
          <a:bodyPr>
            <a:normAutofit fontScale="90000"/>
          </a:bodyPr>
          <a:lstStyle/>
          <a:p>
            <a:r>
              <a:rPr lang="es-CO" dirty="0" smtClean="0">
                <a:solidFill>
                  <a:schemeClr val="accent1">
                    <a:lumMod val="75000"/>
                  </a:schemeClr>
                </a:solidFill>
              </a:rPr>
              <a:t>Principales Funciones</a:t>
            </a:r>
            <a:endParaRPr lang="es-CO" dirty="0">
              <a:solidFill>
                <a:schemeClr val="accent1">
                  <a:lumMod val="75000"/>
                </a:schemeClr>
              </a:solidFill>
            </a:endParaRPr>
          </a:p>
        </p:txBody>
      </p:sp>
    </p:spTree>
    <p:extLst>
      <p:ext uri="{BB962C8B-B14F-4D97-AF65-F5344CB8AC3E}">
        <p14:creationId xmlns:p14="http://schemas.microsoft.com/office/powerpoint/2010/main" val="2425371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812861"/>
            <a:ext cx="8229600" cy="3460898"/>
          </a:xfrm>
        </p:spPr>
        <p:txBody>
          <a:bodyPr>
            <a:normAutofit fontScale="47500" lnSpcReduction="20000"/>
          </a:bodyPr>
          <a:lstStyle/>
          <a:p>
            <a:pPr marL="285750" lvl="0" indent="-285750" algn="just" fontAlgn="b">
              <a:lnSpc>
                <a:spcPct val="107000"/>
              </a:lnSpc>
            </a:pPr>
            <a:r>
              <a:rPr lang="es-ES" sz="43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Ausencia de fuente de financiación específica para financiar programas de protección social en la entidad.</a:t>
            </a:r>
            <a:endParaRPr lang="es-CO" sz="4300" dirty="0">
              <a:latin typeface="Calibri" panose="020F0502020204030204" pitchFamily="34" charset="0"/>
              <a:ea typeface="Calibri" panose="020F0502020204030204" pitchFamily="34" charset="0"/>
              <a:cs typeface="Times New Roman" panose="02020603050405020304" pitchFamily="18" charset="0"/>
            </a:endParaRPr>
          </a:p>
          <a:p>
            <a:pPr marL="0" indent="0" algn="just" fontAlgn="b">
              <a:lnSpc>
                <a:spcPct val="107000"/>
              </a:lnSpc>
              <a:spcAft>
                <a:spcPts val="0"/>
              </a:spcAft>
              <a:buNone/>
            </a:pPr>
            <a:endParaRPr lang="es-CO" sz="4300" dirty="0">
              <a:latin typeface="Calibri" panose="020F0502020204030204" pitchFamily="34" charset="0"/>
              <a:ea typeface="Calibri" panose="020F0502020204030204" pitchFamily="34" charset="0"/>
              <a:cs typeface="Times New Roman" panose="02020603050405020304" pitchFamily="18" charset="0"/>
            </a:endParaRPr>
          </a:p>
          <a:p>
            <a:pPr lvl="0" algn="just" fontAlgn="b">
              <a:lnSpc>
                <a:spcPct val="107000"/>
              </a:lnSpc>
              <a:buFont typeface="Symbol" panose="05050102010706020507" pitchFamily="18" charset="2"/>
              <a:buChar char=""/>
            </a:pPr>
            <a:r>
              <a:rPr lang="es-ES" sz="43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Mediana articulación con entidades nacionales, gobernación y entes territoriales en programas misionales.</a:t>
            </a:r>
            <a:endParaRPr lang="es-CO" sz="4300" dirty="0">
              <a:latin typeface="Calibri" panose="020F0502020204030204" pitchFamily="34" charset="0"/>
              <a:ea typeface="Calibri" panose="020F0502020204030204" pitchFamily="34" charset="0"/>
              <a:cs typeface="Times New Roman" panose="02020603050405020304" pitchFamily="18" charset="0"/>
            </a:endParaRPr>
          </a:p>
          <a:p>
            <a:pPr marL="0" indent="0" algn="just" fontAlgn="b">
              <a:lnSpc>
                <a:spcPct val="107000"/>
              </a:lnSpc>
              <a:spcAft>
                <a:spcPts val="0"/>
              </a:spcAft>
              <a:buNone/>
            </a:pPr>
            <a:endParaRPr lang="es-CO" sz="4300" dirty="0">
              <a:latin typeface="Calibri" panose="020F0502020204030204" pitchFamily="34" charset="0"/>
              <a:ea typeface="Calibri" panose="020F0502020204030204" pitchFamily="34" charset="0"/>
              <a:cs typeface="Times New Roman" panose="02020603050405020304" pitchFamily="18" charset="0"/>
            </a:endParaRPr>
          </a:p>
          <a:p>
            <a:pPr lvl="0" algn="just" fontAlgn="b">
              <a:lnSpc>
                <a:spcPct val="107000"/>
              </a:lnSpc>
              <a:buFont typeface="Symbol" panose="05050102010706020507" pitchFamily="18" charset="2"/>
              <a:buChar char=""/>
            </a:pPr>
            <a:r>
              <a:rPr lang="es-ES" sz="43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Mediano nivel de modernización de los procesos misionales y administrativos acordes a los estándares de nuestra época</a:t>
            </a:r>
            <a:r>
              <a:rPr lang="es-ES" sz="43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lvl="0" algn="just" fontAlgn="b">
              <a:lnSpc>
                <a:spcPct val="107000"/>
              </a:lnSpc>
              <a:buFont typeface="Symbol" panose="05050102010706020507" pitchFamily="18" charset="2"/>
              <a:buChar char=""/>
            </a:pPr>
            <a:endParaRPr lang="es-ES" sz="43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lvl="0" algn="just" fontAlgn="b">
              <a:lnSpc>
                <a:spcPct val="107000"/>
              </a:lnSpc>
              <a:buFont typeface="Symbol" panose="05050102010706020507" pitchFamily="18" charset="2"/>
              <a:buChar char=""/>
            </a:pPr>
            <a:r>
              <a:rPr lang="es-ES" sz="43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La Infraestructura, y el no cumplimiento de lo normatividad de vulnerabilidad sísmica y sismo resistencia</a:t>
            </a:r>
            <a:r>
              <a:rPr lang="es-E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s-ES" dirty="0"/>
          </a:p>
        </p:txBody>
      </p:sp>
      <p:sp>
        <p:nvSpPr>
          <p:cNvPr id="7" name="TextBox 3"/>
          <p:cNvSpPr txBox="1">
            <a:spLocks noGrp="1"/>
          </p:cNvSpPr>
          <p:nvPr>
            <p:ph type="title"/>
          </p:nvPr>
        </p:nvSpPr>
        <p:spPr>
          <a:xfrm>
            <a:off x="457200" y="336768"/>
            <a:ext cx="8229600" cy="1018740"/>
          </a:xfrm>
          <a:prstGeom prst="rect">
            <a:avLst/>
          </a:prstGeom>
          <a:noFill/>
        </p:spPr>
        <p:txBody>
          <a:bodyPr wrap="square" rtlCol="0">
            <a:spAutoFit/>
          </a:bodyPr>
          <a:lstStyle/>
          <a:p>
            <a:pPr algn="l">
              <a:lnSpc>
                <a:spcPct val="70000"/>
              </a:lnSpc>
            </a:pPr>
            <a:r>
              <a:rPr lang="en-US" sz="2800" b="1" dirty="0" smtClean="0">
                <a:solidFill>
                  <a:schemeClr val="tx2"/>
                </a:solidFill>
              </a:rPr>
              <a:t>2. SITUACION DE LA DEPENDENCIA</a:t>
            </a:r>
          </a:p>
          <a:p>
            <a:pPr algn="l">
              <a:lnSpc>
                <a:spcPct val="70000"/>
              </a:lnSpc>
            </a:pPr>
            <a:endParaRPr lang="en-US" sz="2800" b="1" dirty="0" smtClean="0">
              <a:solidFill>
                <a:schemeClr val="tx2"/>
              </a:solidFill>
            </a:endParaRPr>
          </a:p>
          <a:p>
            <a:pPr algn="l">
              <a:lnSpc>
                <a:spcPct val="70000"/>
              </a:lnSpc>
            </a:pPr>
            <a:r>
              <a:rPr lang="es-CO" sz="2800" dirty="0" smtClean="0"/>
              <a:t>D.O.F.A.  Debilidades</a:t>
            </a:r>
            <a:endParaRPr lang="en-US" sz="2800" b="1" dirty="0">
              <a:solidFill>
                <a:schemeClr val="tx2"/>
              </a:solidFill>
            </a:endParaRPr>
          </a:p>
        </p:txBody>
      </p:sp>
    </p:spTree>
    <p:extLst>
      <p:ext uri="{BB962C8B-B14F-4D97-AF65-F5344CB8AC3E}">
        <p14:creationId xmlns:p14="http://schemas.microsoft.com/office/powerpoint/2010/main" val="4283154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fontScale="85000" lnSpcReduction="20000"/>
          </a:bodyPr>
          <a:lstStyle/>
          <a:p>
            <a:pPr lvl="0" algn="just" fontAlgn="b">
              <a:lnSpc>
                <a:spcPct val="107000"/>
              </a:lnSpc>
              <a:buFont typeface="Symbol" panose="05050102010706020507" pitchFamily="18" charset="2"/>
              <a:buChar char=""/>
            </a:pPr>
            <a:r>
              <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Experiencia de la entidad y de sus </a:t>
            </a:r>
            <a:r>
              <a:rPr lang="es-E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cooperantes </a:t>
            </a:r>
            <a:r>
              <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 el mercado </a:t>
            </a:r>
            <a:r>
              <a:rPr lang="es-E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para la </a:t>
            </a:r>
            <a:r>
              <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atención de población pobre y vulnerable </a:t>
            </a:r>
            <a:r>
              <a:rPr lang="es-E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víctimas de la violencia en </a:t>
            </a:r>
            <a:r>
              <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programas de protección social con buenos estándares de calidad</a:t>
            </a:r>
            <a:r>
              <a:rPr lang="es-E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marL="0" lvl="0" indent="0" algn="just" fontAlgn="b">
              <a:lnSpc>
                <a:spcPct val="107000"/>
              </a:lnSpc>
              <a:buNone/>
            </a:pPr>
            <a:endParaRPr lang="es-E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lvl="0" algn="just" fontAlgn="b">
              <a:lnSpc>
                <a:spcPct val="107000"/>
              </a:lnSpc>
              <a:buFont typeface="Symbol" panose="05050102010706020507" pitchFamily="18" charset="2"/>
              <a:buChar char=""/>
            </a:pPr>
            <a:r>
              <a:rPr lang="es-E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Reconocimiento a nivel Nacional del hacer Institucional.</a:t>
            </a:r>
          </a:p>
          <a:p>
            <a:pPr lvl="0" algn="just" fontAlgn="b">
              <a:lnSpc>
                <a:spcPct val="107000"/>
              </a:lnSpc>
              <a:buFont typeface="Symbol" panose="05050102010706020507" pitchFamily="18" charset="2"/>
              <a:buChar char=""/>
            </a:pPr>
            <a:endPar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lvl="0" algn="just" fontAlgn="b">
              <a:lnSpc>
                <a:spcPct val="107000"/>
              </a:lnSpc>
              <a:buFont typeface="Symbol" panose="05050102010706020507" pitchFamily="18" charset="2"/>
              <a:buChar char=""/>
            </a:pPr>
            <a:r>
              <a:rPr lang="es-E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Lideres en acciones lúdico pedagógico recreativas en personas victimas de todo tipo de violencia.</a:t>
            </a:r>
            <a:endParaRPr lang="es-CO" dirty="0">
              <a:latin typeface="Calibri" panose="020F0502020204030204" pitchFamily="34" charset="0"/>
              <a:ea typeface="Calibri" panose="020F0502020204030204" pitchFamily="34" charset="0"/>
              <a:cs typeface="Times New Roman" panose="02020603050405020304" pitchFamily="18" charset="0"/>
            </a:endParaRPr>
          </a:p>
          <a:p>
            <a:endParaRPr lang="es-ES" dirty="0" smtClean="0"/>
          </a:p>
          <a:p>
            <a:endParaRPr lang="es-ES" dirty="0" smtClean="0"/>
          </a:p>
          <a:p>
            <a:endParaRPr lang="es-ES" dirty="0"/>
          </a:p>
        </p:txBody>
      </p:sp>
      <p:sp>
        <p:nvSpPr>
          <p:cNvPr id="7" name="TextBox 3"/>
          <p:cNvSpPr txBox="1">
            <a:spLocks noGrp="1"/>
          </p:cNvSpPr>
          <p:nvPr>
            <p:ph type="title"/>
          </p:nvPr>
        </p:nvSpPr>
        <p:spPr>
          <a:xfrm>
            <a:off x="457200" y="336768"/>
            <a:ext cx="8229600" cy="1018740"/>
          </a:xfrm>
          <a:prstGeom prst="rect">
            <a:avLst/>
          </a:prstGeom>
          <a:noFill/>
        </p:spPr>
        <p:txBody>
          <a:bodyPr wrap="square" rtlCol="0">
            <a:spAutoFit/>
          </a:bodyPr>
          <a:lstStyle/>
          <a:p>
            <a:pPr algn="l">
              <a:lnSpc>
                <a:spcPct val="70000"/>
              </a:lnSpc>
            </a:pPr>
            <a:r>
              <a:rPr lang="en-US" sz="2800" b="1" dirty="0" smtClean="0">
                <a:solidFill>
                  <a:schemeClr val="tx2"/>
                </a:solidFill>
              </a:rPr>
              <a:t>2. SITUACION DE LA DEPENDENCIA</a:t>
            </a:r>
          </a:p>
          <a:p>
            <a:pPr algn="l">
              <a:lnSpc>
                <a:spcPct val="70000"/>
              </a:lnSpc>
            </a:pPr>
            <a:endParaRPr lang="en-US" sz="2800" b="1" dirty="0" smtClean="0">
              <a:solidFill>
                <a:schemeClr val="tx2"/>
              </a:solidFill>
            </a:endParaRPr>
          </a:p>
          <a:p>
            <a:pPr algn="l">
              <a:lnSpc>
                <a:spcPct val="70000"/>
              </a:lnSpc>
            </a:pPr>
            <a:r>
              <a:rPr lang="es-CO" sz="2800" dirty="0" smtClean="0"/>
              <a:t>D.O.F.A. Fortalezas</a:t>
            </a:r>
            <a:endParaRPr lang="en-US" sz="2800" b="1" dirty="0">
              <a:solidFill>
                <a:schemeClr val="tx2"/>
              </a:solidFill>
            </a:endParaRPr>
          </a:p>
        </p:txBody>
      </p:sp>
    </p:spTree>
    <p:extLst>
      <p:ext uri="{BB962C8B-B14F-4D97-AF65-F5344CB8AC3E}">
        <p14:creationId xmlns:p14="http://schemas.microsoft.com/office/powerpoint/2010/main" val="2883628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fontScale="92500" lnSpcReduction="10000"/>
          </a:bodyPr>
          <a:lstStyle/>
          <a:p>
            <a:pPr lvl="0" algn="just" fontAlgn="b">
              <a:lnSpc>
                <a:spcPct val="107000"/>
              </a:lnSpc>
              <a:buFont typeface="Symbol" panose="05050102010706020507" pitchFamily="18" charset="2"/>
              <a:buChar char=""/>
            </a:pPr>
            <a:r>
              <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Insuficiencia de recursos propios para financiar la atención de la población base que atiende la entidad.</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0" indent="0" algn="just" fontAlgn="b">
              <a:lnSpc>
                <a:spcPct val="107000"/>
              </a:lnSpc>
              <a:spcAft>
                <a:spcPts val="0"/>
              </a:spcAft>
              <a:buNone/>
            </a:pPr>
            <a:endParaRPr lang="es-CO" dirty="0">
              <a:latin typeface="Calibri" panose="020F0502020204030204" pitchFamily="34" charset="0"/>
              <a:ea typeface="Calibri" panose="020F0502020204030204" pitchFamily="34" charset="0"/>
              <a:cs typeface="Times New Roman" panose="02020603050405020304" pitchFamily="18" charset="0"/>
            </a:endParaRPr>
          </a:p>
          <a:p>
            <a:pPr lvl="0" algn="just" fontAlgn="b">
              <a:lnSpc>
                <a:spcPct val="107000"/>
              </a:lnSpc>
              <a:buFont typeface="Symbol" panose="05050102010706020507" pitchFamily="18" charset="2"/>
              <a:buChar char=""/>
            </a:pPr>
            <a:r>
              <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Demandas jurídicas en contra de la entidad</a:t>
            </a:r>
            <a:r>
              <a:rPr lang="es-E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lvl="0" algn="just" fontAlgn="b">
              <a:lnSpc>
                <a:spcPct val="107000"/>
              </a:lnSpc>
              <a:buFont typeface="Symbol" panose="05050102010706020507" pitchFamily="18" charset="2"/>
              <a:buChar char=""/>
            </a:pPr>
            <a:endPar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lvl="0" algn="just" fontAlgn="b">
              <a:lnSpc>
                <a:spcPct val="107000"/>
              </a:lnSpc>
              <a:buFont typeface="Symbol" panose="05050102010706020507" pitchFamily="18" charset="2"/>
              <a:buChar char=""/>
            </a:pPr>
            <a:r>
              <a:rPr lang="es-E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Sentencias condenatorias que afectan la viabilidad económica de la entidad: SU - 484 y la del Rio Bogotá.</a:t>
            </a:r>
            <a:endParaRPr lang="es-ES" dirty="0" smtClean="0"/>
          </a:p>
          <a:p>
            <a:endParaRPr lang="es-ES" dirty="0" smtClean="0"/>
          </a:p>
          <a:p>
            <a:endParaRPr lang="es-ES" dirty="0"/>
          </a:p>
        </p:txBody>
      </p:sp>
      <p:sp>
        <p:nvSpPr>
          <p:cNvPr id="7" name="TextBox 3"/>
          <p:cNvSpPr txBox="1">
            <a:spLocks noGrp="1"/>
          </p:cNvSpPr>
          <p:nvPr>
            <p:ph type="title"/>
          </p:nvPr>
        </p:nvSpPr>
        <p:spPr>
          <a:xfrm>
            <a:off x="457200" y="336768"/>
            <a:ext cx="8229600" cy="1018740"/>
          </a:xfrm>
          <a:prstGeom prst="rect">
            <a:avLst/>
          </a:prstGeom>
          <a:noFill/>
        </p:spPr>
        <p:txBody>
          <a:bodyPr wrap="square" rtlCol="0">
            <a:spAutoFit/>
          </a:bodyPr>
          <a:lstStyle/>
          <a:p>
            <a:pPr algn="l">
              <a:lnSpc>
                <a:spcPct val="70000"/>
              </a:lnSpc>
            </a:pPr>
            <a:r>
              <a:rPr lang="en-US" sz="2800" b="1" dirty="0" smtClean="0">
                <a:solidFill>
                  <a:schemeClr val="tx2"/>
                </a:solidFill>
              </a:rPr>
              <a:t>2. SITUACION DE LA DEPENDENCIA</a:t>
            </a:r>
          </a:p>
          <a:p>
            <a:pPr algn="l">
              <a:lnSpc>
                <a:spcPct val="70000"/>
              </a:lnSpc>
            </a:pPr>
            <a:endParaRPr lang="en-US" sz="2800" b="1" dirty="0" smtClean="0">
              <a:solidFill>
                <a:schemeClr val="tx2"/>
              </a:solidFill>
            </a:endParaRPr>
          </a:p>
          <a:p>
            <a:pPr algn="l">
              <a:lnSpc>
                <a:spcPct val="70000"/>
              </a:lnSpc>
            </a:pPr>
            <a:r>
              <a:rPr lang="es-CO" sz="2800" dirty="0" smtClean="0"/>
              <a:t>D.O.F.A. Amenazas</a:t>
            </a:r>
            <a:endParaRPr lang="en-US" sz="2800" b="1" dirty="0">
              <a:solidFill>
                <a:schemeClr val="tx2"/>
              </a:solidFill>
            </a:endParaRPr>
          </a:p>
        </p:txBody>
      </p:sp>
    </p:spTree>
    <p:extLst>
      <p:ext uri="{BB962C8B-B14F-4D97-AF65-F5344CB8AC3E}">
        <p14:creationId xmlns:p14="http://schemas.microsoft.com/office/powerpoint/2010/main" val="1947544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600200"/>
            <a:ext cx="8229600" cy="3790507"/>
          </a:xfrm>
        </p:spPr>
        <p:txBody>
          <a:bodyPr>
            <a:normAutofit fontScale="40000" lnSpcReduction="20000"/>
          </a:bodyPr>
          <a:lstStyle/>
          <a:p>
            <a:endParaRPr lang="es-ES" dirty="0" smtClean="0"/>
          </a:p>
          <a:p>
            <a:pPr lvl="0" algn="just" fontAlgn="b">
              <a:lnSpc>
                <a:spcPct val="107000"/>
              </a:lnSpc>
              <a:buFont typeface="Symbol" panose="05050102010706020507" pitchFamily="18" charset="2"/>
              <a:buChar char=""/>
            </a:pPr>
            <a:r>
              <a:rPr lang="es-ES" sz="4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Aumento población pobre y vulnerable: Adulto Mayor, NNA, y Discapacidad Mental leve, que requiere atención en el Departamento.</a:t>
            </a:r>
            <a:endParaRPr lang="es-CO" sz="4200" dirty="0">
              <a:latin typeface="Calibri" panose="020F0502020204030204" pitchFamily="34" charset="0"/>
              <a:ea typeface="Calibri" panose="020F0502020204030204" pitchFamily="34" charset="0"/>
              <a:cs typeface="Times New Roman" panose="02020603050405020304" pitchFamily="18" charset="0"/>
            </a:endParaRPr>
          </a:p>
          <a:p>
            <a:pPr marL="0" indent="0" algn="just" fontAlgn="b">
              <a:lnSpc>
                <a:spcPct val="107000"/>
              </a:lnSpc>
              <a:spcAft>
                <a:spcPts val="0"/>
              </a:spcAft>
              <a:buNone/>
            </a:pPr>
            <a:endParaRPr lang="es-CO" sz="4200" dirty="0">
              <a:latin typeface="Calibri" panose="020F0502020204030204" pitchFamily="34" charset="0"/>
              <a:ea typeface="Calibri" panose="020F0502020204030204" pitchFamily="34" charset="0"/>
              <a:cs typeface="Times New Roman" panose="02020603050405020304" pitchFamily="18" charset="0"/>
            </a:endParaRPr>
          </a:p>
          <a:p>
            <a:pPr lvl="0" algn="just" fontAlgn="b">
              <a:lnSpc>
                <a:spcPct val="107000"/>
              </a:lnSpc>
              <a:buFont typeface="Symbol" panose="05050102010706020507" pitchFamily="18" charset="2"/>
              <a:buChar char=""/>
            </a:pPr>
            <a:r>
              <a:rPr lang="es-ES" sz="4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Baja oferta de servicios de protección </a:t>
            </a:r>
            <a:r>
              <a:rPr lang="es-ES" sz="4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social, </a:t>
            </a:r>
            <a:r>
              <a:rPr lang="es-ES" sz="4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tanto público como privada</a:t>
            </a:r>
            <a:r>
              <a:rPr lang="es-ES" sz="4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s-CO" sz="4200"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algn="just" fontAlgn="b">
              <a:lnSpc>
                <a:spcPct val="107000"/>
              </a:lnSpc>
              <a:buNone/>
            </a:pPr>
            <a:r>
              <a:rPr lang="es-CO" sz="4200" dirty="0">
                <a:latin typeface="Arial" panose="020B0604020202020204" pitchFamily="34" charset="0"/>
                <a:ea typeface="Times New Roman" panose="02020603050405020304" pitchFamily="18" charset="0"/>
                <a:cs typeface="Times New Roman" panose="02020603050405020304" pitchFamily="18" charset="0"/>
              </a:rPr>
              <a:t> </a:t>
            </a:r>
            <a:endParaRPr lang="es-CO" sz="4200" dirty="0">
              <a:latin typeface="Calibri" panose="020F0502020204030204" pitchFamily="34" charset="0"/>
              <a:ea typeface="Calibri" panose="020F0502020204030204" pitchFamily="34" charset="0"/>
              <a:cs typeface="Times New Roman" panose="02020603050405020304" pitchFamily="18" charset="0"/>
            </a:endParaRPr>
          </a:p>
          <a:p>
            <a:pPr lvl="0" algn="just" fontAlgn="b">
              <a:lnSpc>
                <a:spcPct val="107000"/>
              </a:lnSpc>
              <a:buFont typeface="Symbol" panose="05050102010706020507" pitchFamily="18" charset="2"/>
              <a:buChar char=""/>
            </a:pPr>
            <a:r>
              <a:rPr lang="es-CO" sz="4200" dirty="0">
                <a:latin typeface="Arial" panose="020B0604020202020204" pitchFamily="34" charset="0"/>
                <a:ea typeface="Times New Roman" panose="02020603050405020304" pitchFamily="18" charset="0"/>
                <a:cs typeface="Times New Roman" panose="02020603050405020304" pitchFamily="18" charset="0"/>
              </a:rPr>
              <a:t>Disponibilidad de infraestructura física para aumento de oferta en programas que adelanta la entidad, incluida la posible demanda de atención de población en el posconflicto.</a:t>
            </a:r>
            <a:endParaRPr lang="es-CO" sz="4200" dirty="0">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0"/>
              </a:spcAft>
              <a:buNone/>
            </a:pPr>
            <a:r>
              <a:rPr lang="es-CO" sz="4200" dirty="0">
                <a:latin typeface="Arial" panose="020B0604020202020204" pitchFamily="34" charset="0"/>
                <a:ea typeface="Times New Roman" panose="02020603050405020304" pitchFamily="18" charset="0"/>
                <a:cs typeface="Times New Roman" panose="02020603050405020304" pitchFamily="18" charset="0"/>
              </a:rPr>
              <a:t> </a:t>
            </a:r>
            <a:endParaRPr lang="es-CO" sz="4200" dirty="0">
              <a:latin typeface="Calibri" panose="020F0502020204030204" pitchFamily="34" charset="0"/>
              <a:ea typeface="Calibri" panose="020F0502020204030204" pitchFamily="34" charset="0"/>
              <a:cs typeface="Times New Roman" panose="02020603050405020304" pitchFamily="18" charset="0"/>
            </a:endParaRPr>
          </a:p>
          <a:p>
            <a:pPr lvl="0" algn="just" fontAlgn="b">
              <a:lnSpc>
                <a:spcPct val="107000"/>
              </a:lnSpc>
              <a:buFont typeface="Symbol" panose="05050102010706020507" pitchFamily="18" charset="2"/>
              <a:buChar char=""/>
            </a:pPr>
            <a:r>
              <a:rPr lang="es-CO" sz="4200" dirty="0">
                <a:latin typeface="Arial" panose="020B0604020202020204" pitchFamily="34" charset="0"/>
                <a:ea typeface="Times New Roman" panose="02020603050405020304" pitchFamily="18" charset="0"/>
                <a:cs typeface="Times New Roman" panose="02020603050405020304" pitchFamily="18" charset="0"/>
              </a:rPr>
              <a:t>Desarrollo de proyecto inmobiliario como medio de generación de ingresos propios en el mediano plazo.</a:t>
            </a:r>
            <a:endParaRPr lang="es-CO" sz="4200" dirty="0">
              <a:latin typeface="Calibri" panose="020F0502020204030204" pitchFamily="34" charset="0"/>
              <a:ea typeface="Calibri" panose="020F0502020204030204" pitchFamily="34" charset="0"/>
              <a:cs typeface="Times New Roman" panose="02020603050405020304" pitchFamily="18" charset="0"/>
            </a:endParaRPr>
          </a:p>
          <a:p>
            <a:pPr marL="0" indent="0" algn="just" fontAlgn="b">
              <a:lnSpc>
                <a:spcPct val="107000"/>
              </a:lnSpc>
              <a:spcAft>
                <a:spcPts val="0"/>
              </a:spcAft>
              <a:buNone/>
            </a:pPr>
            <a:r>
              <a:rPr lang="es-CO" sz="4200" dirty="0">
                <a:latin typeface="Arial" panose="020B0604020202020204" pitchFamily="34" charset="0"/>
                <a:ea typeface="Times New Roman" panose="02020603050405020304" pitchFamily="18" charset="0"/>
                <a:cs typeface="Times New Roman" panose="02020603050405020304" pitchFamily="18" charset="0"/>
              </a:rPr>
              <a:t> </a:t>
            </a:r>
            <a:endParaRPr lang="es-CO" sz="4200" dirty="0">
              <a:latin typeface="Calibri" panose="020F0502020204030204" pitchFamily="34" charset="0"/>
              <a:ea typeface="Calibri" panose="020F0502020204030204" pitchFamily="34" charset="0"/>
              <a:cs typeface="Times New Roman" panose="02020603050405020304" pitchFamily="18" charset="0"/>
            </a:endParaRPr>
          </a:p>
          <a:p>
            <a:pPr lvl="0" algn="just" fontAlgn="b">
              <a:lnSpc>
                <a:spcPct val="107000"/>
              </a:lnSpc>
              <a:buFont typeface="Symbol" panose="05050102010706020507" pitchFamily="18" charset="2"/>
              <a:buChar char=""/>
            </a:pPr>
            <a:r>
              <a:rPr lang="es-CO" sz="4200" dirty="0">
                <a:latin typeface="Arial" panose="020B0604020202020204" pitchFamily="34" charset="0"/>
                <a:ea typeface="Times New Roman" panose="02020603050405020304" pitchFamily="18" charset="0"/>
                <a:cs typeface="Times New Roman" panose="02020603050405020304" pitchFamily="18" charset="0"/>
              </a:rPr>
              <a:t>Modificar naturaleza jurídica de la entidad.</a:t>
            </a:r>
            <a:endParaRPr lang="es-ES" sz="4200" dirty="0"/>
          </a:p>
        </p:txBody>
      </p:sp>
      <p:sp>
        <p:nvSpPr>
          <p:cNvPr id="7" name="TextBox 3"/>
          <p:cNvSpPr txBox="1">
            <a:spLocks noGrp="1"/>
          </p:cNvSpPr>
          <p:nvPr>
            <p:ph type="title"/>
          </p:nvPr>
        </p:nvSpPr>
        <p:spPr>
          <a:xfrm>
            <a:off x="457200" y="336768"/>
            <a:ext cx="8229600" cy="1018740"/>
          </a:xfrm>
          <a:prstGeom prst="rect">
            <a:avLst/>
          </a:prstGeom>
          <a:noFill/>
        </p:spPr>
        <p:txBody>
          <a:bodyPr wrap="square" rtlCol="0">
            <a:spAutoFit/>
          </a:bodyPr>
          <a:lstStyle/>
          <a:p>
            <a:pPr algn="l">
              <a:lnSpc>
                <a:spcPct val="70000"/>
              </a:lnSpc>
            </a:pPr>
            <a:r>
              <a:rPr lang="en-US" sz="2800" b="1" dirty="0" smtClean="0">
                <a:solidFill>
                  <a:schemeClr val="tx2"/>
                </a:solidFill>
              </a:rPr>
              <a:t>2. SITUACION DE LA DEPENDENCIA</a:t>
            </a:r>
          </a:p>
          <a:p>
            <a:pPr algn="l">
              <a:lnSpc>
                <a:spcPct val="70000"/>
              </a:lnSpc>
            </a:pPr>
            <a:endParaRPr lang="en-US" sz="2800" b="1" dirty="0" smtClean="0">
              <a:solidFill>
                <a:schemeClr val="tx2"/>
              </a:solidFill>
            </a:endParaRPr>
          </a:p>
          <a:p>
            <a:pPr algn="l">
              <a:lnSpc>
                <a:spcPct val="70000"/>
              </a:lnSpc>
            </a:pPr>
            <a:r>
              <a:rPr lang="es-CO" sz="2800" dirty="0" smtClean="0"/>
              <a:t>D.O.F.A. Oportunidades</a:t>
            </a:r>
            <a:endParaRPr lang="en-US" sz="2800" b="1" dirty="0">
              <a:solidFill>
                <a:schemeClr val="tx2"/>
              </a:solidFill>
            </a:endParaRPr>
          </a:p>
        </p:txBody>
      </p:sp>
    </p:spTree>
    <p:extLst>
      <p:ext uri="{BB962C8B-B14F-4D97-AF65-F5344CB8AC3E}">
        <p14:creationId xmlns:p14="http://schemas.microsoft.com/office/powerpoint/2010/main" val="1351341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Box 3"/>
          <p:cNvSpPr txBox="1">
            <a:spLocks noGrp="1"/>
          </p:cNvSpPr>
          <p:nvPr>
            <p:ph type="title"/>
          </p:nvPr>
        </p:nvSpPr>
        <p:spPr>
          <a:xfrm>
            <a:off x="457200" y="639479"/>
            <a:ext cx="8229600" cy="413318"/>
          </a:xfrm>
          <a:prstGeom prst="rect">
            <a:avLst/>
          </a:prstGeom>
          <a:noFill/>
        </p:spPr>
        <p:txBody>
          <a:bodyPr wrap="square" rtlCol="0">
            <a:spAutoFit/>
          </a:bodyPr>
          <a:lstStyle/>
          <a:p>
            <a:pPr algn="l">
              <a:lnSpc>
                <a:spcPct val="70000"/>
              </a:lnSpc>
            </a:pPr>
            <a:r>
              <a:rPr lang="en-US" sz="2800" b="1" dirty="0" smtClean="0">
                <a:solidFill>
                  <a:schemeClr val="tx2"/>
                </a:solidFill>
              </a:rPr>
              <a:t>GEL – PAGINA WEB</a:t>
            </a:r>
          </a:p>
        </p:txBody>
      </p:sp>
      <p:pic>
        <p:nvPicPr>
          <p:cNvPr id="57346" name="Picture 2"/>
          <p:cNvPicPr>
            <a:picLocks noChangeAspect="1" noChangeArrowheads="1"/>
          </p:cNvPicPr>
          <p:nvPr/>
        </p:nvPicPr>
        <p:blipFill>
          <a:blip r:embed="rId3"/>
          <a:srcRect/>
          <a:stretch>
            <a:fillRect/>
          </a:stretch>
        </p:blipFill>
        <p:spPr bwMode="auto">
          <a:xfrm>
            <a:off x="1616149" y="1156972"/>
            <a:ext cx="6230679" cy="5243827"/>
          </a:xfrm>
          <a:prstGeom prst="rect">
            <a:avLst/>
          </a:prstGeom>
          <a:noFill/>
          <a:ln w="9525">
            <a:noFill/>
            <a:miter lim="800000"/>
            <a:headEnd/>
            <a:tailEnd/>
          </a:ln>
        </p:spPr>
      </p:pic>
      <p:pic>
        <p:nvPicPr>
          <p:cNvPr id="57347" name="Picture 3"/>
          <p:cNvPicPr>
            <a:picLocks noChangeAspect="1" noChangeArrowheads="1"/>
          </p:cNvPicPr>
          <p:nvPr/>
        </p:nvPicPr>
        <p:blipFill>
          <a:blip r:embed="rId4"/>
          <a:srcRect/>
          <a:stretch>
            <a:fillRect/>
          </a:stretch>
        </p:blipFill>
        <p:spPr bwMode="auto">
          <a:xfrm>
            <a:off x="1762789" y="3836161"/>
            <a:ext cx="2139360" cy="1437587"/>
          </a:xfrm>
          <a:prstGeom prst="rect">
            <a:avLst/>
          </a:prstGeom>
          <a:noFill/>
          <a:ln w="9525">
            <a:noFill/>
            <a:miter lim="800000"/>
            <a:headEnd/>
            <a:tailEnd/>
          </a:ln>
        </p:spPr>
      </p:pic>
      <p:pic>
        <p:nvPicPr>
          <p:cNvPr id="57348" name="Picture 4"/>
          <p:cNvPicPr>
            <a:picLocks noChangeAspect="1" noChangeArrowheads="1"/>
          </p:cNvPicPr>
          <p:nvPr/>
        </p:nvPicPr>
        <p:blipFill>
          <a:blip r:embed="rId5"/>
          <a:srcRect/>
          <a:stretch>
            <a:fillRect/>
          </a:stretch>
        </p:blipFill>
        <p:spPr bwMode="auto">
          <a:xfrm>
            <a:off x="1762789" y="5514370"/>
            <a:ext cx="2147778" cy="886430"/>
          </a:xfrm>
          <a:prstGeom prst="rect">
            <a:avLst/>
          </a:prstGeom>
          <a:noFill/>
          <a:ln w="9525">
            <a:noFill/>
            <a:miter lim="800000"/>
            <a:headEnd/>
            <a:tailEnd/>
          </a:ln>
        </p:spPr>
      </p:pic>
    </p:spTree>
    <p:extLst>
      <p:ext uri="{BB962C8B-B14F-4D97-AF65-F5344CB8AC3E}">
        <p14:creationId xmlns:p14="http://schemas.microsoft.com/office/powerpoint/2010/main" val="1351341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70" y="5573528"/>
            <a:ext cx="1082453" cy="1072727"/>
          </a:xfrm>
          <a:prstGeom prst="rect">
            <a:avLst/>
          </a:prstGeom>
        </p:spPr>
      </p:pic>
      <p:sp>
        <p:nvSpPr>
          <p:cNvPr id="25" name="Título 1"/>
          <p:cNvSpPr txBox="1">
            <a:spLocks/>
          </p:cNvSpPr>
          <p:nvPr/>
        </p:nvSpPr>
        <p:spPr bwMode="auto">
          <a:xfrm>
            <a:off x="432015" y="1546477"/>
            <a:ext cx="2209731" cy="288032"/>
          </a:xfrm>
          <a:prstGeom prst="rect">
            <a:avLst/>
          </a:prstGeom>
          <a:solidFill>
            <a:srgbClr val="1E7E00"/>
          </a:solidFill>
          <a:ln w="9525">
            <a:noFill/>
            <a:miter lim="800000"/>
            <a:headEnd/>
            <a:tailEnd/>
          </a:ln>
          <a:scene3d>
            <a:camera prst="orthographicFront"/>
            <a:lightRig rig="threePt" dir="t"/>
          </a:scene3d>
          <a:sp3d>
            <a:bevelT w="165100" prst="coolSlant"/>
          </a:sp3d>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kern="1200">
                <a:solidFill>
                  <a:schemeClr val="bg1"/>
                </a:solidFill>
                <a:latin typeface="+mj-lt"/>
                <a:ea typeface="+mj-ea"/>
                <a:cs typeface="+mj-cs"/>
              </a:defRPr>
            </a:lvl1pPr>
            <a:lvl2pPr algn="ctr" rtl="0" eaLnBrk="1" fontAlgn="base" hangingPunct="1">
              <a:spcBef>
                <a:spcPct val="0"/>
              </a:spcBef>
              <a:spcAft>
                <a:spcPct val="0"/>
              </a:spcAft>
              <a:defRPr sz="2800">
                <a:solidFill>
                  <a:schemeClr val="bg1"/>
                </a:solidFill>
                <a:latin typeface="Calibri" pitchFamily="34" charset="0"/>
              </a:defRPr>
            </a:lvl2pPr>
            <a:lvl3pPr algn="ctr" rtl="0" eaLnBrk="1" fontAlgn="base" hangingPunct="1">
              <a:spcBef>
                <a:spcPct val="0"/>
              </a:spcBef>
              <a:spcAft>
                <a:spcPct val="0"/>
              </a:spcAft>
              <a:defRPr sz="2800">
                <a:solidFill>
                  <a:schemeClr val="bg1"/>
                </a:solidFill>
                <a:latin typeface="Calibri" pitchFamily="34" charset="0"/>
              </a:defRPr>
            </a:lvl3pPr>
            <a:lvl4pPr algn="ctr" rtl="0" eaLnBrk="1" fontAlgn="base" hangingPunct="1">
              <a:spcBef>
                <a:spcPct val="0"/>
              </a:spcBef>
              <a:spcAft>
                <a:spcPct val="0"/>
              </a:spcAft>
              <a:defRPr sz="2800">
                <a:solidFill>
                  <a:schemeClr val="bg1"/>
                </a:solidFill>
                <a:latin typeface="Calibri" pitchFamily="34" charset="0"/>
              </a:defRPr>
            </a:lvl4pPr>
            <a:lvl5pPr algn="ctr" rtl="0" eaLnBrk="1" fontAlgn="base" hangingPunct="1">
              <a:spcBef>
                <a:spcPct val="0"/>
              </a:spcBef>
              <a:spcAft>
                <a:spcPct val="0"/>
              </a:spcAft>
              <a:defRPr sz="2800">
                <a:solidFill>
                  <a:schemeClr val="bg1"/>
                </a:solidFill>
                <a:latin typeface="Calibri" pitchFamily="34" charset="0"/>
              </a:defRPr>
            </a:lvl5pPr>
            <a:lvl6pPr marL="457200" algn="ctr" rtl="0" eaLnBrk="1" fontAlgn="base" hangingPunct="1">
              <a:spcBef>
                <a:spcPct val="0"/>
              </a:spcBef>
              <a:spcAft>
                <a:spcPct val="0"/>
              </a:spcAft>
              <a:defRPr sz="2800">
                <a:solidFill>
                  <a:schemeClr val="bg1"/>
                </a:solidFill>
                <a:latin typeface="Calibri" pitchFamily="34" charset="0"/>
              </a:defRPr>
            </a:lvl6pPr>
            <a:lvl7pPr marL="914400" algn="ctr" rtl="0" eaLnBrk="1" fontAlgn="base" hangingPunct="1">
              <a:spcBef>
                <a:spcPct val="0"/>
              </a:spcBef>
              <a:spcAft>
                <a:spcPct val="0"/>
              </a:spcAft>
              <a:defRPr sz="2800">
                <a:solidFill>
                  <a:schemeClr val="bg1"/>
                </a:solidFill>
                <a:latin typeface="Calibri" pitchFamily="34" charset="0"/>
              </a:defRPr>
            </a:lvl7pPr>
            <a:lvl8pPr marL="1371600" algn="ctr" rtl="0" eaLnBrk="1" fontAlgn="base" hangingPunct="1">
              <a:spcBef>
                <a:spcPct val="0"/>
              </a:spcBef>
              <a:spcAft>
                <a:spcPct val="0"/>
              </a:spcAft>
              <a:defRPr sz="2800">
                <a:solidFill>
                  <a:schemeClr val="bg1"/>
                </a:solidFill>
                <a:latin typeface="Calibri" pitchFamily="34" charset="0"/>
              </a:defRPr>
            </a:lvl8pPr>
            <a:lvl9pPr marL="1828800" algn="ctr" rtl="0" eaLnBrk="1" fontAlgn="base" hangingPunct="1">
              <a:spcBef>
                <a:spcPct val="0"/>
              </a:spcBef>
              <a:spcAft>
                <a:spcPct val="0"/>
              </a:spcAft>
              <a:defRPr sz="2800">
                <a:solidFill>
                  <a:schemeClr val="bg1"/>
                </a:solidFill>
                <a:latin typeface="Calibri" pitchFamily="34" charset="0"/>
              </a:defRPr>
            </a:lvl9pPr>
          </a:lstStyle>
          <a:p>
            <a:pPr algn="ctr"/>
            <a:r>
              <a:rPr lang="es-CO" sz="1400" b="1" dirty="0" smtClean="0"/>
              <a:t>AVANCE FISICO ENTIDAD</a:t>
            </a:r>
            <a:endParaRPr lang="es-CO" sz="1400" b="1" dirty="0"/>
          </a:p>
        </p:txBody>
      </p:sp>
      <p:graphicFrame>
        <p:nvGraphicFramePr>
          <p:cNvPr id="26" name="Gráfico 25"/>
          <p:cNvGraphicFramePr>
            <a:graphicFrameLocks/>
          </p:cNvGraphicFramePr>
          <p:nvPr>
            <p:extLst>
              <p:ext uri="{D42A27DB-BD31-4B8C-83A1-F6EECF244321}">
                <p14:modId xmlns:p14="http://schemas.microsoft.com/office/powerpoint/2010/main" val="2700090306"/>
              </p:ext>
            </p:extLst>
          </p:nvPr>
        </p:nvGraphicFramePr>
        <p:xfrm>
          <a:off x="0" y="2095500"/>
          <a:ext cx="4219575" cy="2700881"/>
        </p:xfrm>
        <a:graphic>
          <a:graphicData uri="http://schemas.openxmlformats.org/drawingml/2006/chart">
            <c:chart xmlns:c="http://schemas.openxmlformats.org/drawingml/2006/chart" xmlns:r="http://schemas.openxmlformats.org/officeDocument/2006/relationships" r:id="rId3"/>
          </a:graphicData>
        </a:graphic>
      </p:graphicFrame>
      <p:sp>
        <p:nvSpPr>
          <p:cNvPr id="21" name="Título 1"/>
          <p:cNvSpPr txBox="1">
            <a:spLocks/>
          </p:cNvSpPr>
          <p:nvPr/>
        </p:nvSpPr>
        <p:spPr bwMode="auto">
          <a:xfrm>
            <a:off x="4563882" y="231188"/>
            <a:ext cx="4373411" cy="644245"/>
          </a:xfrm>
          <a:prstGeom prst="rect">
            <a:avLst/>
          </a:prstGeom>
          <a:solidFill>
            <a:srgbClr val="1E7E00"/>
          </a:solidFill>
          <a:ln w="9525">
            <a:noFill/>
            <a:miter lim="800000"/>
            <a:headEnd/>
            <a:tailEnd/>
          </a:ln>
          <a:scene3d>
            <a:camera prst="orthographicFront"/>
            <a:lightRig rig="threePt" dir="t"/>
          </a:scene3d>
          <a:sp3d>
            <a:bevelT w="165100" prst="coolSlant"/>
          </a:sp3d>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kern="1200">
                <a:solidFill>
                  <a:schemeClr val="bg1"/>
                </a:solidFill>
                <a:latin typeface="+mj-lt"/>
                <a:ea typeface="+mj-ea"/>
                <a:cs typeface="+mj-cs"/>
              </a:defRPr>
            </a:lvl1pPr>
            <a:lvl2pPr algn="ctr" rtl="0" eaLnBrk="1" fontAlgn="base" hangingPunct="1">
              <a:spcBef>
                <a:spcPct val="0"/>
              </a:spcBef>
              <a:spcAft>
                <a:spcPct val="0"/>
              </a:spcAft>
              <a:defRPr sz="2800">
                <a:solidFill>
                  <a:schemeClr val="bg1"/>
                </a:solidFill>
                <a:latin typeface="Calibri" pitchFamily="34" charset="0"/>
              </a:defRPr>
            </a:lvl2pPr>
            <a:lvl3pPr algn="ctr" rtl="0" eaLnBrk="1" fontAlgn="base" hangingPunct="1">
              <a:spcBef>
                <a:spcPct val="0"/>
              </a:spcBef>
              <a:spcAft>
                <a:spcPct val="0"/>
              </a:spcAft>
              <a:defRPr sz="2800">
                <a:solidFill>
                  <a:schemeClr val="bg1"/>
                </a:solidFill>
                <a:latin typeface="Calibri" pitchFamily="34" charset="0"/>
              </a:defRPr>
            </a:lvl3pPr>
            <a:lvl4pPr algn="ctr" rtl="0" eaLnBrk="1" fontAlgn="base" hangingPunct="1">
              <a:spcBef>
                <a:spcPct val="0"/>
              </a:spcBef>
              <a:spcAft>
                <a:spcPct val="0"/>
              </a:spcAft>
              <a:defRPr sz="2800">
                <a:solidFill>
                  <a:schemeClr val="bg1"/>
                </a:solidFill>
                <a:latin typeface="Calibri" pitchFamily="34" charset="0"/>
              </a:defRPr>
            </a:lvl4pPr>
            <a:lvl5pPr algn="ctr" rtl="0" eaLnBrk="1" fontAlgn="base" hangingPunct="1">
              <a:spcBef>
                <a:spcPct val="0"/>
              </a:spcBef>
              <a:spcAft>
                <a:spcPct val="0"/>
              </a:spcAft>
              <a:defRPr sz="2800">
                <a:solidFill>
                  <a:schemeClr val="bg1"/>
                </a:solidFill>
                <a:latin typeface="Calibri" pitchFamily="34" charset="0"/>
              </a:defRPr>
            </a:lvl5pPr>
            <a:lvl6pPr marL="457200" algn="ctr" rtl="0" eaLnBrk="1" fontAlgn="base" hangingPunct="1">
              <a:spcBef>
                <a:spcPct val="0"/>
              </a:spcBef>
              <a:spcAft>
                <a:spcPct val="0"/>
              </a:spcAft>
              <a:defRPr sz="2800">
                <a:solidFill>
                  <a:schemeClr val="bg1"/>
                </a:solidFill>
                <a:latin typeface="Calibri" pitchFamily="34" charset="0"/>
              </a:defRPr>
            </a:lvl6pPr>
            <a:lvl7pPr marL="914400" algn="ctr" rtl="0" eaLnBrk="1" fontAlgn="base" hangingPunct="1">
              <a:spcBef>
                <a:spcPct val="0"/>
              </a:spcBef>
              <a:spcAft>
                <a:spcPct val="0"/>
              </a:spcAft>
              <a:defRPr sz="2800">
                <a:solidFill>
                  <a:schemeClr val="bg1"/>
                </a:solidFill>
                <a:latin typeface="Calibri" pitchFamily="34" charset="0"/>
              </a:defRPr>
            </a:lvl7pPr>
            <a:lvl8pPr marL="1371600" algn="ctr" rtl="0" eaLnBrk="1" fontAlgn="base" hangingPunct="1">
              <a:spcBef>
                <a:spcPct val="0"/>
              </a:spcBef>
              <a:spcAft>
                <a:spcPct val="0"/>
              </a:spcAft>
              <a:defRPr sz="2800">
                <a:solidFill>
                  <a:schemeClr val="bg1"/>
                </a:solidFill>
                <a:latin typeface="Calibri" pitchFamily="34" charset="0"/>
              </a:defRPr>
            </a:lvl8pPr>
            <a:lvl9pPr marL="1828800" algn="ctr" rtl="0" eaLnBrk="1" fontAlgn="base" hangingPunct="1">
              <a:spcBef>
                <a:spcPct val="0"/>
              </a:spcBef>
              <a:spcAft>
                <a:spcPct val="0"/>
              </a:spcAft>
              <a:defRPr sz="2800">
                <a:solidFill>
                  <a:schemeClr val="bg1"/>
                </a:solidFill>
                <a:latin typeface="Calibri" pitchFamily="34" charset="0"/>
              </a:defRPr>
            </a:lvl9pPr>
          </a:lstStyle>
          <a:p>
            <a:pPr algn="ctr"/>
            <a:r>
              <a:rPr lang="es-CO" sz="1400" b="1" dirty="0" smtClean="0"/>
              <a:t>AVANCE FISICO ACUMULADO x  META  </a:t>
            </a:r>
          </a:p>
          <a:p>
            <a:pPr algn="ctr"/>
            <a:r>
              <a:rPr lang="es-CO" sz="1400" b="1" dirty="0" smtClean="0"/>
              <a:t>CORTE 30 DE SEPTIEMBRE 2015</a:t>
            </a:r>
            <a:endParaRPr lang="es-CO" sz="1400" b="1" dirty="0"/>
          </a:p>
        </p:txBody>
      </p:sp>
      <p:graphicFrame>
        <p:nvGraphicFramePr>
          <p:cNvPr id="22" name="Tabla 21"/>
          <p:cNvGraphicFramePr>
            <a:graphicFrameLocks noGrp="1"/>
          </p:cNvGraphicFramePr>
          <p:nvPr>
            <p:extLst>
              <p:ext uri="{D42A27DB-BD31-4B8C-83A1-F6EECF244321}">
                <p14:modId xmlns:p14="http://schemas.microsoft.com/office/powerpoint/2010/main" val="1237054045"/>
              </p:ext>
            </p:extLst>
          </p:nvPr>
        </p:nvGraphicFramePr>
        <p:xfrm>
          <a:off x="2641746" y="5218351"/>
          <a:ext cx="1758822" cy="891540"/>
        </p:xfrm>
        <a:graphic>
          <a:graphicData uri="http://schemas.openxmlformats.org/drawingml/2006/table">
            <a:tbl>
              <a:tblPr>
                <a:tableStyleId>{5C22544A-7EE6-4342-B048-85BDC9FD1C3A}</a:tableStyleId>
              </a:tblPr>
              <a:tblGrid>
                <a:gridCol w="851977"/>
                <a:gridCol w="906845"/>
              </a:tblGrid>
              <a:tr h="212361">
                <a:tc>
                  <a:txBody>
                    <a:bodyPr/>
                    <a:lstStyle/>
                    <a:p>
                      <a:pPr algn="ctr" fontAlgn="b"/>
                      <a:r>
                        <a:rPr lang="es-CO" sz="1400" b="1" i="0" u="none" strike="noStrike" dirty="0" smtClean="0">
                          <a:solidFill>
                            <a:schemeClr val="tx1"/>
                          </a:solidFill>
                          <a:effectLst/>
                          <a:latin typeface="+mn-lt"/>
                        </a:rPr>
                        <a:t>N° METAS</a:t>
                      </a:r>
                      <a:endParaRPr lang="es-CO" sz="14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400" b="1" i="0" u="none" strike="noStrike" dirty="0" smtClean="0">
                          <a:solidFill>
                            <a:schemeClr val="tx1"/>
                          </a:solidFill>
                          <a:effectLst/>
                          <a:latin typeface="Calibri" panose="020F0502020204030204" pitchFamily="34" charset="0"/>
                        </a:rPr>
                        <a:t>5</a:t>
                      </a:r>
                      <a:endParaRPr lang="es-CO" sz="14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7999">
                <a:tc>
                  <a:txBody>
                    <a:bodyPr/>
                    <a:lstStyle/>
                    <a:p>
                      <a:pPr algn="ctr" fontAlgn="b"/>
                      <a:r>
                        <a:rPr lang="es-CO" sz="1400" b="1" u="none" strike="noStrike" dirty="0">
                          <a:solidFill>
                            <a:schemeClr val="tx1"/>
                          </a:solidFill>
                          <a:effectLst/>
                        </a:rPr>
                        <a:t> </a:t>
                      </a:r>
                      <a:endParaRPr lang="es-CO" sz="14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00"/>
                    </a:solidFill>
                  </a:tcPr>
                </a:tc>
                <a:tc>
                  <a:txBody>
                    <a:bodyPr/>
                    <a:lstStyle/>
                    <a:p>
                      <a:pPr algn="ctr" fontAlgn="b"/>
                      <a:r>
                        <a:rPr lang="es-CO" sz="1400" b="1" i="0" u="none" strike="noStrike" dirty="0" smtClean="0">
                          <a:solidFill>
                            <a:schemeClr val="tx1"/>
                          </a:solidFill>
                          <a:effectLst/>
                          <a:latin typeface="Calibri" panose="020F0502020204030204" pitchFamily="34" charset="0"/>
                        </a:rPr>
                        <a:t>5</a:t>
                      </a:r>
                      <a:endParaRPr lang="es-CO" sz="14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7999">
                <a:tc>
                  <a:txBody>
                    <a:bodyPr/>
                    <a:lstStyle/>
                    <a:p>
                      <a:pPr algn="ctr" fontAlgn="b"/>
                      <a:endParaRPr lang="es-CO" sz="14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CO" sz="1400" b="1" i="0" u="none" strike="noStrike" dirty="0" smtClean="0">
                          <a:solidFill>
                            <a:schemeClr val="tx1"/>
                          </a:solidFill>
                          <a:effectLst/>
                          <a:latin typeface="Calibri" panose="020F0502020204030204" pitchFamily="34" charset="0"/>
                        </a:rPr>
                        <a:t>0</a:t>
                      </a:r>
                      <a:endParaRPr lang="es-CO" sz="14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7999">
                <a:tc>
                  <a:txBody>
                    <a:bodyPr/>
                    <a:lstStyle/>
                    <a:p>
                      <a:pPr algn="ctr" fontAlgn="b"/>
                      <a:r>
                        <a:rPr lang="es-CO" sz="1400" b="1" u="none" strike="noStrike" dirty="0">
                          <a:solidFill>
                            <a:schemeClr val="tx1"/>
                          </a:solidFill>
                          <a:effectLst/>
                        </a:rPr>
                        <a:t> </a:t>
                      </a:r>
                      <a:endParaRPr lang="es-CO" sz="14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es-CO" sz="1400" b="1" i="0" u="none" strike="noStrike" dirty="0" smtClean="0">
                          <a:solidFill>
                            <a:schemeClr val="tx1"/>
                          </a:solidFill>
                          <a:effectLst/>
                          <a:latin typeface="Calibri" panose="020F0502020204030204" pitchFamily="34" charset="0"/>
                        </a:rPr>
                        <a:t>0</a:t>
                      </a:r>
                      <a:endParaRPr lang="es-CO" sz="14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2" name="Grupo 22"/>
          <p:cNvGrpSpPr/>
          <p:nvPr/>
        </p:nvGrpSpPr>
        <p:grpSpPr>
          <a:xfrm>
            <a:off x="5481429" y="5290474"/>
            <a:ext cx="3455864" cy="792922"/>
            <a:chOff x="696818" y="4413820"/>
            <a:chExt cx="3455864" cy="792922"/>
          </a:xfrm>
        </p:grpSpPr>
        <p:grpSp>
          <p:nvGrpSpPr>
            <p:cNvPr id="3" name="Grupo 40"/>
            <p:cNvGrpSpPr/>
            <p:nvPr/>
          </p:nvGrpSpPr>
          <p:grpSpPr>
            <a:xfrm>
              <a:off x="696818" y="4413820"/>
              <a:ext cx="3455864" cy="792922"/>
              <a:chOff x="696817" y="4439913"/>
              <a:chExt cx="3455864" cy="792922"/>
            </a:xfrm>
          </p:grpSpPr>
          <p:grpSp>
            <p:nvGrpSpPr>
              <p:cNvPr id="4" name="Grupo 5"/>
              <p:cNvGrpSpPr/>
              <p:nvPr/>
            </p:nvGrpSpPr>
            <p:grpSpPr>
              <a:xfrm>
                <a:off x="696817" y="4439913"/>
                <a:ext cx="3455864" cy="792922"/>
                <a:chOff x="6444207" y="1525468"/>
                <a:chExt cx="2699793" cy="937777"/>
              </a:xfrm>
            </p:grpSpPr>
            <p:sp>
              <p:nvSpPr>
                <p:cNvPr id="45" name="28 CuadroTexto"/>
                <p:cNvSpPr txBox="1"/>
                <p:nvPr/>
              </p:nvSpPr>
              <p:spPr>
                <a:xfrm>
                  <a:off x="6621003" y="1525468"/>
                  <a:ext cx="1983445" cy="309402"/>
                </a:xfrm>
                <a:prstGeom prst="rect">
                  <a:avLst/>
                </a:prstGeom>
              </p:spPr>
              <p:txBody>
                <a:bodyPr wrap="square" rtlCol="0">
                  <a:spAutoFit/>
                </a:bodyPr>
                <a:lstStyle/>
                <a:p>
                  <a:r>
                    <a:rPr lang="es-CO" sz="1100" dirty="0" smtClean="0"/>
                    <a:t>% Programado CUATRIENIO</a:t>
                  </a:r>
                </a:p>
              </p:txBody>
            </p:sp>
            <p:sp>
              <p:nvSpPr>
                <p:cNvPr id="46" name="29 Rectángulo"/>
                <p:cNvSpPr/>
                <p:nvPr/>
              </p:nvSpPr>
              <p:spPr>
                <a:xfrm>
                  <a:off x="6444208" y="1874717"/>
                  <a:ext cx="144016" cy="72008"/>
                </a:xfrm>
                <a:prstGeom prst="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7" name="30 CuadroTexto"/>
                <p:cNvSpPr txBox="1"/>
                <p:nvPr/>
              </p:nvSpPr>
              <p:spPr>
                <a:xfrm>
                  <a:off x="6621003" y="1754581"/>
                  <a:ext cx="2110482" cy="309402"/>
                </a:xfrm>
                <a:prstGeom prst="rect">
                  <a:avLst/>
                </a:prstGeom>
              </p:spPr>
              <p:txBody>
                <a:bodyPr wrap="square" rtlCol="0">
                  <a:spAutoFit/>
                </a:bodyPr>
                <a:lstStyle/>
                <a:p>
                  <a:r>
                    <a:rPr lang="es-CO" sz="1100" dirty="0" smtClean="0"/>
                    <a:t>% Ejecución CUMPLIDA &gt;90%</a:t>
                  </a:r>
                </a:p>
              </p:txBody>
            </p:sp>
            <p:sp>
              <p:nvSpPr>
                <p:cNvPr id="48" name="32 CuadroTexto"/>
                <p:cNvSpPr txBox="1"/>
                <p:nvPr/>
              </p:nvSpPr>
              <p:spPr>
                <a:xfrm>
                  <a:off x="6621003" y="1935441"/>
                  <a:ext cx="2522997" cy="527804"/>
                </a:xfrm>
                <a:prstGeom prst="rect">
                  <a:avLst/>
                </a:prstGeom>
              </p:spPr>
              <p:txBody>
                <a:bodyPr wrap="square" rtlCol="0">
                  <a:spAutoFit/>
                </a:bodyPr>
                <a:lstStyle/>
                <a:p>
                  <a:r>
                    <a:rPr lang="es-CO" sz="1100" dirty="0" smtClean="0"/>
                    <a:t>% Ejecución EN AVANCE (89% -60%)</a:t>
                  </a:r>
                </a:p>
                <a:p>
                  <a:r>
                    <a:rPr lang="es-CO" sz="1200" dirty="0" smtClean="0"/>
                    <a:t> </a:t>
                  </a:r>
                </a:p>
              </p:txBody>
            </p:sp>
            <p:sp>
              <p:nvSpPr>
                <p:cNvPr id="49" name="33 Rectángulo"/>
                <p:cNvSpPr/>
                <p:nvPr/>
              </p:nvSpPr>
              <p:spPr>
                <a:xfrm>
                  <a:off x="6444208" y="2068242"/>
                  <a:ext cx="144016" cy="72008"/>
                </a:xfrm>
                <a:prstGeom prst="rect">
                  <a:avLst/>
                </a:prstGeom>
                <a:solidFill>
                  <a:srgbClr val="FA7D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6600"/>
                    </a:solidFill>
                  </a:endParaRPr>
                </a:p>
              </p:txBody>
            </p:sp>
            <p:sp>
              <p:nvSpPr>
                <p:cNvPr id="50" name="12 Rectángulo"/>
                <p:cNvSpPr/>
                <p:nvPr/>
              </p:nvSpPr>
              <p:spPr>
                <a:xfrm>
                  <a:off x="6444207" y="1636688"/>
                  <a:ext cx="144016" cy="7200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44" name="33 Rectángulo"/>
              <p:cNvSpPr/>
              <p:nvPr/>
            </p:nvSpPr>
            <p:spPr>
              <a:xfrm>
                <a:off x="717797" y="5062479"/>
                <a:ext cx="184347" cy="60885"/>
              </a:xfrm>
              <a:prstGeom prst="rect">
                <a:avLst/>
              </a:prstGeom>
              <a:solidFill>
                <a:srgbClr val="A4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42" name="34 CuadroTexto"/>
            <p:cNvSpPr txBox="1"/>
            <p:nvPr/>
          </p:nvSpPr>
          <p:spPr>
            <a:xfrm>
              <a:off x="923126" y="4933639"/>
              <a:ext cx="2815426" cy="261610"/>
            </a:xfrm>
            <a:prstGeom prst="rect">
              <a:avLst/>
            </a:prstGeom>
          </p:spPr>
          <p:txBody>
            <a:bodyPr wrap="square" rtlCol="0">
              <a:spAutoFit/>
            </a:bodyPr>
            <a:lstStyle/>
            <a:p>
              <a:r>
                <a:rPr lang="es-CO" sz="1100" dirty="0" smtClean="0"/>
                <a:t>% Ejecución REZAGADO &lt;59%</a:t>
              </a:r>
            </a:p>
          </p:txBody>
        </p:sp>
      </p:grpSp>
      <p:graphicFrame>
        <p:nvGraphicFramePr>
          <p:cNvPr id="51" name="Gráfico 50"/>
          <p:cNvGraphicFramePr>
            <a:graphicFrameLocks/>
          </p:cNvGraphicFramePr>
          <p:nvPr>
            <p:extLst>
              <p:ext uri="{D42A27DB-BD31-4B8C-83A1-F6EECF244321}">
                <p14:modId xmlns:p14="http://schemas.microsoft.com/office/powerpoint/2010/main" val="1725468177"/>
              </p:ext>
            </p:extLst>
          </p:nvPr>
        </p:nvGraphicFramePr>
        <p:xfrm>
          <a:off x="4400568" y="1023890"/>
          <a:ext cx="4827653" cy="3895724"/>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3"/>
          <p:cNvSpPr txBox="1"/>
          <p:nvPr/>
        </p:nvSpPr>
        <p:spPr>
          <a:xfrm>
            <a:off x="94842" y="299284"/>
            <a:ext cx="4338749" cy="537070"/>
          </a:xfrm>
          <a:prstGeom prst="rect">
            <a:avLst/>
          </a:prstGeom>
          <a:noFill/>
        </p:spPr>
        <p:txBody>
          <a:bodyPr wrap="square" rtlCol="0">
            <a:spAutoFit/>
          </a:bodyPr>
          <a:lstStyle/>
          <a:p>
            <a:pPr>
              <a:lnSpc>
                <a:spcPct val="70000"/>
              </a:lnSpc>
            </a:pPr>
            <a:r>
              <a:rPr lang="en-US" sz="2000" b="1" dirty="0" smtClean="0">
                <a:solidFill>
                  <a:schemeClr val="tx2"/>
                </a:solidFill>
              </a:rPr>
              <a:t>3. INFORME METAS PLAN DE DESARROLLO</a:t>
            </a:r>
            <a:endParaRPr lang="en-US" sz="2000" b="1" dirty="0">
              <a:solidFill>
                <a:schemeClr val="tx2"/>
              </a:solidFill>
            </a:endParaRPr>
          </a:p>
        </p:txBody>
      </p:sp>
    </p:spTree>
    <p:extLst>
      <p:ext uri="{BB962C8B-B14F-4D97-AF65-F5344CB8AC3E}">
        <p14:creationId xmlns:p14="http://schemas.microsoft.com/office/powerpoint/2010/main" val="3782216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197080"/>
            <a:ext cx="8229600" cy="4525963"/>
          </a:xfrm>
        </p:spPr>
        <p:txBody>
          <a:bodyPr>
            <a:normAutofit fontScale="62500" lnSpcReduction="20000"/>
          </a:bodyPr>
          <a:lstStyle/>
          <a:p>
            <a:endParaRPr lang="es-ES" dirty="0" smtClean="0"/>
          </a:p>
          <a:p>
            <a:r>
              <a:rPr lang="es-ES" dirty="0"/>
              <a:t>Nº 278. Atención del 100 de las víctimas del conflicto armado en centros de la Beneficencia (siempre que cumplan requisito para la </a:t>
            </a:r>
            <a:r>
              <a:rPr lang="es-ES" dirty="0" smtClean="0"/>
              <a:t>protección).</a:t>
            </a:r>
            <a:endParaRPr lang="es-ES" dirty="0"/>
          </a:p>
          <a:p>
            <a:pPr marL="0" indent="0">
              <a:buNone/>
            </a:pPr>
            <a:endParaRPr lang="es-ES" dirty="0"/>
          </a:p>
          <a:p>
            <a:r>
              <a:rPr lang="es-ES" dirty="0"/>
              <a:t>Nº 195 Proteger integralmente a 630 adultas y adultos mayores cada año en los centros de </a:t>
            </a:r>
            <a:r>
              <a:rPr lang="es-ES" dirty="0" smtClean="0"/>
              <a:t>protección.</a:t>
            </a:r>
            <a:endParaRPr lang="es-ES" dirty="0"/>
          </a:p>
          <a:p>
            <a:pPr marL="0" indent="0">
              <a:buNone/>
            </a:pPr>
            <a:endParaRPr lang="es-ES" dirty="0"/>
          </a:p>
          <a:p>
            <a:r>
              <a:rPr lang="es-ES" dirty="0"/>
              <a:t>Nº 234 Atender integralmente a </a:t>
            </a:r>
            <a:r>
              <a:rPr lang="es-ES" dirty="0" smtClean="0"/>
              <a:t>1.200 </a:t>
            </a:r>
            <a:r>
              <a:rPr lang="es-ES" dirty="0"/>
              <a:t>personas con discapacidad mental, cada año, en los centros de </a:t>
            </a:r>
            <a:r>
              <a:rPr lang="es-ES" dirty="0" smtClean="0"/>
              <a:t>protección.</a:t>
            </a:r>
            <a:endParaRPr lang="es-ES" dirty="0"/>
          </a:p>
          <a:p>
            <a:pPr marL="0" indent="0">
              <a:buNone/>
            </a:pPr>
            <a:endParaRPr lang="es-ES" dirty="0"/>
          </a:p>
          <a:p>
            <a:r>
              <a:rPr lang="es-ES" dirty="0"/>
              <a:t>Nº 96 Atender integralmente a 500 adolescentes de escasos recursos, cada año, en los centros de </a:t>
            </a:r>
            <a:r>
              <a:rPr lang="es-ES" dirty="0" smtClean="0"/>
              <a:t>protección.</a:t>
            </a:r>
            <a:endParaRPr lang="es-ES" dirty="0"/>
          </a:p>
          <a:p>
            <a:endParaRPr lang="es-ES" dirty="0"/>
          </a:p>
          <a:p>
            <a:r>
              <a:rPr lang="es-ES" dirty="0"/>
              <a:t>Nº 52 Atender integralmente a 600 niñas y niños de escasos recursos, cada año, en los centros de </a:t>
            </a:r>
            <a:r>
              <a:rPr lang="es-ES" dirty="0" smtClean="0"/>
              <a:t>protección.</a:t>
            </a:r>
            <a:endParaRPr lang="es-ES" dirty="0"/>
          </a:p>
          <a:p>
            <a:endParaRPr lang="es-ES" dirty="0"/>
          </a:p>
          <a:p>
            <a:endParaRPr lang="es-ES" dirty="0"/>
          </a:p>
        </p:txBody>
      </p:sp>
      <p:sp>
        <p:nvSpPr>
          <p:cNvPr id="7" name="TextBox 3"/>
          <p:cNvSpPr txBox="1">
            <a:spLocks noGrp="1"/>
          </p:cNvSpPr>
          <p:nvPr>
            <p:ph type="title"/>
          </p:nvPr>
        </p:nvSpPr>
        <p:spPr>
          <a:xfrm>
            <a:off x="457200" y="638389"/>
            <a:ext cx="8229600" cy="415498"/>
          </a:xfrm>
          <a:prstGeom prst="rect">
            <a:avLst/>
          </a:prstGeom>
          <a:noFill/>
        </p:spPr>
        <p:txBody>
          <a:bodyPr wrap="square" rtlCol="0">
            <a:spAutoFit/>
          </a:bodyPr>
          <a:lstStyle/>
          <a:p>
            <a:pPr algn="l">
              <a:lnSpc>
                <a:spcPct val="70000"/>
              </a:lnSpc>
            </a:pPr>
            <a:r>
              <a:rPr lang="es-ES_tradnl" sz="2800" b="1" dirty="0" smtClean="0">
                <a:solidFill>
                  <a:schemeClr val="tx2"/>
                </a:solidFill>
              </a:rPr>
              <a:t>Metas Plan de Desarrollo</a:t>
            </a:r>
            <a:endParaRPr lang="en-US" sz="2800" b="1" dirty="0">
              <a:solidFill>
                <a:schemeClr val="tx2"/>
              </a:solidFill>
            </a:endParaRPr>
          </a:p>
        </p:txBody>
      </p:sp>
    </p:spTree>
    <p:extLst>
      <p:ext uri="{BB962C8B-B14F-4D97-AF65-F5344CB8AC3E}">
        <p14:creationId xmlns:p14="http://schemas.microsoft.com/office/powerpoint/2010/main" val="2730832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5651" y="1138208"/>
            <a:ext cx="4953920" cy="480131"/>
          </a:xfrm>
          <a:prstGeom prst="rect">
            <a:avLst/>
          </a:prstGeom>
          <a:noFill/>
        </p:spPr>
        <p:txBody>
          <a:bodyPr wrap="none" rtlCol="0">
            <a:spAutoFit/>
          </a:bodyPr>
          <a:lstStyle/>
          <a:p>
            <a:pPr marL="514350" indent="-514350">
              <a:lnSpc>
                <a:spcPct val="70000"/>
              </a:lnSpc>
              <a:buAutoNum type="arabicPeriod"/>
            </a:pPr>
            <a:r>
              <a:rPr lang="en-US" sz="2000" b="1" dirty="0" smtClean="0">
                <a:solidFill>
                  <a:schemeClr val="tx2"/>
                </a:solidFill>
              </a:rPr>
              <a:t>PRESENTACION DE LA ENTIDAD</a:t>
            </a:r>
          </a:p>
          <a:p>
            <a:pPr>
              <a:lnSpc>
                <a:spcPct val="70000"/>
              </a:lnSpc>
            </a:pPr>
            <a:r>
              <a:rPr lang="en-US" sz="1600" b="1" dirty="0">
                <a:solidFill>
                  <a:schemeClr val="tx2"/>
                </a:solidFill>
              </a:rPr>
              <a:t> </a:t>
            </a:r>
            <a:r>
              <a:rPr lang="en-US" sz="1600" b="1" dirty="0" smtClean="0">
                <a:solidFill>
                  <a:schemeClr val="tx2"/>
                </a:solidFill>
              </a:rPr>
              <a:t>     (ESTRUCTURA, PERSONAL, PRINCIPALES FUNCIONES)</a:t>
            </a:r>
          </a:p>
        </p:txBody>
      </p:sp>
      <p:sp>
        <p:nvSpPr>
          <p:cNvPr id="3" name="2 Rectángulo"/>
          <p:cNvSpPr/>
          <p:nvPr/>
        </p:nvSpPr>
        <p:spPr>
          <a:xfrm>
            <a:off x="247650" y="2533650"/>
            <a:ext cx="8439150" cy="3139321"/>
          </a:xfrm>
          <a:prstGeom prst="rect">
            <a:avLst/>
          </a:prstGeom>
        </p:spPr>
        <p:txBody>
          <a:bodyPr wrap="square">
            <a:spAutoFit/>
          </a:bodyPr>
          <a:lstStyle/>
          <a:p>
            <a:pPr algn="just"/>
            <a:r>
              <a:rPr lang="es-CO" b="1" dirty="0" smtClean="0">
                <a:latin typeface="Arial" pitchFamily="34" charset="0"/>
                <a:cs typeface="Arial" pitchFamily="34" charset="0"/>
              </a:rPr>
              <a:t>MISION </a:t>
            </a:r>
            <a:r>
              <a:rPr lang="es-CO" dirty="0" smtClean="0">
                <a:latin typeface="Arial" pitchFamily="34" charset="0"/>
                <a:cs typeface="Arial" pitchFamily="34" charset="0"/>
              </a:rPr>
              <a:t>(Decreto 265 de 2008) </a:t>
            </a:r>
            <a:r>
              <a:rPr lang="es-CO" i="1" dirty="0" smtClean="0">
                <a:latin typeface="Arial" pitchFamily="34" charset="0"/>
                <a:cs typeface="Arial" pitchFamily="34" charset="0"/>
              </a:rPr>
              <a:t>“Prestar  servicios sociales de acuerdo a los lineamientos legales, en relación con las destinaciones propias de sus legados y donaciones, a la población infantil, juvenil, de tercera edad y discapacitada más pobre y vulnerable del Departamento de Cundinamarca y Bogota D.C. mediante programas orientados a la protección, prevención,  formación integral, asistencia social, tratamiento, rehabilitación y otorgamiento de aportes y subsidio alimentario en caso de indigencia, de conformidad con las normas constitucionales, garantizando el principio de la solidaridad mediante una eficiente y eficaz administración de los bienes, legados, donaciones, rentas y demás recursos financieros que permitan dar sostenibilidad a los programas sociales”.</a:t>
            </a:r>
            <a:endParaRPr lang="es-CO" i="1" u="sng" dirty="0" smtClean="0">
              <a:latin typeface="Arial" pitchFamily="34" charset="0"/>
              <a:cs typeface="Arial" pitchFamily="34" charset="0"/>
            </a:endParaRPr>
          </a:p>
        </p:txBody>
      </p:sp>
      <p:sp>
        <p:nvSpPr>
          <p:cNvPr id="5" name="1 Título"/>
          <p:cNvSpPr>
            <a:spLocks noGrp="1"/>
          </p:cNvSpPr>
          <p:nvPr>
            <p:ph type="title"/>
          </p:nvPr>
        </p:nvSpPr>
        <p:spPr>
          <a:xfrm>
            <a:off x="993683" y="1919960"/>
            <a:ext cx="7378792" cy="533400"/>
          </a:xfrm>
          <a:solidFill>
            <a:schemeClr val="accent3">
              <a:lumMod val="60000"/>
              <a:lumOff val="40000"/>
            </a:schemeClr>
          </a:solidFill>
          <a:ln>
            <a:solidFill>
              <a:schemeClr val="accent6">
                <a:lumMod val="50000"/>
              </a:schemeClr>
            </a:solidFill>
          </a:ln>
        </p:spPr>
        <p:txBody>
          <a:bodyPr>
            <a:normAutofit fontScale="90000"/>
          </a:bodyPr>
          <a:lstStyle/>
          <a:p>
            <a:r>
              <a:rPr lang="es-CO" sz="3200" dirty="0" smtClean="0"/>
              <a:t>BENEFICENCIA DE CUNDINAMARCA</a:t>
            </a:r>
            <a:endParaRPr lang="es-CO" sz="3200" dirty="0"/>
          </a:p>
        </p:txBody>
      </p:sp>
    </p:spTree>
    <p:extLst>
      <p:ext uri="{BB962C8B-B14F-4D97-AF65-F5344CB8AC3E}">
        <p14:creationId xmlns:p14="http://schemas.microsoft.com/office/powerpoint/2010/main" val="2425371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197080"/>
            <a:ext cx="8229600" cy="4525963"/>
          </a:xfrm>
        </p:spPr>
        <p:txBody>
          <a:bodyPr>
            <a:normAutofit fontScale="92500"/>
          </a:bodyPr>
          <a:lstStyle/>
          <a:p>
            <a:pPr algn="just"/>
            <a:r>
              <a:rPr lang="es-ES" dirty="0"/>
              <a:t>Presupuesto 2016.</a:t>
            </a:r>
          </a:p>
          <a:p>
            <a:pPr algn="just"/>
            <a:r>
              <a:rPr lang="es-ES" dirty="0"/>
              <a:t>Presupuesto reforzamiento estructural de los Centros de Protección.</a:t>
            </a:r>
          </a:p>
          <a:p>
            <a:pPr algn="just"/>
            <a:r>
              <a:rPr lang="es-ES" dirty="0"/>
              <a:t>Resolución 10308 del 15 de septiembre de 2015 Sentencia San Juan de Dios expedida por la Superintendencia de Notariado y Registro en la cual  define la titularidad del San Juan de Dios.</a:t>
            </a:r>
          </a:p>
          <a:p>
            <a:pPr algn="just"/>
            <a:r>
              <a:rPr lang="es-ES" dirty="0"/>
              <a:t>Resolución 141 de 2015 Liquidación Fundación San Juan de Dios.</a:t>
            </a:r>
          </a:p>
          <a:p>
            <a:endParaRPr lang="es-ES" dirty="0"/>
          </a:p>
          <a:p>
            <a:endParaRPr lang="es-ES" dirty="0"/>
          </a:p>
        </p:txBody>
      </p:sp>
      <p:sp>
        <p:nvSpPr>
          <p:cNvPr id="4" name="TextBox 3"/>
          <p:cNvSpPr txBox="1"/>
          <p:nvPr/>
        </p:nvSpPr>
        <p:spPr>
          <a:xfrm>
            <a:off x="452341" y="654393"/>
            <a:ext cx="4523709" cy="307777"/>
          </a:xfrm>
          <a:prstGeom prst="rect">
            <a:avLst/>
          </a:prstGeom>
          <a:noFill/>
        </p:spPr>
        <p:txBody>
          <a:bodyPr wrap="square" rtlCol="0">
            <a:spAutoFit/>
          </a:bodyPr>
          <a:lstStyle/>
          <a:p>
            <a:pPr>
              <a:lnSpc>
                <a:spcPct val="70000"/>
              </a:lnSpc>
            </a:pPr>
            <a:r>
              <a:rPr lang="en-US" sz="2000" b="1" dirty="0" smtClean="0">
                <a:solidFill>
                  <a:schemeClr val="tx2"/>
                </a:solidFill>
              </a:rPr>
              <a:t>4. RESUMEN TEMAS ESTRATÉGICOS</a:t>
            </a:r>
            <a:endParaRPr lang="en-US" sz="2000" b="1" dirty="0">
              <a:solidFill>
                <a:schemeClr val="tx2"/>
              </a:solidFill>
            </a:endParaRPr>
          </a:p>
        </p:txBody>
      </p:sp>
    </p:spTree>
    <p:extLst>
      <p:ext uri="{BB962C8B-B14F-4D97-AF65-F5344CB8AC3E}">
        <p14:creationId xmlns:p14="http://schemas.microsoft.com/office/powerpoint/2010/main" val="932708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260878"/>
            <a:ext cx="8229600" cy="4525963"/>
          </a:xfrm>
        </p:spPr>
        <p:txBody>
          <a:bodyPr>
            <a:noAutofit/>
          </a:bodyPr>
          <a:lstStyle/>
          <a:p>
            <a:pPr algn="just"/>
            <a:r>
              <a:rPr lang="es-ES" sz="2800" dirty="0" smtClean="0"/>
              <a:t>Fiducias</a:t>
            </a:r>
            <a:r>
              <a:rPr lang="es-ES" sz="2800" dirty="0"/>
              <a:t>: seguimiento a las responsabilidades de los beneficios pactados en contratos fiduciarios.</a:t>
            </a:r>
          </a:p>
          <a:p>
            <a:pPr algn="just"/>
            <a:r>
              <a:rPr lang="es-ES" sz="2800" dirty="0" smtClean="0"/>
              <a:t>Coactivo </a:t>
            </a:r>
            <a:r>
              <a:rPr lang="es-ES" sz="2800" dirty="0"/>
              <a:t>por el pago del impuesto predial correspondiente al predio Hacienda El Salitre de un área de terreno 2.111.154 metros cuadrados, que asciende el cobro a la suma de 80.000 mil millones de pesos.</a:t>
            </a:r>
          </a:p>
          <a:p>
            <a:pPr algn="just"/>
            <a:r>
              <a:rPr lang="es-ES" sz="2800" dirty="0" smtClean="0"/>
              <a:t>Coactivos </a:t>
            </a:r>
            <a:r>
              <a:rPr lang="es-ES" sz="2800" dirty="0"/>
              <a:t>Ministerio de Hacienda (embargo).</a:t>
            </a:r>
          </a:p>
          <a:p>
            <a:pPr algn="just"/>
            <a:r>
              <a:rPr lang="es-ES" sz="2800" dirty="0"/>
              <a:t> Sustitución Pensional.</a:t>
            </a:r>
          </a:p>
          <a:p>
            <a:endParaRPr lang="es-ES" sz="2800" dirty="0"/>
          </a:p>
        </p:txBody>
      </p:sp>
      <p:sp>
        <p:nvSpPr>
          <p:cNvPr id="5" name="TextBox 3"/>
          <p:cNvSpPr txBox="1"/>
          <p:nvPr/>
        </p:nvSpPr>
        <p:spPr>
          <a:xfrm>
            <a:off x="133351" y="654393"/>
            <a:ext cx="3940951" cy="321627"/>
          </a:xfrm>
          <a:prstGeom prst="rect">
            <a:avLst/>
          </a:prstGeom>
          <a:noFill/>
        </p:spPr>
        <p:txBody>
          <a:bodyPr wrap="none" rtlCol="0">
            <a:spAutoFit/>
          </a:bodyPr>
          <a:lstStyle/>
          <a:p>
            <a:pPr>
              <a:lnSpc>
                <a:spcPct val="70000"/>
              </a:lnSpc>
            </a:pPr>
            <a:r>
              <a:rPr lang="en-US" sz="2000" b="1" dirty="0" smtClean="0">
                <a:solidFill>
                  <a:schemeClr val="tx2"/>
                </a:solidFill>
              </a:rPr>
              <a:t>4. RESUMEN TEMAS ESTRATÉGICOS</a:t>
            </a:r>
            <a:endParaRPr lang="en-US" sz="2000" b="1" dirty="0">
              <a:solidFill>
                <a:schemeClr val="tx2"/>
              </a:solidFill>
            </a:endParaRPr>
          </a:p>
        </p:txBody>
      </p:sp>
    </p:spTree>
    <p:extLst>
      <p:ext uri="{BB962C8B-B14F-4D97-AF65-F5344CB8AC3E}">
        <p14:creationId xmlns:p14="http://schemas.microsoft.com/office/powerpoint/2010/main" val="2150231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197080"/>
            <a:ext cx="8229600" cy="4525963"/>
          </a:xfrm>
        </p:spPr>
        <p:txBody>
          <a:bodyPr>
            <a:normAutofit fontScale="25000" lnSpcReduction="20000"/>
          </a:bodyPr>
          <a:lstStyle/>
          <a:p>
            <a:endParaRPr lang="es-ES" dirty="0"/>
          </a:p>
          <a:p>
            <a:pPr algn="just"/>
            <a:r>
              <a:rPr lang="es-ES" sz="9600" dirty="0" smtClean="0"/>
              <a:t>CBA en Villeta suministro de agua de 7.000 litros de agua.</a:t>
            </a:r>
          </a:p>
          <a:p>
            <a:pPr algn="just"/>
            <a:r>
              <a:rPr lang="es-ES" sz="9600" dirty="0" smtClean="0"/>
              <a:t> Sustitución Pensional: </a:t>
            </a:r>
          </a:p>
          <a:p>
            <a:pPr algn="just"/>
            <a:r>
              <a:rPr lang="es-ES" sz="9600" dirty="0" smtClean="0"/>
              <a:t>Implementación de acciones jurídicas para ajustar los convenios y comodatos firmados  a mas de 5 años en cumplimiento de la Ley 9 de 1989 art. 38.:</a:t>
            </a:r>
          </a:p>
          <a:p>
            <a:pPr algn="just"/>
            <a:r>
              <a:rPr lang="es-ES" sz="9600" dirty="0" smtClean="0"/>
              <a:t>Fundación Niño Jesús 99 años termina 31 oct 2067 </a:t>
            </a:r>
          </a:p>
          <a:p>
            <a:pPr algn="just"/>
            <a:r>
              <a:rPr lang="es-ES" sz="9600" dirty="0" smtClean="0"/>
              <a:t>Fundación casa Madre y el Niño Sin termino fijo</a:t>
            </a:r>
          </a:p>
          <a:p>
            <a:pPr algn="just"/>
            <a:r>
              <a:rPr lang="es-ES" sz="9600" dirty="0" smtClean="0"/>
              <a:t>Arquidiócesis Bogotá 99 años </a:t>
            </a:r>
          </a:p>
          <a:p>
            <a:pPr algn="just"/>
            <a:r>
              <a:rPr lang="es-ES" sz="9600" dirty="0" smtClean="0"/>
              <a:t>Asociación Colombiana pro niño 50 años parálisis cerebral  Cirec pro cirugía reconstructiva 50 años</a:t>
            </a:r>
          </a:p>
          <a:p>
            <a:pPr algn="just"/>
            <a:r>
              <a:rPr lang="es-ES" sz="9600" dirty="0" smtClean="0"/>
              <a:t>Contraloría de Cundinamarca Marzo 31 de 2016</a:t>
            </a:r>
          </a:p>
          <a:p>
            <a:pPr algn="just"/>
            <a:r>
              <a:rPr lang="es-ES" sz="9600" dirty="0" smtClean="0"/>
              <a:t>Secretaria de Educación del Departamento 50 años julio 2033</a:t>
            </a:r>
            <a:endParaRPr lang="es-ES" sz="9600" dirty="0"/>
          </a:p>
        </p:txBody>
      </p:sp>
      <p:sp>
        <p:nvSpPr>
          <p:cNvPr id="5" name="TextBox 3"/>
          <p:cNvSpPr txBox="1"/>
          <p:nvPr/>
        </p:nvSpPr>
        <p:spPr>
          <a:xfrm>
            <a:off x="643735" y="654393"/>
            <a:ext cx="3940951" cy="321627"/>
          </a:xfrm>
          <a:prstGeom prst="rect">
            <a:avLst/>
          </a:prstGeom>
          <a:noFill/>
        </p:spPr>
        <p:txBody>
          <a:bodyPr wrap="none" rtlCol="0">
            <a:spAutoFit/>
          </a:bodyPr>
          <a:lstStyle/>
          <a:p>
            <a:pPr>
              <a:lnSpc>
                <a:spcPct val="70000"/>
              </a:lnSpc>
            </a:pPr>
            <a:r>
              <a:rPr lang="en-US" sz="2000" b="1" dirty="0" smtClean="0">
                <a:solidFill>
                  <a:schemeClr val="tx2"/>
                </a:solidFill>
              </a:rPr>
              <a:t>4. RESUMEN TEMAS ESTRATÉGICOS</a:t>
            </a:r>
            <a:endParaRPr lang="en-US" sz="2000" b="1" dirty="0">
              <a:solidFill>
                <a:schemeClr val="tx2"/>
              </a:solidFill>
            </a:endParaRPr>
          </a:p>
        </p:txBody>
      </p:sp>
    </p:spTree>
    <p:extLst>
      <p:ext uri="{BB962C8B-B14F-4D97-AF65-F5344CB8AC3E}">
        <p14:creationId xmlns:p14="http://schemas.microsoft.com/office/powerpoint/2010/main" val="3122260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133351" y="1028700"/>
            <a:ext cx="8877298" cy="4708981"/>
          </a:xfrm>
          <a:prstGeom prst="rect">
            <a:avLst/>
          </a:prstGeom>
          <a:noFill/>
          <a:ln>
            <a:solidFill>
              <a:schemeClr val="tx1"/>
            </a:solidFill>
          </a:ln>
        </p:spPr>
        <p:txBody>
          <a:bodyPr wrap="square" rtlCol="0">
            <a:spAutoFit/>
          </a:bodyPr>
          <a:lstStyle/>
          <a:p>
            <a:pPr marL="285750" indent="-285750" algn="just">
              <a:buFont typeface="Arial" panose="020B0604020202020204" pitchFamily="34" charset="0"/>
              <a:buChar char="•"/>
            </a:pPr>
            <a:r>
              <a:rPr lang="es-ES" sz="2000" dirty="0" smtClean="0"/>
              <a:t>En el mediano plazo asignación de un porcentaje del impuesto de registro y anotación, que recauda la Secretaría de Hacienda de Cundinamarca para financiación programes sociales.</a:t>
            </a:r>
            <a:endParaRPr lang="es-CO" sz="2000" dirty="0" smtClean="0"/>
          </a:p>
          <a:p>
            <a:pPr marL="285750" indent="-285750" algn="just">
              <a:buFont typeface="Arial" panose="020B0604020202020204" pitchFamily="34" charset="0"/>
              <a:buChar char="•"/>
            </a:pPr>
            <a:r>
              <a:rPr lang="es-ES" sz="2000" dirty="0" smtClean="0"/>
              <a:t>Financiación del programa de adulto mayor de la Beneficencia con cargo a los recursos que genera el cobro de la estampilla pro adulto mayor, en concurrencia con mayor participación en la cofinanciación por parte de los municipios que demandan los servicios  de nuestra entidad.</a:t>
            </a:r>
            <a:endParaRPr lang="es-CO" sz="2000" dirty="0" smtClean="0"/>
          </a:p>
          <a:p>
            <a:pPr marL="285750" indent="-285750" algn="just">
              <a:buFont typeface="Arial" panose="020B0604020202020204" pitchFamily="34" charset="0"/>
              <a:buChar char="•"/>
            </a:pPr>
            <a:r>
              <a:rPr lang="es-ES" sz="2000" dirty="0" smtClean="0"/>
              <a:t>Asignar recursos económicos del Sistema General de Regalías SGR para implementación y desarrollo </a:t>
            </a:r>
            <a:r>
              <a:rPr lang="es-CO" sz="2000" dirty="0" smtClean="0"/>
              <a:t>de Proyectos  de Atención en Postconflicto, </a:t>
            </a:r>
            <a:r>
              <a:rPr lang="es-ES" sz="2000" dirty="0" smtClean="0"/>
              <a:t>mediante el cual la Beneficencia vendería el servicio a entidades competentes del Distrito Capital, la Nación y el Departamento.  Considerando la Infrestructura, modelo de atención y experiencia en atención de victimas. </a:t>
            </a:r>
            <a:endParaRPr lang="es-CO" sz="2000" dirty="0" smtClean="0"/>
          </a:p>
          <a:p>
            <a:pPr marL="285750" indent="-285750" algn="just">
              <a:buFont typeface="Arial" panose="020B0604020202020204" pitchFamily="34" charset="0"/>
              <a:buChar char="•"/>
            </a:pPr>
            <a:r>
              <a:rPr lang="es-ES" sz="2000" dirty="0" smtClean="0"/>
              <a:t>En el corto plazo transferencias de la Gobernación de Cundinamarca para el financiamiento de los programas sociales de la entidad, lo que permitiría mantener la atención de la población según línea base.</a:t>
            </a:r>
          </a:p>
        </p:txBody>
      </p:sp>
      <p:sp>
        <p:nvSpPr>
          <p:cNvPr id="5" name="TextBox 3"/>
          <p:cNvSpPr txBox="1"/>
          <p:nvPr/>
        </p:nvSpPr>
        <p:spPr>
          <a:xfrm>
            <a:off x="133351" y="654393"/>
            <a:ext cx="6615465" cy="307777"/>
          </a:xfrm>
          <a:prstGeom prst="rect">
            <a:avLst/>
          </a:prstGeom>
          <a:noFill/>
        </p:spPr>
        <p:txBody>
          <a:bodyPr wrap="none" rtlCol="0">
            <a:spAutoFit/>
          </a:bodyPr>
          <a:lstStyle/>
          <a:p>
            <a:pPr>
              <a:lnSpc>
                <a:spcPct val="70000"/>
              </a:lnSpc>
            </a:pPr>
            <a:r>
              <a:rPr lang="en-US" sz="2000" b="1" dirty="0" smtClean="0">
                <a:solidFill>
                  <a:schemeClr val="tx2"/>
                </a:solidFill>
              </a:rPr>
              <a:t>ESTRATEGIAS DE SOLUCION A PROBLEMAS PRESUPUESTALES</a:t>
            </a:r>
            <a:endParaRPr lang="en-US" sz="2000" b="1" dirty="0">
              <a:solidFill>
                <a:schemeClr val="tx2"/>
              </a:solidFill>
            </a:endParaRPr>
          </a:p>
        </p:txBody>
      </p:sp>
    </p:spTree>
    <p:extLst>
      <p:ext uri="{BB962C8B-B14F-4D97-AF65-F5344CB8AC3E}">
        <p14:creationId xmlns:p14="http://schemas.microsoft.com/office/powerpoint/2010/main" val="3475181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133351" y="1347690"/>
            <a:ext cx="8877298" cy="4708981"/>
          </a:xfrm>
          <a:prstGeom prst="rect">
            <a:avLst/>
          </a:prstGeom>
          <a:noFill/>
          <a:ln>
            <a:solidFill>
              <a:schemeClr val="tx1"/>
            </a:solidFill>
          </a:ln>
        </p:spPr>
        <p:txBody>
          <a:bodyPr wrap="square" rtlCol="0">
            <a:spAutoFit/>
          </a:bodyPr>
          <a:lstStyle/>
          <a:p>
            <a:pPr marL="285750" indent="-285750" algn="just">
              <a:buFont typeface="Arial" panose="020B0604020202020204" pitchFamily="34" charset="0"/>
              <a:buChar char="•"/>
            </a:pPr>
            <a:r>
              <a:rPr lang="es-ES" sz="2000" dirty="0" smtClean="0"/>
              <a:t>Diversificar,  modernizar los modelos de atención en protección social, buscando la disminución de costos, ingresos de usuarios con discapacidad mental y adulto mayor a los programas a través de las EPS.</a:t>
            </a:r>
          </a:p>
          <a:p>
            <a:pPr marL="285750" indent="-285750" algn="just">
              <a:buFont typeface="Arial" panose="020B0604020202020204" pitchFamily="34" charset="0"/>
              <a:buChar char="•"/>
            </a:pPr>
            <a:r>
              <a:rPr lang="es-ES" sz="2000" dirty="0" smtClean="0"/>
              <a:t>Dotación de elementos como pañales, medicamentos, sillas de ruedas, bastones, audífonos, gafas, traslados a IPS.</a:t>
            </a:r>
          </a:p>
          <a:p>
            <a:pPr marL="285750" indent="-285750" algn="just">
              <a:buFont typeface="Arial" panose="020B0604020202020204" pitchFamily="34" charset="0"/>
              <a:buChar char="•"/>
            </a:pPr>
            <a:r>
              <a:rPr lang="es-ES" sz="2000" dirty="0" smtClean="0"/>
              <a:t>Realización de brigadas de salud con especialistas, promoción y prevención, terapias física, respiratoria, ocupacional, por parte de las EPS y Secretaría de Salud.</a:t>
            </a:r>
          </a:p>
          <a:p>
            <a:pPr marL="285750" indent="-285750" algn="just">
              <a:buFont typeface="Arial" panose="020B0604020202020204" pitchFamily="34" charset="0"/>
              <a:buChar char="•"/>
            </a:pPr>
            <a:r>
              <a:rPr lang="es-ES" sz="2000" dirty="0" smtClean="0"/>
              <a:t>Lograr el beneficio de adultos mayores atendidos por la Beneficencia en el Programa Colombia Mayor  del Ministerio de Trabajo.</a:t>
            </a:r>
          </a:p>
          <a:p>
            <a:pPr marL="285750" indent="-285750" algn="just">
              <a:buFont typeface="Arial" panose="020B0604020202020204" pitchFamily="34" charset="0"/>
              <a:buChar char="•"/>
            </a:pPr>
            <a:r>
              <a:rPr lang="es-ES" sz="2000" dirty="0" smtClean="0"/>
              <a:t>La Gobernacion de Cundinamarca a través del ICCU realice los estudios, diseños,  construcciones y adecuaciones físicas, que requieren los centros de protección de la Beneficencia en donde se atienden aproximadamente 3.000 usuarios al año, provenientes de Cundinamarca </a:t>
            </a:r>
          </a:p>
          <a:p>
            <a:pPr marL="285750" indent="-285750" algn="just">
              <a:buFont typeface="Arial" panose="020B0604020202020204" pitchFamily="34" charset="0"/>
              <a:buChar char="•"/>
            </a:pPr>
            <a:endParaRPr lang="es-ES" sz="2000" dirty="0" smtClean="0"/>
          </a:p>
        </p:txBody>
      </p:sp>
      <p:sp>
        <p:nvSpPr>
          <p:cNvPr id="5" name="TextBox 3"/>
          <p:cNvSpPr txBox="1"/>
          <p:nvPr/>
        </p:nvSpPr>
        <p:spPr>
          <a:xfrm>
            <a:off x="133351" y="654393"/>
            <a:ext cx="6615465" cy="307777"/>
          </a:xfrm>
          <a:prstGeom prst="rect">
            <a:avLst/>
          </a:prstGeom>
          <a:noFill/>
        </p:spPr>
        <p:txBody>
          <a:bodyPr wrap="none" rtlCol="0">
            <a:spAutoFit/>
          </a:bodyPr>
          <a:lstStyle/>
          <a:p>
            <a:pPr>
              <a:lnSpc>
                <a:spcPct val="70000"/>
              </a:lnSpc>
            </a:pPr>
            <a:r>
              <a:rPr lang="en-US" sz="2000" b="1" dirty="0" smtClean="0">
                <a:solidFill>
                  <a:schemeClr val="tx2"/>
                </a:solidFill>
              </a:rPr>
              <a:t>ESTRATEGIAS DE SOLUCION A PROBLEMAS PRESUPUESTALES</a:t>
            </a:r>
            <a:endParaRPr lang="en-US" sz="2000" b="1" dirty="0">
              <a:solidFill>
                <a:schemeClr val="tx2"/>
              </a:solidFill>
            </a:endParaRPr>
          </a:p>
        </p:txBody>
      </p:sp>
    </p:spTree>
    <p:extLst>
      <p:ext uri="{BB962C8B-B14F-4D97-AF65-F5344CB8AC3E}">
        <p14:creationId xmlns:p14="http://schemas.microsoft.com/office/powerpoint/2010/main" val="3475181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3634" y="382772"/>
            <a:ext cx="6206534" cy="321627"/>
          </a:xfrm>
          <a:prstGeom prst="rect">
            <a:avLst/>
          </a:prstGeom>
          <a:noFill/>
        </p:spPr>
        <p:txBody>
          <a:bodyPr wrap="square" rtlCol="0">
            <a:spAutoFit/>
          </a:bodyPr>
          <a:lstStyle/>
          <a:p>
            <a:pPr>
              <a:lnSpc>
                <a:spcPct val="70000"/>
              </a:lnSpc>
            </a:pPr>
            <a:r>
              <a:rPr lang="en-US" sz="2000" b="1" dirty="0" smtClean="0">
                <a:solidFill>
                  <a:schemeClr val="tx2"/>
                </a:solidFill>
              </a:rPr>
              <a:t>5. INFORME DE CONTRATOS VIGENTES</a:t>
            </a:r>
            <a:endParaRPr lang="en-US" sz="2000" b="1" dirty="0">
              <a:solidFill>
                <a:schemeClr val="tx2"/>
              </a:solidFill>
            </a:endParaRPr>
          </a:p>
        </p:txBody>
      </p:sp>
      <p:sp>
        <p:nvSpPr>
          <p:cNvPr id="5" name="4 CuadroTexto">
            <a:hlinkClick r:id="rId4" action="ppaction://hlinkfile"/>
          </p:cNvPr>
          <p:cNvSpPr txBox="1"/>
          <p:nvPr/>
        </p:nvSpPr>
        <p:spPr>
          <a:xfrm>
            <a:off x="829340" y="1871330"/>
            <a:ext cx="1733107" cy="646331"/>
          </a:xfrm>
          <a:prstGeom prst="rect">
            <a:avLst/>
          </a:prstGeom>
          <a:noFill/>
        </p:spPr>
        <p:txBody>
          <a:bodyPr wrap="square" rtlCol="0">
            <a:spAutoFit/>
          </a:bodyPr>
          <a:lstStyle/>
          <a:p>
            <a:r>
              <a:rPr lang="es-CO" dirty="0" smtClean="0"/>
              <a:t>CONTRATOS VIGENTES</a:t>
            </a:r>
            <a:endParaRPr lang="es-CO" dirty="0"/>
          </a:p>
        </p:txBody>
      </p:sp>
    </p:spTree>
    <p:extLst>
      <p:ext uri="{BB962C8B-B14F-4D97-AF65-F5344CB8AC3E}">
        <p14:creationId xmlns:p14="http://schemas.microsoft.com/office/powerpoint/2010/main" val="513583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5651" y="1138208"/>
            <a:ext cx="4675447" cy="537070"/>
          </a:xfrm>
          <a:prstGeom prst="rect">
            <a:avLst/>
          </a:prstGeom>
          <a:noFill/>
        </p:spPr>
        <p:txBody>
          <a:bodyPr wrap="square" rtlCol="0">
            <a:spAutoFit/>
          </a:bodyPr>
          <a:lstStyle/>
          <a:p>
            <a:pPr>
              <a:lnSpc>
                <a:spcPct val="70000"/>
              </a:lnSpc>
            </a:pPr>
            <a:r>
              <a:rPr lang="en-US" sz="2000" b="1" dirty="0" smtClean="0">
                <a:solidFill>
                  <a:schemeClr val="tx2"/>
                </a:solidFill>
              </a:rPr>
              <a:t>6. RELACION DE CONTRATOS A REALIZAR </a:t>
            </a:r>
          </a:p>
          <a:p>
            <a:pPr>
              <a:lnSpc>
                <a:spcPct val="70000"/>
              </a:lnSpc>
            </a:pPr>
            <a:r>
              <a:rPr lang="en-US" sz="2000" b="1" dirty="0" smtClean="0">
                <a:solidFill>
                  <a:schemeClr val="tx2"/>
                </a:solidFill>
              </a:rPr>
              <a:t>ENTRE NOVIEMBRE Y DICIEMBRE 2015</a:t>
            </a:r>
            <a:endParaRPr lang="en-US" sz="2000" b="1" dirty="0">
              <a:solidFill>
                <a:schemeClr val="tx2"/>
              </a:solidFill>
            </a:endParaRPr>
          </a:p>
        </p:txBody>
      </p:sp>
      <p:sp>
        <p:nvSpPr>
          <p:cNvPr id="3" name="TextBox 3"/>
          <p:cNvSpPr txBox="1"/>
          <p:nvPr/>
        </p:nvSpPr>
        <p:spPr>
          <a:xfrm>
            <a:off x="233251" y="2054876"/>
            <a:ext cx="8444024" cy="967957"/>
          </a:xfrm>
          <a:prstGeom prst="rect">
            <a:avLst/>
          </a:prstGeom>
          <a:noFill/>
        </p:spPr>
        <p:txBody>
          <a:bodyPr wrap="square" rtlCol="0">
            <a:spAutoFit/>
          </a:bodyPr>
          <a:lstStyle/>
          <a:p>
            <a:pPr marL="457200" indent="-457200" algn="just">
              <a:lnSpc>
                <a:spcPct val="70000"/>
              </a:lnSpc>
              <a:buFont typeface="Arial"/>
              <a:buChar char="•"/>
            </a:pPr>
            <a:r>
              <a:rPr lang="en-US" sz="2000" dirty="0" smtClean="0">
                <a:solidFill>
                  <a:schemeClr val="tx2"/>
                </a:solidFill>
              </a:rPr>
              <a:t>Compra de servidor como aporte al convenio interadministrativo con la Secretaría de las TIC</a:t>
            </a:r>
          </a:p>
          <a:p>
            <a:pPr marL="457200" indent="-457200" algn="just">
              <a:lnSpc>
                <a:spcPct val="70000"/>
              </a:lnSpc>
              <a:buFont typeface="Arial"/>
              <a:buChar char="•"/>
            </a:pPr>
            <a:endParaRPr lang="en-US" sz="2000" dirty="0">
              <a:solidFill>
                <a:schemeClr val="tx2"/>
              </a:solidFill>
            </a:endParaRPr>
          </a:p>
          <a:p>
            <a:pPr marL="457200" indent="-457200" algn="just">
              <a:lnSpc>
                <a:spcPct val="70000"/>
              </a:lnSpc>
              <a:buFont typeface="Arial"/>
              <a:buChar char="•"/>
            </a:pPr>
            <a:r>
              <a:rPr lang="en-US" sz="2000" dirty="0" smtClean="0">
                <a:solidFill>
                  <a:schemeClr val="tx2"/>
                </a:solidFill>
              </a:rPr>
              <a:t>Adecuación de infraestructura de Centros de Protección.</a:t>
            </a:r>
            <a:endParaRPr lang="en-US" sz="2000" dirty="0">
              <a:solidFill>
                <a:schemeClr val="tx2"/>
              </a:solidFill>
            </a:endParaRPr>
          </a:p>
        </p:txBody>
      </p:sp>
    </p:spTree>
    <p:extLst>
      <p:ext uri="{BB962C8B-B14F-4D97-AF65-F5344CB8AC3E}">
        <p14:creationId xmlns:p14="http://schemas.microsoft.com/office/powerpoint/2010/main" val="4072858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80974" y="1209675"/>
          <a:ext cx="8858251" cy="5616192"/>
        </p:xfrm>
        <a:graphic>
          <a:graphicData uri="http://schemas.openxmlformats.org/drawingml/2006/table">
            <a:tbl>
              <a:tblPr/>
              <a:tblGrid>
                <a:gridCol w="441566"/>
                <a:gridCol w="1335469"/>
                <a:gridCol w="3424830"/>
                <a:gridCol w="506185"/>
                <a:gridCol w="683226"/>
                <a:gridCol w="809625"/>
                <a:gridCol w="704850"/>
                <a:gridCol w="952500"/>
              </a:tblGrid>
              <a:tr h="59847">
                <a:tc>
                  <a:txBody>
                    <a:bodyPr/>
                    <a:lstStyle/>
                    <a:p>
                      <a:pPr algn="ctr" fontAlgn="ctr"/>
                      <a:r>
                        <a:rPr lang="es-CO" sz="800" b="1" i="1" u="none" strike="noStrike" dirty="0">
                          <a:solidFill>
                            <a:srgbClr val="000000"/>
                          </a:solidFill>
                          <a:latin typeface="Arial"/>
                        </a:rPr>
                        <a:t>Nº Contrato </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Nombre del Contratista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Objeto</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Plazo</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valor</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fecha de firma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Estado</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Razón</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8848">
                <a:tc>
                  <a:txBody>
                    <a:bodyPr/>
                    <a:lstStyle/>
                    <a:p>
                      <a:pPr algn="ctr" fontAlgn="ctr"/>
                      <a:r>
                        <a:rPr lang="es-CO" sz="800" b="1" i="1" u="none" strike="noStrike" dirty="0">
                          <a:solidFill>
                            <a:srgbClr val="000000"/>
                          </a:solidFill>
                          <a:latin typeface="Arial"/>
                        </a:rPr>
                        <a:t>1</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1" i="1" u="none" strike="noStrike" dirty="0">
                          <a:solidFill>
                            <a:srgbClr val="000000"/>
                          </a:solidFill>
                          <a:latin typeface="Arial"/>
                        </a:rPr>
                        <a:t>EMPRESA INMOBILIARIA CUNDINAMARQUESA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Contratar la prestación de servicios de administración integral inmobiliaria de los bienes inmuebles propiedad de la </a:t>
                      </a:r>
                      <a:r>
                        <a:rPr lang="es-CO" sz="800" b="1" i="1" u="none" strike="noStrike" dirty="0">
                          <a:solidFill>
                            <a:srgbClr val="000000"/>
                          </a:solidFill>
                          <a:latin typeface="Arial"/>
                        </a:rPr>
                        <a:t>BENEFICENCIA DE CUNDINAMARCA</a:t>
                      </a:r>
                      <a:r>
                        <a:rPr lang="es-CO" sz="800" b="0" i="1" u="none" strike="noStrike" dirty="0">
                          <a:solidFill>
                            <a:srgbClr val="000000"/>
                          </a:solidFill>
                          <a:latin typeface="Arial"/>
                        </a:rPr>
                        <a:t> o por los cuales sea legalmente responsables relacionados en el Anexo 1. </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12 meses</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800" b="0" i="1" u="none" strike="noStrike" dirty="0">
                          <a:solidFill>
                            <a:srgbClr val="000000"/>
                          </a:solidFill>
                          <a:latin typeface="Arial"/>
                        </a:rPr>
                        <a:t>1,480,348,000</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2015/01/05</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En ejecución</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Administración de inmuebles de la Beneficencia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4185">
                <a:tc>
                  <a:txBody>
                    <a:bodyPr/>
                    <a:lstStyle/>
                    <a:p>
                      <a:pPr algn="ctr" fontAlgn="ctr"/>
                      <a:r>
                        <a:rPr lang="es-CO" sz="800" b="1" i="1" u="none" strike="noStrike" dirty="0">
                          <a:solidFill>
                            <a:srgbClr val="000000"/>
                          </a:solidFill>
                          <a:latin typeface="Arial"/>
                        </a:rPr>
                        <a:t>35</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1" i="1" u="none" strike="noStrike" dirty="0">
                          <a:solidFill>
                            <a:srgbClr val="000000"/>
                          </a:solidFill>
                          <a:latin typeface="Arial"/>
                        </a:rPr>
                        <a:t>CONTRALORIA DE CUNDINAMARCA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EL COMODANTE entrega  al COMODATARIO y éste recibe a título de comodato o préstamo de uso, el siguiente bien inmueble: “EL COMODANTE entrega al COMODATARIO y este recibe a titulo de comodato o préstamo de uso, los pisos 2, 3, 4, 6, 7, 8, 10, 11, 12 y del 13 (el área comprendida desde los ascensores hasta el extremo occidental del piso) del Edificio Calle 49, ubicado en la calle 49 No. 13 – 33 de la ciudad de Bogotá D. C., e identificados con los números de matriculas inmobiliarias 050-0165007, 050-0165020, 050-0165021, 050-0165023/24/25, 050-0165026, 050-0165027, 050-0165029, 050-0165030, 050-0165031 y 050-0165033 y los garajes S2-01, S2-03, S1-06 y S1-08 del Edificio Calle 49, ubicado en la Calle 49 No. 13-33 de la ciudad de Bogotá, e identificados con los números de matriculas inmobiliarias 050-0542001, 050-0542004, 050-0542003 y 050-0541997.</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12  MESES </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800" b="0" i="1" u="none" strike="noStrike" dirty="0">
                          <a:solidFill>
                            <a:srgbClr val="000000"/>
                          </a:solidFill>
                          <a:latin typeface="Arial"/>
                        </a:rPr>
                        <a:t>0</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2015/03/03</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En ejecución</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Comodato con Contraloría de Cundinamarca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6184">
                <a:tc>
                  <a:txBody>
                    <a:bodyPr/>
                    <a:lstStyle/>
                    <a:p>
                      <a:pPr algn="ctr" fontAlgn="ctr"/>
                      <a:r>
                        <a:rPr lang="es-CO" sz="800" b="1" i="1" u="none" strike="noStrike" dirty="0">
                          <a:solidFill>
                            <a:srgbClr val="000000"/>
                          </a:solidFill>
                          <a:latin typeface="Arial"/>
                        </a:rPr>
                        <a:t>66</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CONGREGACIÓN DE LAS HERMANAS DE LA CARIDAD  DOMINICAS DE LA PRESENTACIÓN DE LA SANTÍSIMA VIRGEN PROVINCIA DE BOGOTÁ  </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Aunar esfuerzos para la prestación de los servicios de protección social a personas adultas y a personas mayores con discapacidad cognitiva y mental en condiciones de amenaza o vulneración de derechos por exposición a violencia física, psicológica, sexual, negligencia, violencia intrafamiliar, en riesgo físico, social, moral, entre otros; orientados al mejoramiento de su calidad de vida, mediante la disposición de recursos técnicos, físicos, administrativos, económicos y saberes institucionales en el Centro Femenino Especial Jose Joaquín Vargas, institución de propiedad de la Beneficencia de Cundinamarca. </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6 meses contados a partir el 4 de mayo de 2015.  </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800" b="0" i="1" u="none" strike="noStrike" dirty="0">
                          <a:solidFill>
                            <a:srgbClr val="000000"/>
                          </a:solidFill>
                          <a:latin typeface="Arial"/>
                        </a:rPr>
                        <a:t>3,073,820,204</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2015/04/29</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En ejecución</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Atención institucionalizada de personas con discapacidad mental </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6184">
                <a:tc>
                  <a:txBody>
                    <a:bodyPr/>
                    <a:lstStyle/>
                    <a:p>
                      <a:pPr algn="ctr" fontAlgn="ctr"/>
                      <a:r>
                        <a:rPr lang="es-CO" sz="800" b="1" i="1" u="none" strike="noStrike" dirty="0">
                          <a:solidFill>
                            <a:srgbClr val="000000"/>
                          </a:solidFill>
                          <a:latin typeface="Arial"/>
                        </a:rPr>
                        <a:t>67</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LAS HIJAS DE LA CARIDAD DE SAN VICENTE DE PAUL.</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aunar esfuerzos para la prestación de los servicios de protección social a personas adultas y a personas mayores con discapacidad cognitiva y mental en condiciones de amenaza o vulneración de derechos por exposición a violencia física, psicológica, sexual, negligencia, violencia intrafamiliar, en riesgo físico, social, moral, entre otros; orientados al mejoramiento de su calidad de vida, mediante la disposición de recursos técnicos, físicos, administrativos, económicos y saberes institucionales en el Centro Masculino  Especial la Colonia, institución de propiedad de la Beneficencia de Cundinamarca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6 meses contados a partir el 4 de mayo de 2015</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800" b="0" i="1" u="none" strike="noStrike" dirty="0">
                          <a:solidFill>
                            <a:srgbClr val="000000"/>
                          </a:solidFill>
                          <a:latin typeface="Arial"/>
                        </a:rPr>
                        <a:t>2,956,989,648</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2015/04/29</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En ejecución</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Atención institucionalizada de personas con discapacidad mental </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851">
                <a:tc>
                  <a:txBody>
                    <a:bodyPr/>
                    <a:lstStyle/>
                    <a:p>
                      <a:pPr algn="ctr" fontAlgn="ctr"/>
                      <a:r>
                        <a:rPr lang="es-CO" sz="800" b="1" i="1" u="none" strike="noStrike" dirty="0">
                          <a:solidFill>
                            <a:srgbClr val="000000"/>
                          </a:solidFill>
                          <a:latin typeface="Arial"/>
                        </a:rPr>
                        <a:t>77</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INSTITUTO DE HERMANAS FRANCISCANAS DE SANTA CLARA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Aunar esfuerzos para la prestación de los servicios de protección integral a personas mayores en condición de discapacidad o en riesgo de padecer trastornos mentales, en condiciones de amenaza o vulneración de derechos por exposición a violencia física, psicológica, sexual, negligencia, violencia intrafamiliar, en riesgo físico, social, moral, ambiental, situación de abandono, desplazamiento por grupos al margen de la ley, condiciones de vida no dignas; procedentes de Bogotá y/o Cundinamarca, los cuales serán atendidos en el Instituto San José, ubicado en el municipio de Chipaque</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OCHO (8) meses a partir del 16 de Mayo de 2015 hasta el 15 de Enero de 2016.</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800" b="0" i="1" u="none" strike="noStrike" dirty="0">
                          <a:solidFill>
                            <a:srgbClr val="000000"/>
                          </a:solidFill>
                          <a:latin typeface="Arial"/>
                        </a:rPr>
                        <a:t>827,366,400</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2015/05/14</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En ejecución</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vigilancia de inmuebles de la Beneficencia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TextBox 3"/>
          <p:cNvSpPr txBox="1"/>
          <p:nvPr/>
        </p:nvSpPr>
        <p:spPr>
          <a:xfrm>
            <a:off x="152399" y="257175"/>
            <a:ext cx="6191251" cy="752514"/>
          </a:xfrm>
          <a:prstGeom prst="rect">
            <a:avLst/>
          </a:prstGeom>
          <a:noFill/>
        </p:spPr>
        <p:txBody>
          <a:bodyPr wrap="square" rtlCol="0">
            <a:spAutoFit/>
          </a:bodyPr>
          <a:lstStyle/>
          <a:p>
            <a:pPr algn="just">
              <a:lnSpc>
                <a:spcPct val="70000"/>
              </a:lnSpc>
            </a:pPr>
            <a:r>
              <a:rPr lang="en-US" sz="2000" b="1" dirty="0">
                <a:solidFill>
                  <a:schemeClr val="tx2"/>
                </a:solidFill>
              </a:rPr>
              <a:t>7</a:t>
            </a:r>
            <a:r>
              <a:rPr lang="en-US" sz="2000" b="1" dirty="0" smtClean="0">
                <a:solidFill>
                  <a:schemeClr val="tx2"/>
                </a:solidFill>
              </a:rPr>
              <a:t>. RELACIÓN DE CONTRATOS QUE DEBAN SER RENOVADOS ATENDIDOS O RESUELTOS AL INICIO DE 2016</a:t>
            </a:r>
            <a:endParaRPr lang="en-US" sz="2000" b="1" dirty="0">
              <a:solidFill>
                <a:schemeClr val="tx2"/>
              </a:solidFill>
            </a:endParaRPr>
          </a:p>
        </p:txBody>
      </p:sp>
    </p:spTree>
    <p:extLst>
      <p:ext uri="{BB962C8B-B14F-4D97-AF65-F5344CB8AC3E}">
        <p14:creationId xmlns:p14="http://schemas.microsoft.com/office/powerpoint/2010/main" val="2594037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23825" y="970263"/>
          <a:ext cx="8820149" cy="5738112"/>
        </p:xfrm>
        <a:graphic>
          <a:graphicData uri="http://schemas.openxmlformats.org/drawingml/2006/table">
            <a:tbl>
              <a:tblPr/>
              <a:tblGrid>
                <a:gridCol w="439667"/>
                <a:gridCol w="1329727"/>
                <a:gridCol w="3410098"/>
                <a:gridCol w="504007"/>
                <a:gridCol w="698251"/>
                <a:gridCol w="926376"/>
                <a:gridCol w="673824"/>
                <a:gridCol w="838199"/>
              </a:tblGrid>
              <a:tr h="59847">
                <a:tc>
                  <a:txBody>
                    <a:bodyPr/>
                    <a:lstStyle/>
                    <a:p>
                      <a:pPr algn="ctr" fontAlgn="ctr"/>
                      <a:r>
                        <a:rPr lang="es-CO" sz="800" b="1" i="1" u="none" strike="noStrike" dirty="0">
                          <a:solidFill>
                            <a:srgbClr val="000000"/>
                          </a:solidFill>
                          <a:latin typeface="Arial"/>
                        </a:rPr>
                        <a:t>Nº Contrato </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Nombre del Contratista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Objeto</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Plazo</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valor</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fecha de firma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Estado</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Razón</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71188">
                <a:tc>
                  <a:txBody>
                    <a:bodyPr/>
                    <a:lstStyle/>
                    <a:p>
                      <a:pPr algn="ctr" fontAlgn="ctr"/>
                      <a:r>
                        <a:rPr lang="es-CO" sz="800" b="1" i="1" u="none" strike="noStrike" dirty="0">
                          <a:solidFill>
                            <a:srgbClr val="000000"/>
                          </a:solidFill>
                          <a:latin typeface="Arial"/>
                        </a:rPr>
                        <a:t>80</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COOPERATIVA  DE VIGILANCIA Y SERVICIOS DE BUCARAMANGA CTA</a:t>
                      </a:r>
                      <a:r>
                        <a:rPr lang="es-CO" sz="800" b="0" i="1" u="none" strike="noStrike" dirty="0">
                          <a:solidFill>
                            <a:srgbClr val="000000"/>
                          </a:solidFill>
                          <a:latin typeface="Arial"/>
                        </a:rPr>
                        <a:t>.</a:t>
                      </a:r>
                      <a:endParaRPr lang="es-CO" sz="800" b="1" i="1" u="none" strike="noStrike" dirty="0">
                        <a:solidFill>
                          <a:srgbClr val="000000"/>
                        </a:solidFill>
                        <a:latin typeface="Arial"/>
                      </a:endParaRP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Contratar el servicio de vigilancia privada con armas fija y móvil para la seguridad integral de los bienes muebles e inmuebles de propiedad de la Beneficencia de Cundinamarca y de aquellos por los cuales sea o llegare a ser legalmente responsable, ubicados  en Bogotá y municipios del departamento de conformidad con las especificaciones, características y condiciones técnicas que se constituyen en  el   del Pliego de Condiciones</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nueve (09) meses y  quince  (15) </a:t>
                      </a:r>
                      <a:r>
                        <a:rPr lang="es-CO" sz="800" b="0" i="1" u="none" strike="noStrike" dirty="0" smtClean="0">
                          <a:solidFill>
                            <a:srgbClr val="000000"/>
                          </a:solidFill>
                          <a:latin typeface="Arial"/>
                        </a:rPr>
                        <a:t>días.</a:t>
                      </a:r>
                      <a:endParaRPr lang="es-CO" sz="800" b="0" i="1" u="none" strike="noStrike" dirty="0">
                        <a:solidFill>
                          <a:srgbClr val="000000"/>
                        </a:solidFill>
                        <a:latin typeface="Arial"/>
                      </a:endParaRP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800" b="0" i="1" u="none" strike="noStrike" dirty="0">
                          <a:solidFill>
                            <a:srgbClr val="000000"/>
                          </a:solidFill>
                          <a:latin typeface="Arial"/>
                        </a:rPr>
                        <a:t>360,492,567</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2015/05/15</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En ejecución</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vigilancia de inmuebles de la Beneficencia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851">
                <a:tc>
                  <a:txBody>
                    <a:bodyPr/>
                    <a:lstStyle/>
                    <a:p>
                      <a:pPr algn="ctr" fontAlgn="ctr"/>
                      <a:r>
                        <a:rPr lang="es-CO" sz="800" b="1" i="1" u="none" strike="noStrike" dirty="0">
                          <a:solidFill>
                            <a:srgbClr val="000000"/>
                          </a:solidFill>
                          <a:latin typeface="Arial"/>
                        </a:rPr>
                        <a:t>142</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CONGREGACIÓN DE RELIGIOSOS TERCIARIOS CAPUCHINO DE NUESTRA SEÑORA DE LOS</a:t>
                      </a:r>
                      <a:r>
                        <a:rPr lang="es-CO" sz="800" b="0" i="1" u="none" strike="noStrike" dirty="0">
                          <a:solidFill>
                            <a:srgbClr val="000000"/>
                          </a:solidFill>
                          <a:latin typeface="Arial"/>
                        </a:rPr>
                        <a:t> </a:t>
                      </a:r>
                      <a:r>
                        <a:rPr lang="es-CO" sz="800" b="1" i="1" u="none" strike="noStrike" dirty="0">
                          <a:solidFill>
                            <a:srgbClr val="000000"/>
                          </a:solidFill>
                          <a:latin typeface="Arial"/>
                        </a:rPr>
                        <a:t>DOLORES</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Aunar esfuerzos para la prestación de los servicios de protección social a los niños, niñas y adolescentes atendidos en el centro de protección social de la niñez y la adolescencia denominado Instituto Campestre, de propiedad de la Beneficencia de Cundinamarca,</a:t>
                      </a:r>
                      <a:r>
                        <a:rPr lang="es-CO" sz="800" b="0" i="1" u="none" strike="noStrike" dirty="0">
                          <a:solidFill>
                            <a:srgbClr val="FF0000"/>
                          </a:solidFill>
                          <a:latin typeface="Arial"/>
                        </a:rPr>
                        <a:t> </a:t>
                      </a:r>
                      <a:r>
                        <a:rPr lang="es-CO" sz="800" b="0" i="1" u="none" strike="noStrike" dirty="0">
                          <a:solidFill>
                            <a:srgbClr val="000000"/>
                          </a:solidFill>
                          <a:latin typeface="Arial"/>
                        </a:rPr>
                        <a:t>en condiciones de amenaza o vulneración de derechos por exposición a violencia física, psicológica, sexual, negligencia, violencia intrafamiliar, en riesgo físico, social, moral, ambiental o de reclutamiento por grupos al margen de la ley, abandono,  menor de  15 años víctima de explotación laboral, desplazamiento forzado, discapacidad cognitiva leve en situación de peligro o riesgo de abandono</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entre el 30 de Agosto de 2015 al 31 de Enero de 2016</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800" b="0" i="1" u="none" strike="noStrike" dirty="0">
                          <a:solidFill>
                            <a:srgbClr val="000000"/>
                          </a:solidFill>
                          <a:latin typeface="Arial"/>
                        </a:rPr>
                        <a:t>1,241,834,787</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dirty="0">
                          <a:solidFill>
                            <a:srgbClr val="000000"/>
                          </a:solidFill>
                          <a:latin typeface="Arial"/>
                        </a:rPr>
                        <a:t>2015/08/28</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En ejecución</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Atención institucionalizada de niños, niñas y adolescentes</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851">
                <a:tc>
                  <a:txBody>
                    <a:bodyPr/>
                    <a:lstStyle/>
                    <a:p>
                      <a:pPr algn="ctr" fontAlgn="ctr"/>
                      <a:r>
                        <a:rPr lang="es-CO" sz="800" b="1" i="1" u="none" strike="noStrike" dirty="0">
                          <a:solidFill>
                            <a:srgbClr val="000000"/>
                          </a:solidFill>
                          <a:latin typeface="Arial"/>
                        </a:rPr>
                        <a:t>147</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COMUNIDAD DE RELIGIOSAS TERCIARIAS CAPUCHINAS DE LA SAGRADA FAMILIA PROVINCIA DEL SAGRADO CORAZÓN DE JESÚS</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Aunar esfuerzos para la prestación de los servicios de protección social a los niños, niñas y adolescentes atendidos en el centro de protección social de la niñez y la adolescencia denominado Instituto de Promoción Social, de propiedad de la Beneficencia de Cundinamarca, en condiciones de amenaza o vulneración de derechos por exposición a violencia física, psicológica, sexual, negligencia, violencia intrafamiliar, en riesgo físico, social, moral, ambiental o de reclutamiento por grupos al margen de la ley, abandono,  menor de  15 años víctima de explotación laboral, desplazamiento forzado, discapacidad cognitiva leve en situación de peligro o riesgo de abandono. </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Del  29 de Septiembre de 2015 al 22 de Enero de 2016</a:t>
                      </a:r>
                      <a:r>
                        <a:rPr lang="es-CO" sz="800" b="0" i="1" u="none" strike="noStrike" dirty="0">
                          <a:solidFill>
                            <a:srgbClr val="FF0000"/>
                          </a:solidFill>
                          <a:latin typeface="Arial"/>
                        </a:rPr>
                        <a:t>.</a:t>
                      </a:r>
                      <a:endParaRPr lang="es-CO" sz="800" b="0" i="1" u="none" strike="noStrike" dirty="0">
                        <a:solidFill>
                          <a:srgbClr val="000000"/>
                        </a:solidFill>
                        <a:latin typeface="Arial"/>
                      </a:endParaRP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800" b="0" i="1" u="none" strike="noStrike" dirty="0">
                          <a:solidFill>
                            <a:srgbClr val="000000"/>
                          </a:solidFill>
                          <a:latin typeface="Arial"/>
                        </a:rPr>
                        <a:t>875,331,360</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dirty="0">
                          <a:solidFill>
                            <a:srgbClr val="000000"/>
                          </a:solidFill>
                          <a:latin typeface="Arial"/>
                        </a:rPr>
                        <a:t>2015/09/24</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En ejecución</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Atención institucionalizada de niños, niñas y adolescentes</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851">
                <a:tc>
                  <a:txBody>
                    <a:bodyPr/>
                    <a:lstStyle/>
                    <a:p>
                      <a:pPr algn="ctr" fontAlgn="ctr"/>
                      <a:r>
                        <a:rPr lang="es-CO" sz="800" b="1" i="1" u="none" strike="noStrike" dirty="0">
                          <a:solidFill>
                            <a:srgbClr val="000000"/>
                          </a:solidFill>
                          <a:latin typeface="Arial"/>
                        </a:rPr>
                        <a:t>148</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LAS HIJAS DE LA CARIDAD DE SAN VICENTE DE PAUL.</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aunar esfuerzos para la prestación de los servicios de protección social a los niños, niñas y adolescentes atendidos en el centro de protección social de la niñez y la adolescencia denominado Colonia Alberto Nieto Cano, de propiedad de la Beneficencia de Cundinamarca, en condiciones de amenaza o vulneración de derechos por exposición a violencia física, psicológica, sexual, negligencia, violencia intrafamiliar, en riesgo físico, social, moral, ambiental o de reclutamiento por grupos al margen de la ley, abandono,  menor de  15 años victima de explotación laboral, desplazamiento forzado, discapacidad cognitiva leve en situación de peligro o riesgo de abandono</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Del 28 de Septiembre de 2015 al 31 de Enero de 2016.</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800" b="0" i="1" u="none" strike="noStrike" dirty="0">
                          <a:solidFill>
                            <a:srgbClr val="000000"/>
                          </a:solidFill>
                          <a:latin typeface="Arial"/>
                        </a:rPr>
                        <a:t>781,704,545</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dirty="0">
                          <a:solidFill>
                            <a:srgbClr val="000000"/>
                          </a:solidFill>
                          <a:latin typeface="Arial"/>
                        </a:rPr>
                        <a:t>2015/09/24</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En ejecución</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Atención institucionalizada de niños, niñas y adolescentes</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517">
                <a:tc>
                  <a:txBody>
                    <a:bodyPr/>
                    <a:lstStyle/>
                    <a:p>
                      <a:pPr algn="ctr" fontAlgn="ctr"/>
                      <a:r>
                        <a:rPr lang="es-CO" sz="800" b="1" i="1" u="none" strike="noStrike" dirty="0">
                          <a:solidFill>
                            <a:srgbClr val="000000"/>
                          </a:solidFill>
                          <a:latin typeface="Arial"/>
                        </a:rPr>
                        <a:t>149</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HERMANAS</a:t>
                      </a:r>
                      <a:r>
                        <a:rPr lang="es-CO" sz="800" b="0" i="1" u="none" strike="noStrike" dirty="0">
                          <a:solidFill>
                            <a:srgbClr val="000000"/>
                          </a:solidFill>
                          <a:latin typeface="Arial"/>
                        </a:rPr>
                        <a:t> </a:t>
                      </a:r>
                      <a:r>
                        <a:rPr lang="es-CO" sz="800" b="1" i="1" u="none" strike="noStrike" dirty="0">
                          <a:solidFill>
                            <a:srgbClr val="000000"/>
                          </a:solidFill>
                          <a:latin typeface="Arial"/>
                        </a:rPr>
                        <a:t> TERCIARIAS CAPUCHINAS DE LA SAGRADA FAMILIA PROVINCIA DEL SAGRADO CORAZÓN DE JESÚS</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Aunar esfuerzos para la atención en Protección Social de Personas Mayores en alto grado de vulnerabilidad, procedentes de los Municipios de Cundinamarca y que son protegidos en el Centro Bienestar del Anciano VILLETA, ubicado en el Municipio de Villeta (Cund.), de propiedad de la Beneficencia de Cundinamarca. </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CUATRO (04) meses NUEVE (09) DIAS a partir del 10 de Octubre de 2015</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508,362,937</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0" u="none" strike="noStrike" dirty="0">
                          <a:solidFill>
                            <a:srgbClr val="000000"/>
                          </a:solidFill>
                          <a:latin typeface="Arial"/>
                        </a:rPr>
                        <a:t>2015/10/08</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En ejecución</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Atención institucionalizada de adultos mayores</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TextBox 3"/>
          <p:cNvSpPr txBox="1"/>
          <p:nvPr/>
        </p:nvSpPr>
        <p:spPr>
          <a:xfrm>
            <a:off x="152399" y="257175"/>
            <a:ext cx="6191251" cy="752514"/>
          </a:xfrm>
          <a:prstGeom prst="rect">
            <a:avLst/>
          </a:prstGeom>
          <a:noFill/>
        </p:spPr>
        <p:txBody>
          <a:bodyPr wrap="square" rtlCol="0">
            <a:spAutoFit/>
          </a:bodyPr>
          <a:lstStyle/>
          <a:p>
            <a:pPr algn="just">
              <a:lnSpc>
                <a:spcPct val="70000"/>
              </a:lnSpc>
            </a:pPr>
            <a:r>
              <a:rPr lang="en-US" sz="2000" b="1" dirty="0">
                <a:solidFill>
                  <a:schemeClr val="tx2"/>
                </a:solidFill>
              </a:rPr>
              <a:t>7</a:t>
            </a:r>
            <a:r>
              <a:rPr lang="en-US" sz="2000" b="1" dirty="0" smtClean="0">
                <a:solidFill>
                  <a:schemeClr val="tx2"/>
                </a:solidFill>
              </a:rPr>
              <a:t>. RELACIÓN DE CONTRATOS QUE DEBAN SER RENOVADOS ATENDIDOS O RESUELTOS AL INICIO DE 2016</a:t>
            </a:r>
            <a:endParaRPr lang="en-US" sz="2000" b="1" dirty="0">
              <a:solidFill>
                <a:schemeClr val="tx2"/>
              </a:solidFill>
            </a:endParaRPr>
          </a:p>
        </p:txBody>
      </p:sp>
    </p:spTree>
    <p:extLst>
      <p:ext uri="{BB962C8B-B14F-4D97-AF65-F5344CB8AC3E}">
        <p14:creationId xmlns:p14="http://schemas.microsoft.com/office/powerpoint/2010/main" val="2594037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61926" y="1332214"/>
          <a:ext cx="8829675" cy="4293033"/>
        </p:xfrm>
        <a:graphic>
          <a:graphicData uri="http://schemas.openxmlformats.org/drawingml/2006/table">
            <a:tbl>
              <a:tblPr/>
              <a:tblGrid>
                <a:gridCol w="440142"/>
                <a:gridCol w="1331163"/>
                <a:gridCol w="3038819"/>
                <a:gridCol w="879513"/>
                <a:gridCol w="829294"/>
                <a:gridCol w="797088"/>
                <a:gridCol w="815874"/>
                <a:gridCol w="697782"/>
              </a:tblGrid>
              <a:tr h="275418">
                <a:tc>
                  <a:txBody>
                    <a:bodyPr/>
                    <a:lstStyle/>
                    <a:p>
                      <a:pPr algn="ctr" fontAlgn="ctr"/>
                      <a:r>
                        <a:rPr lang="es-CO" sz="800" b="1" i="1" u="none" strike="noStrike" dirty="0">
                          <a:solidFill>
                            <a:srgbClr val="000000"/>
                          </a:solidFill>
                          <a:latin typeface="Arial"/>
                        </a:rPr>
                        <a:t>Nº Contrato </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Nombre del Contratista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Objeto</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Plazo</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valor</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fecha de firma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Estado</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Razón</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26018">
                <a:tc>
                  <a:txBody>
                    <a:bodyPr/>
                    <a:lstStyle/>
                    <a:p>
                      <a:pPr algn="ctr" fontAlgn="ctr"/>
                      <a:r>
                        <a:rPr lang="es-CO" sz="800" b="1" i="1" u="none" strike="noStrike" dirty="0">
                          <a:solidFill>
                            <a:srgbClr val="000000"/>
                          </a:solidFill>
                          <a:latin typeface="Arial"/>
                        </a:rPr>
                        <a:t>150</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smtClean="0">
                          <a:solidFill>
                            <a:srgbClr val="000000"/>
                          </a:solidFill>
                          <a:latin typeface="Arial"/>
                        </a:rPr>
                        <a:t>FUNDACIÓN</a:t>
                      </a:r>
                      <a:r>
                        <a:rPr lang="es-CO" sz="800" b="0" i="1" u="none" strike="noStrike" dirty="0" smtClean="0">
                          <a:solidFill>
                            <a:srgbClr val="000000"/>
                          </a:solidFill>
                          <a:latin typeface="Arial"/>
                        </a:rPr>
                        <a:t> </a:t>
                      </a:r>
                      <a:r>
                        <a:rPr lang="es-CO" sz="800" b="1" i="1" u="none" strike="noStrike" dirty="0" smtClean="0">
                          <a:solidFill>
                            <a:srgbClr val="000000"/>
                          </a:solidFill>
                          <a:latin typeface="Arial"/>
                        </a:rPr>
                        <a:t> </a:t>
                      </a:r>
                      <a:r>
                        <a:rPr lang="es-CO" sz="800" b="1" i="1" u="none" strike="noStrike" dirty="0">
                          <a:solidFill>
                            <a:srgbClr val="000000"/>
                          </a:solidFill>
                          <a:latin typeface="Arial"/>
                        </a:rPr>
                        <a:t>SAN PEDRO CLAVER</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Aunar esfuerzos para la atención en Protección Social de Personas Mayores en alto grado de vulnerabilidad, procedentes de los Municipios de Cundinamarca y que son protegidos en el Centro Bienestar del Anciano SAN PEDRO CLAVER, ubicado en Bogotá D.C., de propiedad de la Beneficencia de Cundinamarca.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CUATRO (04) meses NUEVE (09) DIAS a partir del 10 de Octubre de 2015</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Times New Roman"/>
                        </a:rPr>
                        <a:t>1,265,129,454</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0" u="none" strike="noStrike" dirty="0">
                          <a:solidFill>
                            <a:srgbClr val="000000"/>
                          </a:solidFill>
                          <a:latin typeface="Arial"/>
                        </a:rPr>
                        <a:t>2015/10/09</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En ejecución</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Atención institucionalizada de adultos mayores</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38200">
                <a:tc>
                  <a:txBody>
                    <a:bodyPr/>
                    <a:lstStyle/>
                    <a:p>
                      <a:pPr algn="ctr" fontAlgn="ctr"/>
                      <a:r>
                        <a:rPr lang="es-CO" sz="800" b="1" i="1" u="none" strike="noStrike" dirty="0">
                          <a:solidFill>
                            <a:srgbClr val="000000"/>
                          </a:solidFill>
                          <a:latin typeface="Arial"/>
                        </a:rPr>
                        <a:t>151</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INSTITUTO DE HERMANAS FRANCISCANAS DE SANTA CLARA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Aunar esfuerzos para la atención en Protección Social de Personas Mayores en alto grado de vulnerabilidad, procedentes de los Municipios de Cundinamarca y que son protegidos en el Centro Bienestar del Anciano BELMIRA, ubicado en el Municipio de Fusagasugá, de propiedad de la Beneficencia de Cundinamarca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CUATRO (04) meses NUEVE (09) DIAS a partir del 10 de Octubre de 2015</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580,500,000</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0" u="none" strike="noStrike" dirty="0">
                          <a:solidFill>
                            <a:srgbClr val="000000"/>
                          </a:solidFill>
                          <a:latin typeface="Arial"/>
                        </a:rPr>
                        <a:t>2015/10/09</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En ejecución</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Atención institucionalizada de adultos mayores</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9175">
                <a:tc>
                  <a:txBody>
                    <a:bodyPr/>
                    <a:lstStyle/>
                    <a:p>
                      <a:pPr algn="ctr" fontAlgn="ctr"/>
                      <a:r>
                        <a:rPr lang="es-CO" sz="800" b="1" i="1" u="none" strike="noStrike" dirty="0">
                          <a:solidFill>
                            <a:srgbClr val="000000"/>
                          </a:solidFill>
                          <a:latin typeface="Arial"/>
                        </a:rPr>
                        <a:t>152</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INSTITUTO DE HERMANAS FRANCISCANAS DE SANTA CLARA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Aunar esfuerzos para la atención en Protección Social de Personas Mayores en alto grado de vulnerabilidad, procedentes de los Municipios de Cundinamarca y que son protegidos en el Centro Bienestar del Anciano ARBELAEZ, ubicado en el Municipio de Arbeláez, de propiedad de la Beneficencia de Cundinamarca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CUATRO (04) meses NUEVE (09) DIAS a partir del 10 de Octubre de 2015</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797,374,800</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0" u="none" strike="noStrike" dirty="0">
                          <a:solidFill>
                            <a:srgbClr val="000000"/>
                          </a:solidFill>
                          <a:latin typeface="Arial"/>
                        </a:rPr>
                        <a:t>2015/10/09</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En ejecución</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Atención institucionalizada de adultos mayores</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34222">
                <a:tc>
                  <a:txBody>
                    <a:bodyPr/>
                    <a:lstStyle/>
                    <a:p>
                      <a:pPr algn="ctr" fontAlgn="ctr"/>
                      <a:r>
                        <a:rPr lang="es-CO" sz="800" b="1" i="1" u="none" strike="noStrike" dirty="0">
                          <a:solidFill>
                            <a:srgbClr val="000000"/>
                          </a:solidFill>
                          <a:latin typeface="Arial"/>
                        </a:rPr>
                        <a:t>153</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1" u="none" strike="noStrike" dirty="0">
                          <a:solidFill>
                            <a:srgbClr val="000000"/>
                          </a:solidFill>
                          <a:latin typeface="Arial"/>
                        </a:rPr>
                        <a:t>INSTITUTO DE HERMANAS FRANCISCANAS DE SANTA CLARA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Aunar esfuerzos para la atención en Protección Social de Personas Mayores en alto grado de vulnerabilidad, procedentes de los Municipios de Cundinamarca y que son protegidos en el Centro Bienestar del Anciano SAN JOSE, ubicado en el Municipio de Facatativá, de propiedad de la Beneficencia de Cundinamarca</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CUATRO (04) meses NUEVE (09) DIAS a partir del 10 de Octubre de 2015</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471,830,400</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0" u="none" strike="noStrike" dirty="0">
                          <a:solidFill>
                            <a:srgbClr val="000000"/>
                          </a:solidFill>
                          <a:latin typeface="Arial"/>
                        </a:rPr>
                        <a:t>2015/10/09</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1" u="none" strike="noStrike" dirty="0">
                          <a:solidFill>
                            <a:srgbClr val="000000"/>
                          </a:solidFill>
                          <a:latin typeface="Arial"/>
                        </a:rPr>
                        <a:t>En ejecución</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1" u="none" strike="noStrike" dirty="0">
                          <a:solidFill>
                            <a:srgbClr val="000000"/>
                          </a:solidFill>
                          <a:latin typeface="Arial"/>
                        </a:rPr>
                        <a:t>Atención institucionalizada de adultos mayores</a:t>
                      </a:r>
                    </a:p>
                  </a:txBody>
                  <a:tcPr marL="1312" marR="1312" marT="1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TextBox 3"/>
          <p:cNvSpPr txBox="1"/>
          <p:nvPr/>
        </p:nvSpPr>
        <p:spPr>
          <a:xfrm>
            <a:off x="152399" y="257175"/>
            <a:ext cx="6191251" cy="752514"/>
          </a:xfrm>
          <a:prstGeom prst="rect">
            <a:avLst/>
          </a:prstGeom>
          <a:noFill/>
        </p:spPr>
        <p:txBody>
          <a:bodyPr wrap="square" rtlCol="0">
            <a:spAutoFit/>
          </a:bodyPr>
          <a:lstStyle/>
          <a:p>
            <a:pPr algn="just">
              <a:lnSpc>
                <a:spcPct val="70000"/>
              </a:lnSpc>
            </a:pPr>
            <a:r>
              <a:rPr lang="en-US" sz="2000" b="1" dirty="0">
                <a:solidFill>
                  <a:schemeClr val="tx2"/>
                </a:solidFill>
              </a:rPr>
              <a:t>7</a:t>
            </a:r>
            <a:r>
              <a:rPr lang="en-US" sz="2000" b="1" dirty="0" smtClean="0">
                <a:solidFill>
                  <a:schemeClr val="tx2"/>
                </a:solidFill>
              </a:rPr>
              <a:t>. RELACIÓN DE CONTRATOS QUE DEBAN SER RENOVADOS ATENDIDOS O RESUELTOS AL INICIO DE 2016</a:t>
            </a:r>
            <a:endParaRPr lang="en-US" sz="2000" b="1" dirty="0">
              <a:solidFill>
                <a:schemeClr val="tx2"/>
              </a:solidFill>
            </a:endParaRPr>
          </a:p>
        </p:txBody>
      </p:sp>
    </p:spTree>
    <p:extLst>
      <p:ext uri="{BB962C8B-B14F-4D97-AF65-F5344CB8AC3E}">
        <p14:creationId xmlns:p14="http://schemas.microsoft.com/office/powerpoint/2010/main" val="2594037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ítulo 1"/>
          <p:cNvSpPr>
            <a:spLocks noGrp="1"/>
          </p:cNvSpPr>
          <p:nvPr>
            <p:ph type="title"/>
          </p:nvPr>
        </p:nvSpPr>
        <p:spPr>
          <a:xfrm>
            <a:off x="457200" y="274638"/>
            <a:ext cx="8229600" cy="937720"/>
          </a:xfrm>
        </p:spPr>
        <p:txBody>
          <a:bodyPr>
            <a:normAutofit/>
          </a:bodyPr>
          <a:lstStyle/>
          <a:p>
            <a:pPr algn="l"/>
            <a:r>
              <a:rPr lang="es-ES" sz="3600" dirty="0" smtClean="0">
                <a:solidFill>
                  <a:schemeClr val="accent1">
                    <a:lumMod val="75000"/>
                  </a:schemeClr>
                </a:solidFill>
              </a:rPr>
              <a:t>Beneficencia de Cundinamarca</a:t>
            </a:r>
            <a:endParaRPr lang="es-ES" sz="3600" dirty="0">
              <a:solidFill>
                <a:schemeClr val="accent1">
                  <a:lumMod val="75000"/>
                </a:schemeClr>
              </a:solidFill>
            </a:endParaRPr>
          </a:p>
        </p:txBody>
      </p:sp>
      <p:sp>
        <p:nvSpPr>
          <p:cNvPr id="2" name="Marcador de contenido 1"/>
          <p:cNvSpPr>
            <a:spLocks noGrp="1"/>
          </p:cNvSpPr>
          <p:nvPr>
            <p:ph idx="1"/>
          </p:nvPr>
        </p:nvSpPr>
        <p:spPr>
          <a:xfrm>
            <a:off x="457200" y="1189592"/>
            <a:ext cx="8229600" cy="805463"/>
          </a:xfrm>
        </p:spPr>
        <p:txBody>
          <a:bodyPr>
            <a:normAutofit fontScale="62500" lnSpcReduction="20000"/>
          </a:bodyPr>
          <a:lstStyle/>
          <a:p>
            <a:pPr algn="ctr">
              <a:lnSpc>
                <a:spcPct val="120000"/>
              </a:lnSpc>
              <a:buNone/>
            </a:pPr>
            <a:r>
              <a:rPr lang="es-ES" b="1" dirty="0" smtClean="0"/>
              <a:t>11 Centros Protección</a:t>
            </a:r>
          </a:p>
          <a:p>
            <a:pPr algn="just">
              <a:lnSpc>
                <a:spcPct val="120000"/>
              </a:lnSpc>
            </a:pPr>
            <a:r>
              <a:rPr lang="es-ES" sz="3400" b="1" dirty="0" smtClean="0"/>
              <a:t>Adulto Mayor:  </a:t>
            </a:r>
            <a:r>
              <a:rPr lang="es-ES" sz="3400" dirty="0" smtClean="0"/>
              <a:t>En Arbeláez, Bogotá, Fusagasugá, Facatativá y Villeta.</a:t>
            </a:r>
          </a:p>
          <a:p>
            <a:endParaRPr lang="es-ES" dirty="0" smtClean="0"/>
          </a:p>
          <a:p>
            <a:endParaRPr lang="es-ES" dirty="0" smtClean="0"/>
          </a:p>
          <a:p>
            <a:endParaRPr lang="es-ES" dirty="0"/>
          </a:p>
        </p:txBody>
      </p:sp>
      <p:pic>
        <p:nvPicPr>
          <p:cNvPr id="36868" name="Picture 4"/>
          <p:cNvPicPr>
            <a:picLocks noChangeAspect="1" noChangeArrowheads="1"/>
          </p:cNvPicPr>
          <p:nvPr/>
        </p:nvPicPr>
        <p:blipFill>
          <a:blip r:embed="rId3"/>
          <a:srcRect/>
          <a:stretch>
            <a:fillRect/>
          </a:stretch>
        </p:blipFill>
        <p:spPr bwMode="auto">
          <a:xfrm>
            <a:off x="1776687" y="1995055"/>
            <a:ext cx="5871022" cy="4241450"/>
          </a:xfrm>
          <a:prstGeom prst="rect">
            <a:avLst/>
          </a:prstGeom>
          <a:noFill/>
          <a:ln w="9525">
            <a:noFill/>
            <a:miter lim="800000"/>
            <a:headEnd/>
            <a:tailEnd/>
          </a:ln>
          <a:effectLst/>
        </p:spPr>
      </p:pic>
    </p:spTree>
    <p:extLst>
      <p:ext uri="{BB962C8B-B14F-4D97-AF65-F5344CB8AC3E}">
        <p14:creationId xmlns:p14="http://schemas.microsoft.com/office/powerpoint/2010/main" val="274149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36057" y="442882"/>
            <a:ext cx="6207593" cy="537070"/>
          </a:xfrm>
          <a:prstGeom prst="rect">
            <a:avLst/>
          </a:prstGeom>
          <a:noFill/>
        </p:spPr>
        <p:txBody>
          <a:bodyPr wrap="square" rtlCol="0">
            <a:spAutoFit/>
          </a:bodyPr>
          <a:lstStyle/>
          <a:p>
            <a:pPr>
              <a:lnSpc>
                <a:spcPct val="70000"/>
              </a:lnSpc>
            </a:pPr>
            <a:r>
              <a:rPr lang="en-US" sz="2000" b="1" dirty="0" smtClean="0">
                <a:solidFill>
                  <a:schemeClr val="tx2"/>
                </a:solidFill>
              </a:rPr>
              <a:t>8. DEMANDAS O PLEITOS PENDIENTES A SER RESUELTOS AL INICIO DEL NUEVO GOBIERNO</a:t>
            </a:r>
            <a:endParaRPr lang="en-US" sz="2000" b="1" dirty="0">
              <a:solidFill>
                <a:schemeClr val="tx2"/>
              </a:solidFill>
            </a:endParaRPr>
          </a:p>
        </p:txBody>
      </p:sp>
      <p:sp>
        <p:nvSpPr>
          <p:cNvPr id="3" name="Rectangle 1"/>
          <p:cNvSpPr>
            <a:spLocks noChangeArrowheads="1"/>
          </p:cNvSpPr>
          <p:nvPr/>
        </p:nvSpPr>
        <p:spPr bwMode="auto">
          <a:xfrm>
            <a:off x="174158" y="1143765"/>
            <a:ext cx="8778456" cy="4524315"/>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b="0" i="0" u="none" strike="noStrike" cap="none" normalizeH="0" baseline="0" dirty="0" smtClean="0">
                <a:ln>
                  <a:noFill/>
                </a:ln>
                <a:effectLst/>
                <a:latin typeface="Arial" pitchFamily="34" charset="0"/>
                <a:ea typeface="Calibri" pitchFamily="34" charset="0"/>
                <a:cs typeface="Times New Roman" pitchFamily="18" charset="0"/>
              </a:rPr>
              <a:t>597 procesos en curso, están siendo atendidos y se encuentran en diferentes etapas procesales, pero no próximos a sentencia definitiva.</a:t>
            </a:r>
            <a:endParaRPr kumimoji="0" lang="es-CO"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b="0" i="0" u="none" strike="noStrike" cap="none" normalizeH="0" baseline="0" dirty="0" smtClean="0">
                <a:ln>
                  <a:noFill/>
                </a:ln>
                <a:effectLst/>
                <a:latin typeface="Arial" pitchFamily="34" charset="0"/>
                <a:ea typeface="Calibri" pitchFamily="34" charset="0"/>
                <a:cs typeface="Times New Roman" pitchFamily="18" charset="0"/>
              </a:rPr>
              <a:t> </a:t>
            </a:r>
            <a:endParaRPr kumimoji="0" lang="es-CO"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b="0" i="0" u="none" strike="noStrike" cap="none" normalizeH="0" baseline="0" dirty="0" smtClean="0">
                <a:ln>
                  <a:noFill/>
                </a:ln>
                <a:effectLst/>
                <a:latin typeface="Arial" pitchFamily="34" charset="0"/>
                <a:ea typeface="Calibri" pitchFamily="34" charset="0"/>
                <a:cs typeface="Times New Roman" pitchFamily="18" charset="0"/>
              </a:rPr>
              <a:t>Se encuentra próximos a fallo en contra de la Beneficencia: </a:t>
            </a:r>
            <a:endParaRPr kumimoji="0" lang="es-CO"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b="0" i="0" u="none" strike="noStrike" cap="none" normalizeH="0" baseline="0" dirty="0" smtClean="0">
                <a:ln>
                  <a:noFill/>
                </a:ln>
                <a:effectLst/>
                <a:latin typeface="Arial" pitchFamily="34" charset="0"/>
                <a:ea typeface="Calibri" pitchFamily="34" charset="0"/>
                <a:cs typeface="Times New Roman" pitchFamily="18" charset="0"/>
              </a:rPr>
              <a:t> </a:t>
            </a:r>
            <a:endParaRPr kumimoji="0" lang="es-CO"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b="0" i="0" u="none" strike="noStrike" cap="none" normalizeH="0" baseline="0" dirty="0" smtClean="0">
                <a:ln>
                  <a:noFill/>
                </a:ln>
                <a:effectLst/>
                <a:latin typeface="Arial" pitchFamily="34" charset="0"/>
                <a:ea typeface="Calibri" pitchFamily="34" charset="0"/>
                <a:cs typeface="Times New Roman" pitchFamily="18" charset="0"/>
              </a:rPr>
              <a:t>Proceso Ejecutivo Nº 0314-2014 de ORLANDO OLARTE, mandamiento de pago por cuantía de $24.000.000, por acreencias laborales de la Fundación San Juan de Dios, proceso notificado el día 26 de Octubre de 2015.</a:t>
            </a:r>
            <a:endParaRPr kumimoji="0" lang="es-CO"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b="0" i="0" u="none" strike="noStrike" cap="none" normalizeH="0" baseline="0" dirty="0" smtClean="0">
                <a:ln>
                  <a:noFill/>
                </a:ln>
                <a:effectLst/>
                <a:latin typeface="Arial" pitchFamily="34" charset="0"/>
                <a:ea typeface="Calibri" pitchFamily="34" charset="0"/>
                <a:cs typeface="Times New Roman" pitchFamily="18" charset="0"/>
              </a:rPr>
              <a:t> </a:t>
            </a:r>
            <a:endParaRPr kumimoji="0" lang="es-CO"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b="0" i="0" u="none" strike="noStrike" cap="none" normalizeH="0" baseline="0" dirty="0" smtClean="0">
                <a:ln>
                  <a:noFill/>
                </a:ln>
                <a:effectLst/>
                <a:latin typeface="Arial" pitchFamily="34" charset="0"/>
                <a:ea typeface="Calibri" pitchFamily="34" charset="0"/>
                <a:cs typeface="Times New Roman" pitchFamily="18" charset="0"/>
              </a:rPr>
              <a:t>Proceso Ejecutivo Nº 2014-503 de CENAIDA PAEZ C, mandamiento de pago por cuantía de $75.000.000, por acreencias laborales de la Fundación San Juan de Dios.</a:t>
            </a:r>
            <a:endParaRPr kumimoji="0" lang="es-CO"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b="0" i="0" u="none" strike="noStrike" cap="none" normalizeH="0" baseline="0" dirty="0" smtClean="0">
                <a:ln>
                  <a:noFill/>
                </a:ln>
                <a:effectLst/>
                <a:latin typeface="Arial" pitchFamily="34" charset="0"/>
                <a:ea typeface="Calibri" pitchFamily="34" charset="0"/>
                <a:cs typeface="Times New Roman" pitchFamily="18" charset="0"/>
              </a:rPr>
              <a:t> </a:t>
            </a:r>
            <a:endParaRPr kumimoji="0" lang="es-CO"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b="0" i="0" u="none" strike="noStrike" cap="none" normalizeH="0" baseline="0" dirty="0" smtClean="0">
                <a:ln>
                  <a:noFill/>
                </a:ln>
                <a:effectLst/>
                <a:latin typeface="Arial" pitchFamily="34" charset="0"/>
                <a:ea typeface="Calibri" pitchFamily="34" charset="0"/>
                <a:cs typeface="Times New Roman" pitchFamily="18" charset="0"/>
              </a:rPr>
              <a:t>Proceso de cobro RAD 2-2015-040370 Ministerio de Hacienda y Crédito Público de 11 resoluciones de  pago de sentencia SU 484, radicadas mediante RAD 2-2015-040370, por valor de $2.735.080.028</a:t>
            </a:r>
            <a:endParaRPr kumimoji="0" lang="es-CO"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2005086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78957" y="1138207"/>
            <a:ext cx="8016457" cy="537070"/>
          </a:xfrm>
          <a:prstGeom prst="rect">
            <a:avLst/>
          </a:prstGeom>
          <a:noFill/>
        </p:spPr>
        <p:txBody>
          <a:bodyPr wrap="square" rtlCol="0">
            <a:spAutoFit/>
          </a:bodyPr>
          <a:lstStyle/>
          <a:p>
            <a:pPr algn="just">
              <a:lnSpc>
                <a:spcPct val="70000"/>
              </a:lnSpc>
            </a:pPr>
            <a:r>
              <a:rPr lang="en-US" sz="2000" b="1" dirty="0">
                <a:solidFill>
                  <a:schemeClr val="tx2"/>
                </a:solidFill>
              </a:rPr>
              <a:t>9</a:t>
            </a:r>
            <a:r>
              <a:rPr lang="en-US" sz="2000" b="1" dirty="0" smtClean="0">
                <a:solidFill>
                  <a:schemeClr val="tx2"/>
                </a:solidFill>
              </a:rPr>
              <a:t>. RELACIÓN DE CONTRATOS DE PÓLIZAS QUE EXPIREN AL INICIO DEL NUEVO GOBIERNO</a:t>
            </a:r>
            <a:endParaRPr lang="en-US" sz="2000" b="1" dirty="0">
              <a:solidFill>
                <a:schemeClr val="tx2"/>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2298194715"/>
              </p:ext>
            </p:extLst>
          </p:nvPr>
        </p:nvGraphicFramePr>
        <p:xfrm>
          <a:off x="123823" y="2047875"/>
          <a:ext cx="8753476" cy="2788781"/>
        </p:xfrm>
        <a:graphic>
          <a:graphicData uri="http://schemas.openxmlformats.org/drawingml/2006/table">
            <a:tbl>
              <a:tblPr/>
              <a:tblGrid>
                <a:gridCol w="437407"/>
                <a:gridCol w="1898985"/>
                <a:gridCol w="3157866"/>
                <a:gridCol w="808213"/>
                <a:gridCol w="1458749"/>
                <a:gridCol w="992256"/>
              </a:tblGrid>
              <a:tr h="400050">
                <a:tc>
                  <a:txBody>
                    <a:bodyPr/>
                    <a:lstStyle/>
                    <a:p>
                      <a:pPr algn="ctr" fontAlgn="ctr"/>
                      <a:r>
                        <a:rPr lang="es-CO" sz="1400" b="1" i="0" u="none" strike="noStrike" dirty="0" smtClean="0">
                          <a:solidFill>
                            <a:schemeClr val="tx1"/>
                          </a:solidFill>
                          <a:latin typeface="Arial" pitchFamily="34" charset="0"/>
                          <a:cs typeface="Arial" pitchFamily="34" charset="0"/>
                        </a:rPr>
                        <a:t>Nº</a:t>
                      </a:r>
                      <a:endParaRPr lang="es-CO" sz="1400" b="1" i="0" u="none" strike="noStrike" dirty="0">
                        <a:solidFill>
                          <a:schemeClr val="tx1"/>
                        </a:solidFill>
                        <a:latin typeface="Arial" pitchFamily="34" charset="0"/>
                        <a:cs typeface="Arial" pitchFamily="34" charset="0"/>
                      </a:endParaRP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400" b="1" i="0" u="none" strike="noStrike" dirty="0" smtClean="0">
                          <a:solidFill>
                            <a:schemeClr val="tx1"/>
                          </a:solidFill>
                          <a:latin typeface="Arial" pitchFamily="34" charset="0"/>
                          <a:cs typeface="Arial" pitchFamily="34" charset="0"/>
                        </a:rPr>
                        <a:t>Contratista</a:t>
                      </a:r>
                      <a:endParaRPr lang="es-CO" sz="1400" b="1" i="0" u="none" strike="noStrike" dirty="0">
                        <a:solidFill>
                          <a:schemeClr val="tx1"/>
                        </a:solidFill>
                        <a:latin typeface="Arial" pitchFamily="34" charset="0"/>
                        <a:cs typeface="Arial" pitchFamily="34" charset="0"/>
                      </a:endParaRP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CO" sz="1400" b="1" i="0" u="none" strike="noStrike" kern="1200" dirty="0" smtClean="0">
                          <a:solidFill>
                            <a:schemeClr val="tx1"/>
                          </a:solidFill>
                          <a:latin typeface="Arial" pitchFamily="34" charset="0"/>
                          <a:ea typeface="+mn-ea"/>
                          <a:cs typeface="Arial" pitchFamily="34" charset="0"/>
                        </a:rPr>
                        <a:t>Objeto</a:t>
                      </a:r>
                    </a:p>
                  </a:txBody>
                  <a:tcPr marL="5576" marR="5576" marT="5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400" b="1" i="1" u="none" strike="noStrike" dirty="0">
                          <a:solidFill>
                            <a:srgbClr val="000000"/>
                          </a:solidFill>
                          <a:latin typeface="Arial" pitchFamily="34" charset="0"/>
                          <a:cs typeface="Arial" pitchFamily="34" charset="0"/>
                        </a:rPr>
                        <a:t>Plazo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400" b="1" i="1" u="none" strike="noStrike" dirty="0">
                          <a:solidFill>
                            <a:srgbClr val="000000"/>
                          </a:solidFill>
                          <a:latin typeface="Arial" pitchFamily="34" charset="0"/>
                          <a:cs typeface="Arial" pitchFamily="34" charset="0"/>
                        </a:rPr>
                        <a:t>valor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400" b="1" i="1" u="none" strike="noStrike" dirty="0">
                          <a:solidFill>
                            <a:srgbClr val="000000"/>
                          </a:solidFill>
                          <a:latin typeface="Arial" pitchFamily="34" charset="0"/>
                          <a:cs typeface="Arial" pitchFamily="34" charset="0"/>
                        </a:rPr>
                        <a:t>fecha de firma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28850">
                <a:tc>
                  <a:txBody>
                    <a:bodyPr/>
                    <a:lstStyle/>
                    <a:p>
                      <a:pPr algn="ctr" fontAlgn="ctr"/>
                      <a:r>
                        <a:rPr lang="es-CO" sz="1400" b="1" i="0" u="none" strike="noStrike" dirty="0" smtClean="0">
                          <a:solidFill>
                            <a:schemeClr val="tx1"/>
                          </a:solidFill>
                          <a:latin typeface="Arial" pitchFamily="34" charset="0"/>
                          <a:cs typeface="Arial" pitchFamily="34" charset="0"/>
                        </a:rPr>
                        <a:t>148 de 2014</a:t>
                      </a:r>
                      <a:endParaRPr lang="es-CO" sz="1400" b="1" i="0" u="none" strike="noStrike" dirty="0">
                        <a:solidFill>
                          <a:schemeClr val="tx1"/>
                        </a:solidFill>
                        <a:latin typeface="Arial" pitchFamily="34" charset="0"/>
                        <a:cs typeface="Arial" pitchFamily="34" charset="0"/>
                      </a:endParaRP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400" b="1" i="0" u="none" strike="noStrike" dirty="0">
                          <a:solidFill>
                            <a:schemeClr val="tx1"/>
                          </a:solidFill>
                          <a:latin typeface="Arial" pitchFamily="34" charset="0"/>
                          <a:cs typeface="Arial" pitchFamily="34" charset="0"/>
                        </a:rPr>
                        <a:t>UNIÓN TEMPORAL AXA COLPATRIA S.A. – LA PREVISORA S.A. COMPAÑÍA DE SEGUROS S.A </a:t>
                      </a:r>
                      <a:r>
                        <a:rPr lang="es-CO" sz="1400" b="0" i="1" u="none" strike="noStrike" dirty="0">
                          <a:solidFill>
                            <a:schemeClr val="tx1"/>
                          </a:solidFill>
                          <a:latin typeface="Arial" pitchFamily="34" charset="0"/>
                          <a:cs typeface="Arial" pitchFamily="34" charset="0"/>
                        </a:rPr>
                        <a:t> </a:t>
                      </a:r>
                      <a:endParaRPr lang="es-CO" sz="1400" b="1" i="0" u="none" strike="noStrike" dirty="0">
                        <a:solidFill>
                          <a:schemeClr val="tx1"/>
                        </a:solidFill>
                        <a:latin typeface="Arial" pitchFamily="34" charset="0"/>
                        <a:cs typeface="Arial" pitchFamily="34" charset="0"/>
                      </a:endParaRP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auto"/>
                      <a:r>
                        <a:rPr lang="es-CO" sz="1400" b="0" i="0" u="none" strike="noStrike" dirty="0" smtClean="0">
                          <a:solidFill>
                            <a:schemeClr val="tx1"/>
                          </a:solidFill>
                          <a:latin typeface="Arial" pitchFamily="34" charset="0"/>
                          <a:cs typeface="Arial" pitchFamily="34" charset="0"/>
                        </a:rPr>
                        <a:t>Contratar los seguros que amparen los intereses patrimoniales actuales y futuros, así como los bienes de propiedad de la beneficencia de cundinamarca que estén bajo su responsabilidad y custodia y aquellos que sean adquiridos para desarrollar las funciones inherentes a su actividad y cualquier otra póliza de seguros que requiera la entidad en el desarrollo de su actividad</a:t>
                      </a:r>
                      <a:endParaRPr lang="es-CO" sz="1400" b="0" i="0" u="none" strike="noStrike" dirty="0">
                        <a:solidFill>
                          <a:schemeClr val="tx1"/>
                        </a:solidFill>
                        <a:latin typeface="Arial" pitchFamily="34" charset="0"/>
                        <a:cs typeface="Arial" pitchFamily="34" charset="0"/>
                      </a:endParaRPr>
                    </a:p>
                  </a:txBody>
                  <a:tcPr marL="5576" marR="5576" marT="5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400" b="0" i="0" u="none" strike="noStrike" dirty="0">
                          <a:solidFill>
                            <a:schemeClr val="tx1"/>
                          </a:solidFill>
                          <a:latin typeface="Arial" pitchFamily="34" charset="0"/>
                          <a:cs typeface="Arial" pitchFamily="34" charset="0"/>
                        </a:rPr>
                        <a:t>365 </a:t>
                      </a:r>
                      <a:r>
                        <a:rPr lang="es-CO" sz="1400" b="0" i="0" u="none" strike="noStrike" dirty="0" smtClean="0">
                          <a:solidFill>
                            <a:schemeClr val="tx1"/>
                          </a:solidFill>
                          <a:latin typeface="Arial" pitchFamily="34" charset="0"/>
                          <a:cs typeface="Arial" pitchFamily="34" charset="0"/>
                        </a:rPr>
                        <a:t>días</a:t>
                      </a:r>
                      <a:endParaRPr lang="es-CO" sz="1400" b="0" i="0" u="none" strike="noStrike" dirty="0">
                        <a:solidFill>
                          <a:schemeClr val="tx1"/>
                        </a:solidFill>
                        <a:latin typeface="Arial" pitchFamily="34" charset="0"/>
                        <a:cs typeface="Arial" pitchFamily="34" charset="0"/>
                      </a:endParaRP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400" b="0" i="0" u="none" strike="noStrike" dirty="0">
                          <a:solidFill>
                            <a:schemeClr val="tx1"/>
                          </a:solidFill>
                          <a:latin typeface="Arial" pitchFamily="34" charset="0"/>
                          <a:cs typeface="Arial" pitchFamily="34" charset="0"/>
                        </a:rPr>
                        <a:t>221,877,302</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400" b="0" i="0" u="none" strike="noStrike" dirty="0" smtClean="0">
                          <a:solidFill>
                            <a:schemeClr val="tx1"/>
                          </a:solidFill>
                          <a:latin typeface="Arial" pitchFamily="34" charset="0"/>
                          <a:cs typeface="Arial" pitchFamily="34" charset="0"/>
                        </a:rPr>
                        <a:t>9</a:t>
                      </a:r>
                      <a:r>
                        <a:rPr lang="es-CO" sz="1400" b="0" i="0" u="none" strike="noStrike" baseline="0" dirty="0" smtClean="0">
                          <a:solidFill>
                            <a:schemeClr val="tx1"/>
                          </a:solidFill>
                          <a:latin typeface="Arial" pitchFamily="34" charset="0"/>
                          <a:cs typeface="Arial" pitchFamily="34" charset="0"/>
                        </a:rPr>
                        <a:t> </a:t>
                      </a:r>
                      <a:r>
                        <a:rPr lang="es-CO" sz="1400" b="0" i="0" u="none" strike="noStrike" dirty="0" smtClean="0">
                          <a:solidFill>
                            <a:schemeClr val="tx1"/>
                          </a:solidFill>
                          <a:latin typeface="Arial" pitchFamily="34" charset="0"/>
                          <a:cs typeface="Arial" pitchFamily="34" charset="0"/>
                        </a:rPr>
                        <a:t>diciembre</a:t>
                      </a:r>
                      <a:endParaRPr lang="es-CO" sz="1400" b="0" i="0" u="none" strike="noStrike" dirty="0">
                        <a:solidFill>
                          <a:schemeClr val="tx1"/>
                        </a:solidFill>
                        <a:latin typeface="Arial" pitchFamily="34" charset="0"/>
                        <a:cs typeface="Arial" pitchFamily="34" charset="0"/>
                      </a:endParaRP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4 CuadroTexto"/>
          <p:cNvSpPr txBox="1"/>
          <p:nvPr/>
        </p:nvSpPr>
        <p:spPr>
          <a:xfrm>
            <a:off x="1790701" y="5773915"/>
            <a:ext cx="7086598" cy="646331"/>
          </a:xfrm>
          <a:prstGeom prst="rect">
            <a:avLst/>
          </a:prstGeom>
          <a:noFill/>
        </p:spPr>
        <p:txBody>
          <a:bodyPr wrap="square" rtlCol="0">
            <a:spAutoFit/>
          </a:bodyPr>
          <a:lstStyle/>
          <a:p>
            <a:pPr algn="just"/>
            <a:r>
              <a:rPr lang="es-CO" dirty="0" smtClean="0"/>
              <a:t>Nota: Con este contrato se adquirieron todas las pólizas, esta pendiente su adición y de acuerdo a esta adición expiraría o no en enero de 2016 </a:t>
            </a:r>
            <a:endParaRPr lang="es-CO" dirty="0"/>
          </a:p>
        </p:txBody>
      </p:sp>
    </p:spTree>
    <p:extLst>
      <p:ext uri="{BB962C8B-B14F-4D97-AF65-F5344CB8AC3E}">
        <p14:creationId xmlns:p14="http://schemas.microsoft.com/office/powerpoint/2010/main" val="848370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5650" y="1080047"/>
            <a:ext cx="7939199" cy="321627"/>
          </a:xfrm>
          <a:prstGeom prst="rect">
            <a:avLst/>
          </a:prstGeom>
          <a:noFill/>
        </p:spPr>
        <p:txBody>
          <a:bodyPr wrap="square" rtlCol="0">
            <a:spAutoFit/>
          </a:bodyPr>
          <a:lstStyle/>
          <a:p>
            <a:pPr algn="ctr">
              <a:lnSpc>
                <a:spcPct val="70000"/>
              </a:lnSpc>
            </a:pPr>
            <a:r>
              <a:rPr lang="en-US" sz="2000" b="1" dirty="0" smtClean="0">
                <a:solidFill>
                  <a:schemeClr val="tx2"/>
                </a:solidFill>
              </a:rPr>
              <a:t>10. RELACION DE JUNTAS DIRECTIVAS EN LAS QUE PARTICIPA</a:t>
            </a:r>
            <a:endParaRPr lang="en-US" sz="2000" b="1" dirty="0">
              <a:solidFill>
                <a:schemeClr val="tx2"/>
              </a:solidFill>
            </a:endParaRPr>
          </a:p>
        </p:txBody>
      </p:sp>
      <p:sp>
        <p:nvSpPr>
          <p:cNvPr id="11265" name="Rectangle 1"/>
          <p:cNvSpPr>
            <a:spLocks noChangeArrowheads="1"/>
          </p:cNvSpPr>
          <p:nvPr/>
        </p:nvSpPr>
        <p:spPr bwMode="auto">
          <a:xfrm>
            <a:off x="385652" y="1598113"/>
            <a:ext cx="7939198" cy="4093428"/>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Gerente General de la Beneficencia de Cundinamarca es miembro de las siguientes Instancias Directivas.</a:t>
            </a:r>
            <a:endParaRPr kumimoji="0" lang="es-CO"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Consejo Directivo Beneficencia de Cundinamarca</a:t>
            </a:r>
            <a:endParaRPr kumimoji="0" lang="es-CO"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Junta Directiva Empresas Publicas de Cundinamarca</a:t>
            </a:r>
            <a:endParaRPr kumimoji="0" lang="es-CO"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Junta Directiva Fidecomisos: Parques de Muña, Virrey Ezpeleta, Belalcazar lote A, Santa Mónica Club House, Santa María la Esperanza ISMIII (KOALA), Ciudadela los Parques, Proyecto Labrador, Ciudadela del Calzado, Sanitas Ciudadela Salitre Super Manzana 26 SMII (Colsanitas)</a:t>
            </a:r>
            <a:endParaRPr kumimoji="0" lang="es-CO"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Consejo Directivo Instituto Departamental  de Acción Comunal y Participación Ciudadana Acción Comunal Delegado Señor Gobernador</a:t>
            </a:r>
            <a:endParaRPr kumimoji="0" lang="es-CO"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Consejo de Administración Fondo de Pensiones   </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544203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3"/>
          <p:cNvSpPr txBox="1"/>
          <p:nvPr/>
        </p:nvSpPr>
        <p:spPr>
          <a:xfrm>
            <a:off x="923539" y="1028700"/>
            <a:ext cx="7446035" cy="803938"/>
          </a:xfrm>
          <a:prstGeom prst="rect">
            <a:avLst/>
          </a:prstGeom>
          <a:noFill/>
        </p:spPr>
        <p:txBody>
          <a:bodyPr wrap="square" rtlCol="0">
            <a:spAutoFit/>
          </a:bodyPr>
          <a:lstStyle/>
          <a:p>
            <a:pPr algn="ctr">
              <a:lnSpc>
                <a:spcPct val="70000"/>
              </a:lnSpc>
            </a:pPr>
            <a:r>
              <a:rPr lang="en-US" sz="3200" b="1" dirty="0">
                <a:solidFill>
                  <a:schemeClr val="tx2"/>
                </a:solidFill>
              </a:rPr>
              <a:t>INFORME DE EMPALME  </a:t>
            </a:r>
            <a:endParaRPr lang="en-US" sz="3200" b="1" dirty="0" smtClean="0">
              <a:solidFill>
                <a:schemeClr val="tx2"/>
              </a:solidFill>
            </a:endParaRPr>
          </a:p>
          <a:p>
            <a:pPr algn="ctr">
              <a:lnSpc>
                <a:spcPct val="70000"/>
              </a:lnSpc>
            </a:pPr>
            <a:r>
              <a:rPr lang="en-US" sz="3200" b="1" dirty="0" smtClean="0">
                <a:solidFill>
                  <a:schemeClr val="tx2"/>
                </a:solidFill>
              </a:rPr>
              <a:t>Noviembre </a:t>
            </a:r>
            <a:r>
              <a:rPr lang="en-US" sz="3200" b="1" dirty="0">
                <a:solidFill>
                  <a:schemeClr val="tx2"/>
                </a:solidFill>
              </a:rPr>
              <a:t>2015</a:t>
            </a:r>
          </a:p>
        </p:txBody>
      </p:sp>
      <p:sp>
        <p:nvSpPr>
          <p:cNvPr id="6" name="CuadroTexto 1"/>
          <p:cNvSpPr txBox="1"/>
          <p:nvPr/>
        </p:nvSpPr>
        <p:spPr>
          <a:xfrm>
            <a:off x="536690" y="2486025"/>
            <a:ext cx="8143776" cy="461665"/>
          </a:xfrm>
          <a:prstGeom prst="rect">
            <a:avLst/>
          </a:prstGeom>
          <a:noFill/>
        </p:spPr>
        <p:txBody>
          <a:bodyPr wrap="none" rtlCol="0">
            <a:spAutoFit/>
          </a:bodyPr>
          <a:lstStyle>
            <a:defPPr>
              <a:defRPr lang="es-ES"/>
            </a:defPPr>
            <a:lvl1pPr algn="ctr">
              <a:lnSpc>
                <a:spcPct val="70000"/>
              </a:lnSpc>
              <a:defRPr sz="3200" b="1">
                <a:solidFill>
                  <a:schemeClr val="tx2"/>
                </a:solidFill>
              </a:defRPr>
            </a:lvl1pPr>
          </a:lstStyle>
          <a:p>
            <a:r>
              <a:rPr lang="es-CO" dirty="0" smtClean="0"/>
              <a:t>EMPRESA DEPARTAMENTAL URBANISTICA SAS</a:t>
            </a:r>
            <a:endParaRPr lang="es-ES" dirty="0"/>
          </a:p>
        </p:txBody>
      </p:sp>
      <p:sp>
        <p:nvSpPr>
          <p:cNvPr id="7" name="CuadroTexto 1"/>
          <p:cNvSpPr txBox="1"/>
          <p:nvPr/>
        </p:nvSpPr>
        <p:spPr>
          <a:xfrm>
            <a:off x="2165477" y="3585206"/>
            <a:ext cx="4695717" cy="806375"/>
          </a:xfrm>
          <a:prstGeom prst="rect">
            <a:avLst/>
          </a:prstGeom>
          <a:noFill/>
        </p:spPr>
        <p:txBody>
          <a:bodyPr wrap="none" rtlCol="0">
            <a:spAutoFit/>
          </a:bodyPr>
          <a:lstStyle>
            <a:defPPr>
              <a:defRPr lang="es-ES"/>
            </a:defPPr>
            <a:lvl1pPr algn="ctr">
              <a:lnSpc>
                <a:spcPct val="70000"/>
              </a:lnSpc>
              <a:defRPr sz="3200" b="1">
                <a:solidFill>
                  <a:schemeClr val="tx2"/>
                </a:solidFill>
              </a:defRPr>
            </a:lvl1pPr>
          </a:lstStyle>
          <a:p>
            <a:r>
              <a:rPr lang="es-CO" dirty="0" smtClean="0"/>
              <a:t>Luis Alberto García Chaves</a:t>
            </a:r>
            <a:endParaRPr lang="es-ES" dirty="0" smtClean="0"/>
          </a:p>
          <a:p>
            <a:r>
              <a:rPr lang="es-CO" dirty="0" smtClean="0"/>
              <a:t>Gerente</a:t>
            </a:r>
          </a:p>
        </p:txBody>
      </p:sp>
    </p:spTree>
    <p:extLst>
      <p:ext uri="{BB962C8B-B14F-4D97-AF65-F5344CB8AC3E}">
        <p14:creationId xmlns:p14="http://schemas.microsoft.com/office/powerpoint/2010/main" val="2723678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8" name="Marcador de contenido 3"/>
          <p:cNvPicPr>
            <a:picLocks noGrp="1"/>
          </p:cNvPicPr>
          <p:nvPr>
            <p:ph idx="1"/>
          </p:nvPr>
        </p:nvPicPr>
        <p:blipFill>
          <a:blip r:embed="rId3">
            <a:extLst>
              <a:ext uri="{28A0092B-C50C-407E-A947-70E740481C1C}">
                <a14:useLocalDpi xmlns:a14="http://schemas.microsoft.com/office/drawing/2010/main" val="0"/>
              </a:ext>
            </a:extLst>
          </a:blip>
          <a:srcRect l="7376" r="7376"/>
          <a:stretch>
            <a:fillRect/>
          </a:stretch>
        </p:blipFill>
        <p:spPr bwMode="auto">
          <a:xfrm>
            <a:off x="153923" y="1253808"/>
            <a:ext cx="8812103" cy="5385294"/>
          </a:xfrm>
          <a:prstGeom prst="rect">
            <a:avLst/>
          </a:prstGeom>
          <a:noFill/>
          <a:ln>
            <a:noFill/>
          </a:ln>
        </p:spPr>
      </p:pic>
      <p:sp>
        <p:nvSpPr>
          <p:cNvPr id="9" name="Título 1"/>
          <p:cNvSpPr>
            <a:spLocks noGrp="1"/>
          </p:cNvSpPr>
          <p:nvPr>
            <p:ph type="title"/>
          </p:nvPr>
        </p:nvSpPr>
        <p:spPr>
          <a:xfrm>
            <a:off x="457200" y="274638"/>
            <a:ext cx="8229600" cy="937720"/>
          </a:xfrm>
        </p:spPr>
        <p:txBody>
          <a:bodyPr>
            <a:normAutofit fontScale="90000"/>
          </a:bodyPr>
          <a:lstStyle/>
          <a:p>
            <a:pPr algn="l"/>
            <a:r>
              <a:rPr lang="es-ES" sz="3600" dirty="0" smtClean="0"/>
              <a:t>Empresa Departamental </a:t>
            </a:r>
            <a:br>
              <a:rPr lang="es-ES" sz="3600" dirty="0" smtClean="0"/>
            </a:br>
            <a:r>
              <a:rPr lang="es-ES" sz="3600" dirty="0" smtClean="0"/>
              <a:t>Urbanística SAS</a:t>
            </a:r>
            <a:endParaRPr lang="es-ES" sz="3600" dirty="0"/>
          </a:p>
        </p:txBody>
      </p:sp>
    </p:spTree>
    <p:extLst>
      <p:ext uri="{BB962C8B-B14F-4D97-AF65-F5344CB8AC3E}">
        <p14:creationId xmlns:p14="http://schemas.microsoft.com/office/powerpoint/2010/main" val="115913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ítulo 1"/>
          <p:cNvSpPr>
            <a:spLocks noGrp="1"/>
          </p:cNvSpPr>
          <p:nvPr>
            <p:ph type="title"/>
          </p:nvPr>
        </p:nvSpPr>
        <p:spPr>
          <a:xfrm>
            <a:off x="457200" y="274638"/>
            <a:ext cx="8229600" cy="937720"/>
          </a:xfrm>
        </p:spPr>
        <p:txBody>
          <a:bodyPr>
            <a:normAutofit fontScale="90000"/>
          </a:bodyPr>
          <a:lstStyle/>
          <a:p>
            <a:pPr algn="l"/>
            <a:r>
              <a:rPr lang="es-ES" sz="3600" dirty="0" smtClean="0"/>
              <a:t>Empresa Departamental </a:t>
            </a:r>
            <a:br>
              <a:rPr lang="es-ES" sz="3600" dirty="0" smtClean="0"/>
            </a:br>
            <a:r>
              <a:rPr lang="es-ES" sz="3600" dirty="0" smtClean="0"/>
              <a:t>Urbanística SAS</a:t>
            </a:r>
            <a:endParaRPr lang="es-ES" sz="3600" dirty="0"/>
          </a:p>
        </p:txBody>
      </p:sp>
      <p:sp>
        <p:nvSpPr>
          <p:cNvPr id="2" name="Marcador de contenido 1"/>
          <p:cNvSpPr>
            <a:spLocks noGrp="1"/>
          </p:cNvSpPr>
          <p:nvPr>
            <p:ph idx="1"/>
          </p:nvPr>
        </p:nvSpPr>
        <p:spPr/>
        <p:txBody>
          <a:bodyPr>
            <a:normAutofit fontScale="85000" lnSpcReduction="20000"/>
          </a:bodyPr>
          <a:lstStyle/>
          <a:p>
            <a:r>
              <a:rPr lang="es-ES" dirty="0" smtClean="0"/>
              <a:t>Impuestos 2016:</a:t>
            </a:r>
          </a:p>
          <a:p>
            <a:r>
              <a:rPr lang="es-ES" dirty="0" smtClean="0"/>
              <a:t>Impuesto de renta : $ </a:t>
            </a:r>
            <a:r>
              <a:rPr lang="es-ES" dirty="0"/>
              <a:t>1´</a:t>
            </a:r>
            <a:r>
              <a:rPr lang="es-ES" dirty="0" smtClean="0"/>
              <a:t>744.108.965,20</a:t>
            </a:r>
          </a:p>
          <a:p>
            <a:r>
              <a:rPr lang="es-ES" dirty="0" smtClean="0"/>
              <a:t>Impuesto CREE: </a:t>
            </a:r>
            <a:r>
              <a:rPr lang="es-ES" dirty="0"/>
              <a:t>$ </a:t>
            </a:r>
            <a:r>
              <a:rPr lang="es-ES" dirty="0" smtClean="0"/>
              <a:t>545.079.227,247</a:t>
            </a:r>
          </a:p>
          <a:p>
            <a:r>
              <a:rPr lang="es-ES" dirty="0" smtClean="0"/>
              <a:t>Impuesto a la Riqueza: </a:t>
            </a:r>
            <a:r>
              <a:rPr lang="es-ES" dirty="0"/>
              <a:t>$ </a:t>
            </a:r>
            <a:r>
              <a:rPr lang="es-ES" dirty="0" smtClean="0"/>
              <a:t>2´004.500.073,14</a:t>
            </a:r>
          </a:p>
          <a:p>
            <a:endParaRPr lang="es-ES" dirty="0"/>
          </a:p>
          <a:p>
            <a:r>
              <a:rPr lang="es-ES" dirty="0" smtClean="0"/>
              <a:t>Total impuestos 2015: </a:t>
            </a:r>
            <a:r>
              <a:rPr lang="es-ES" dirty="0"/>
              <a:t>$ </a:t>
            </a:r>
            <a:r>
              <a:rPr lang="es-ES" dirty="0" smtClean="0"/>
              <a:t>2´306.633.746,64</a:t>
            </a:r>
          </a:p>
          <a:p>
            <a:r>
              <a:rPr lang="es-ES" sz="3300" b="1" dirty="0" smtClean="0">
                <a:solidFill>
                  <a:srgbClr val="0000FF"/>
                </a:solidFill>
              </a:rPr>
              <a:t>Total impuestos 2016: </a:t>
            </a:r>
            <a:r>
              <a:rPr lang="es-ES" sz="3300" b="1" dirty="0">
                <a:solidFill>
                  <a:srgbClr val="0000FF"/>
                </a:solidFill>
              </a:rPr>
              <a:t>$ </a:t>
            </a:r>
            <a:r>
              <a:rPr lang="es-ES" sz="3300" b="1" dirty="0" smtClean="0">
                <a:solidFill>
                  <a:srgbClr val="0000FF"/>
                </a:solidFill>
              </a:rPr>
              <a:t>4´293.688.265,81</a:t>
            </a:r>
          </a:p>
          <a:p>
            <a:r>
              <a:rPr lang="es-ES" dirty="0" smtClean="0"/>
              <a:t>Total impuestos 2017: </a:t>
            </a:r>
            <a:r>
              <a:rPr lang="es-ES" dirty="0"/>
              <a:t>$ </a:t>
            </a:r>
            <a:r>
              <a:rPr lang="es-ES" dirty="0" smtClean="0"/>
              <a:t>2´860.788.221,93</a:t>
            </a:r>
            <a:endParaRPr lang="es-ES" dirty="0"/>
          </a:p>
          <a:p>
            <a:r>
              <a:rPr lang="es-ES" dirty="0"/>
              <a:t>Total impuestos </a:t>
            </a:r>
            <a:r>
              <a:rPr lang="es-ES" dirty="0" smtClean="0"/>
              <a:t>2018: </a:t>
            </a:r>
            <a:r>
              <a:rPr lang="es-ES" dirty="0"/>
              <a:t>$ 2</a:t>
            </a:r>
            <a:r>
              <a:rPr lang="es-ES" dirty="0" smtClean="0"/>
              <a:t>´059.188.192,67</a:t>
            </a:r>
          </a:p>
          <a:p>
            <a:r>
              <a:rPr lang="es-ES" dirty="0" smtClean="0"/>
              <a:t>Total Impuestos: $ 11´520.298.427,05</a:t>
            </a:r>
            <a:endParaRPr lang="es-ES" dirty="0"/>
          </a:p>
          <a:p>
            <a:endParaRPr lang="es-ES" dirty="0"/>
          </a:p>
          <a:p>
            <a:pPr marL="0" indent="0">
              <a:buNone/>
            </a:pPr>
            <a:endParaRPr lang="es-ES" dirty="0"/>
          </a:p>
          <a:p>
            <a:endParaRPr lang="es-ES" dirty="0"/>
          </a:p>
          <a:p>
            <a:endParaRPr lang="es-ES" dirty="0"/>
          </a:p>
          <a:p>
            <a:endParaRPr lang="es-ES" dirty="0" smtClean="0"/>
          </a:p>
          <a:p>
            <a:endParaRPr lang="es-ES" dirty="0" smtClean="0"/>
          </a:p>
          <a:p>
            <a:endParaRPr lang="es-ES" dirty="0" smtClean="0"/>
          </a:p>
          <a:p>
            <a:endParaRPr lang="es-ES" dirty="0"/>
          </a:p>
        </p:txBody>
      </p:sp>
    </p:spTree>
    <p:extLst>
      <p:ext uri="{BB962C8B-B14F-4D97-AF65-F5344CB8AC3E}">
        <p14:creationId xmlns:p14="http://schemas.microsoft.com/office/powerpoint/2010/main" val="1376353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ítulo 1"/>
          <p:cNvSpPr>
            <a:spLocks noGrp="1"/>
          </p:cNvSpPr>
          <p:nvPr>
            <p:ph type="title"/>
          </p:nvPr>
        </p:nvSpPr>
        <p:spPr>
          <a:xfrm>
            <a:off x="457200" y="274638"/>
            <a:ext cx="8229600" cy="937720"/>
          </a:xfrm>
        </p:spPr>
        <p:txBody>
          <a:bodyPr>
            <a:normAutofit fontScale="90000"/>
          </a:bodyPr>
          <a:lstStyle/>
          <a:p>
            <a:pPr algn="l"/>
            <a:r>
              <a:rPr lang="es-ES" sz="3600" dirty="0" smtClean="0"/>
              <a:t>Empresa Departamental </a:t>
            </a:r>
            <a:br>
              <a:rPr lang="es-ES" sz="3600" dirty="0" smtClean="0"/>
            </a:br>
            <a:r>
              <a:rPr lang="es-ES" sz="3600" dirty="0" smtClean="0"/>
              <a:t>Urbanística SAS</a:t>
            </a:r>
            <a:endParaRPr lang="es-ES" sz="3600" dirty="0"/>
          </a:p>
        </p:txBody>
      </p:sp>
      <p:sp>
        <p:nvSpPr>
          <p:cNvPr id="2" name="Marcador de contenido 1"/>
          <p:cNvSpPr>
            <a:spLocks noGrp="1"/>
          </p:cNvSpPr>
          <p:nvPr>
            <p:ph idx="1"/>
          </p:nvPr>
        </p:nvSpPr>
        <p:spPr/>
        <p:txBody>
          <a:bodyPr>
            <a:normAutofit fontScale="92500"/>
          </a:bodyPr>
          <a:lstStyle/>
          <a:p>
            <a:r>
              <a:rPr lang="es-ES" dirty="0"/>
              <a:t>S</a:t>
            </a:r>
            <a:r>
              <a:rPr lang="es-ES" dirty="0" smtClean="0"/>
              <a:t>egunda </a:t>
            </a:r>
            <a:r>
              <a:rPr lang="es-ES" dirty="0"/>
              <a:t>audiencia </a:t>
            </a:r>
            <a:r>
              <a:rPr lang="es-ES" dirty="0" smtClean="0"/>
              <a:t>Pública </a:t>
            </a:r>
            <a:r>
              <a:rPr lang="es-ES" dirty="0"/>
              <a:t>en la </a:t>
            </a:r>
            <a:r>
              <a:rPr lang="es-ES" dirty="0" smtClean="0"/>
              <a:t>comisión </a:t>
            </a:r>
            <a:r>
              <a:rPr lang="es-ES" dirty="0"/>
              <a:t>tercera de la </a:t>
            </a:r>
            <a:r>
              <a:rPr lang="es-ES" dirty="0" smtClean="0"/>
              <a:t>Cámara </a:t>
            </a:r>
            <a:r>
              <a:rPr lang="es-ES" dirty="0"/>
              <a:t>de Representantes el día 21 de </a:t>
            </a:r>
            <a:r>
              <a:rPr lang="es-ES" dirty="0" smtClean="0"/>
              <a:t>sept </a:t>
            </a:r>
            <a:r>
              <a:rPr lang="es-ES" dirty="0"/>
              <a:t>de 2015, en el estudio de la </a:t>
            </a:r>
            <a:r>
              <a:rPr lang="es-ES" dirty="0" smtClean="0"/>
              <a:t>modificación </a:t>
            </a:r>
            <a:r>
              <a:rPr lang="es-ES" dirty="0"/>
              <a:t>al </a:t>
            </a:r>
            <a:r>
              <a:rPr lang="es-ES" dirty="0" smtClean="0"/>
              <a:t>artículo </a:t>
            </a:r>
            <a:r>
              <a:rPr lang="es-ES" dirty="0"/>
              <a:t>quinto (5) del decreto Ley 4184 de 2011, mediante el proyecto de Ley 041 de 2015 . </a:t>
            </a:r>
            <a:endParaRPr lang="es-ES" dirty="0" smtClean="0"/>
          </a:p>
          <a:p>
            <a:r>
              <a:rPr lang="es-ES" dirty="0" smtClean="0"/>
              <a:t>Derecho </a:t>
            </a:r>
            <a:r>
              <a:rPr lang="es-ES" dirty="0"/>
              <a:t>de petición a la Secretaría Distrital de Planeación, información de las características del uso del suelo determinado por el </a:t>
            </a:r>
            <a:r>
              <a:rPr lang="es-ES" dirty="0" smtClean="0"/>
              <a:t>POT Lote </a:t>
            </a:r>
            <a:r>
              <a:rPr lang="es-ES" dirty="0"/>
              <a:t>15 y 16 de propiedad de la </a:t>
            </a:r>
            <a:r>
              <a:rPr lang="es-ES" dirty="0" smtClean="0"/>
              <a:t>SAS. </a:t>
            </a:r>
            <a:endParaRPr lang="es-ES" dirty="0"/>
          </a:p>
          <a:p>
            <a:endParaRPr lang="es-ES" dirty="0"/>
          </a:p>
          <a:p>
            <a:endParaRPr lang="es-ES" dirty="0"/>
          </a:p>
          <a:p>
            <a:endParaRPr lang="es-ES" dirty="0"/>
          </a:p>
          <a:p>
            <a:endParaRPr lang="es-ES" dirty="0" smtClean="0"/>
          </a:p>
          <a:p>
            <a:endParaRPr lang="es-ES" dirty="0" smtClean="0"/>
          </a:p>
          <a:p>
            <a:endParaRPr lang="es-ES" dirty="0" smtClean="0"/>
          </a:p>
          <a:p>
            <a:endParaRPr lang="es-ES" dirty="0"/>
          </a:p>
        </p:txBody>
      </p:sp>
    </p:spTree>
    <p:extLst>
      <p:ext uri="{BB962C8B-B14F-4D97-AF65-F5344CB8AC3E}">
        <p14:creationId xmlns:p14="http://schemas.microsoft.com/office/powerpoint/2010/main" val="25201684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ítulo 1"/>
          <p:cNvSpPr>
            <a:spLocks noGrp="1"/>
          </p:cNvSpPr>
          <p:nvPr>
            <p:ph type="title"/>
          </p:nvPr>
        </p:nvSpPr>
        <p:spPr>
          <a:xfrm>
            <a:off x="457200" y="274638"/>
            <a:ext cx="8229600" cy="937720"/>
          </a:xfrm>
        </p:spPr>
        <p:txBody>
          <a:bodyPr>
            <a:normAutofit fontScale="90000"/>
          </a:bodyPr>
          <a:lstStyle/>
          <a:p>
            <a:pPr algn="l"/>
            <a:r>
              <a:rPr lang="es-ES" sz="3600" dirty="0" smtClean="0"/>
              <a:t>Empresa Departamental </a:t>
            </a:r>
            <a:br>
              <a:rPr lang="es-ES" sz="3600" dirty="0" smtClean="0"/>
            </a:br>
            <a:r>
              <a:rPr lang="es-ES" sz="3600" dirty="0" smtClean="0"/>
              <a:t>Urbanística SAS</a:t>
            </a:r>
            <a:endParaRPr lang="es-ES" sz="3600" dirty="0"/>
          </a:p>
        </p:txBody>
      </p:sp>
      <p:sp>
        <p:nvSpPr>
          <p:cNvPr id="2" name="Marcador de contenido 1"/>
          <p:cNvSpPr>
            <a:spLocks noGrp="1"/>
          </p:cNvSpPr>
          <p:nvPr>
            <p:ph idx="1"/>
          </p:nvPr>
        </p:nvSpPr>
        <p:spPr/>
        <p:txBody>
          <a:bodyPr>
            <a:normAutofit fontScale="85000" lnSpcReduction="20000"/>
          </a:bodyPr>
          <a:lstStyle/>
          <a:p>
            <a:r>
              <a:rPr lang="es-ES" dirty="0"/>
              <a:t>Se solicitó mediante oficio a la </a:t>
            </a:r>
            <a:r>
              <a:rPr lang="es-ES" dirty="0" smtClean="0"/>
              <a:t>Secretaría </a:t>
            </a:r>
            <a:r>
              <a:rPr lang="es-ES" dirty="0"/>
              <a:t>Distrital de Ambiente, </a:t>
            </a:r>
            <a:r>
              <a:rPr lang="es-ES" dirty="0" smtClean="0"/>
              <a:t>información </a:t>
            </a:r>
            <a:r>
              <a:rPr lang="es-ES" dirty="0"/>
              <a:t>de los humedales que se encuentran registrados o catalogados como tales en las bases de datos de la </a:t>
            </a:r>
            <a:r>
              <a:rPr lang="es-ES" dirty="0" smtClean="0"/>
              <a:t>Secretaría, </a:t>
            </a:r>
            <a:r>
              <a:rPr lang="es-ES" dirty="0"/>
              <a:t>con el fin e determinar que los lotes 15 y 16 no se encuentran afectados por esa medida. </a:t>
            </a:r>
            <a:endParaRPr lang="es-ES" dirty="0" smtClean="0"/>
          </a:p>
          <a:p>
            <a:r>
              <a:rPr lang="es-ES" dirty="0" smtClean="0"/>
              <a:t>Gestión con Directora </a:t>
            </a:r>
            <a:r>
              <a:rPr lang="es-ES" dirty="0"/>
              <a:t>de la Agencia Nacional Inmobiliaria VIRGILlO BARCO </a:t>
            </a:r>
            <a:r>
              <a:rPr lang="es-ES" dirty="0" smtClean="0"/>
              <a:t>VARGAS, donde </a:t>
            </a:r>
            <a:r>
              <a:rPr lang="es-ES" dirty="0"/>
              <a:t>se </a:t>
            </a:r>
            <a:r>
              <a:rPr lang="es-ES" dirty="0" smtClean="0"/>
              <a:t>estableció́ </a:t>
            </a:r>
            <a:r>
              <a:rPr lang="es-ES" dirty="0"/>
              <a:t>una agenda de trabajo conjunta para retomar el tema del Convenio Interadministrativo de Cooperación para aunar esfuerzos en la ejecución del proyecto denominado CIUDAD CAN. </a:t>
            </a:r>
          </a:p>
          <a:p>
            <a:endParaRPr lang="es-ES" dirty="0"/>
          </a:p>
          <a:p>
            <a:endParaRPr lang="es-ES" dirty="0"/>
          </a:p>
          <a:p>
            <a:endParaRPr lang="es-ES" dirty="0"/>
          </a:p>
          <a:p>
            <a:endParaRPr lang="es-ES" dirty="0"/>
          </a:p>
          <a:p>
            <a:endParaRPr lang="es-ES" dirty="0" smtClean="0"/>
          </a:p>
          <a:p>
            <a:endParaRPr lang="es-ES" dirty="0" smtClean="0"/>
          </a:p>
          <a:p>
            <a:endParaRPr lang="es-ES" dirty="0" smtClean="0"/>
          </a:p>
          <a:p>
            <a:endParaRPr lang="es-ES" dirty="0"/>
          </a:p>
        </p:txBody>
      </p:sp>
    </p:spTree>
    <p:extLst>
      <p:ext uri="{BB962C8B-B14F-4D97-AF65-F5344CB8AC3E}">
        <p14:creationId xmlns:p14="http://schemas.microsoft.com/office/powerpoint/2010/main" val="163804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ítulo 1"/>
          <p:cNvSpPr>
            <a:spLocks noGrp="1"/>
          </p:cNvSpPr>
          <p:nvPr>
            <p:ph type="title"/>
          </p:nvPr>
        </p:nvSpPr>
        <p:spPr>
          <a:xfrm>
            <a:off x="457200" y="274638"/>
            <a:ext cx="8229600" cy="937720"/>
          </a:xfrm>
        </p:spPr>
        <p:txBody>
          <a:bodyPr>
            <a:normAutofit fontScale="90000"/>
          </a:bodyPr>
          <a:lstStyle/>
          <a:p>
            <a:pPr algn="l"/>
            <a:r>
              <a:rPr lang="es-ES" sz="3600" dirty="0" smtClean="0"/>
              <a:t>Empresa Departamental </a:t>
            </a:r>
            <a:br>
              <a:rPr lang="es-ES" sz="3600" dirty="0" smtClean="0"/>
            </a:br>
            <a:r>
              <a:rPr lang="es-ES" sz="3600" dirty="0" smtClean="0"/>
              <a:t>Urbanística SAS</a:t>
            </a:r>
            <a:endParaRPr lang="es-ES" sz="3600" dirty="0"/>
          </a:p>
        </p:txBody>
      </p:sp>
      <p:sp>
        <p:nvSpPr>
          <p:cNvPr id="2" name="Marcador de contenido 1"/>
          <p:cNvSpPr>
            <a:spLocks noGrp="1"/>
          </p:cNvSpPr>
          <p:nvPr>
            <p:ph idx="1"/>
          </p:nvPr>
        </p:nvSpPr>
        <p:spPr/>
        <p:txBody>
          <a:bodyPr>
            <a:normAutofit fontScale="85000" lnSpcReduction="20000"/>
          </a:bodyPr>
          <a:lstStyle/>
          <a:p>
            <a:r>
              <a:rPr lang="es-ES" dirty="0"/>
              <a:t>Se solicitó mediante oficio a la </a:t>
            </a:r>
            <a:r>
              <a:rPr lang="es-ES" dirty="0" smtClean="0"/>
              <a:t>Secretaría </a:t>
            </a:r>
            <a:r>
              <a:rPr lang="es-ES" dirty="0"/>
              <a:t>Distrital de Ambiente, </a:t>
            </a:r>
            <a:r>
              <a:rPr lang="es-ES" dirty="0" smtClean="0"/>
              <a:t>información </a:t>
            </a:r>
            <a:r>
              <a:rPr lang="es-ES" dirty="0"/>
              <a:t>de los humedales que se encuentran registrados o catalogados como tales en las bases de datos de la </a:t>
            </a:r>
            <a:r>
              <a:rPr lang="es-ES" dirty="0" smtClean="0"/>
              <a:t>Secretaría, </a:t>
            </a:r>
            <a:r>
              <a:rPr lang="es-ES" dirty="0"/>
              <a:t>con el fin e determinar que los lotes 15 y 16 no se encuentran afectados por esa medida. </a:t>
            </a:r>
            <a:endParaRPr lang="es-ES" dirty="0" smtClean="0"/>
          </a:p>
          <a:p>
            <a:r>
              <a:rPr lang="es-ES" dirty="0" smtClean="0"/>
              <a:t>Gestión con Directora </a:t>
            </a:r>
            <a:r>
              <a:rPr lang="es-ES" dirty="0"/>
              <a:t>de la Agencia Nacional Inmobiliaria VIRGILlO BARCO </a:t>
            </a:r>
            <a:r>
              <a:rPr lang="es-ES" dirty="0" smtClean="0"/>
              <a:t>VARGAS, donde </a:t>
            </a:r>
            <a:r>
              <a:rPr lang="es-ES" dirty="0"/>
              <a:t>se </a:t>
            </a:r>
            <a:r>
              <a:rPr lang="es-ES" dirty="0" smtClean="0"/>
              <a:t>estableció́ </a:t>
            </a:r>
            <a:r>
              <a:rPr lang="es-ES" dirty="0"/>
              <a:t>una agenda de trabajo conjunta para retomar el tema del Convenio Interadministrativo de Cooperación para aunar esfuerzos en la ejecución del proyecto denominado CIUDAD CAN. </a:t>
            </a:r>
          </a:p>
          <a:p>
            <a:endParaRPr lang="es-ES" dirty="0"/>
          </a:p>
          <a:p>
            <a:endParaRPr lang="es-ES" dirty="0"/>
          </a:p>
          <a:p>
            <a:endParaRPr lang="es-ES" dirty="0"/>
          </a:p>
          <a:p>
            <a:endParaRPr lang="es-ES" dirty="0"/>
          </a:p>
          <a:p>
            <a:endParaRPr lang="es-ES" dirty="0" smtClean="0"/>
          </a:p>
          <a:p>
            <a:endParaRPr lang="es-ES" dirty="0" smtClean="0"/>
          </a:p>
          <a:p>
            <a:endParaRPr lang="es-ES" dirty="0" smtClean="0"/>
          </a:p>
          <a:p>
            <a:endParaRPr lang="es-ES" dirty="0"/>
          </a:p>
        </p:txBody>
      </p:sp>
    </p:spTree>
    <p:extLst>
      <p:ext uri="{BB962C8B-B14F-4D97-AF65-F5344CB8AC3E}">
        <p14:creationId xmlns:p14="http://schemas.microsoft.com/office/powerpoint/2010/main" val="34570226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ítulo 1"/>
          <p:cNvSpPr>
            <a:spLocks noGrp="1"/>
          </p:cNvSpPr>
          <p:nvPr>
            <p:ph type="title"/>
          </p:nvPr>
        </p:nvSpPr>
        <p:spPr>
          <a:xfrm>
            <a:off x="457200" y="274638"/>
            <a:ext cx="8229600" cy="937720"/>
          </a:xfrm>
        </p:spPr>
        <p:txBody>
          <a:bodyPr>
            <a:normAutofit fontScale="90000"/>
          </a:bodyPr>
          <a:lstStyle/>
          <a:p>
            <a:pPr algn="l"/>
            <a:r>
              <a:rPr lang="es-ES" sz="3600" dirty="0" smtClean="0"/>
              <a:t>Empresa Departamental </a:t>
            </a:r>
            <a:br>
              <a:rPr lang="es-ES" sz="3600" dirty="0" smtClean="0"/>
            </a:br>
            <a:r>
              <a:rPr lang="es-ES" sz="3600" dirty="0" smtClean="0"/>
              <a:t>Urbanística SAS</a:t>
            </a:r>
            <a:endParaRPr lang="es-ES" sz="3600" dirty="0"/>
          </a:p>
        </p:txBody>
      </p:sp>
      <p:sp>
        <p:nvSpPr>
          <p:cNvPr id="2" name="Marcador de contenido 1"/>
          <p:cNvSpPr>
            <a:spLocks noGrp="1"/>
          </p:cNvSpPr>
          <p:nvPr>
            <p:ph idx="1"/>
          </p:nvPr>
        </p:nvSpPr>
        <p:spPr/>
        <p:txBody>
          <a:bodyPr>
            <a:normAutofit/>
          </a:bodyPr>
          <a:lstStyle/>
          <a:p>
            <a:r>
              <a:rPr lang="es-ES" dirty="0"/>
              <a:t>Dada la obligatoriedad que tiene la Empresa Departamental </a:t>
            </a:r>
            <a:r>
              <a:rPr lang="es-ES" dirty="0" smtClean="0"/>
              <a:t>Urbanística </a:t>
            </a:r>
            <a:r>
              <a:rPr lang="es-ES" dirty="0"/>
              <a:t>S.A.S, para la </a:t>
            </a:r>
            <a:r>
              <a:rPr lang="es-ES" dirty="0" smtClean="0"/>
              <a:t>implementación </a:t>
            </a:r>
            <a:r>
              <a:rPr lang="es-ES" dirty="0"/>
              <a:t>de las Normas </a:t>
            </a:r>
            <a:r>
              <a:rPr lang="es-ES" dirty="0" smtClean="0"/>
              <a:t>Internacionales de información financiera.</a:t>
            </a:r>
          </a:p>
          <a:p>
            <a:r>
              <a:rPr lang="es-ES" dirty="0"/>
              <a:t>Presupuesto </a:t>
            </a:r>
            <a:r>
              <a:rPr lang="es-ES" dirty="0" smtClean="0"/>
              <a:t>2016</a:t>
            </a:r>
            <a:r>
              <a:rPr lang="es-ES" dirty="0"/>
              <a:t> </a:t>
            </a:r>
            <a:r>
              <a:rPr lang="es-ES" dirty="0" smtClean="0"/>
              <a:t>por Carga tributaria.</a:t>
            </a:r>
            <a:endParaRPr lang="es-ES" dirty="0"/>
          </a:p>
          <a:p>
            <a:endParaRPr lang="es-ES" dirty="0" smtClean="0"/>
          </a:p>
          <a:p>
            <a:endParaRPr lang="es-ES" dirty="0" smtClean="0"/>
          </a:p>
          <a:p>
            <a:endParaRPr lang="es-ES" dirty="0" smtClean="0"/>
          </a:p>
          <a:p>
            <a:endParaRPr lang="es-ES" dirty="0"/>
          </a:p>
        </p:txBody>
      </p:sp>
    </p:spTree>
    <p:extLst>
      <p:ext uri="{BB962C8B-B14F-4D97-AF65-F5344CB8AC3E}">
        <p14:creationId xmlns:p14="http://schemas.microsoft.com/office/powerpoint/2010/main" val="3065138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189593"/>
            <a:ext cx="8229600" cy="1375478"/>
          </a:xfrm>
        </p:spPr>
        <p:txBody>
          <a:bodyPr>
            <a:normAutofit fontScale="92500"/>
          </a:bodyPr>
          <a:lstStyle/>
          <a:p>
            <a:pPr algn="just">
              <a:lnSpc>
                <a:spcPct val="120000"/>
              </a:lnSpc>
              <a:buNone/>
            </a:pPr>
            <a:r>
              <a:rPr lang="es-ES" sz="3400" b="1" dirty="0" smtClean="0"/>
              <a:t>Discapacidad Mental:  </a:t>
            </a:r>
            <a:r>
              <a:rPr lang="es-ES" sz="3400" dirty="0" smtClean="0"/>
              <a:t>La Colonia y José Joaquín Vargas en Sibaté,  y San José en Chipaque.</a:t>
            </a:r>
          </a:p>
          <a:p>
            <a:endParaRPr lang="es-ES" dirty="0" smtClean="0"/>
          </a:p>
          <a:p>
            <a:endParaRPr lang="es-ES" dirty="0" smtClean="0"/>
          </a:p>
          <a:p>
            <a:endParaRPr lang="es-ES" dirty="0"/>
          </a:p>
        </p:txBody>
      </p:sp>
      <p:pic>
        <p:nvPicPr>
          <p:cNvPr id="54274" name="Picture 2"/>
          <p:cNvPicPr>
            <a:picLocks noChangeAspect="1" noChangeArrowheads="1"/>
          </p:cNvPicPr>
          <p:nvPr/>
        </p:nvPicPr>
        <p:blipFill>
          <a:blip r:embed="rId3"/>
          <a:srcRect/>
          <a:stretch>
            <a:fillRect/>
          </a:stretch>
        </p:blipFill>
        <p:spPr bwMode="auto">
          <a:xfrm>
            <a:off x="457200" y="2565071"/>
            <a:ext cx="4096987" cy="3072740"/>
          </a:xfrm>
          <a:prstGeom prst="rect">
            <a:avLst/>
          </a:prstGeom>
          <a:noFill/>
          <a:ln w="9525">
            <a:noFill/>
            <a:miter lim="800000"/>
            <a:headEnd/>
            <a:tailEnd/>
          </a:ln>
          <a:effectLst/>
        </p:spPr>
      </p:pic>
      <p:pic>
        <p:nvPicPr>
          <p:cNvPr id="54276" name="Picture 4"/>
          <p:cNvPicPr>
            <a:picLocks noChangeAspect="1" noChangeArrowheads="1"/>
          </p:cNvPicPr>
          <p:nvPr/>
        </p:nvPicPr>
        <p:blipFill>
          <a:blip r:embed="rId4"/>
          <a:srcRect/>
          <a:stretch>
            <a:fillRect/>
          </a:stretch>
        </p:blipFill>
        <p:spPr bwMode="auto">
          <a:xfrm>
            <a:off x="4563123" y="2549313"/>
            <a:ext cx="4123677" cy="3054038"/>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2741491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ítulo 1"/>
          <p:cNvSpPr>
            <a:spLocks noGrp="1"/>
          </p:cNvSpPr>
          <p:nvPr>
            <p:ph type="title"/>
          </p:nvPr>
        </p:nvSpPr>
        <p:spPr>
          <a:xfrm>
            <a:off x="457200" y="274638"/>
            <a:ext cx="8229600" cy="937720"/>
          </a:xfrm>
        </p:spPr>
        <p:txBody>
          <a:bodyPr>
            <a:normAutofit/>
          </a:bodyPr>
          <a:lstStyle/>
          <a:p>
            <a:pPr algn="l"/>
            <a:r>
              <a:rPr lang="es-ES" sz="3600" dirty="0" smtClean="0"/>
              <a:t>Metodología</a:t>
            </a:r>
            <a:endParaRPr lang="es-ES" sz="3600" dirty="0"/>
          </a:p>
        </p:txBody>
      </p:sp>
      <p:sp>
        <p:nvSpPr>
          <p:cNvPr id="2" name="Marcador de contenido 1"/>
          <p:cNvSpPr>
            <a:spLocks noGrp="1"/>
          </p:cNvSpPr>
          <p:nvPr>
            <p:ph idx="1"/>
          </p:nvPr>
        </p:nvSpPr>
        <p:spPr/>
        <p:txBody>
          <a:bodyPr>
            <a:normAutofit/>
          </a:bodyPr>
          <a:lstStyle/>
          <a:p>
            <a:r>
              <a:rPr lang="es-ES" dirty="0" smtClean="0"/>
              <a:t>Ley 951 y circulares de entes de control</a:t>
            </a:r>
          </a:p>
          <a:p>
            <a:endParaRPr lang="es-ES" dirty="0"/>
          </a:p>
          <a:p>
            <a:r>
              <a:rPr lang="es-ES" dirty="0" smtClean="0"/>
              <a:t>Informe general y resumido por el Gerente</a:t>
            </a:r>
          </a:p>
          <a:p>
            <a:pPr marL="0" indent="0">
              <a:buNone/>
            </a:pPr>
            <a:endParaRPr lang="es-ES" dirty="0" smtClean="0"/>
          </a:p>
          <a:p>
            <a:r>
              <a:rPr lang="es-ES" dirty="0" smtClean="0"/>
              <a:t>Dra. </a:t>
            </a:r>
            <a:r>
              <a:rPr lang="es-ES" dirty="0"/>
              <a:t>A</a:t>
            </a:r>
            <a:r>
              <a:rPr lang="es-ES" dirty="0" smtClean="0"/>
              <a:t>ngela </a:t>
            </a:r>
            <a:r>
              <a:rPr lang="es-ES" dirty="0"/>
              <a:t>A</a:t>
            </a:r>
            <a:r>
              <a:rPr lang="es-ES" dirty="0" smtClean="0"/>
              <a:t>ndrea </a:t>
            </a:r>
            <a:r>
              <a:rPr lang="es-ES" dirty="0"/>
              <a:t>F</a:t>
            </a:r>
            <a:r>
              <a:rPr lang="es-ES" dirty="0" smtClean="0"/>
              <a:t>orero secretaria técnica de empalme</a:t>
            </a:r>
          </a:p>
          <a:p>
            <a:endParaRPr lang="es-ES" dirty="0"/>
          </a:p>
          <a:p>
            <a:endParaRPr lang="es-ES" dirty="0"/>
          </a:p>
          <a:p>
            <a:endParaRPr lang="es-ES" dirty="0"/>
          </a:p>
          <a:p>
            <a:endParaRPr lang="es-ES" dirty="0" smtClean="0"/>
          </a:p>
          <a:p>
            <a:endParaRPr lang="es-ES" dirty="0" smtClean="0"/>
          </a:p>
          <a:p>
            <a:endParaRPr lang="es-ES" dirty="0" smtClean="0"/>
          </a:p>
          <a:p>
            <a:endParaRPr lang="es-ES" dirty="0"/>
          </a:p>
        </p:txBody>
      </p:sp>
    </p:spTree>
    <p:extLst>
      <p:ext uri="{BB962C8B-B14F-4D97-AF65-F5344CB8AC3E}">
        <p14:creationId xmlns:p14="http://schemas.microsoft.com/office/powerpoint/2010/main" val="979642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ítulo 1"/>
          <p:cNvSpPr>
            <a:spLocks noGrp="1"/>
          </p:cNvSpPr>
          <p:nvPr>
            <p:ph type="title"/>
          </p:nvPr>
        </p:nvSpPr>
        <p:spPr>
          <a:xfrm>
            <a:off x="457200" y="274638"/>
            <a:ext cx="8229600" cy="937720"/>
          </a:xfrm>
        </p:spPr>
        <p:txBody>
          <a:bodyPr>
            <a:normAutofit/>
          </a:bodyPr>
          <a:lstStyle/>
          <a:p>
            <a:pPr algn="l"/>
            <a:r>
              <a:rPr lang="es-ES" sz="3600" dirty="0" smtClean="0"/>
              <a:t>Metodología</a:t>
            </a:r>
            <a:endParaRPr lang="es-ES" sz="3600" dirty="0"/>
          </a:p>
        </p:txBody>
      </p:sp>
      <p:sp>
        <p:nvSpPr>
          <p:cNvPr id="2" name="Marcador de contenido 1"/>
          <p:cNvSpPr>
            <a:spLocks noGrp="1"/>
          </p:cNvSpPr>
          <p:nvPr>
            <p:ph idx="1"/>
          </p:nvPr>
        </p:nvSpPr>
        <p:spPr/>
        <p:txBody>
          <a:bodyPr>
            <a:normAutofit/>
          </a:bodyPr>
          <a:lstStyle/>
          <a:p>
            <a:r>
              <a:rPr lang="es-ES" dirty="0" smtClean="0"/>
              <a:t>Presentación Power Point</a:t>
            </a:r>
          </a:p>
          <a:p>
            <a:r>
              <a:rPr lang="es-ES" dirty="0" smtClean="0"/>
              <a:t>Presentación de su dependencia, Estructura, personal y principales funciones.</a:t>
            </a:r>
          </a:p>
          <a:p>
            <a:r>
              <a:rPr lang="es-ES" dirty="0" smtClean="0"/>
              <a:t>Conocimiento de decisiones de los primeros 30 días.</a:t>
            </a:r>
          </a:p>
          <a:p>
            <a:r>
              <a:rPr lang="es-ES" dirty="0" smtClean="0"/>
              <a:t>Dofa</a:t>
            </a:r>
          </a:p>
          <a:p>
            <a:r>
              <a:rPr lang="es-ES" dirty="0" smtClean="0"/>
              <a:t>Contratos</a:t>
            </a:r>
          </a:p>
          <a:p>
            <a:r>
              <a:rPr lang="es-ES" dirty="0" smtClean="0"/>
              <a:t>conversatorio</a:t>
            </a:r>
            <a:endParaRPr lang="es-ES" dirty="0"/>
          </a:p>
          <a:p>
            <a:endParaRPr lang="es-ES" dirty="0"/>
          </a:p>
          <a:p>
            <a:endParaRPr lang="es-ES" dirty="0" smtClean="0"/>
          </a:p>
          <a:p>
            <a:endParaRPr lang="es-ES" dirty="0" smtClean="0"/>
          </a:p>
          <a:p>
            <a:endParaRPr lang="es-ES" dirty="0" smtClean="0"/>
          </a:p>
          <a:p>
            <a:endParaRPr lang="es-ES" dirty="0"/>
          </a:p>
        </p:txBody>
      </p:sp>
    </p:spTree>
    <p:extLst>
      <p:ext uri="{BB962C8B-B14F-4D97-AF65-F5344CB8AC3E}">
        <p14:creationId xmlns:p14="http://schemas.microsoft.com/office/powerpoint/2010/main" val="24633040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ítulo 1"/>
          <p:cNvSpPr>
            <a:spLocks noGrp="1"/>
          </p:cNvSpPr>
          <p:nvPr>
            <p:ph type="title"/>
          </p:nvPr>
        </p:nvSpPr>
        <p:spPr>
          <a:xfrm>
            <a:off x="457200" y="274638"/>
            <a:ext cx="8229600" cy="937720"/>
          </a:xfrm>
        </p:spPr>
        <p:txBody>
          <a:bodyPr>
            <a:normAutofit/>
          </a:bodyPr>
          <a:lstStyle/>
          <a:p>
            <a:pPr algn="l"/>
            <a:r>
              <a:rPr lang="es-ES" sz="3600" dirty="0" smtClean="0"/>
              <a:t>Metodología</a:t>
            </a:r>
            <a:endParaRPr lang="es-ES" sz="3600" dirty="0"/>
          </a:p>
        </p:txBody>
      </p:sp>
      <p:sp>
        <p:nvSpPr>
          <p:cNvPr id="2" name="Marcador de contenido 1"/>
          <p:cNvSpPr>
            <a:spLocks noGrp="1"/>
          </p:cNvSpPr>
          <p:nvPr>
            <p:ph idx="1"/>
          </p:nvPr>
        </p:nvSpPr>
        <p:spPr/>
        <p:txBody>
          <a:bodyPr>
            <a:normAutofit/>
          </a:bodyPr>
          <a:lstStyle/>
          <a:p>
            <a:r>
              <a:rPr lang="es-ES" dirty="0" smtClean="0"/>
              <a:t>Informe de gestión a 30 septiembre</a:t>
            </a:r>
          </a:p>
          <a:p>
            <a:r>
              <a:rPr lang="es-ES" dirty="0" smtClean="0"/>
              <a:t>Resumen ejecutivo principales temas</a:t>
            </a:r>
          </a:p>
          <a:p>
            <a:r>
              <a:rPr lang="es-ES" dirty="0" smtClean="0"/>
              <a:t>Informe metas plan de desarrollo</a:t>
            </a:r>
          </a:p>
          <a:p>
            <a:endParaRPr lang="es-ES" dirty="0"/>
          </a:p>
          <a:p>
            <a:endParaRPr lang="es-ES" dirty="0"/>
          </a:p>
          <a:p>
            <a:endParaRPr lang="es-ES" dirty="0" smtClean="0"/>
          </a:p>
          <a:p>
            <a:endParaRPr lang="es-ES" dirty="0" smtClean="0"/>
          </a:p>
          <a:p>
            <a:endParaRPr lang="es-ES" dirty="0" smtClean="0"/>
          </a:p>
          <a:p>
            <a:endParaRPr lang="es-ES" dirty="0"/>
          </a:p>
        </p:txBody>
      </p:sp>
    </p:spTree>
    <p:extLst>
      <p:ext uri="{BB962C8B-B14F-4D97-AF65-F5344CB8AC3E}">
        <p14:creationId xmlns:p14="http://schemas.microsoft.com/office/powerpoint/2010/main" val="140021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189592"/>
            <a:ext cx="8229600" cy="1577359"/>
          </a:xfrm>
        </p:spPr>
        <p:txBody>
          <a:bodyPr>
            <a:normAutofit fontScale="85000" lnSpcReduction="10000"/>
          </a:bodyPr>
          <a:lstStyle/>
          <a:p>
            <a:pPr algn="just">
              <a:lnSpc>
                <a:spcPct val="120000"/>
              </a:lnSpc>
            </a:pPr>
            <a:r>
              <a:rPr lang="es-ES" sz="3400" b="1" dirty="0" smtClean="0"/>
              <a:t>Niñez y Adolescencia: </a:t>
            </a:r>
            <a:r>
              <a:rPr lang="es-ES" sz="3400" dirty="0" smtClean="0"/>
              <a:t>Instituto Campestre en Sibaté, Instituto de Promoción Social en Fusagasugá y Colonia Alberto Nieto Cano en Pacho.</a:t>
            </a:r>
          </a:p>
          <a:p>
            <a:endParaRPr lang="es-ES" dirty="0" smtClean="0"/>
          </a:p>
          <a:p>
            <a:endParaRPr lang="es-ES" dirty="0" smtClean="0"/>
          </a:p>
          <a:p>
            <a:endParaRPr lang="es-ES" dirty="0"/>
          </a:p>
        </p:txBody>
      </p:sp>
      <p:pic>
        <p:nvPicPr>
          <p:cNvPr id="55299" name="Picture 3"/>
          <p:cNvPicPr>
            <a:picLocks noChangeAspect="1" noChangeArrowheads="1"/>
          </p:cNvPicPr>
          <p:nvPr/>
        </p:nvPicPr>
        <p:blipFill>
          <a:blip r:embed="rId3"/>
          <a:srcRect/>
          <a:stretch>
            <a:fillRect/>
          </a:stretch>
        </p:blipFill>
        <p:spPr bwMode="auto">
          <a:xfrm>
            <a:off x="4785768" y="2802583"/>
            <a:ext cx="4182074" cy="3444249"/>
          </a:xfrm>
          <a:prstGeom prst="rect">
            <a:avLst/>
          </a:prstGeom>
          <a:noFill/>
          <a:ln w="9525">
            <a:noFill/>
            <a:miter lim="800000"/>
            <a:headEnd/>
            <a:tailEnd/>
          </a:ln>
          <a:effectLst/>
        </p:spPr>
      </p:pic>
      <p:pic>
        <p:nvPicPr>
          <p:cNvPr id="55300" name="Picture 4"/>
          <p:cNvPicPr>
            <a:picLocks noChangeAspect="1" noChangeArrowheads="1"/>
          </p:cNvPicPr>
          <p:nvPr/>
        </p:nvPicPr>
        <p:blipFill>
          <a:blip r:embed="rId4"/>
          <a:srcRect/>
          <a:stretch>
            <a:fillRect/>
          </a:stretch>
        </p:blipFill>
        <p:spPr bwMode="auto">
          <a:xfrm>
            <a:off x="165052" y="2766951"/>
            <a:ext cx="4639843" cy="3479882"/>
          </a:xfrm>
          <a:prstGeom prst="rect">
            <a:avLst/>
          </a:prstGeom>
          <a:noFill/>
          <a:ln w="9525">
            <a:noFill/>
            <a:miter lim="800000"/>
            <a:headEnd/>
            <a:tailEnd/>
          </a:ln>
          <a:effectLst/>
        </p:spPr>
      </p:pic>
    </p:spTree>
    <p:extLst>
      <p:ext uri="{BB962C8B-B14F-4D97-AF65-F5344CB8AC3E}">
        <p14:creationId xmlns:p14="http://schemas.microsoft.com/office/powerpoint/2010/main" val="274149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ítulo 1"/>
          <p:cNvSpPr>
            <a:spLocks noGrp="1"/>
          </p:cNvSpPr>
          <p:nvPr>
            <p:ph type="title"/>
          </p:nvPr>
        </p:nvSpPr>
        <p:spPr>
          <a:xfrm>
            <a:off x="457200" y="274638"/>
            <a:ext cx="8229600" cy="937720"/>
          </a:xfrm>
        </p:spPr>
        <p:txBody>
          <a:bodyPr>
            <a:normAutofit/>
          </a:bodyPr>
          <a:lstStyle/>
          <a:p>
            <a:pPr algn="l"/>
            <a:r>
              <a:rPr lang="es-ES" sz="4000" b="1" dirty="0" smtClean="0"/>
              <a:t>Niños, Niñas y Adolecentes</a:t>
            </a:r>
            <a:endParaRPr lang="es-ES" sz="4000" b="1" dirty="0"/>
          </a:p>
        </p:txBody>
      </p:sp>
      <p:sp>
        <p:nvSpPr>
          <p:cNvPr id="14" name="CuadroTexto 13"/>
          <p:cNvSpPr txBox="1"/>
          <p:nvPr/>
        </p:nvSpPr>
        <p:spPr>
          <a:xfrm>
            <a:off x="5765079" y="6349067"/>
            <a:ext cx="184666" cy="369332"/>
          </a:xfrm>
          <a:prstGeom prst="rect">
            <a:avLst/>
          </a:prstGeom>
          <a:noFill/>
        </p:spPr>
        <p:txBody>
          <a:bodyPr wrap="none" rtlCol="0">
            <a:spAutoFit/>
          </a:bodyPr>
          <a:lstStyle/>
          <a:p>
            <a:endParaRPr lang="es-ES" dirty="0"/>
          </a:p>
        </p:txBody>
      </p:sp>
      <p:pic>
        <p:nvPicPr>
          <p:cNvPr id="19" name="Marcador de contenido 18"/>
          <p:cNvPicPr>
            <a:picLocks noGrp="1" noChangeAspect="1"/>
          </p:cNvPicPr>
          <p:nvPr>
            <p:ph idx="1"/>
          </p:nvPr>
        </p:nvPicPr>
        <p:blipFill>
          <a:blip r:embed="rId3"/>
          <a:srcRect t="-2380" b="-2380"/>
          <a:stretch>
            <a:fillRect/>
          </a:stretch>
        </p:blipFill>
        <p:spPr>
          <a:xfrm>
            <a:off x="196850" y="1600200"/>
            <a:ext cx="8489950" cy="4525963"/>
          </a:xfrm>
        </p:spPr>
      </p:pic>
    </p:spTree>
    <p:extLst>
      <p:ext uri="{BB962C8B-B14F-4D97-AF65-F5344CB8AC3E}">
        <p14:creationId xmlns:p14="http://schemas.microsoft.com/office/powerpoint/2010/main" val="2823292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ítulo 1"/>
          <p:cNvSpPr>
            <a:spLocks noGrp="1"/>
          </p:cNvSpPr>
          <p:nvPr>
            <p:ph type="title"/>
          </p:nvPr>
        </p:nvSpPr>
        <p:spPr>
          <a:xfrm>
            <a:off x="457200" y="274638"/>
            <a:ext cx="8229600" cy="937720"/>
          </a:xfrm>
        </p:spPr>
        <p:txBody>
          <a:bodyPr>
            <a:normAutofit/>
          </a:bodyPr>
          <a:lstStyle/>
          <a:p>
            <a:pPr algn="l"/>
            <a:r>
              <a:rPr lang="es-ES" sz="4000" b="1" dirty="0" smtClean="0"/>
              <a:t>Adultos Mayores</a:t>
            </a:r>
            <a:endParaRPr lang="es-ES" sz="4000" b="1" dirty="0"/>
          </a:p>
        </p:txBody>
      </p:sp>
      <p:pic>
        <p:nvPicPr>
          <p:cNvPr id="12" name="Marcador de contenido 11"/>
          <p:cNvPicPr>
            <a:picLocks noGrp="1" noChangeAspect="1"/>
          </p:cNvPicPr>
          <p:nvPr>
            <p:ph idx="1"/>
          </p:nvPr>
        </p:nvPicPr>
        <p:blipFill>
          <a:blip r:embed="rId3"/>
          <a:srcRect l="-19236" r="-19236"/>
          <a:stretch>
            <a:fillRect/>
          </a:stretch>
        </p:blipFill>
        <p:spPr>
          <a:xfrm>
            <a:off x="464032" y="1600200"/>
            <a:ext cx="8686800" cy="4525963"/>
          </a:xfrm>
        </p:spPr>
      </p:pic>
    </p:spTree>
    <p:extLst>
      <p:ext uri="{BB962C8B-B14F-4D97-AF65-F5344CB8AC3E}">
        <p14:creationId xmlns:p14="http://schemas.microsoft.com/office/powerpoint/2010/main" val="19409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ítulo 1"/>
          <p:cNvSpPr>
            <a:spLocks noGrp="1"/>
          </p:cNvSpPr>
          <p:nvPr>
            <p:ph type="title"/>
          </p:nvPr>
        </p:nvSpPr>
        <p:spPr>
          <a:xfrm>
            <a:off x="457200" y="274638"/>
            <a:ext cx="8229600" cy="937720"/>
          </a:xfrm>
        </p:spPr>
        <p:txBody>
          <a:bodyPr>
            <a:noAutofit/>
          </a:bodyPr>
          <a:lstStyle/>
          <a:p>
            <a:pPr algn="l"/>
            <a:r>
              <a:rPr lang="es-ES" sz="3600" b="1" dirty="0" smtClean="0"/>
              <a:t>Personas con Discapacidad </a:t>
            </a:r>
            <a:br>
              <a:rPr lang="es-ES" sz="3600" b="1" dirty="0" smtClean="0"/>
            </a:br>
            <a:r>
              <a:rPr lang="es-ES" sz="3600" b="1" dirty="0" smtClean="0"/>
              <a:t>Cognitiva y Mental</a:t>
            </a:r>
            <a:endParaRPr lang="es-ES" sz="3600" b="1" dirty="0"/>
          </a:p>
        </p:txBody>
      </p:sp>
      <p:pic>
        <p:nvPicPr>
          <p:cNvPr id="8" name="Marcador de contenido 7"/>
          <p:cNvPicPr>
            <a:picLocks noGrp="1" noChangeAspect="1"/>
          </p:cNvPicPr>
          <p:nvPr>
            <p:ph idx="1"/>
          </p:nvPr>
        </p:nvPicPr>
        <p:blipFill>
          <a:blip r:embed="rId3"/>
          <a:srcRect t="-2496" b="-2496"/>
          <a:stretch>
            <a:fillRect/>
          </a:stretch>
        </p:blipFill>
        <p:spPr/>
      </p:pic>
    </p:spTree>
    <p:extLst>
      <p:ext uri="{BB962C8B-B14F-4D97-AF65-F5344CB8AC3E}">
        <p14:creationId xmlns:p14="http://schemas.microsoft.com/office/powerpoint/2010/main" val="4032647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1 Título"/>
          <p:cNvSpPr>
            <a:spLocks noGrp="1"/>
          </p:cNvSpPr>
          <p:nvPr>
            <p:ph type="title"/>
          </p:nvPr>
        </p:nvSpPr>
        <p:spPr>
          <a:xfrm>
            <a:off x="650050" y="413387"/>
            <a:ext cx="5762625" cy="465138"/>
          </a:xfrm>
        </p:spPr>
        <p:txBody>
          <a:bodyPr>
            <a:normAutofit fontScale="90000"/>
          </a:bodyPr>
          <a:lstStyle/>
          <a:p>
            <a:r>
              <a:rPr lang="es-CO" sz="2800" b="1" dirty="0" smtClean="0">
                <a:solidFill>
                  <a:schemeClr val="accent1">
                    <a:lumMod val="75000"/>
                  </a:schemeClr>
                </a:solidFill>
              </a:rPr>
              <a:t>ESTRUCTURA INTERNA</a:t>
            </a:r>
            <a:endParaRPr lang="es-CO" sz="2800" b="1" dirty="0">
              <a:solidFill>
                <a:schemeClr val="accent1">
                  <a:lumMod val="75000"/>
                </a:schemeClr>
              </a:solidFill>
            </a:endParaRPr>
          </a:p>
        </p:txBody>
      </p:sp>
      <p:pic>
        <p:nvPicPr>
          <p:cNvPr id="32847" name="Picture 79"/>
          <p:cNvPicPr>
            <a:picLocks noChangeAspect="1" noChangeArrowheads="1"/>
          </p:cNvPicPr>
          <p:nvPr/>
        </p:nvPicPr>
        <p:blipFill>
          <a:blip r:embed="rId3"/>
          <a:srcRect/>
          <a:stretch>
            <a:fillRect/>
          </a:stretch>
        </p:blipFill>
        <p:spPr bwMode="auto">
          <a:xfrm>
            <a:off x="341313" y="900113"/>
            <a:ext cx="8461375" cy="5056187"/>
          </a:xfrm>
          <a:prstGeom prst="rect">
            <a:avLst/>
          </a:prstGeom>
          <a:noFill/>
          <a:ln w="9525">
            <a:noFill/>
            <a:miter lim="800000"/>
            <a:headEnd/>
            <a:tailEnd/>
          </a:ln>
          <a:effectLst/>
        </p:spPr>
      </p:pic>
    </p:spTree>
    <p:extLst>
      <p:ext uri="{BB962C8B-B14F-4D97-AF65-F5344CB8AC3E}">
        <p14:creationId xmlns:p14="http://schemas.microsoft.com/office/powerpoint/2010/main" val="1846203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4724</TotalTime>
  <Words>3610</Words>
  <Application>Microsoft Office PowerPoint</Application>
  <PresentationFormat>Carta (216 x 279 mm)</PresentationFormat>
  <Paragraphs>443</Paragraphs>
  <Slides>42</Slides>
  <Notes>1</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Tema de Office</vt:lpstr>
      <vt:lpstr>Presentación de PowerPoint</vt:lpstr>
      <vt:lpstr>BENEFICENCIA DE CUNDINAMARCA</vt:lpstr>
      <vt:lpstr>Beneficencia de Cundinamarca</vt:lpstr>
      <vt:lpstr>Presentación de PowerPoint</vt:lpstr>
      <vt:lpstr>Presentación de PowerPoint</vt:lpstr>
      <vt:lpstr>Niños, Niñas y Adolecentes</vt:lpstr>
      <vt:lpstr>Adultos Mayores</vt:lpstr>
      <vt:lpstr>Personas con Discapacidad  Cognitiva y Mental</vt:lpstr>
      <vt:lpstr>ESTRUCTURA INTERNA</vt:lpstr>
      <vt:lpstr>Recurso Humano</vt:lpstr>
      <vt:lpstr>Recurso Humano</vt:lpstr>
      <vt:lpstr>Principales Funciones</vt:lpstr>
      <vt:lpstr>2. SITUACION DE LA DEPENDENCIA  D.O.F.A.  Debilidades</vt:lpstr>
      <vt:lpstr>2. SITUACION DE LA DEPENDENCIA  D.O.F.A. Fortalezas</vt:lpstr>
      <vt:lpstr>2. SITUACION DE LA DEPENDENCIA  D.O.F.A. Amenazas</vt:lpstr>
      <vt:lpstr>2. SITUACION DE LA DEPENDENCIA  D.O.F.A. Oportunidades</vt:lpstr>
      <vt:lpstr>GEL – PAGINA WEB</vt:lpstr>
      <vt:lpstr>Presentación de PowerPoint</vt:lpstr>
      <vt:lpstr>Metas Plan de Desarrollo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Empresa Departamental  Urbanística SAS</vt:lpstr>
      <vt:lpstr>Empresa Departamental  Urbanística SAS</vt:lpstr>
      <vt:lpstr>Empresa Departamental  Urbanística SAS</vt:lpstr>
      <vt:lpstr>Empresa Departamental  Urbanística SAS</vt:lpstr>
      <vt:lpstr>Empresa Departamental  Urbanística SAS</vt:lpstr>
      <vt:lpstr>Empresa Departamental  Urbanística SAS</vt:lpstr>
      <vt:lpstr>Metodología</vt:lpstr>
      <vt:lpstr>Metodología</vt:lpstr>
      <vt:lpstr>Metodología</vt:lpstr>
    </vt:vector>
  </TitlesOfParts>
  <Company>Gobernacion de Cundinamarca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Maryluz Rozo</dc:creator>
  <cp:lastModifiedBy>mariaines</cp:lastModifiedBy>
  <cp:revision>170</cp:revision>
  <cp:lastPrinted>2014-01-15T15:56:34Z</cp:lastPrinted>
  <dcterms:created xsi:type="dcterms:W3CDTF">2014-01-13T17:04:10Z</dcterms:created>
  <dcterms:modified xsi:type="dcterms:W3CDTF">2019-08-30T02:47:07Z</dcterms:modified>
</cp:coreProperties>
</file>