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6" roundtripDataSignature="AMtx7mgLLxHDS4iu7th4g+htcAUVb2N3o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A05E640-D450-4392-8F07-DB154D864792}">
  <a:tblStyle styleId="{1A05E640-D450-4392-8F07-DB154D86479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BF2BB66-BFE1-4D33-BCDE-ECD558C9D325}"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5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customschemas.google.com/relationships/presentationmetadata" Target="meta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CO"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O"/>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O"/>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O"/>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O"/>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O"/>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endParaRPr/>
          </a:p>
        </p:txBody>
      </p:sp>
      <p:sp>
        <p:nvSpPr>
          <p:cNvPr id="312" name="Google Shape;31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O"/>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Clr>
                <a:schemeClr val="dk1"/>
              </a:buClr>
              <a:buSzPts val="1800"/>
              <a:buFont typeface="Calibri"/>
              <a:buNone/>
            </a:pPr>
            <a:r>
              <a:rPr lang="es-CO" sz="1800" b="1">
                <a:latin typeface="Calibri"/>
                <a:ea typeface="Calibri"/>
                <a:cs typeface="Calibri"/>
                <a:sym typeface="Calibri"/>
              </a:rPr>
              <a:t>1. Introducción:</a:t>
            </a:r>
            <a:r>
              <a:rPr lang="es-CO" sz="1800">
                <a:latin typeface="Calibri"/>
                <a:ea typeface="Calibri"/>
                <a:cs typeface="Calibri"/>
                <a:sym typeface="Calibri"/>
              </a:rPr>
              <a:t> Este ejercicio muy básico que nos gusta usarlo para 1) identificar carencias de información fundamental, 2) Lo importante que es transmitir un mensaje en lenguaje ciudadano e incluyente teniendo cuenta que la población objetivo son niños, niñas, adolescentes y jóvenes, y debe ser claro para ellos el propósito</a:t>
            </a:r>
            <a:endParaRPr/>
          </a:p>
          <a:p>
            <a:pPr marL="457200" lvl="0" indent="0" algn="l" rtl="0">
              <a:lnSpc>
                <a:spcPct val="107000"/>
              </a:lnSpc>
              <a:spcBef>
                <a:spcPts val="0"/>
              </a:spcBef>
              <a:spcAft>
                <a:spcPts val="0"/>
              </a:spcAft>
              <a:buClr>
                <a:schemeClr val="dk1"/>
              </a:buClr>
              <a:buSzPts val="1800"/>
              <a:buFont typeface="Calibri"/>
              <a:buNone/>
            </a:pPr>
            <a:endParaRPr sz="1800">
              <a:latin typeface="Calibri"/>
              <a:ea typeface="Calibri"/>
              <a:cs typeface="Calibri"/>
              <a:sym typeface="Calibri"/>
            </a:endParaRPr>
          </a:p>
          <a:p>
            <a:pPr marL="0" lvl="0" indent="0" algn="l" rtl="0">
              <a:lnSpc>
                <a:spcPct val="107000"/>
              </a:lnSpc>
              <a:spcBef>
                <a:spcPts val="0"/>
              </a:spcBef>
              <a:spcAft>
                <a:spcPts val="0"/>
              </a:spcAft>
              <a:buClr>
                <a:schemeClr val="dk1"/>
              </a:buClr>
              <a:buSzPts val="1800"/>
              <a:buFont typeface="Calibri"/>
              <a:buNone/>
            </a:pPr>
            <a:r>
              <a:rPr lang="es-CO" sz="1800" b="1">
                <a:latin typeface="Calibri"/>
                <a:ea typeface="Calibri"/>
                <a:cs typeface="Calibri"/>
                <a:sym typeface="Calibri"/>
              </a:rPr>
              <a:t>2. Paso 1:</a:t>
            </a:r>
            <a:r>
              <a:rPr lang="es-CO" sz="1800">
                <a:latin typeface="Calibri"/>
                <a:ea typeface="Calibri"/>
                <a:cs typeface="Calibri"/>
                <a:sym typeface="Calibri"/>
              </a:rPr>
              <a:t> El moderador le pide a los asistentes responder dos preguntas sobre los grupos de participación de niños, niñas, adolescentes y jóvenes.  (2 minutos)</a:t>
            </a:r>
            <a:endParaRPr/>
          </a:p>
        </p:txBody>
      </p:sp>
      <p:sp>
        <p:nvSpPr>
          <p:cNvPr id="354" name="Google Shape;35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O"/>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None/>
            </a:pPr>
            <a:endParaRPr/>
          </a:p>
        </p:txBody>
      </p:sp>
      <p:sp>
        <p:nvSpPr>
          <p:cNvPr id="395" name="Google Shape;395;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s-CO"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10" name="Google Shape;410;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s-CO"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200"/>
              <a:buFont typeface="Calibri"/>
              <a:buNone/>
            </a:pPr>
            <a:endParaRPr sz="1200">
              <a:solidFill>
                <a:srgbClr val="0070C0"/>
              </a:solidFill>
              <a:latin typeface="Arial"/>
              <a:ea typeface="Arial"/>
              <a:cs typeface="Arial"/>
              <a:sym typeface="Arial"/>
            </a:endParaRPr>
          </a:p>
          <a:p>
            <a:pPr marL="0" lvl="0" indent="0" algn="l" rtl="0">
              <a:spcBef>
                <a:spcPts val="0"/>
              </a:spcBef>
              <a:spcAft>
                <a:spcPts val="0"/>
              </a:spcAft>
              <a:buNone/>
            </a:pPr>
            <a:endParaRPr/>
          </a:p>
        </p:txBody>
      </p:sp>
      <p:sp>
        <p:nvSpPr>
          <p:cNvPr id="93" name="Google Shape;9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O"/>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5" name="Google Shape;425;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s-CO"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0" name="Google Shape;440;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s-CO"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7" name="Google Shape;45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8" name="Google Shape;458;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s-CO"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4" name="Google Shape;474;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5" name="Google Shape;475;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s-CO"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9" name="Google Shape;489;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0" name="Google Shape;490;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s-CO"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5" name="Google Shape;50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6" name="Google Shape;50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s-CO" sz="1200" b="0" i="0" u="none" strike="noStrike" cap="none">
                <a:solidFill>
                  <a:srgbClr val="000000"/>
                </a:solidFill>
                <a:latin typeface="Calibri"/>
                <a:ea typeface="Calibri"/>
                <a:cs typeface="Calibri"/>
                <a:sym typeface="Calibri"/>
              </a:rPr>
              <a:t>25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7000"/>
              </a:lnSpc>
              <a:spcBef>
                <a:spcPts val="0"/>
              </a:spcBef>
              <a:spcAft>
                <a:spcPts val="0"/>
              </a:spcAft>
              <a:buNone/>
            </a:pPr>
            <a:endParaRPr sz="1100">
              <a:latin typeface="Calibri"/>
              <a:ea typeface="Calibri"/>
              <a:cs typeface="Calibri"/>
              <a:sym typeface="Calibri"/>
            </a:endParaRPr>
          </a:p>
        </p:txBody>
      </p:sp>
      <p:sp>
        <p:nvSpPr>
          <p:cNvPr id="532" name="Google Shape;532;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s-CO" sz="1200" b="0" i="0" u="none" strike="noStrike" cap="none">
                <a:solidFill>
                  <a:srgbClr val="000000"/>
                </a:solidFill>
                <a:latin typeface="Calibri"/>
                <a:ea typeface="Calibri"/>
                <a:cs typeface="Calibri"/>
                <a:sym typeface="Calibri"/>
              </a:rPr>
              <a:t>26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2" name="Google Shape;562;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Clr>
                <a:schemeClr val="dk1"/>
              </a:buClr>
              <a:buSzPts val="1100"/>
              <a:buFont typeface="Calibri"/>
              <a:buNone/>
            </a:pPr>
            <a:endParaRPr sz="1100">
              <a:latin typeface="Calibri"/>
              <a:ea typeface="Calibri"/>
              <a:cs typeface="Calibri"/>
              <a:sym typeface="Calibri"/>
            </a:endParaRPr>
          </a:p>
        </p:txBody>
      </p:sp>
      <p:sp>
        <p:nvSpPr>
          <p:cNvPr id="563" name="Google Shape;563;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s-CO" sz="1200" b="0" i="0" u="none" strike="noStrike" cap="none">
                <a:solidFill>
                  <a:srgbClr val="000000"/>
                </a:solidFill>
                <a:latin typeface="Calibri"/>
                <a:ea typeface="Calibri"/>
                <a:cs typeface="Calibri"/>
                <a:sym typeface="Calibri"/>
              </a:rPr>
              <a:t>27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4" name="Google Shape;584;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7000"/>
              </a:lnSpc>
              <a:spcBef>
                <a:spcPts val="0"/>
              </a:spcBef>
              <a:spcAft>
                <a:spcPts val="0"/>
              </a:spcAft>
              <a:buNone/>
            </a:pPr>
            <a:endParaRPr sz="1100">
              <a:latin typeface="Calibri"/>
              <a:ea typeface="Calibri"/>
              <a:cs typeface="Calibri"/>
              <a:sym typeface="Calibri"/>
            </a:endParaRPr>
          </a:p>
        </p:txBody>
      </p:sp>
      <p:sp>
        <p:nvSpPr>
          <p:cNvPr id="585" name="Google Shape;585;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s-CO" sz="1200" b="0" i="0" u="none" strike="noStrike" cap="none">
                <a:solidFill>
                  <a:srgbClr val="000000"/>
                </a:solidFill>
                <a:latin typeface="Calibri"/>
                <a:ea typeface="Calibri"/>
                <a:cs typeface="Calibri"/>
                <a:sym typeface="Calibri"/>
              </a:rPr>
              <a:t>28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3" name="Google Shape;613;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Clr>
                <a:schemeClr val="dk1"/>
              </a:buClr>
              <a:buSzPts val="1100"/>
              <a:buFont typeface="Calibri"/>
              <a:buNone/>
            </a:pPr>
            <a:endParaRPr sz="1100">
              <a:latin typeface="Calibri"/>
              <a:ea typeface="Calibri"/>
              <a:cs typeface="Calibri"/>
              <a:sym typeface="Calibri"/>
            </a:endParaRPr>
          </a:p>
        </p:txBody>
      </p:sp>
      <p:sp>
        <p:nvSpPr>
          <p:cNvPr id="614" name="Google Shape;614;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s-CO" sz="1200" b="0" i="0" u="none" strike="noStrike" cap="none">
                <a:solidFill>
                  <a:srgbClr val="000000"/>
                </a:solidFill>
                <a:latin typeface="Calibri"/>
                <a:ea typeface="Calibri"/>
                <a:cs typeface="Calibri"/>
                <a:sym typeface="Calibri"/>
              </a:rPr>
              <a:t>29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200"/>
              <a:buFont typeface="Calibri"/>
              <a:buNone/>
            </a:pPr>
            <a:endParaRPr sz="1200">
              <a:solidFill>
                <a:srgbClr val="0070C0"/>
              </a:solidFill>
              <a:latin typeface="Arial"/>
              <a:ea typeface="Arial"/>
              <a:cs typeface="Arial"/>
              <a:sym typeface="Arial"/>
            </a:endParaRPr>
          </a:p>
          <a:p>
            <a:pPr marL="0" lvl="0" indent="0" algn="l" rtl="0">
              <a:spcBef>
                <a:spcPts val="0"/>
              </a:spcBef>
              <a:spcAft>
                <a:spcPts val="0"/>
              </a:spcAft>
              <a:buNone/>
            </a:pPr>
            <a:endParaRPr/>
          </a:p>
        </p:txBody>
      </p:sp>
      <p:sp>
        <p:nvSpPr>
          <p:cNvPr id="107" name="Google Shape;10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O"/>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0" name="Google Shape;630;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7000"/>
              </a:lnSpc>
              <a:spcBef>
                <a:spcPts val="0"/>
              </a:spcBef>
              <a:spcAft>
                <a:spcPts val="0"/>
              </a:spcAft>
              <a:buClr>
                <a:schemeClr val="dk1"/>
              </a:buClr>
              <a:buSzPts val="1100"/>
              <a:buFont typeface="Calibri"/>
              <a:buNone/>
            </a:pPr>
            <a:endParaRPr sz="1100">
              <a:latin typeface="Calibri"/>
              <a:ea typeface="Calibri"/>
              <a:cs typeface="Calibri"/>
              <a:sym typeface="Calibri"/>
            </a:endParaRPr>
          </a:p>
        </p:txBody>
      </p:sp>
      <p:sp>
        <p:nvSpPr>
          <p:cNvPr id="631" name="Google Shape;631;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s-CO" sz="1200" b="0" i="0" u="none" strike="noStrike" cap="none">
                <a:solidFill>
                  <a:srgbClr val="000000"/>
                </a:solidFill>
                <a:latin typeface="Calibri"/>
                <a:ea typeface="Calibri"/>
                <a:cs typeface="Calibri"/>
                <a:sym typeface="Calibri"/>
              </a:rPr>
              <a:t>30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1" name="Google Shape;651;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7000"/>
              </a:lnSpc>
              <a:spcBef>
                <a:spcPts val="0"/>
              </a:spcBef>
              <a:spcAft>
                <a:spcPts val="0"/>
              </a:spcAft>
              <a:buClr>
                <a:schemeClr val="dk1"/>
              </a:buClr>
              <a:buSzPts val="1100"/>
              <a:buFont typeface="Calibri"/>
              <a:buNone/>
            </a:pPr>
            <a:endParaRPr sz="1100">
              <a:latin typeface="Calibri"/>
              <a:ea typeface="Calibri"/>
              <a:cs typeface="Calibri"/>
              <a:sym typeface="Calibri"/>
            </a:endParaRPr>
          </a:p>
          <a:p>
            <a:pPr marL="0" lvl="0" indent="0" algn="just" rtl="0">
              <a:lnSpc>
                <a:spcPct val="107000"/>
              </a:lnSpc>
              <a:spcBef>
                <a:spcPts val="800"/>
              </a:spcBef>
              <a:spcAft>
                <a:spcPts val="0"/>
              </a:spcAft>
              <a:buClr>
                <a:schemeClr val="dk1"/>
              </a:buClr>
              <a:buSzPts val="1100"/>
              <a:buFont typeface="Calibri"/>
              <a:buNone/>
            </a:pPr>
            <a:endParaRPr sz="1100">
              <a:latin typeface="Calibri"/>
              <a:ea typeface="Calibri"/>
              <a:cs typeface="Calibri"/>
              <a:sym typeface="Calibri"/>
            </a:endParaRPr>
          </a:p>
        </p:txBody>
      </p:sp>
      <p:sp>
        <p:nvSpPr>
          <p:cNvPr id="652" name="Google Shape;652;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s-CO" sz="1200" b="0" i="0" u="none" strike="noStrike" cap="none">
                <a:solidFill>
                  <a:srgbClr val="000000"/>
                </a:solidFill>
                <a:latin typeface="Calibri"/>
                <a:ea typeface="Calibri"/>
                <a:cs typeface="Calibri"/>
                <a:sym typeface="Calibri"/>
              </a:rPr>
              <a:t>31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3" name="Google Shape;673;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7000"/>
              </a:lnSpc>
              <a:spcBef>
                <a:spcPts val="0"/>
              </a:spcBef>
              <a:spcAft>
                <a:spcPts val="0"/>
              </a:spcAft>
              <a:buClr>
                <a:schemeClr val="dk1"/>
              </a:buClr>
              <a:buSzPts val="1100"/>
              <a:buFont typeface="Calibri"/>
              <a:buNone/>
            </a:pPr>
            <a:endParaRPr sz="1100">
              <a:latin typeface="Calibri"/>
              <a:ea typeface="Calibri"/>
              <a:cs typeface="Calibri"/>
              <a:sym typeface="Calibri"/>
            </a:endParaRPr>
          </a:p>
        </p:txBody>
      </p:sp>
      <p:sp>
        <p:nvSpPr>
          <p:cNvPr id="674" name="Google Shape;674;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s-CO" sz="1200" b="0" i="0" u="none" strike="noStrike" cap="none">
                <a:solidFill>
                  <a:srgbClr val="000000"/>
                </a:solidFill>
                <a:latin typeface="Calibri"/>
                <a:ea typeface="Calibri"/>
                <a:cs typeface="Calibri"/>
                <a:sym typeface="Calibri"/>
              </a:rPr>
              <a:t>32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1" name="Google Shape;691;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58750" algn="just" rtl="0">
              <a:lnSpc>
                <a:spcPct val="107000"/>
              </a:lnSpc>
              <a:spcBef>
                <a:spcPts val="0"/>
              </a:spcBef>
              <a:spcAft>
                <a:spcPts val="0"/>
              </a:spcAft>
              <a:buClr>
                <a:schemeClr val="dk1"/>
              </a:buClr>
              <a:buSzPts val="1100"/>
              <a:buFont typeface="Calibri"/>
              <a:buNone/>
            </a:pPr>
            <a:endParaRPr sz="1100">
              <a:latin typeface="Calibri"/>
              <a:ea typeface="Calibri"/>
              <a:cs typeface="Calibri"/>
              <a:sym typeface="Calibri"/>
            </a:endParaRPr>
          </a:p>
        </p:txBody>
      </p:sp>
      <p:sp>
        <p:nvSpPr>
          <p:cNvPr id="692" name="Google Shape;692;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s-CO" sz="1200" b="0" i="0" u="none" strike="noStrike" cap="none">
                <a:solidFill>
                  <a:srgbClr val="000000"/>
                </a:solidFill>
                <a:latin typeface="Calibri"/>
                <a:ea typeface="Calibri"/>
                <a:cs typeface="Calibri"/>
                <a:sym typeface="Calibri"/>
              </a:rPr>
              <a:t>33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0" name="Google Shape;710;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7000"/>
              </a:lnSpc>
              <a:spcBef>
                <a:spcPts val="0"/>
              </a:spcBef>
              <a:spcAft>
                <a:spcPts val="0"/>
              </a:spcAft>
              <a:buClr>
                <a:schemeClr val="dk1"/>
              </a:buClr>
              <a:buSzPts val="1100"/>
              <a:buFont typeface="Calibri"/>
              <a:buNone/>
            </a:pPr>
            <a:endParaRPr sz="1100">
              <a:latin typeface="Calibri"/>
              <a:ea typeface="Calibri"/>
              <a:cs typeface="Calibri"/>
              <a:sym typeface="Calibri"/>
            </a:endParaRPr>
          </a:p>
        </p:txBody>
      </p:sp>
      <p:sp>
        <p:nvSpPr>
          <p:cNvPr id="711" name="Google Shape;711;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s-CO" sz="1200" b="0" i="0" u="none" strike="noStrike" cap="none">
                <a:solidFill>
                  <a:srgbClr val="000000"/>
                </a:solidFill>
                <a:latin typeface="Calibri"/>
                <a:ea typeface="Calibri"/>
                <a:cs typeface="Calibri"/>
                <a:sym typeface="Calibri"/>
              </a:rPr>
              <a:t>34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0" name="Google Shape;730;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7000"/>
              </a:lnSpc>
              <a:spcBef>
                <a:spcPts val="0"/>
              </a:spcBef>
              <a:spcAft>
                <a:spcPts val="0"/>
              </a:spcAft>
              <a:buClr>
                <a:schemeClr val="dk1"/>
              </a:buClr>
              <a:buSzPts val="1100"/>
              <a:buFont typeface="Calibri"/>
              <a:buNone/>
            </a:pPr>
            <a:endParaRPr sz="1100">
              <a:latin typeface="Calibri"/>
              <a:ea typeface="Calibri"/>
              <a:cs typeface="Calibri"/>
              <a:sym typeface="Calibri"/>
            </a:endParaRPr>
          </a:p>
        </p:txBody>
      </p:sp>
      <p:sp>
        <p:nvSpPr>
          <p:cNvPr id="731" name="Google Shape;731;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s-CO" sz="1200" b="0" i="0" u="none" strike="noStrike" cap="none">
                <a:solidFill>
                  <a:srgbClr val="000000"/>
                </a:solidFill>
                <a:latin typeface="Calibri"/>
                <a:ea typeface="Calibri"/>
                <a:cs typeface="Calibri"/>
                <a:sym typeface="Calibri"/>
              </a:rPr>
              <a:t>35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7" name="Google Shape;747;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58750" algn="just" rtl="0">
              <a:lnSpc>
                <a:spcPct val="107000"/>
              </a:lnSpc>
              <a:spcBef>
                <a:spcPts val="0"/>
              </a:spcBef>
              <a:spcAft>
                <a:spcPts val="0"/>
              </a:spcAft>
              <a:buClr>
                <a:schemeClr val="dk1"/>
              </a:buClr>
              <a:buSzPts val="1100"/>
              <a:buFont typeface="Calibri"/>
              <a:buNone/>
            </a:pPr>
            <a:endParaRPr sz="1100">
              <a:latin typeface="Calibri"/>
              <a:ea typeface="Calibri"/>
              <a:cs typeface="Calibri"/>
              <a:sym typeface="Calibri"/>
            </a:endParaRPr>
          </a:p>
        </p:txBody>
      </p:sp>
      <p:sp>
        <p:nvSpPr>
          <p:cNvPr id="748" name="Google Shape;748;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s-CO" sz="1200" b="0" i="0" u="none" strike="noStrike" cap="none">
                <a:solidFill>
                  <a:srgbClr val="000000"/>
                </a:solidFill>
                <a:latin typeface="Calibri"/>
                <a:ea typeface="Calibri"/>
                <a:cs typeface="Calibri"/>
                <a:sym typeface="Calibri"/>
              </a:rPr>
              <a:t>36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4" name="Google Shape;764;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400">
              <a:latin typeface="Calibri"/>
              <a:ea typeface="Calibri"/>
              <a:cs typeface="Calibri"/>
              <a:sym typeface="Calibri"/>
            </a:endParaRPr>
          </a:p>
        </p:txBody>
      </p:sp>
      <p:sp>
        <p:nvSpPr>
          <p:cNvPr id="765" name="Google Shape;765;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s-CO" sz="1200" b="0" i="0" u="none" strike="noStrike" cap="none">
                <a:solidFill>
                  <a:srgbClr val="000000"/>
                </a:solidFill>
                <a:latin typeface="Calibri"/>
                <a:ea typeface="Calibri"/>
                <a:cs typeface="Calibri"/>
                <a:sym typeface="Calibri"/>
              </a:rPr>
              <a:t>37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9" name="Google Shape;789;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7000"/>
              </a:lnSpc>
              <a:spcBef>
                <a:spcPts val="0"/>
              </a:spcBef>
              <a:spcAft>
                <a:spcPts val="0"/>
              </a:spcAft>
              <a:buClr>
                <a:schemeClr val="dk1"/>
              </a:buClr>
              <a:buSzPts val="1100"/>
              <a:buFont typeface="Calibri"/>
              <a:buNone/>
            </a:pPr>
            <a:endParaRPr sz="1100">
              <a:latin typeface="Calibri"/>
              <a:ea typeface="Calibri"/>
              <a:cs typeface="Calibri"/>
              <a:sym typeface="Calibri"/>
            </a:endParaRPr>
          </a:p>
        </p:txBody>
      </p:sp>
      <p:sp>
        <p:nvSpPr>
          <p:cNvPr id="790" name="Google Shape;790;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s-CO" sz="1200" b="0" i="0" u="none" strike="noStrike" cap="none">
                <a:solidFill>
                  <a:srgbClr val="000000"/>
                </a:solidFill>
                <a:latin typeface="Calibri"/>
                <a:ea typeface="Calibri"/>
                <a:cs typeface="Calibri"/>
                <a:sym typeface="Calibri"/>
              </a:rPr>
              <a:t>38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4" name="Google Shape;804;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7000"/>
              </a:lnSpc>
              <a:spcBef>
                <a:spcPts val="0"/>
              </a:spcBef>
              <a:spcAft>
                <a:spcPts val="0"/>
              </a:spcAft>
              <a:buClr>
                <a:schemeClr val="dk1"/>
              </a:buClr>
              <a:buSzPts val="1100"/>
              <a:buFont typeface="Calibri"/>
              <a:buNone/>
            </a:pPr>
            <a:endParaRPr sz="1100">
              <a:latin typeface="Calibri"/>
              <a:ea typeface="Calibri"/>
              <a:cs typeface="Calibri"/>
              <a:sym typeface="Calibri"/>
            </a:endParaRPr>
          </a:p>
        </p:txBody>
      </p:sp>
      <p:sp>
        <p:nvSpPr>
          <p:cNvPr id="805" name="Google Shape;805;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s-CO" sz="1200" b="0" i="0" u="none" strike="noStrike" cap="none">
                <a:solidFill>
                  <a:srgbClr val="000000"/>
                </a:solidFill>
                <a:latin typeface="Calibri"/>
                <a:ea typeface="Calibri"/>
                <a:cs typeface="Calibri"/>
                <a:sym typeface="Calibri"/>
              </a:rPr>
              <a:t>39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O"/>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1" name="Google Shape;821;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7000"/>
              </a:lnSpc>
              <a:spcBef>
                <a:spcPts val="0"/>
              </a:spcBef>
              <a:spcAft>
                <a:spcPts val="0"/>
              </a:spcAft>
              <a:buClr>
                <a:schemeClr val="dk1"/>
              </a:buClr>
              <a:buSzPts val="1100"/>
              <a:buFont typeface="Calibri"/>
              <a:buNone/>
            </a:pPr>
            <a:endParaRPr sz="1100">
              <a:latin typeface="Calibri"/>
              <a:ea typeface="Calibri"/>
              <a:cs typeface="Calibri"/>
              <a:sym typeface="Calibri"/>
            </a:endParaRPr>
          </a:p>
        </p:txBody>
      </p:sp>
      <p:sp>
        <p:nvSpPr>
          <p:cNvPr id="822" name="Google Shape;822;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s-CO" sz="1200" b="0" i="0" u="none" strike="noStrike" cap="none">
                <a:solidFill>
                  <a:srgbClr val="000000"/>
                </a:solidFill>
                <a:latin typeface="Calibri"/>
                <a:ea typeface="Calibri"/>
                <a:cs typeface="Calibri"/>
                <a:sym typeface="Calibri"/>
              </a:rPr>
              <a:t>40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6" name="Google Shape;836;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100">
              <a:latin typeface="Calibri"/>
              <a:ea typeface="Calibri"/>
              <a:cs typeface="Calibri"/>
              <a:sym typeface="Calibri"/>
            </a:endParaRPr>
          </a:p>
        </p:txBody>
      </p:sp>
      <p:sp>
        <p:nvSpPr>
          <p:cNvPr id="837" name="Google Shape;837;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s-CO" sz="1200" b="0" i="0" u="none" strike="noStrike" cap="none">
                <a:solidFill>
                  <a:srgbClr val="000000"/>
                </a:solidFill>
                <a:latin typeface="Calibri"/>
                <a:ea typeface="Calibri"/>
                <a:cs typeface="Calibri"/>
                <a:sym typeface="Calibri"/>
              </a:rPr>
              <a:t>41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4" name="Google Shape;864;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7000"/>
              </a:lnSpc>
              <a:spcBef>
                <a:spcPts val="0"/>
              </a:spcBef>
              <a:spcAft>
                <a:spcPts val="0"/>
              </a:spcAft>
              <a:buClr>
                <a:schemeClr val="dk1"/>
              </a:buClr>
              <a:buSzPts val="1100"/>
              <a:buFont typeface="Calibri"/>
              <a:buNone/>
            </a:pPr>
            <a:endParaRPr sz="1100">
              <a:latin typeface="Calibri"/>
              <a:ea typeface="Calibri"/>
              <a:cs typeface="Calibri"/>
              <a:sym typeface="Calibri"/>
            </a:endParaRPr>
          </a:p>
        </p:txBody>
      </p:sp>
      <p:sp>
        <p:nvSpPr>
          <p:cNvPr id="865" name="Google Shape;865;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s-CO" sz="1200" b="0" i="0" u="none" strike="noStrike" cap="none">
                <a:solidFill>
                  <a:srgbClr val="000000"/>
                </a:solidFill>
                <a:latin typeface="Calibri"/>
                <a:ea typeface="Calibri"/>
                <a:cs typeface="Calibri"/>
                <a:sym typeface="Calibri"/>
              </a:rPr>
              <a:t>42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9" name="Google Shape;879;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100"/>
              <a:buFont typeface="Arial"/>
              <a:buNone/>
            </a:pPr>
            <a:endParaRPr sz="1100">
              <a:latin typeface="Calibri"/>
              <a:ea typeface="Calibri"/>
              <a:cs typeface="Calibri"/>
              <a:sym typeface="Calibri"/>
            </a:endParaRPr>
          </a:p>
        </p:txBody>
      </p:sp>
      <p:sp>
        <p:nvSpPr>
          <p:cNvPr id="880" name="Google Shape;880;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s-CO" sz="1200" b="0" i="0" u="none" strike="noStrike" cap="none">
                <a:solidFill>
                  <a:srgbClr val="000000"/>
                </a:solidFill>
                <a:latin typeface="Calibri"/>
                <a:ea typeface="Calibri"/>
                <a:cs typeface="Calibri"/>
                <a:sym typeface="Calibri"/>
              </a:rPr>
              <a:t>43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Google Shape;893;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4" name="Google Shape;894;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7000"/>
              </a:lnSpc>
              <a:spcBef>
                <a:spcPts val="0"/>
              </a:spcBef>
              <a:spcAft>
                <a:spcPts val="0"/>
              </a:spcAft>
              <a:buClr>
                <a:schemeClr val="dk1"/>
              </a:buClr>
              <a:buSzPts val="1100"/>
              <a:buFont typeface="Calibri"/>
              <a:buNone/>
            </a:pPr>
            <a:endParaRPr sz="1100">
              <a:latin typeface="Calibri"/>
              <a:ea typeface="Calibri"/>
              <a:cs typeface="Calibri"/>
              <a:sym typeface="Calibri"/>
            </a:endParaRPr>
          </a:p>
        </p:txBody>
      </p:sp>
      <p:sp>
        <p:nvSpPr>
          <p:cNvPr id="895" name="Google Shape;895;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s-CO" sz="1200" b="0" i="0" u="none" strike="noStrike" cap="none">
                <a:solidFill>
                  <a:srgbClr val="000000"/>
                </a:solidFill>
                <a:latin typeface="Calibri"/>
                <a:ea typeface="Calibri"/>
                <a:cs typeface="Calibri"/>
                <a:sym typeface="Calibri"/>
              </a:rPr>
              <a:t>44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8" name="Google Shape;908;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7000"/>
              </a:lnSpc>
              <a:spcBef>
                <a:spcPts val="0"/>
              </a:spcBef>
              <a:spcAft>
                <a:spcPts val="0"/>
              </a:spcAft>
              <a:buClr>
                <a:schemeClr val="dk1"/>
              </a:buClr>
              <a:buSzPts val="1100"/>
              <a:buFont typeface="Calibri"/>
              <a:buNone/>
            </a:pPr>
            <a:endParaRPr sz="1100">
              <a:latin typeface="Calibri"/>
              <a:ea typeface="Calibri"/>
              <a:cs typeface="Calibri"/>
              <a:sym typeface="Calibri"/>
            </a:endParaRPr>
          </a:p>
        </p:txBody>
      </p:sp>
      <p:sp>
        <p:nvSpPr>
          <p:cNvPr id="909" name="Google Shape;909;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s-CO" sz="1200" b="0" i="0" u="none" strike="noStrike" cap="none">
                <a:solidFill>
                  <a:srgbClr val="000000"/>
                </a:solidFill>
                <a:latin typeface="Calibri"/>
                <a:ea typeface="Calibri"/>
                <a:cs typeface="Calibri"/>
                <a:sym typeface="Calibri"/>
              </a:rPr>
              <a:t>45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2" name="Google Shape;922;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7000"/>
              </a:lnSpc>
              <a:spcBef>
                <a:spcPts val="0"/>
              </a:spcBef>
              <a:spcAft>
                <a:spcPts val="0"/>
              </a:spcAft>
              <a:buClr>
                <a:schemeClr val="dk1"/>
              </a:buClr>
              <a:buSzPts val="1100"/>
              <a:buFont typeface="Calibri"/>
              <a:buNone/>
            </a:pPr>
            <a:endParaRPr sz="1100">
              <a:latin typeface="Calibri"/>
              <a:ea typeface="Calibri"/>
              <a:cs typeface="Calibri"/>
              <a:sym typeface="Calibri"/>
            </a:endParaRPr>
          </a:p>
        </p:txBody>
      </p:sp>
      <p:sp>
        <p:nvSpPr>
          <p:cNvPr id="923" name="Google Shape;923;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s-CO" sz="1200" b="0" i="0" u="none" strike="noStrike" cap="none">
                <a:solidFill>
                  <a:srgbClr val="000000"/>
                </a:solidFill>
                <a:latin typeface="Calibri"/>
                <a:ea typeface="Calibri"/>
                <a:cs typeface="Calibri"/>
                <a:sym typeface="Calibri"/>
              </a:rPr>
              <a:t>46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6" name="Google Shape;936;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7000"/>
              </a:lnSpc>
              <a:spcBef>
                <a:spcPts val="0"/>
              </a:spcBef>
              <a:spcAft>
                <a:spcPts val="0"/>
              </a:spcAft>
              <a:buClr>
                <a:schemeClr val="dk1"/>
              </a:buClr>
              <a:buSzPts val="1100"/>
              <a:buFont typeface="Calibri"/>
              <a:buNone/>
            </a:pPr>
            <a:endParaRPr sz="1100">
              <a:latin typeface="Calibri"/>
              <a:ea typeface="Calibri"/>
              <a:cs typeface="Calibri"/>
              <a:sym typeface="Calibri"/>
            </a:endParaRPr>
          </a:p>
        </p:txBody>
      </p:sp>
      <p:sp>
        <p:nvSpPr>
          <p:cNvPr id="937" name="Google Shape;937;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s-CO" sz="1200" b="0" i="0" u="none" strike="noStrike" cap="none">
                <a:solidFill>
                  <a:srgbClr val="000000"/>
                </a:solidFill>
                <a:latin typeface="Calibri"/>
                <a:ea typeface="Calibri"/>
                <a:cs typeface="Calibri"/>
                <a:sym typeface="Calibri"/>
              </a:rPr>
              <a:t>47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Google Shape;981;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2" name="Google Shape;982;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3" name="Google Shape;983;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s-CO" sz="1200" b="0" i="0" u="none" strike="noStrike" cap="none">
                <a:solidFill>
                  <a:srgbClr val="000000"/>
                </a:solidFill>
                <a:latin typeface="Calibri"/>
                <a:ea typeface="Calibri"/>
                <a:cs typeface="Calibri"/>
                <a:sym typeface="Calibri"/>
              </a:rPr>
              <a:t>48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8" name="Google Shape;1008;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a:solidFill>
                <a:srgbClr val="595959"/>
              </a:solidFill>
              <a:latin typeface="Arial"/>
              <a:ea typeface="Arial"/>
              <a:cs typeface="Arial"/>
              <a:sym typeface="Arial"/>
            </a:endParaRPr>
          </a:p>
          <a:p>
            <a:pPr marL="0" lvl="0" indent="0" algn="l" rtl="0">
              <a:spcBef>
                <a:spcPts val="0"/>
              </a:spcBef>
              <a:spcAft>
                <a:spcPts val="0"/>
              </a:spcAft>
              <a:buNone/>
            </a:pPr>
            <a:endParaRPr/>
          </a:p>
        </p:txBody>
      </p:sp>
      <p:sp>
        <p:nvSpPr>
          <p:cNvPr id="1009" name="Google Shape;1009;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s-CO" sz="1200" b="0" i="0" u="none" strike="noStrike" cap="none">
                <a:solidFill>
                  <a:srgbClr val="000000"/>
                </a:solidFill>
                <a:latin typeface="Calibri"/>
                <a:ea typeface="Calibri"/>
                <a:cs typeface="Calibri"/>
                <a:sym typeface="Calibri"/>
              </a:rPr>
              <a:t>49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137" name="Google Shape;13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O"/>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Google Shape;1023;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4" name="Google Shape;1024;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None/>
            </a:pPr>
            <a:endParaRPr sz="1800">
              <a:latin typeface="Calibri"/>
              <a:ea typeface="Calibri"/>
              <a:cs typeface="Calibri"/>
              <a:sym typeface="Calibri"/>
            </a:endParaRPr>
          </a:p>
        </p:txBody>
      </p:sp>
      <p:sp>
        <p:nvSpPr>
          <p:cNvPr id="151" name="Google Shape;15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s-CO"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O"/>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O"/>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O"/>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5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6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6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6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6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1"/>
        <p:cNvGrpSpPr/>
        <p:nvPr/>
      </p:nvGrpSpPr>
      <p:grpSpPr>
        <a:xfrm>
          <a:off x="0" y="0"/>
          <a:ext cx="0" cy="0"/>
          <a:chOff x="0" y="0"/>
          <a:chExt cx="0" cy="0"/>
        </a:xfrm>
      </p:grpSpPr>
      <p:sp>
        <p:nvSpPr>
          <p:cNvPr id="22" name="Google Shape;22;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5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7"/>
        <p:cNvGrpSpPr/>
        <p:nvPr/>
      </p:nvGrpSpPr>
      <p:grpSpPr>
        <a:xfrm>
          <a:off x="0" y="0"/>
          <a:ext cx="0" cy="0"/>
          <a:chOff x="0" y="0"/>
          <a:chExt cx="0" cy="0"/>
        </a:xfrm>
      </p:grpSpPr>
      <p:sp>
        <p:nvSpPr>
          <p:cNvPr id="28" name="Google Shape;28;p5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3"/>
        <p:cNvGrpSpPr/>
        <p:nvPr/>
      </p:nvGrpSpPr>
      <p:grpSpPr>
        <a:xfrm>
          <a:off x="0" y="0"/>
          <a:ext cx="0" cy="0"/>
          <a:chOff x="0" y="0"/>
          <a:chExt cx="0" cy="0"/>
        </a:xfrm>
      </p:grpSpPr>
      <p:sp>
        <p:nvSpPr>
          <p:cNvPr id="34" name="Google Shape;34;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5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5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5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9"/>
        <p:cNvGrpSpPr/>
        <p:nvPr/>
      </p:nvGrpSpPr>
      <p:grpSpPr>
        <a:xfrm>
          <a:off x="0" y="0"/>
          <a:ext cx="0" cy="0"/>
          <a:chOff x="0" y="0"/>
          <a:chExt cx="0" cy="0"/>
        </a:xfrm>
      </p:grpSpPr>
      <p:sp>
        <p:nvSpPr>
          <p:cNvPr id="50" name="Google Shape;50;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4"/>
        <p:cNvGrpSpPr/>
        <p:nvPr/>
      </p:nvGrpSpPr>
      <p:grpSpPr>
        <a:xfrm>
          <a:off x="0" y="0"/>
          <a:ext cx="0" cy="0"/>
          <a:chOff x="0" y="0"/>
          <a:chExt cx="0" cy="0"/>
        </a:xfrm>
      </p:grpSpPr>
      <p:sp>
        <p:nvSpPr>
          <p:cNvPr id="55" name="Google Shape;55;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5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5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5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6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60"/>
          <p:cNvSpPr>
            <a:spLocks noGrp="1"/>
          </p:cNvSpPr>
          <p:nvPr>
            <p:ph type="pic" idx="2"/>
          </p:nvPr>
        </p:nvSpPr>
        <p:spPr>
          <a:xfrm>
            <a:off x="5183188" y="987425"/>
            <a:ext cx="6172200" cy="4873625"/>
          </a:xfrm>
          <a:prstGeom prst="rect">
            <a:avLst/>
          </a:prstGeom>
          <a:noFill/>
          <a:ln>
            <a:noFill/>
          </a:ln>
        </p:spPr>
      </p:sp>
      <p:sp>
        <p:nvSpPr>
          <p:cNvPr id="68" name="Google Shape;68;p6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9.bin"/><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oleObject" Target="../embeddings/oleObject14.bin"/><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oleObject" Target="../embeddings/oleObject16.bin"/><Relationship Id="rId7"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oleObject" Target="../embeddings/oleObject17.bin"/><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oleObject" Target="../embeddings/oleObject18.bin"/><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oleObject" Target="../embeddings/oleObject19.bin"/></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png"/><Relationship Id="rId4" Type="http://schemas.openxmlformats.org/officeDocument/2006/relationships/oleObject" Target="../embeddings/oleObject20.bin"/></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oleObject" Target="../embeddings/oleObject21.bin"/><Relationship Id="rId5" Type="http://schemas.openxmlformats.org/officeDocument/2006/relationships/image" Target="../media/image11.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png"/><Relationship Id="rId7" Type="http://schemas.openxmlformats.org/officeDocument/2006/relationships/hyperlink" Target="https://sites.google.com/view/suin-provisional/inicio"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oleObject" Target="../embeddings/oleObject22.bin"/><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oleObject" Target="../embeddings/oleObject23.bin"/><Relationship Id="rId5" Type="http://schemas.openxmlformats.org/officeDocument/2006/relationships/image" Target="../media/image11.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oleObject" Target="../embeddings/oleObject24.bin"/></Relationships>
</file>

<file path=ppt/slides/_rels/slide2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1.png"/><Relationship Id="rId7"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png"/><Relationship Id="rId10" Type="http://schemas.openxmlformats.org/officeDocument/2006/relationships/image" Target="../media/image27.png"/><Relationship Id="rId4" Type="http://schemas.openxmlformats.org/officeDocument/2006/relationships/oleObject" Target="../embeddings/oleObject25.bin"/><Relationship Id="rId9"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oleObject" Target="../embeddings/oleObject26.bin"/></Relationships>
</file>

<file path=ppt/slides/_rels/slide2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1.png"/><Relationship Id="rId7"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png"/><Relationship Id="rId10" Type="http://schemas.openxmlformats.org/officeDocument/2006/relationships/image" Target="../media/image3.png"/><Relationship Id="rId4" Type="http://schemas.openxmlformats.org/officeDocument/2006/relationships/oleObject" Target="../embeddings/oleObject27.bin"/><Relationship Id="rId9"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oleObject" Target="../embeddings/oleObject28.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png"/><Relationship Id="rId4" Type="http://schemas.openxmlformats.org/officeDocument/2006/relationships/oleObject" Target="../embeddings/oleObject29.bin"/></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png"/><Relationship Id="rId4" Type="http://schemas.openxmlformats.org/officeDocument/2006/relationships/oleObject" Target="../embeddings/oleObject30.bin"/></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portalsuin.icbf.gov.co/sites/suin/lineamientos" TargetMode="External"/><Relationship Id="rId5" Type="http://schemas.openxmlformats.org/officeDocument/2006/relationships/image" Target="../media/image2.png"/><Relationship Id="rId4" Type="http://schemas.openxmlformats.org/officeDocument/2006/relationships/oleObject" Target="../embeddings/oleObject31.bin"/></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s://portalsuin.icbf.gov.co/sites/suin/gasto-publico-territoria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png"/><Relationship Id="rId4" Type="http://schemas.openxmlformats.org/officeDocument/2006/relationships/oleObject" Target="../embeddings/oleObject32.bin"/></Relationships>
</file>

<file path=ppt/slides/_rels/slide3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1.png"/><Relationship Id="rId7"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2.png"/><Relationship Id="rId4" Type="http://schemas.openxmlformats.org/officeDocument/2006/relationships/oleObject" Target="../embeddings/oleObject33.bin"/></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2.png"/><Relationship Id="rId4" Type="http://schemas.openxmlformats.org/officeDocument/2006/relationships/oleObject" Target="../embeddings/oleObject34.bin"/></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oleObject" Target="../embeddings/oleObject35.bin"/></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oleObject" Target="../embeddings/oleObject36.bin"/></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oleObject" Target="../embeddings/oleObject37.bin"/></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oleObject" Target="../embeddings/oleObject38.bin"/></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oleObject" Target="../embeddings/oleObject3.bin"/></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oleObject" Target="../embeddings/oleObject39.bin"/></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oleObject" Target="../embeddings/oleObject40.bin"/></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oleObject" Target="../embeddings/oleObject41.bin"/></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oleObject" Target="../embeddings/oleObject42.bin"/></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oleObject" Target="../embeddings/oleObject43.bin"/></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oleObject" Target="../embeddings/oleObject44.bin"/></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oleObject" Target="../embeddings/oleObject45.bin"/></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oleObject" Target="../embeddings/oleObject46.bin"/></Relationships>
</file>

<file path=ppt/slides/_rels/slide48.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11.png"/><Relationship Id="rId3" Type="http://schemas.openxmlformats.org/officeDocument/2006/relationships/oleObject" Target="../embeddings/oleObject47.bin"/><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png"/><Relationship Id="rId10" Type="http://schemas.openxmlformats.org/officeDocument/2006/relationships/image" Target="../media/image40.png"/><Relationship Id="rId4" Type="http://schemas.openxmlformats.org/officeDocument/2006/relationships/image" Target="../media/image2.png"/><Relationship Id="rId9" Type="http://schemas.openxmlformats.org/officeDocument/2006/relationships/image" Target="../media/image39.png"/></Relationships>
</file>

<file path=ppt/slides/_rels/slide4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oleObject" Target="../embeddings/oleObject48.bin"/><Relationship Id="rId7" Type="http://schemas.openxmlformats.org/officeDocument/2006/relationships/image" Target="../media/image43.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oleObject" Target="../embeddings/oleObject4.bin"/></Relationships>
</file>

<file path=ppt/slides/_rels/slide5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oleObject" Target="../embeddings/oleObject49.bin"/><Relationship Id="rId7" Type="http://schemas.openxmlformats.org/officeDocument/2006/relationships/image" Target="../media/image7.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oleObject" Target="../embeddings/oleObject6.bin"/><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oleObject" Target="../embeddings/oleObject7.bin"/><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0" y="9911"/>
            <a:ext cx="12192000" cy="683817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grpSp>
        <p:nvGrpSpPr>
          <p:cNvPr id="231" name="Google Shape;231;p10"/>
          <p:cNvGrpSpPr/>
          <p:nvPr/>
        </p:nvGrpSpPr>
        <p:grpSpPr>
          <a:xfrm>
            <a:off x="10479372" y="0"/>
            <a:ext cx="1712628" cy="1015663"/>
            <a:chOff x="13226556" y="1171042"/>
            <a:chExt cx="1712628" cy="1015663"/>
          </a:xfrm>
        </p:grpSpPr>
        <p:sp>
          <p:nvSpPr>
            <p:cNvPr id="232" name="Google Shape;232;p10"/>
            <p:cNvSpPr/>
            <p:nvPr/>
          </p:nvSpPr>
          <p:spPr>
            <a:xfrm>
              <a:off x="13226556" y="1171042"/>
              <a:ext cx="1712628" cy="1015663"/>
            </a:xfrm>
            <a:prstGeom prst="rect">
              <a:avLst/>
            </a:prstGeom>
            <a:solidFill>
              <a:srgbClr val="0070C0"/>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233" name="Google Shape;233;p10"/>
            <p:cNvGraphicFramePr/>
            <p:nvPr/>
          </p:nvGraphicFramePr>
          <p:xfrm>
            <a:off x="13351740" y="1212839"/>
            <a:ext cx="1587444" cy="857264"/>
          </p:xfrm>
          <a:graphic>
            <a:graphicData uri="http://schemas.openxmlformats.org/presentationml/2006/ole">
              <mc:AlternateContent xmlns:mc="http://schemas.openxmlformats.org/markup-compatibility/2006">
                <mc:Choice xmlns:v="urn:schemas-microsoft-com:vml" Requires="v">
                  <p:oleObj r:id="rId3" imgW="1587444" imgH="857264" progId="CorelDRAW.Graphic.10">
                    <p:embed/>
                  </p:oleObj>
                </mc:Choice>
                <mc:Fallback>
                  <p:oleObj r:id="rId3" imgW="1587444" imgH="857264" progId="CorelDRAW.Graphic.10">
                    <p:embed/>
                    <p:pic>
                      <p:nvPicPr>
                        <p:cNvPr id="233" name="Google Shape;233;p10"/>
                        <p:cNvPicPr preferRelativeResize="0"/>
                        <p:nvPr/>
                      </p:nvPicPr>
                      <p:blipFill rotWithShape="1">
                        <a:blip r:embed="rId4">
                          <a:alphaModFix/>
                        </a:blip>
                        <a:srcRect/>
                        <a:stretch/>
                      </p:blipFill>
                      <p:spPr>
                        <a:xfrm>
                          <a:off x="13351740" y="1212839"/>
                          <a:ext cx="1587444" cy="857264"/>
                        </a:xfrm>
                        <a:prstGeom prst="rect">
                          <a:avLst/>
                        </a:prstGeom>
                        <a:noFill/>
                        <a:ln>
                          <a:noFill/>
                        </a:ln>
                      </p:spPr>
                    </p:pic>
                  </p:oleObj>
                </mc:Fallback>
              </mc:AlternateContent>
            </a:graphicData>
          </a:graphic>
        </p:graphicFrame>
      </p:grpSp>
      <p:sp>
        <p:nvSpPr>
          <p:cNvPr id="234" name="Google Shape;234;p10"/>
          <p:cNvSpPr txBox="1"/>
          <p:nvPr/>
        </p:nvSpPr>
        <p:spPr>
          <a:xfrm>
            <a:off x="893132" y="198970"/>
            <a:ext cx="1776307" cy="830997"/>
          </a:xfrm>
          <a:prstGeom prst="rect">
            <a:avLst/>
          </a:prstGeom>
          <a:solidFill>
            <a:srgbClr val="7030A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4800" b="1">
                <a:solidFill>
                  <a:schemeClr val="lt1"/>
                </a:solidFill>
                <a:latin typeface="Calibri"/>
                <a:ea typeface="Calibri"/>
                <a:cs typeface="Calibri"/>
                <a:sym typeface="Calibri"/>
              </a:rPr>
              <a:t>Fase 1</a:t>
            </a:r>
            <a:endParaRPr/>
          </a:p>
        </p:txBody>
      </p:sp>
      <p:sp>
        <p:nvSpPr>
          <p:cNvPr id="235" name="Google Shape;235;p10"/>
          <p:cNvSpPr txBox="1"/>
          <p:nvPr/>
        </p:nvSpPr>
        <p:spPr>
          <a:xfrm>
            <a:off x="2669439" y="316070"/>
            <a:ext cx="768474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3600">
                <a:solidFill>
                  <a:srgbClr val="7030A0"/>
                </a:solidFill>
                <a:latin typeface="Avenir"/>
                <a:ea typeface="Avenir"/>
                <a:cs typeface="Avenir"/>
                <a:sym typeface="Avenir"/>
              </a:rPr>
              <a:t>Plan de trabajo y cronograma territorial</a:t>
            </a:r>
            <a:endParaRPr sz="3600">
              <a:solidFill>
                <a:srgbClr val="7030A0"/>
              </a:solidFill>
              <a:latin typeface="Calibri"/>
              <a:ea typeface="Calibri"/>
              <a:cs typeface="Calibri"/>
              <a:sym typeface="Calibri"/>
            </a:endParaRPr>
          </a:p>
        </p:txBody>
      </p:sp>
      <p:pic>
        <p:nvPicPr>
          <p:cNvPr id="236" name="Google Shape;236;p10"/>
          <p:cNvPicPr preferRelativeResize="0"/>
          <p:nvPr/>
        </p:nvPicPr>
        <p:blipFill rotWithShape="1">
          <a:blip r:embed="rId5">
            <a:alphaModFix/>
          </a:blip>
          <a:srcRect l="38064" t="23366" r="39261" b="35414"/>
          <a:stretch/>
        </p:blipFill>
        <p:spPr>
          <a:xfrm>
            <a:off x="0" y="233043"/>
            <a:ext cx="1282959" cy="1308123"/>
          </a:xfrm>
          <a:prstGeom prst="rect">
            <a:avLst/>
          </a:prstGeom>
          <a:noFill/>
          <a:ln>
            <a:noFill/>
          </a:ln>
        </p:spPr>
      </p:pic>
      <p:sp>
        <p:nvSpPr>
          <p:cNvPr id="237" name="Google Shape;237;p10"/>
          <p:cNvSpPr txBox="1"/>
          <p:nvPr/>
        </p:nvSpPr>
        <p:spPr>
          <a:xfrm>
            <a:off x="6662300" y="5164760"/>
            <a:ext cx="109728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b="1">
                <a:solidFill>
                  <a:schemeClr val="dk1"/>
                </a:solidFill>
                <a:latin typeface="Calibri"/>
                <a:ea typeface="Calibri"/>
                <a:cs typeface="Calibri"/>
                <a:sym typeface="Calibri"/>
              </a:rPr>
              <a:t>GUÍA 1.2. Plan de trabajo y cronograma territorial</a:t>
            </a:r>
            <a:endParaRPr sz="1800" b="1">
              <a:solidFill>
                <a:schemeClr val="dk1"/>
              </a:solidFill>
              <a:latin typeface="Calibri"/>
              <a:ea typeface="Calibri"/>
              <a:cs typeface="Calibri"/>
              <a:sym typeface="Calibri"/>
            </a:endParaRPr>
          </a:p>
        </p:txBody>
      </p:sp>
      <p:sp>
        <p:nvSpPr>
          <p:cNvPr id="238" name="Google Shape;238;p10"/>
          <p:cNvSpPr txBox="1"/>
          <p:nvPr/>
        </p:nvSpPr>
        <p:spPr>
          <a:xfrm>
            <a:off x="1781285" y="2537148"/>
            <a:ext cx="9492152" cy="7694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CO" sz="2000">
                <a:solidFill>
                  <a:schemeClr val="dk1"/>
                </a:solidFill>
                <a:latin typeface="Calibri"/>
                <a:ea typeface="Calibri"/>
                <a:cs typeface="Calibri"/>
                <a:sym typeface="Calibri"/>
              </a:rPr>
              <a:t>El </a:t>
            </a:r>
            <a:r>
              <a:rPr lang="es-CO" sz="2400" b="1">
                <a:solidFill>
                  <a:schemeClr val="dk1"/>
                </a:solidFill>
                <a:latin typeface="Calibri"/>
                <a:ea typeface="Calibri"/>
                <a:cs typeface="Calibri"/>
                <a:sym typeface="Calibri"/>
              </a:rPr>
              <a:t>plan de trabajo </a:t>
            </a:r>
            <a:r>
              <a:rPr lang="es-CO" sz="2000">
                <a:solidFill>
                  <a:schemeClr val="dk1"/>
                </a:solidFill>
                <a:latin typeface="Calibri"/>
                <a:ea typeface="Calibri"/>
                <a:cs typeface="Calibri"/>
                <a:sym typeface="Calibri"/>
              </a:rPr>
              <a:t>es un herramienta que funciona como hoja de ruta y que desagrega cada fase de la Rendición Pública de cuentas en:</a:t>
            </a:r>
            <a:endParaRPr sz="2000">
              <a:solidFill>
                <a:schemeClr val="dk1"/>
              </a:solidFill>
              <a:latin typeface="Calibri"/>
              <a:ea typeface="Calibri"/>
              <a:cs typeface="Calibri"/>
              <a:sym typeface="Calibri"/>
            </a:endParaRPr>
          </a:p>
        </p:txBody>
      </p:sp>
      <p:sp>
        <p:nvSpPr>
          <p:cNvPr id="239" name="Google Shape;239;p10"/>
          <p:cNvSpPr txBox="1"/>
          <p:nvPr/>
        </p:nvSpPr>
        <p:spPr>
          <a:xfrm>
            <a:off x="6096000" y="4751826"/>
            <a:ext cx="800100"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6600" b="1">
                <a:solidFill>
                  <a:srgbClr val="7030A0"/>
                </a:solidFill>
                <a:latin typeface="Calibri"/>
                <a:ea typeface="Calibri"/>
                <a:cs typeface="Calibri"/>
                <a:sym typeface="Calibri"/>
              </a:rPr>
              <a:t>+</a:t>
            </a:r>
            <a:endParaRPr sz="1400" b="1">
              <a:solidFill>
                <a:srgbClr val="7030A0"/>
              </a:solidFill>
              <a:latin typeface="Calibri"/>
              <a:ea typeface="Calibri"/>
              <a:cs typeface="Calibri"/>
              <a:sym typeface="Calibri"/>
            </a:endParaRPr>
          </a:p>
        </p:txBody>
      </p:sp>
      <p:pic>
        <p:nvPicPr>
          <p:cNvPr id="240" name="Google Shape;240;p10" descr="Calendario mensual con relleno sólido"/>
          <p:cNvPicPr preferRelativeResize="0"/>
          <p:nvPr/>
        </p:nvPicPr>
        <p:blipFill rotWithShape="1">
          <a:blip r:embed="rId6">
            <a:alphaModFix/>
          </a:blip>
          <a:srcRect/>
          <a:stretch/>
        </p:blipFill>
        <p:spPr>
          <a:xfrm>
            <a:off x="498326" y="2280390"/>
            <a:ext cx="1282959" cy="1282959"/>
          </a:xfrm>
          <a:prstGeom prst="rect">
            <a:avLst/>
          </a:prstGeom>
          <a:noFill/>
          <a:ln>
            <a:noFill/>
          </a:ln>
        </p:spPr>
      </p:pic>
      <p:sp>
        <p:nvSpPr>
          <p:cNvPr id="241" name="Google Shape;241;p10"/>
          <p:cNvSpPr txBox="1"/>
          <p:nvPr/>
        </p:nvSpPr>
        <p:spPr>
          <a:xfrm>
            <a:off x="3314700" y="3591431"/>
            <a:ext cx="5225299" cy="1323439"/>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000"/>
              <a:buFont typeface="Arial"/>
              <a:buChar char="•"/>
            </a:pPr>
            <a:r>
              <a:rPr lang="es-CO" sz="2000">
                <a:solidFill>
                  <a:schemeClr val="dk1"/>
                </a:solidFill>
                <a:latin typeface="Calibri"/>
                <a:ea typeface="Calibri"/>
                <a:cs typeface="Calibri"/>
                <a:sym typeface="Calibri"/>
              </a:rPr>
              <a:t>Actividades y productos</a:t>
            </a:r>
            <a:endParaRPr/>
          </a:p>
          <a:p>
            <a:pPr marL="342900" marR="0" lvl="0" indent="-342900" algn="l" rtl="0">
              <a:spcBef>
                <a:spcPts val="0"/>
              </a:spcBef>
              <a:spcAft>
                <a:spcPts val="0"/>
              </a:spcAft>
              <a:buClr>
                <a:schemeClr val="dk1"/>
              </a:buClr>
              <a:buSzPts val="2000"/>
              <a:buFont typeface="Arial"/>
              <a:buChar char="•"/>
            </a:pPr>
            <a:r>
              <a:rPr lang="es-CO" sz="2000">
                <a:solidFill>
                  <a:schemeClr val="dk1"/>
                </a:solidFill>
                <a:latin typeface="Calibri"/>
                <a:ea typeface="Calibri"/>
                <a:cs typeface="Calibri"/>
                <a:sym typeface="Calibri"/>
              </a:rPr>
              <a:t>Responsables</a:t>
            </a:r>
            <a:endParaRPr/>
          </a:p>
          <a:p>
            <a:pPr marL="342900" marR="0" lvl="0" indent="-342900" algn="l" rtl="0">
              <a:spcBef>
                <a:spcPts val="0"/>
              </a:spcBef>
              <a:spcAft>
                <a:spcPts val="0"/>
              </a:spcAft>
              <a:buClr>
                <a:schemeClr val="dk1"/>
              </a:buClr>
              <a:buSzPts val="2000"/>
              <a:buFont typeface="Arial"/>
              <a:buChar char="•"/>
            </a:pPr>
            <a:r>
              <a:rPr lang="es-CO" sz="2000">
                <a:solidFill>
                  <a:schemeClr val="dk1"/>
                </a:solidFill>
                <a:latin typeface="Calibri"/>
                <a:ea typeface="Calibri"/>
                <a:cs typeface="Calibri"/>
                <a:sym typeface="Calibri"/>
              </a:rPr>
              <a:t>Recursos </a:t>
            </a:r>
            <a:endParaRPr/>
          </a:p>
          <a:p>
            <a:pPr marL="342900" marR="0" lvl="0" indent="-342900" algn="l" rtl="0">
              <a:spcBef>
                <a:spcPts val="0"/>
              </a:spcBef>
              <a:spcAft>
                <a:spcPts val="0"/>
              </a:spcAft>
              <a:buClr>
                <a:schemeClr val="dk1"/>
              </a:buClr>
              <a:buSzPts val="2000"/>
              <a:buFont typeface="Arial"/>
              <a:buChar char="•"/>
            </a:pPr>
            <a:r>
              <a:rPr lang="es-CO" sz="2000">
                <a:solidFill>
                  <a:schemeClr val="dk1"/>
                </a:solidFill>
                <a:latin typeface="Calibri"/>
                <a:ea typeface="Calibri"/>
                <a:cs typeface="Calibri"/>
                <a:sym typeface="Calibri"/>
              </a:rPr>
              <a:t>Tiempo estimado o cronograma </a:t>
            </a:r>
            <a:endParaRPr sz="2000">
              <a:solidFill>
                <a:schemeClr val="dk1"/>
              </a:solidFill>
              <a:latin typeface="Calibri"/>
              <a:ea typeface="Calibri"/>
              <a:cs typeface="Calibri"/>
              <a:sym typeface="Calibri"/>
            </a:endParaRPr>
          </a:p>
        </p:txBody>
      </p:sp>
      <p:sp>
        <p:nvSpPr>
          <p:cNvPr id="242" name="Google Shape;242;p10"/>
          <p:cNvSpPr/>
          <p:nvPr/>
        </p:nvSpPr>
        <p:spPr>
          <a:xfrm>
            <a:off x="1" y="5978102"/>
            <a:ext cx="12278600" cy="1359952"/>
          </a:xfrm>
          <a:prstGeom prst="rect">
            <a:avLst/>
          </a:prstGeom>
          <a:solidFill>
            <a:srgbClr val="0070C0">
              <a:alpha val="1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43" name="Google Shape;243;p10"/>
          <p:cNvPicPr preferRelativeResize="0"/>
          <p:nvPr/>
        </p:nvPicPr>
        <p:blipFill rotWithShape="1">
          <a:blip r:embed="rId7">
            <a:alphaModFix/>
          </a:blip>
          <a:srcRect/>
          <a:stretch/>
        </p:blipFill>
        <p:spPr>
          <a:xfrm>
            <a:off x="-14999" y="5506858"/>
            <a:ext cx="12192000" cy="159616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grpSp>
        <p:nvGrpSpPr>
          <p:cNvPr id="249" name="Google Shape;249;p11"/>
          <p:cNvGrpSpPr/>
          <p:nvPr/>
        </p:nvGrpSpPr>
        <p:grpSpPr>
          <a:xfrm>
            <a:off x="10479372" y="0"/>
            <a:ext cx="1712628" cy="1015663"/>
            <a:chOff x="13226556" y="1171042"/>
            <a:chExt cx="1712628" cy="1015663"/>
          </a:xfrm>
        </p:grpSpPr>
        <p:sp>
          <p:nvSpPr>
            <p:cNvPr id="250" name="Google Shape;250;p11"/>
            <p:cNvSpPr/>
            <p:nvPr/>
          </p:nvSpPr>
          <p:spPr>
            <a:xfrm>
              <a:off x="13226556" y="1171042"/>
              <a:ext cx="1712628" cy="1015663"/>
            </a:xfrm>
            <a:prstGeom prst="rect">
              <a:avLst/>
            </a:prstGeom>
            <a:solidFill>
              <a:srgbClr val="0070C0"/>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251" name="Google Shape;251;p11"/>
            <p:cNvGraphicFramePr/>
            <p:nvPr/>
          </p:nvGraphicFramePr>
          <p:xfrm>
            <a:off x="13351740" y="1212839"/>
            <a:ext cx="1587444" cy="857264"/>
          </p:xfrm>
          <a:graphic>
            <a:graphicData uri="http://schemas.openxmlformats.org/presentationml/2006/ole">
              <mc:AlternateContent xmlns:mc="http://schemas.openxmlformats.org/markup-compatibility/2006">
                <mc:Choice xmlns:v="urn:schemas-microsoft-com:vml" Requires="v">
                  <p:oleObj r:id="rId3" imgW="1587444" imgH="857264" progId="CorelDRAW.Graphic.10">
                    <p:embed/>
                  </p:oleObj>
                </mc:Choice>
                <mc:Fallback>
                  <p:oleObj r:id="rId3" imgW="1587444" imgH="857264" progId="CorelDRAW.Graphic.10">
                    <p:embed/>
                    <p:pic>
                      <p:nvPicPr>
                        <p:cNvPr id="251" name="Google Shape;251;p11"/>
                        <p:cNvPicPr preferRelativeResize="0"/>
                        <p:nvPr/>
                      </p:nvPicPr>
                      <p:blipFill rotWithShape="1">
                        <a:blip r:embed="rId4">
                          <a:alphaModFix/>
                        </a:blip>
                        <a:srcRect/>
                        <a:stretch/>
                      </p:blipFill>
                      <p:spPr>
                        <a:xfrm>
                          <a:off x="13351740" y="1212839"/>
                          <a:ext cx="1587444" cy="857264"/>
                        </a:xfrm>
                        <a:prstGeom prst="rect">
                          <a:avLst/>
                        </a:prstGeom>
                        <a:noFill/>
                        <a:ln>
                          <a:noFill/>
                        </a:ln>
                      </p:spPr>
                    </p:pic>
                  </p:oleObj>
                </mc:Fallback>
              </mc:AlternateContent>
            </a:graphicData>
          </a:graphic>
        </p:graphicFrame>
      </p:grpSp>
      <p:sp>
        <p:nvSpPr>
          <p:cNvPr id="252" name="Google Shape;252;p11"/>
          <p:cNvSpPr txBox="1"/>
          <p:nvPr/>
        </p:nvSpPr>
        <p:spPr>
          <a:xfrm>
            <a:off x="893132" y="198970"/>
            <a:ext cx="1776307" cy="830997"/>
          </a:xfrm>
          <a:prstGeom prst="rect">
            <a:avLst/>
          </a:prstGeom>
          <a:solidFill>
            <a:srgbClr val="7030A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4800" b="1">
                <a:solidFill>
                  <a:schemeClr val="lt1"/>
                </a:solidFill>
                <a:latin typeface="Calibri"/>
                <a:ea typeface="Calibri"/>
                <a:cs typeface="Calibri"/>
                <a:sym typeface="Calibri"/>
              </a:rPr>
              <a:t>Fase 1</a:t>
            </a:r>
            <a:endParaRPr/>
          </a:p>
        </p:txBody>
      </p:sp>
      <p:sp>
        <p:nvSpPr>
          <p:cNvPr id="253" name="Google Shape;253;p11"/>
          <p:cNvSpPr txBox="1"/>
          <p:nvPr/>
        </p:nvSpPr>
        <p:spPr>
          <a:xfrm>
            <a:off x="2669439" y="316070"/>
            <a:ext cx="768474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3600">
                <a:solidFill>
                  <a:srgbClr val="7030A0"/>
                </a:solidFill>
                <a:latin typeface="Avenir"/>
                <a:ea typeface="Avenir"/>
                <a:cs typeface="Avenir"/>
                <a:sym typeface="Avenir"/>
              </a:rPr>
              <a:t>Estrategia de comunicaciones</a:t>
            </a:r>
            <a:endParaRPr sz="3600">
              <a:solidFill>
                <a:srgbClr val="7030A0"/>
              </a:solidFill>
              <a:latin typeface="Calibri"/>
              <a:ea typeface="Calibri"/>
              <a:cs typeface="Calibri"/>
              <a:sym typeface="Calibri"/>
            </a:endParaRPr>
          </a:p>
        </p:txBody>
      </p:sp>
      <p:pic>
        <p:nvPicPr>
          <p:cNvPr id="254" name="Google Shape;254;p11"/>
          <p:cNvPicPr preferRelativeResize="0"/>
          <p:nvPr/>
        </p:nvPicPr>
        <p:blipFill rotWithShape="1">
          <a:blip r:embed="rId5">
            <a:alphaModFix/>
          </a:blip>
          <a:srcRect l="38064" t="23366" r="39261" b="35414"/>
          <a:stretch/>
        </p:blipFill>
        <p:spPr>
          <a:xfrm>
            <a:off x="0" y="233043"/>
            <a:ext cx="1282959" cy="1308123"/>
          </a:xfrm>
          <a:prstGeom prst="rect">
            <a:avLst/>
          </a:prstGeom>
          <a:noFill/>
          <a:ln>
            <a:noFill/>
          </a:ln>
        </p:spPr>
      </p:pic>
      <p:sp>
        <p:nvSpPr>
          <p:cNvPr id="255" name="Google Shape;255;p11"/>
          <p:cNvSpPr txBox="1"/>
          <p:nvPr/>
        </p:nvSpPr>
        <p:spPr>
          <a:xfrm>
            <a:off x="6096000" y="5930668"/>
            <a:ext cx="109728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b="1">
                <a:solidFill>
                  <a:schemeClr val="dk1"/>
                </a:solidFill>
                <a:latin typeface="Calibri"/>
                <a:ea typeface="Calibri"/>
                <a:cs typeface="Calibri"/>
                <a:sym typeface="Calibri"/>
              </a:rPr>
              <a:t>GUÍA 1.3. </a:t>
            </a:r>
            <a:r>
              <a:rPr lang="es-CO" sz="1800" b="1">
                <a:solidFill>
                  <a:schemeClr val="dk1"/>
                </a:solidFill>
                <a:latin typeface="Avenir"/>
                <a:ea typeface="Avenir"/>
                <a:cs typeface="Avenir"/>
                <a:sym typeface="Avenir"/>
              </a:rPr>
              <a:t>Orientaciones para la estrategia de comunicaciones</a:t>
            </a:r>
            <a:endParaRPr sz="1800" b="1">
              <a:solidFill>
                <a:schemeClr val="dk1"/>
              </a:solidFill>
              <a:latin typeface="Calibri"/>
              <a:ea typeface="Calibri"/>
              <a:cs typeface="Calibri"/>
              <a:sym typeface="Calibri"/>
            </a:endParaRPr>
          </a:p>
        </p:txBody>
      </p:sp>
      <p:sp>
        <p:nvSpPr>
          <p:cNvPr id="256" name="Google Shape;256;p11"/>
          <p:cNvSpPr txBox="1"/>
          <p:nvPr/>
        </p:nvSpPr>
        <p:spPr>
          <a:xfrm>
            <a:off x="5492588" y="5517701"/>
            <a:ext cx="800100"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6600" b="1">
                <a:solidFill>
                  <a:srgbClr val="7030A0"/>
                </a:solidFill>
                <a:latin typeface="Calibri"/>
                <a:ea typeface="Calibri"/>
                <a:cs typeface="Calibri"/>
                <a:sym typeface="Calibri"/>
              </a:rPr>
              <a:t>+</a:t>
            </a:r>
            <a:endParaRPr sz="1400" b="1">
              <a:solidFill>
                <a:srgbClr val="7030A0"/>
              </a:solidFill>
              <a:latin typeface="Calibri"/>
              <a:ea typeface="Calibri"/>
              <a:cs typeface="Calibri"/>
              <a:sym typeface="Calibri"/>
            </a:endParaRPr>
          </a:p>
        </p:txBody>
      </p:sp>
      <p:sp>
        <p:nvSpPr>
          <p:cNvPr id="257" name="Google Shape;257;p11"/>
          <p:cNvSpPr txBox="1"/>
          <p:nvPr/>
        </p:nvSpPr>
        <p:spPr>
          <a:xfrm>
            <a:off x="1981042" y="2397714"/>
            <a:ext cx="8373146" cy="107721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CO" sz="2000">
                <a:solidFill>
                  <a:schemeClr val="dk1"/>
                </a:solidFill>
                <a:latin typeface="Calibri"/>
                <a:ea typeface="Calibri"/>
                <a:cs typeface="Calibri"/>
                <a:sym typeface="Calibri"/>
              </a:rPr>
              <a:t>Es la </a:t>
            </a:r>
            <a:r>
              <a:rPr lang="es-CO" sz="2400" b="1">
                <a:solidFill>
                  <a:schemeClr val="dk1"/>
                </a:solidFill>
                <a:latin typeface="Calibri"/>
                <a:ea typeface="Calibri"/>
                <a:cs typeface="Calibri"/>
                <a:sym typeface="Calibri"/>
              </a:rPr>
              <a:t>definición de técnicas</a:t>
            </a:r>
            <a:r>
              <a:rPr lang="es-CO" sz="2400">
                <a:solidFill>
                  <a:schemeClr val="dk1"/>
                </a:solidFill>
                <a:latin typeface="Calibri"/>
                <a:ea typeface="Calibri"/>
                <a:cs typeface="Calibri"/>
                <a:sym typeface="Calibri"/>
              </a:rPr>
              <a:t> </a:t>
            </a:r>
            <a:r>
              <a:rPr lang="es-CO" sz="2000">
                <a:solidFill>
                  <a:schemeClr val="dk1"/>
                </a:solidFill>
                <a:latin typeface="Calibri"/>
                <a:ea typeface="Calibri"/>
                <a:cs typeface="Calibri"/>
                <a:sym typeface="Calibri"/>
              </a:rPr>
              <a:t>a utilizar para </a:t>
            </a:r>
            <a:r>
              <a:rPr lang="es-CO" sz="2400" b="1">
                <a:solidFill>
                  <a:schemeClr val="dk1"/>
                </a:solidFill>
                <a:latin typeface="Calibri"/>
                <a:ea typeface="Calibri"/>
                <a:cs typeface="Calibri"/>
                <a:sym typeface="Calibri"/>
              </a:rPr>
              <a:t>sensibilizar y motivar </a:t>
            </a:r>
            <a:r>
              <a:rPr lang="es-CO" sz="2000">
                <a:solidFill>
                  <a:schemeClr val="dk1"/>
                </a:solidFill>
                <a:latin typeface="Calibri"/>
                <a:ea typeface="Calibri"/>
                <a:cs typeface="Calibri"/>
                <a:sym typeface="Calibri"/>
              </a:rPr>
              <a:t>a los diversos actores sociales a participar activamente, con un enfoque diferencial e incorporando medios locales y alternativos para masificar la información. </a:t>
            </a:r>
            <a:endParaRPr/>
          </a:p>
        </p:txBody>
      </p:sp>
      <p:sp>
        <p:nvSpPr>
          <p:cNvPr id="258" name="Google Shape;258;p11"/>
          <p:cNvSpPr/>
          <p:nvPr/>
        </p:nvSpPr>
        <p:spPr>
          <a:xfrm>
            <a:off x="657800" y="4313623"/>
            <a:ext cx="2514600" cy="715089"/>
          </a:xfrm>
          <a:prstGeom prst="round2DiagRect">
            <a:avLst>
              <a:gd name="adj1" fmla="val 16667"/>
              <a:gd name="adj2" fmla="val 0"/>
            </a:avLst>
          </a:prstGeom>
          <a:solidFill>
            <a:schemeClr val="lt1"/>
          </a:solidFill>
          <a:ln w="12700" cap="flat" cmpd="sng">
            <a:solidFill>
              <a:srgbClr val="A5A5A5"/>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1800">
                <a:solidFill>
                  <a:schemeClr val="dk1"/>
                </a:solidFill>
                <a:latin typeface="Calibri"/>
                <a:ea typeface="Calibri"/>
                <a:cs typeface="Calibri"/>
                <a:sym typeface="Calibri"/>
              </a:rPr>
              <a:t>Identificación del público</a:t>
            </a:r>
            <a:endParaRPr sz="1800">
              <a:solidFill>
                <a:schemeClr val="dk1"/>
              </a:solidFill>
              <a:latin typeface="Calibri"/>
              <a:ea typeface="Calibri"/>
              <a:cs typeface="Calibri"/>
              <a:sym typeface="Calibri"/>
            </a:endParaRPr>
          </a:p>
        </p:txBody>
      </p:sp>
      <p:sp>
        <p:nvSpPr>
          <p:cNvPr id="259" name="Google Shape;259;p11"/>
          <p:cNvSpPr/>
          <p:nvPr/>
        </p:nvSpPr>
        <p:spPr>
          <a:xfrm>
            <a:off x="3672307" y="4313622"/>
            <a:ext cx="1889206" cy="715089"/>
          </a:xfrm>
          <a:prstGeom prst="round2DiagRect">
            <a:avLst>
              <a:gd name="adj1" fmla="val 16667"/>
              <a:gd name="adj2" fmla="val 0"/>
            </a:avLst>
          </a:prstGeom>
          <a:solidFill>
            <a:schemeClr val="lt1"/>
          </a:solidFill>
          <a:ln w="12700" cap="flat" cmpd="sng">
            <a:solidFill>
              <a:srgbClr val="A5A5A5"/>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1800">
                <a:solidFill>
                  <a:schemeClr val="dk1"/>
                </a:solidFill>
                <a:latin typeface="Calibri"/>
                <a:ea typeface="Calibri"/>
                <a:cs typeface="Calibri"/>
                <a:sym typeface="Calibri"/>
              </a:rPr>
              <a:t>Objetivos del plan</a:t>
            </a:r>
            <a:endParaRPr sz="1800">
              <a:solidFill>
                <a:schemeClr val="dk1"/>
              </a:solidFill>
              <a:latin typeface="Calibri"/>
              <a:ea typeface="Calibri"/>
              <a:cs typeface="Calibri"/>
              <a:sym typeface="Calibri"/>
            </a:endParaRPr>
          </a:p>
        </p:txBody>
      </p:sp>
      <p:sp>
        <p:nvSpPr>
          <p:cNvPr id="260" name="Google Shape;260;p11"/>
          <p:cNvSpPr/>
          <p:nvPr/>
        </p:nvSpPr>
        <p:spPr>
          <a:xfrm>
            <a:off x="6167614" y="4313621"/>
            <a:ext cx="2404885" cy="715089"/>
          </a:xfrm>
          <a:prstGeom prst="round2DiagRect">
            <a:avLst>
              <a:gd name="adj1" fmla="val 16667"/>
              <a:gd name="adj2" fmla="val 0"/>
            </a:avLst>
          </a:prstGeom>
          <a:solidFill>
            <a:schemeClr val="lt1"/>
          </a:solidFill>
          <a:ln w="12700" cap="flat" cmpd="sng">
            <a:solidFill>
              <a:srgbClr val="A5A5A5"/>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1800">
                <a:solidFill>
                  <a:schemeClr val="dk1"/>
                </a:solidFill>
                <a:latin typeface="Calibri"/>
                <a:ea typeface="Calibri"/>
                <a:cs typeface="Calibri"/>
                <a:sym typeface="Calibri"/>
              </a:rPr>
              <a:t>Uso lenguaje incluyente y ciudadano</a:t>
            </a:r>
            <a:endParaRPr sz="1800">
              <a:solidFill>
                <a:schemeClr val="dk1"/>
              </a:solidFill>
              <a:latin typeface="Calibri"/>
              <a:ea typeface="Calibri"/>
              <a:cs typeface="Calibri"/>
              <a:sym typeface="Calibri"/>
            </a:endParaRPr>
          </a:p>
        </p:txBody>
      </p:sp>
      <p:sp>
        <p:nvSpPr>
          <p:cNvPr id="261" name="Google Shape;261;p11"/>
          <p:cNvSpPr/>
          <p:nvPr/>
        </p:nvSpPr>
        <p:spPr>
          <a:xfrm>
            <a:off x="0" y="6523152"/>
            <a:ext cx="12278600" cy="334848"/>
          </a:xfrm>
          <a:prstGeom prst="rect">
            <a:avLst/>
          </a:prstGeom>
          <a:solidFill>
            <a:srgbClr val="0070C0">
              <a:alpha val="1254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2" name="Google Shape;262;p11"/>
          <p:cNvSpPr/>
          <p:nvPr/>
        </p:nvSpPr>
        <p:spPr>
          <a:xfrm>
            <a:off x="9019602" y="4313620"/>
            <a:ext cx="2404885" cy="715089"/>
          </a:xfrm>
          <a:prstGeom prst="round2DiagRect">
            <a:avLst>
              <a:gd name="adj1" fmla="val 16667"/>
              <a:gd name="adj2" fmla="val 0"/>
            </a:avLst>
          </a:prstGeom>
          <a:solidFill>
            <a:schemeClr val="lt1"/>
          </a:solidFill>
          <a:ln w="12700" cap="flat" cmpd="sng">
            <a:solidFill>
              <a:srgbClr val="A5A5A5"/>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1800">
                <a:solidFill>
                  <a:schemeClr val="dk1"/>
                </a:solidFill>
                <a:latin typeface="Calibri"/>
                <a:ea typeface="Calibri"/>
                <a:cs typeface="Calibri"/>
                <a:sym typeface="Calibri"/>
              </a:rPr>
              <a:t>Disponibilidad de recursos y alianzas</a:t>
            </a:r>
            <a:endParaRPr sz="1800">
              <a:solidFill>
                <a:schemeClr val="dk1"/>
              </a:solidFill>
              <a:latin typeface="Calibri"/>
              <a:ea typeface="Calibri"/>
              <a:cs typeface="Calibri"/>
              <a:sym typeface="Calibri"/>
            </a:endParaRPr>
          </a:p>
        </p:txBody>
      </p:sp>
      <p:pic>
        <p:nvPicPr>
          <p:cNvPr id="263" name="Google Shape;263;p11"/>
          <p:cNvPicPr preferRelativeResize="0"/>
          <p:nvPr/>
        </p:nvPicPr>
        <p:blipFill rotWithShape="1">
          <a:blip r:embed="rId6">
            <a:alphaModFix/>
          </a:blip>
          <a:srcRect/>
          <a:stretch/>
        </p:blipFill>
        <p:spPr>
          <a:xfrm>
            <a:off x="5196284" y="1663243"/>
            <a:ext cx="1200100" cy="797382"/>
          </a:xfrm>
          <a:prstGeom prst="rect">
            <a:avLst/>
          </a:prstGeom>
          <a:noFill/>
          <a:ln>
            <a:noFill/>
          </a:ln>
        </p:spPr>
      </p:pic>
      <p:cxnSp>
        <p:nvCxnSpPr>
          <p:cNvPr id="264" name="Google Shape;264;p11"/>
          <p:cNvCxnSpPr/>
          <p:nvPr/>
        </p:nvCxnSpPr>
        <p:spPr>
          <a:xfrm>
            <a:off x="339365" y="3799002"/>
            <a:ext cx="11243035" cy="0"/>
          </a:xfrm>
          <a:prstGeom prst="straightConnector1">
            <a:avLst/>
          </a:prstGeom>
          <a:noFill/>
          <a:ln w="9525" cap="flat" cmpd="sng">
            <a:solidFill>
              <a:schemeClr val="accent3"/>
            </a:solidFill>
            <a:prstDash val="dashDot"/>
            <a:miter lim="800000"/>
            <a:headEnd type="oval" w="med" len="med"/>
            <a:tailEnd type="oval"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grpSp>
        <p:nvGrpSpPr>
          <p:cNvPr id="270" name="Google Shape;270;p12"/>
          <p:cNvGrpSpPr/>
          <p:nvPr/>
        </p:nvGrpSpPr>
        <p:grpSpPr>
          <a:xfrm>
            <a:off x="10479372" y="0"/>
            <a:ext cx="1712628" cy="1015663"/>
            <a:chOff x="13226556" y="1171042"/>
            <a:chExt cx="1712628" cy="1015663"/>
          </a:xfrm>
        </p:grpSpPr>
        <p:sp>
          <p:nvSpPr>
            <p:cNvPr id="271" name="Google Shape;271;p12"/>
            <p:cNvSpPr/>
            <p:nvPr/>
          </p:nvSpPr>
          <p:spPr>
            <a:xfrm>
              <a:off x="13226556" y="1171042"/>
              <a:ext cx="1712628" cy="1015663"/>
            </a:xfrm>
            <a:prstGeom prst="rect">
              <a:avLst/>
            </a:prstGeom>
            <a:solidFill>
              <a:srgbClr val="0070C0"/>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272" name="Google Shape;272;p12"/>
            <p:cNvGraphicFramePr/>
            <p:nvPr/>
          </p:nvGraphicFramePr>
          <p:xfrm>
            <a:off x="13351740" y="1212839"/>
            <a:ext cx="1587444" cy="857264"/>
          </p:xfrm>
          <a:graphic>
            <a:graphicData uri="http://schemas.openxmlformats.org/presentationml/2006/ole">
              <mc:AlternateContent xmlns:mc="http://schemas.openxmlformats.org/markup-compatibility/2006">
                <mc:Choice xmlns:v="urn:schemas-microsoft-com:vml" Requires="v">
                  <p:oleObj r:id="rId3" imgW="1587444" imgH="857264" progId="CorelDRAW.Graphic.10">
                    <p:embed/>
                  </p:oleObj>
                </mc:Choice>
                <mc:Fallback>
                  <p:oleObj r:id="rId3" imgW="1587444" imgH="857264" progId="CorelDRAW.Graphic.10">
                    <p:embed/>
                    <p:pic>
                      <p:nvPicPr>
                        <p:cNvPr id="272" name="Google Shape;272;p12"/>
                        <p:cNvPicPr preferRelativeResize="0"/>
                        <p:nvPr/>
                      </p:nvPicPr>
                      <p:blipFill rotWithShape="1">
                        <a:blip r:embed="rId4">
                          <a:alphaModFix/>
                        </a:blip>
                        <a:srcRect/>
                        <a:stretch/>
                      </p:blipFill>
                      <p:spPr>
                        <a:xfrm>
                          <a:off x="13351740" y="1212839"/>
                          <a:ext cx="1587444" cy="857264"/>
                        </a:xfrm>
                        <a:prstGeom prst="rect">
                          <a:avLst/>
                        </a:prstGeom>
                        <a:noFill/>
                        <a:ln>
                          <a:noFill/>
                        </a:ln>
                      </p:spPr>
                    </p:pic>
                  </p:oleObj>
                </mc:Fallback>
              </mc:AlternateContent>
            </a:graphicData>
          </a:graphic>
        </p:graphicFrame>
      </p:grpSp>
      <p:sp>
        <p:nvSpPr>
          <p:cNvPr id="273" name="Google Shape;273;p12"/>
          <p:cNvSpPr txBox="1"/>
          <p:nvPr/>
        </p:nvSpPr>
        <p:spPr>
          <a:xfrm>
            <a:off x="893132" y="198970"/>
            <a:ext cx="1776307" cy="830997"/>
          </a:xfrm>
          <a:prstGeom prst="rect">
            <a:avLst/>
          </a:prstGeom>
          <a:solidFill>
            <a:srgbClr val="7030A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4800" b="1">
                <a:solidFill>
                  <a:schemeClr val="lt1"/>
                </a:solidFill>
                <a:latin typeface="Calibri"/>
                <a:ea typeface="Calibri"/>
                <a:cs typeface="Calibri"/>
                <a:sym typeface="Calibri"/>
              </a:rPr>
              <a:t>Fase 1</a:t>
            </a:r>
            <a:endParaRPr/>
          </a:p>
        </p:txBody>
      </p:sp>
      <p:sp>
        <p:nvSpPr>
          <p:cNvPr id="274" name="Google Shape;274;p12"/>
          <p:cNvSpPr txBox="1"/>
          <p:nvPr/>
        </p:nvSpPr>
        <p:spPr>
          <a:xfrm>
            <a:off x="2669439" y="316070"/>
            <a:ext cx="768474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3600">
                <a:solidFill>
                  <a:srgbClr val="7030A0"/>
                </a:solidFill>
                <a:latin typeface="Avenir"/>
                <a:ea typeface="Avenir"/>
                <a:cs typeface="Avenir"/>
                <a:sym typeface="Avenir"/>
              </a:rPr>
              <a:t>Estrategia de comunicaciones</a:t>
            </a:r>
            <a:endParaRPr sz="3600">
              <a:solidFill>
                <a:srgbClr val="7030A0"/>
              </a:solidFill>
              <a:latin typeface="Calibri"/>
              <a:ea typeface="Calibri"/>
              <a:cs typeface="Calibri"/>
              <a:sym typeface="Calibri"/>
            </a:endParaRPr>
          </a:p>
        </p:txBody>
      </p:sp>
      <p:pic>
        <p:nvPicPr>
          <p:cNvPr id="275" name="Google Shape;275;p12"/>
          <p:cNvPicPr preferRelativeResize="0"/>
          <p:nvPr/>
        </p:nvPicPr>
        <p:blipFill rotWithShape="1">
          <a:blip r:embed="rId5">
            <a:alphaModFix/>
          </a:blip>
          <a:srcRect l="38064" t="23366" r="39261" b="35414"/>
          <a:stretch/>
        </p:blipFill>
        <p:spPr>
          <a:xfrm>
            <a:off x="0" y="233043"/>
            <a:ext cx="1282959" cy="1308123"/>
          </a:xfrm>
          <a:prstGeom prst="rect">
            <a:avLst/>
          </a:prstGeom>
          <a:noFill/>
          <a:ln>
            <a:noFill/>
          </a:ln>
        </p:spPr>
      </p:pic>
      <p:sp>
        <p:nvSpPr>
          <p:cNvPr id="276" name="Google Shape;276;p12"/>
          <p:cNvSpPr txBox="1"/>
          <p:nvPr/>
        </p:nvSpPr>
        <p:spPr>
          <a:xfrm>
            <a:off x="7982665" y="5699987"/>
            <a:ext cx="35814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b="1">
                <a:solidFill>
                  <a:schemeClr val="dk1"/>
                </a:solidFill>
                <a:latin typeface="Calibri"/>
                <a:ea typeface="Calibri"/>
                <a:cs typeface="Calibri"/>
                <a:sym typeface="Calibri"/>
              </a:rPr>
              <a:t>GUÍA 1.3. </a:t>
            </a:r>
            <a:r>
              <a:rPr lang="es-CO" sz="1800" b="1">
                <a:solidFill>
                  <a:schemeClr val="dk1"/>
                </a:solidFill>
                <a:latin typeface="Avenir"/>
                <a:ea typeface="Avenir"/>
                <a:cs typeface="Avenir"/>
                <a:sym typeface="Avenir"/>
              </a:rPr>
              <a:t>Orientaciones para la estrategia de comunicaciones</a:t>
            </a:r>
            <a:endParaRPr sz="1800" b="1">
              <a:solidFill>
                <a:schemeClr val="dk1"/>
              </a:solidFill>
              <a:latin typeface="Calibri"/>
              <a:ea typeface="Calibri"/>
              <a:cs typeface="Calibri"/>
              <a:sym typeface="Calibri"/>
            </a:endParaRPr>
          </a:p>
        </p:txBody>
      </p:sp>
      <p:sp>
        <p:nvSpPr>
          <p:cNvPr id="277" name="Google Shape;277;p12"/>
          <p:cNvSpPr txBox="1"/>
          <p:nvPr/>
        </p:nvSpPr>
        <p:spPr>
          <a:xfrm>
            <a:off x="7465634" y="5348780"/>
            <a:ext cx="800100"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6600" b="1">
                <a:solidFill>
                  <a:srgbClr val="7030A0"/>
                </a:solidFill>
                <a:latin typeface="Calibri"/>
                <a:ea typeface="Calibri"/>
                <a:cs typeface="Calibri"/>
                <a:sym typeface="Calibri"/>
              </a:rPr>
              <a:t>+</a:t>
            </a:r>
            <a:endParaRPr sz="1400" b="1">
              <a:solidFill>
                <a:srgbClr val="7030A0"/>
              </a:solidFill>
              <a:latin typeface="Calibri"/>
              <a:ea typeface="Calibri"/>
              <a:cs typeface="Calibri"/>
              <a:sym typeface="Calibri"/>
            </a:endParaRPr>
          </a:p>
        </p:txBody>
      </p:sp>
      <p:sp>
        <p:nvSpPr>
          <p:cNvPr id="278" name="Google Shape;278;p12"/>
          <p:cNvSpPr/>
          <p:nvPr/>
        </p:nvSpPr>
        <p:spPr>
          <a:xfrm>
            <a:off x="0" y="6523152"/>
            <a:ext cx="12278600" cy="334848"/>
          </a:xfrm>
          <a:prstGeom prst="rect">
            <a:avLst/>
          </a:prstGeom>
          <a:solidFill>
            <a:srgbClr val="0070C0">
              <a:alpha val="1254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79" name="Google Shape;279;p12"/>
          <p:cNvSpPr txBox="1"/>
          <p:nvPr/>
        </p:nvSpPr>
        <p:spPr>
          <a:xfrm>
            <a:off x="335608" y="3008618"/>
            <a:ext cx="5104999" cy="3231654"/>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chemeClr val="dk1"/>
              </a:buClr>
              <a:buSzPts val="1700"/>
              <a:buFont typeface="Arial"/>
              <a:buChar char="•"/>
            </a:pPr>
            <a:r>
              <a:rPr lang="es-CO" sz="1700">
                <a:solidFill>
                  <a:schemeClr val="dk1"/>
                </a:solidFill>
                <a:latin typeface="Calibri"/>
                <a:ea typeface="Calibri"/>
                <a:cs typeface="Calibri"/>
                <a:sym typeface="Calibri"/>
              </a:rPr>
              <a:t>Utilizar cuentas oficiales de la entidad territorial o del mandatario de Twitter, Facebook, Instagram y Tik Tok.</a:t>
            </a:r>
            <a:endParaRPr/>
          </a:p>
          <a:p>
            <a:pPr marL="285750" marR="0" lvl="0" indent="-177800" algn="just" rtl="0">
              <a:spcBef>
                <a:spcPts val="0"/>
              </a:spcBef>
              <a:spcAft>
                <a:spcPts val="0"/>
              </a:spcAft>
              <a:buClr>
                <a:schemeClr val="dk1"/>
              </a:buClr>
              <a:buSzPts val="1700"/>
              <a:buFont typeface="Arial"/>
              <a:buNone/>
            </a:pPr>
            <a:endParaRPr sz="170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700"/>
              <a:buFont typeface="Arial"/>
              <a:buChar char="•"/>
            </a:pPr>
            <a:r>
              <a:rPr lang="es-CO" sz="1700">
                <a:solidFill>
                  <a:schemeClr val="dk1"/>
                </a:solidFill>
                <a:latin typeface="Calibri"/>
                <a:ea typeface="Calibri"/>
                <a:cs typeface="Calibri"/>
                <a:sym typeface="Calibri"/>
              </a:rPr>
              <a:t>Realizar ruedas de prensa.</a:t>
            </a:r>
            <a:endParaRPr/>
          </a:p>
          <a:p>
            <a:pPr marL="285750" marR="0" lvl="0" indent="-177800" algn="just" rtl="0">
              <a:spcBef>
                <a:spcPts val="0"/>
              </a:spcBef>
              <a:spcAft>
                <a:spcPts val="0"/>
              </a:spcAft>
              <a:buClr>
                <a:schemeClr val="dk1"/>
              </a:buClr>
              <a:buSzPts val="1700"/>
              <a:buFont typeface="Arial"/>
              <a:buNone/>
            </a:pPr>
            <a:endParaRPr sz="170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700"/>
              <a:buFont typeface="Arial"/>
              <a:buChar char="•"/>
            </a:pPr>
            <a:r>
              <a:rPr lang="es-CO" sz="1700">
                <a:solidFill>
                  <a:schemeClr val="dk1"/>
                </a:solidFill>
                <a:latin typeface="Calibri"/>
                <a:ea typeface="Calibri"/>
                <a:cs typeface="Calibri"/>
                <a:sym typeface="Calibri"/>
              </a:rPr>
              <a:t>Utilizar perifoneo, emisoras comunitarias, televisión local o departamental.</a:t>
            </a:r>
            <a:endParaRPr/>
          </a:p>
          <a:p>
            <a:pPr marL="285750" marR="0" lvl="0" indent="-177800" algn="just" rtl="0">
              <a:spcBef>
                <a:spcPts val="0"/>
              </a:spcBef>
              <a:spcAft>
                <a:spcPts val="0"/>
              </a:spcAft>
              <a:buClr>
                <a:schemeClr val="dk1"/>
              </a:buClr>
              <a:buSzPts val="1700"/>
              <a:buFont typeface="Arial"/>
              <a:buNone/>
            </a:pPr>
            <a:endParaRPr sz="170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700"/>
              <a:buFont typeface="Arial"/>
              <a:buChar char="•"/>
            </a:pPr>
            <a:r>
              <a:rPr lang="es-CO" sz="1700">
                <a:solidFill>
                  <a:schemeClr val="dk1"/>
                </a:solidFill>
                <a:latin typeface="Calibri"/>
                <a:ea typeface="Calibri"/>
                <a:cs typeface="Calibri"/>
                <a:sym typeface="Calibri"/>
              </a:rPr>
              <a:t>Diseñar afiches, volantes, plegables, boletines virtuales o publicados, murales, carteleras, cartillas, entre otros.  </a:t>
            </a:r>
            <a:endParaRPr sz="1700">
              <a:solidFill>
                <a:schemeClr val="dk1"/>
              </a:solidFill>
              <a:latin typeface="Calibri"/>
              <a:ea typeface="Calibri"/>
              <a:cs typeface="Calibri"/>
              <a:sym typeface="Calibri"/>
            </a:endParaRPr>
          </a:p>
        </p:txBody>
      </p:sp>
      <p:sp>
        <p:nvSpPr>
          <p:cNvPr id="280" name="Google Shape;280;p12"/>
          <p:cNvSpPr txBox="1"/>
          <p:nvPr/>
        </p:nvSpPr>
        <p:spPr>
          <a:xfrm>
            <a:off x="534827" y="1572824"/>
            <a:ext cx="1496263" cy="10618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CO" sz="1800">
                <a:solidFill>
                  <a:schemeClr val="dk1"/>
                </a:solidFill>
                <a:latin typeface="Calibri"/>
                <a:ea typeface="Calibri"/>
                <a:cs typeface="Calibri"/>
                <a:sym typeface="Calibri"/>
              </a:rPr>
              <a:t>Medios para</a:t>
            </a:r>
            <a:r>
              <a:rPr lang="es-CO" sz="2000">
                <a:solidFill>
                  <a:schemeClr val="dk1"/>
                </a:solidFill>
                <a:latin typeface="Calibri"/>
                <a:ea typeface="Calibri"/>
                <a:cs typeface="Calibri"/>
                <a:sym typeface="Calibri"/>
              </a:rPr>
              <a:t> </a:t>
            </a:r>
            <a:r>
              <a:rPr lang="es-CO" sz="2300" b="1">
                <a:solidFill>
                  <a:schemeClr val="dk1"/>
                </a:solidFill>
                <a:latin typeface="Calibri"/>
                <a:ea typeface="Calibri"/>
                <a:cs typeface="Calibri"/>
                <a:sym typeface="Calibri"/>
              </a:rPr>
              <a:t>viralizar</a:t>
            </a:r>
            <a:r>
              <a:rPr lang="es-CO" sz="2000" b="1">
                <a:solidFill>
                  <a:schemeClr val="dk1"/>
                </a:solidFill>
                <a:latin typeface="Calibri"/>
                <a:ea typeface="Calibri"/>
                <a:cs typeface="Calibri"/>
                <a:sym typeface="Calibri"/>
              </a:rPr>
              <a:t> </a:t>
            </a:r>
            <a:r>
              <a:rPr lang="es-CO" sz="1800">
                <a:solidFill>
                  <a:schemeClr val="dk1"/>
                </a:solidFill>
                <a:latin typeface="Calibri"/>
                <a:ea typeface="Calibri"/>
                <a:cs typeface="Calibri"/>
                <a:sym typeface="Calibri"/>
              </a:rPr>
              <a:t>la información</a:t>
            </a:r>
            <a:r>
              <a:rPr lang="es-CO" sz="2000">
                <a:solidFill>
                  <a:schemeClr val="dk1"/>
                </a:solidFill>
                <a:latin typeface="Calibri"/>
                <a:ea typeface="Calibri"/>
                <a:cs typeface="Calibri"/>
                <a:sym typeface="Calibri"/>
              </a:rPr>
              <a:t>:</a:t>
            </a:r>
            <a:endParaRPr sz="2000">
              <a:solidFill>
                <a:schemeClr val="dk1"/>
              </a:solidFill>
              <a:latin typeface="Calibri"/>
              <a:ea typeface="Calibri"/>
              <a:cs typeface="Calibri"/>
              <a:sym typeface="Calibri"/>
            </a:endParaRPr>
          </a:p>
        </p:txBody>
      </p:sp>
      <p:sp>
        <p:nvSpPr>
          <p:cNvPr id="281" name="Google Shape;281;p12"/>
          <p:cNvSpPr txBox="1"/>
          <p:nvPr/>
        </p:nvSpPr>
        <p:spPr>
          <a:xfrm>
            <a:off x="6687143" y="2713399"/>
            <a:ext cx="4929334" cy="3493264"/>
          </a:xfrm>
          <a:prstGeom prst="rect">
            <a:avLst/>
          </a:prstGeom>
          <a:noFill/>
          <a:ln>
            <a:noFill/>
          </a:ln>
        </p:spPr>
        <p:txBody>
          <a:bodyPr spcFirstLastPara="1" wrap="square" lIns="91425" tIns="45700" rIns="91425" bIns="45700" anchor="t" anchorCtr="0">
            <a:spAutoFit/>
          </a:bodyPr>
          <a:lstStyle/>
          <a:p>
            <a:pPr marL="285750" marR="0" lvl="0" indent="-177800" algn="just" rtl="0">
              <a:spcBef>
                <a:spcPts val="0"/>
              </a:spcBef>
              <a:spcAft>
                <a:spcPts val="0"/>
              </a:spcAft>
              <a:buClr>
                <a:schemeClr val="dk1"/>
              </a:buClr>
              <a:buSzPts val="1700"/>
              <a:buFont typeface="Arial"/>
              <a:buNone/>
            </a:pPr>
            <a:endParaRPr sz="170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700"/>
              <a:buFont typeface="Arial"/>
              <a:buChar char="•"/>
            </a:pPr>
            <a:r>
              <a:rPr lang="es-CO" sz="1700">
                <a:solidFill>
                  <a:schemeClr val="dk1"/>
                </a:solidFill>
                <a:latin typeface="Calibri"/>
                <a:ea typeface="Calibri"/>
                <a:cs typeface="Calibri"/>
                <a:sym typeface="Calibri"/>
              </a:rPr>
              <a:t>Explicarles qué es, cómo y para qué se realiza la rendición pública de cuentas. </a:t>
            </a:r>
            <a:endParaRPr/>
          </a:p>
          <a:p>
            <a:pPr marL="285750" marR="0" lvl="0" indent="-177800" algn="just" rtl="0">
              <a:spcBef>
                <a:spcPts val="0"/>
              </a:spcBef>
              <a:spcAft>
                <a:spcPts val="0"/>
              </a:spcAft>
              <a:buClr>
                <a:schemeClr val="dk1"/>
              </a:buClr>
              <a:buSzPts val="1700"/>
              <a:buFont typeface="Arial"/>
              <a:buNone/>
            </a:pPr>
            <a:endParaRPr sz="170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700"/>
              <a:buFont typeface="Arial"/>
              <a:buChar char="•"/>
            </a:pPr>
            <a:r>
              <a:rPr lang="es-CO" sz="1700">
                <a:solidFill>
                  <a:schemeClr val="dk1"/>
                </a:solidFill>
                <a:latin typeface="Calibri"/>
                <a:ea typeface="Calibri"/>
                <a:cs typeface="Calibri"/>
                <a:sym typeface="Calibri"/>
              </a:rPr>
              <a:t>Comunicarles el cronograma planteado y los comentos donde su participación es fundamental.</a:t>
            </a:r>
            <a:endParaRPr/>
          </a:p>
          <a:p>
            <a:pPr marL="285750" marR="0" lvl="0" indent="-177800" algn="just" rtl="0">
              <a:spcBef>
                <a:spcPts val="0"/>
              </a:spcBef>
              <a:spcAft>
                <a:spcPts val="0"/>
              </a:spcAft>
              <a:buClr>
                <a:schemeClr val="dk1"/>
              </a:buClr>
              <a:buSzPts val="1700"/>
              <a:buFont typeface="Arial"/>
              <a:buNone/>
            </a:pPr>
            <a:endParaRPr sz="170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700"/>
              <a:buFont typeface="Arial"/>
              <a:buChar char="•"/>
            </a:pPr>
            <a:r>
              <a:rPr lang="es-CO" sz="1700">
                <a:solidFill>
                  <a:schemeClr val="dk1"/>
                </a:solidFill>
                <a:latin typeface="Calibri"/>
                <a:ea typeface="Calibri"/>
                <a:cs typeface="Calibri"/>
                <a:sym typeface="Calibri"/>
              </a:rPr>
              <a:t>Incentivarlos a retroalimentar y contrastar  de acuerdo a su experiencia, la información de la entidad territorial.</a:t>
            </a:r>
            <a:endParaRPr/>
          </a:p>
          <a:p>
            <a:pPr marL="285750" marR="0" lvl="0" indent="-177800" algn="just" rtl="0">
              <a:spcBef>
                <a:spcPts val="0"/>
              </a:spcBef>
              <a:spcAft>
                <a:spcPts val="0"/>
              </a:spcAft>
              <a:buClr>
                <a:schemeClr val="dk1"/>
              </a:buClr>
              <a:buSzPts val="1700"/>
              <a:buFont typeface="Arial"/>
              <a:buNone/>
            </a:pPr>
            <a:endParaRPr sz="1700">
              <a:solidFill>
                <a:schemeClr val="dk1"/>
              </a:solidFill>
              <a:latin typeface="Calibri"/>
              <a:ea typeface="Calibri"/>
              <a:cs typeface="Calibri"/>
              <a:sym typeface="Calibri"/>
            </a:endParaRPr>
          </a:p>
          <a:p>
            <a:pPr marL="285750" marR="0" lvl="0" indent="-177800" algn="just" rtl="0">
              <a:spcBef>
                <a:spcPts val="0"/>
              </a:spcBef>
              <a:spcAft>
                <a:spcPts val="0"/>
              </a:spcAft>
              <a:buClr>
                <a:schemeClr val="dk1"/>
              </a:buClr>
              <a:buSzPts val="1700"/>
              <a:buFont typeface="Arial"/>
              <a:buNone/>
            </a:pPr>
            <a:endParaRPr sz="1700">
              <a:solidFill>
                <a:schemeClr val="dk1"/>
              </a:solidFill>
              <a:latin typeface="Calibri"/>
              <a:ea typeface="Calibri"/>
              <a:cs typeface="Calibri"/>
              <a:sym typeface="Calibri"/>
            </a:endParaRPr>
          </a:p>
          <a:p>
            <a:pPr marL="285750" marR="0" lvl="0" indent="-177800" algn="just" rtl="0">
              <a:spcBef>
                <a:spcPts val="0"/>
              </a:spcBef>
              <a:spcAft>
                <a:spcPts val="0"/>
              </a:spcAft>
              <a:buClr>
                <a:schemeClr val="dk1"/>
              </a:buClr>
              <a:buSzPts val="1700"/>
              <a:buFont typeface="Arial"/>
              <a:buNone/>
            </a:pPr>
            <a:endParaRPr sz="1700">
              <a:solidFill>
                <a:schemeClr val="dk1"/>
              </a:solidFill>
              <a:latin typeface="Calibri"/>
              <a:ea typeface="Calibri"/>
              <a:cs typeface="Calibri"/>
              <a:sym typeface="Calibri"/>
            </a:endParaRPr>
          </a:p>
        </p:txBody>
      </p:sp>
      <p:sp>
        <p:nvSpPr>
          <p:cNvPr id="282" name="Google Shape;282;p12"/>
          <p:cNvSpPr/>
          <p:nvPr/>
        </p:nvSpPr>
        <p:spPr>
          <a:xfrm>
            <a:off x="241300" y="2859635"/>
            <a:ext cx="5892484" cy="668731"/>
          </a:xfrm>
          <a:prstGeom prst="round2DiagRect">
            <a:avLst>
              <a:gd name="adj1" fmla="val 16667"/>
              <a:gd name="adj2" fmla="val 0"/>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83" name="Google Shape;283;p12"/>
          <p:cNvSpPr/>
          <p:nvPr/>
        </p:nvSpPr>
        <p:spPr>
          <a:xfrm>
            <a:off x="203517" y="3781706"/>
            <a:ext cx="5892484" cy="668731"/>
          </a:xfrm>
          <a:prstGeom prst="round2DiagRect">
            <a:avLst>
              <a:gd name="adj1" fmla="val 16667"/>
              <a:gd name="adj2" fmla="val 0"/>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84" name="Google Shape;284;p12"/>
          <p:cNvSpPr/>
          <p:nvPr/>
        </p:nvSpPr>
        <p:spPr>
          <a:xfrm>
            <a:off x="241300" y="4698222"/>
            <a:ext cx="5892484" cy="668731"/>
          </a:xfrm>
          <a:prstGeom prst="round2DiagRect">
            <a:avLst>
              <a:gd name="adj1" fmla="val 16667"/>
              <a:gd name="adj2" fmla="val 0"/>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85" name="Google Shape;285;p12"/>
          <p:cNvSpPr/>
          <p:nvPr/>
        </p:nvSpPr>
        <p:spPr>
          <a:xfrm>
            <a:off x="203516" y="5677587"/>
            <a:ext cx="5892484" cy="668731"/>
          </a:xfrm>
          <a:prstGeom prst="round2DiagRect">
            <a:avLst>
              <a:gd name="adj1" fmla="val 16667"/>
              <a:gd name="adj2" fmla="val 0"/>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286" name="Google Shape;286;p12"/>
          <p:cNvGrpSpPr/>
          <p:nvPr/>
        </p:nvGrpSpPr>
        <p:grpSpPr>
          <a:xfrm>
            <a:off x="2222945" y="2062539"/>
            <a:ext cx="3473767" cy="4235311"/>
            <a:chOff x="2286000" y="1918601"/>
            <a:chExt cx="4032504" cy="4235311"/>
          </a:xfrm>
        </p:grpSpPr>
        <p:cxnSp>
          <p:nvCxnSpPr>
            <p:cNvPr id="287" name="Google Shape;287;p12"/>
            <p:cNvCxnSpPr/>
            <p:nvPr/>
          </p:nvCxnSpPr>
          <p:spPr>
            <a:xfrm>
              <a:off x="2286000" y="1918601"/>
              <a:ext cx="4032504" cy="0"/>
            </a:xfrm>
            <a:prstGeom prst="straightConnector1">
              <a:avLst/>
            </a:prstGeom>
            <a:noFill/>
            <a:ln w="9525" cap="flat" cmpd="thickThin">
              <a:solidFill>
                <a:srgbClr val="BFBFBF"/>
              </a:solidFill>
              <a:prstDash val="lgDashDot"/>
              <a:miter lim="800000"/>
              <a:headEnd type="oval" w="med" len="med"/>
              <a:tailEnd type="oval" w="med" len="med"/>
            </a:ln>
          </p:spPr>
        </p:cxnSp>
        <p:cxnSp>
          <p:nvCxnSpPr>
            <p:cNvPr id="288" name="Google Shape;288;p12"/>
            <p:cNvCxnSpPr/>
            <p:nvPr/>
          </p:nvCxnSpPr>
          <p:spPr>
            <a:xfrm>
              <a:off x="6306312" y="1918601"/>
              <a:ext cx="12192" cy="4235311"/>
            </a:xfrm>
            <a:prstGeom prst="straightConnector1">
              <a:avLst/>
            </a:prstGeom>
            <a:noFill/>
            <a:ln w="9525" cap="flat" cmpd="thickThin">
              <a:solidFill>
                <a:srgbClr val="BFBFBF"/>
              </a:solidFill>
              <a:prstDash val="lgDashDot"/>
              <a:miter lim="800000"/>
              <a:headEnd type="oval" w="med" len="med"/>
              <a:tailEnd type="oval" w="med" len="med"/>
            </a:ln>
          </p:spPr>
        </p:cxnSp>
      </p:grpSp>
      <p:grpSp>
        <p:nvGrpSpPr>
          <p:cNvPr id="289" name="Google Shape;289;p12"/>
          <p:cNvGrpSpPr/>
          <p:nvPr/>
        </p:nvGrpSpPr>
        <p:grpSpPr>
          <a:xfrm flipH="1">
            <a:off x="6188227" y="2062538"/>
            <a:ext cx="3002204" cy="4235311"/>
            <a:chOff x="2286000" y="1918601"/>
            <a:chExt cx="4032504" cy="4235311"/>
          </a:xfrm>
        </p:grpSpPr>
        <p:cxnSp>
          <p:nvCxnSpPr>
            <p:cNvPr id="290" name="Google Shape;290;p12"/>
            <p:cNvCxnSpPr/>
            <p:nvPr/>
          </p:nvCxnSpPr>
          <p:spPr>
            <a:xfrm>
              <a:off x="2286000" y="1918601"/>
              <a:ext cx="4032504" cy="0"/>
            </a:xfrm>
            <a:prstGeom prst="straightConnector1">
              <a:avLst/>
            </a:prstGeom>
            <a:noFill/>
            <a:ln w="9525" cap="flat" cmpd="sng">
              <a:solidFill>
                <a:srgbClr val="BFBFBF"/>
              </a:solidFill>
              <a:prstDash val="lgDashDot"/>
              <a:miter lim="800000"/>
              <a:headEnd type="oval" w="med" len="med"/>
              <a:tailEnd type="oval" w="med" len="med"/>
            </a:ln>
          </p:spPr>
        </p:cxnSp>
        <p:cxnSp>
          <p:nvCxnSpPr>
            <p:cNvPr id="291" name="Google Shape;291;p12"/>
            <p:cNvCxnSpPr/>
            <p:nvPr/>
          </p:nvCxnSpPr>
          <p:spPr>
            <a:xfrm>
              <a:off x="6306312" y="1918601"/>
              <a:ext cx="12192" cy="4235311"/>
            </a:xfrm>
            <a:prstGeom prst="straightConnector1">
              <a:avLst/>
            </a:prstGeom>
            <a:noFill/>
            <a:ln w="9525" cap="flat" cmpd="sng">
              <a:solidFill>
                <a:srgbClr val="BFBFBF"/>
              </a:solidFill>
              <a:prstDash val="lgDashDot"/>
              <a:miter lim="800000"/>
              <a:headEnd type="oval" w="med" len="med"/>
              <a:tailEnd type="oval" w="med" len="med"/>
            </a:ln>
          </p:spPr>
        </p:cxnSp>
      </p:grpSp>
      <p:sp>
        <p:nvSpPr>
          <p:cNvPr id="292" name="Google Shape;292;p12"/>
          <p:cNvSpPr txBox="1"/>
          <p:nvPr/>
        </p:nvSpPr>
        <p:spPr>
          <a:xfrm>
            <a:off x="8890771" y="1567334"/>
            <a:ext cx="2766402" cy="1277273"/>
          </a:xfrm>
          <a:prstGeom prst="rect">
            <a:avLst/>
          </a:prstGeom>
          <a:noFill/>
          <a:ln>
            <a:noFill/>
          </a:ln>
        </p:spPr>
        <p:txBody>
          <a:bodyPr spcFirstLastPara="1" wrap="square" lIns="91425" tIns="45700" rIns="91425" bIns="45700" anchor="t" anchorCtr="0">
            <a:spAutoFit/>
          </a:bodyPr>
          <a:lstStyle/>
          <a:p>
            <a:pPr marL="457200" marR="0" lvl="1" indent="0" algn="just" rtl="0">
              <a:spcBef>
                <a:spcPts val="0"/>
              </a:spcBef>
              <a:spcAft>
                <a:spcPts val="0"/>
              </a:spcAft>
              <a:buNone/>
            </a:pPr>
            <a:r>
              <a:rPr lang="es-CO" sz="1800" b="0" i="0" u="none" strike="noStrike" cap="none">
                <a:solidFill>
                  <a:schemeClr val="dk1"/>
                </a:solidFill>
                <a:latin typeface="Calibri"/>
                <a:ea typeface="Calibri"/>
                <a:cs typeface="Calibri"/>
                <a:sym typeface="Calibri"/>
              </a:rPr>
              <a:t>A las niñas, niños, adolescentes y jóvenes se les debe </a:t>
            </a:r>
            <a:r>
              <a:rPr lang="es-CO" sz="2300" b="1" i="0" u="none" strike="noStrike" cap="none">
                <a:solidFill>
                  <a:schemeClr val="dk1"/>
                </a:solidFill>
                <a:latin typeface="Calibri"/>
                <a:ea typeface="Calibri"/>
                <a:cs typeface="Calibri"/>
                <a:sym typeface="Calibri"/>
              </a:rPr>
              <a:t>convocar </a:t>
            </a:r>
            <a:r>
              <a:rPr lang="es-CO" sz="1800" b="0" i="0" u="none" strike="noStrike" cap="none">
                <a:solidFill>
                  <a:schemeClr val="dk1"/>
                </a:solidFill>
                <a:latin typeface="Calibri"/>
                <a:ea typeface="Calibri"/>
                <a:cs typeface="Calibri"/>
                <a:sym typeface="Calibri"/>
              </a:rPr>
              <a:t>para:</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grpSp>
        <p:nvGrpSpPr>
          <p:cNvPr id="298" name="Google Shape;298;p13"/>
          <p:cNvGrpSpPr/>
          <p:nvPr/>
        </p:nvGrpSpPr>
        <p:grpSpPr>
          <a:xfrm>
            <a:off x="10479372" y="0"/>
            <a:ext cx="1712628" cy="1015663"/>
            <a:chOff x="13226556" y="1171042"/>
            <a:chExt cx="1712628" cy="1015663"/>
          </a:xfrm>
        </p:grpSpPr>
        <p:sp>
          <p:nvSpPr>
            <p:cNvPr id="299" name="Google Shape;299;p13"/>
            <p:cNvSpPr/>
            <p:nvPr/>
          </p:nvSpPr>
          <p:spPr>
            <a:xfrm>
              <a:off x="13226556" y="1171042"/>
              <a:ext cx="1712628" cy="1015663"/>
            </a:xfrm>
            <a:prstGeom prst="rect">
              <a:avLst/>
            </a:prstGeom>
            <a:solidFill>
              <a:srgbClr val="0070C0"/>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300" name="Google Shape;300;p13"/>
            <p:cNvGraphicFramePr/>
            <p:nvPr/>
          </p:nvGraphicFramePr>
          <p:xfrm>
            <a:off x="13351740" y="1212839"/>
            <a:ext cx="1587444" cy="857264"/>
          </p:xfrm>
          <a:graphic>
            <a:graphicData uri="http://schemas.openxmlformats.org/presentationml/2006/ole">
              <mc:AlternateContent xmlns:mc="http://schemas.openxmlformats.org/markup-compatibility/2006">
                <mc:Choice xmlns:v="urn:schemas-microsoft-com:vml" Requires="v">
                  <p:oleObj r:id="rId3" imgW="1587444" imgH="857264" progId="CorelDRAW.Graphic.10">
                    <p:embed/>
                  </p:oleObj>
                </mc:Choice>
                <mc:Fallback>
                  <p:oleObj r:id="rId3" imgW="1587444" imgH="857264" progId="CorelDRAW.Graphic.10">
                    <p:embed/>
                    <p:pic>
                      <p:nvPicPr>
                        <p:cNvPr id="300" name="Google Shape;300;p13"/>
                        <p:cNvPicPr preferRelativeResize="0"/>
                        <p:nvPr/>
                      </p:nvPicPr>
                      <p:blipFill rotWithShape="1">
                        <a:blip r:embed="rId4">
                          <a:alphaModFix/>
                        </a:blip>
                        <a:srcRect/>
                        <a:stretch/>
                      </p:blipFill>
                      <p:spPr>
                        <a:xfrm>
                          <a:off x="13351740" y="1212839"/>
                          <a:ext cx="1587444" cy="857264"/>
                        </a:xfrm>
                        <a:prstGeom prst="rect">
                          <a:avLst/>
                        </a:prstGeom>
                        <a:noFill/>
                        <a:ln>
                          <a:noFill/>
                        </a:ln>
                      </p:spPr>
                    </p:pic>
                  </p:oleObj>
                </mc:Fallback>
              </mc:AlternateContent>
            </a:graphicData>
          </a:graphic>
        </p:graphicFrame>
      </p:grpSp>
      <p:sp>
        <p:nvSpPr>
          <p:cNvPr id="301" name="Google Shape;301;p13"/>
          <p:cNvSpPr txBox="1"/>
          <p:nvPr/>
        </p:nvSpPr>
        <p:spPr>
          <a:xfrm>
            <a:off x="893132" y="198970"/>
            <a:ext cx="1776307" cy="830997"/>
          </a:xfrm>
          <a:prstGeom prst="rect">
            <a:avLst/>
          </a:prstGeom>
          <a:solidFill>
            <a:srgbClr val="7030A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4800" b="1">
                <a:solidFill>
                  <a:schemeClr val="lt1"/>
                </a:solidFill>
                <a:latin typeface="Calibri"/>
                <a:ea typeface="Calibri"/>
                <a:cs typeface="Calibri"/>
                <a:sym typeface="Calibri"/>
              </a:rPr>
              <a:t>Fase 1</a:t>
            </a:r>
            <a:endParaRPr/>
          </a:p>
        </p:txBody>
      </p:sp>
      <p:sp>
        <p:nvSpPr>
          <p:cNvPr id="302" name="Google Shape;302;p13"/>
          <p:cNvSpPr txBox="1"/>
          <p:nvPr/>
        </p:nvSpPr>
        <p:spPr>
          <a:xfrm>
            <a:off x="2732031" y="316381"/>
            <a:ext cx="768474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3200">
                <a:solidFill>
                  <a:srgbClr val="7030A0"/>
                </a:solidFill>
                <a:latin typeface="Avenir"/>
                <a:ea typeface="Avenir"/>
                <a:cs typeface="Avenir"/>
                <a:sym typeface="Avenir"/>
              </a:rPr>
              <a:t>Datos de organizaciones y carta de invitación</a:t>
            </a:r>
            <a:endParaRPr sz="3200">
              <a:solidFill>
                <a:srgbClr val="7030A0"/>
              </a:solidFill>
              <a:latin typeface="Calibri"/>
              <a:ea typeface="Calibri"/>
              <a:cs typeface="Calibri"/>
              <a:sym typeface="Calibri"/>
            </a:endParaRPr>
          </a:p>
        </p:txBody>
      </p:sp>
      <p:pic>
        <p:nvPicPr>
          <p:cNvPr id="303" name="Google Shape;303;p13"/>
          <p:cNvPicPr preferRelativeResize="0"/>
          <p:nvPr/>
        </p:nvPicPr>
        <p:blipFill rotWithShape="1">
          <a:blip r:embed="rId5">
            <a:alphaModFix/>
          </a:blip>
          <a:srcRect l="38064" t="23366" r="39261" b="35414"/>
          <a:stretch/>
        </p:blipFill>
        <p:spPr>
          <a:xfrm>
            <a:off x="0" y="233043"/>
            <a:ext cx="1282959" cy="1308123"/>
          </a:xfrm>
          <a:prstGeom prst="rect">
            <a:avLst/>
          </a:prstGeom>
          <a:noFill/>
          <a:ln>
            <a:noFill/>
          </a:ln>
        </p:spPr>
      </p:pic>
      <p:sp>
        <p:nvSpPr>
          <p:cNvPr id="304" name="Google Shape;304;p13"/>
          <p:cNvSpPr txBox="1"/>
          <p:nvPr/>
        </p:nvSpPr>
        <p:spPr>
          <a:xfrm>
            <a:off x="5181600" y="5674483"/>
            <a:ext cx="7097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b="1">
                <a:solidFill>
                  <a:schemeClr val="dk1"/>
                </a:solidFill>
                <a:latin typeface="Avenir"/>
                <a:ea typeface="Avenir"/>
                <a:cs typeface="Avenir"/>
                <a:sym typeface="Avenir"/>
              </a:rPr>
              <a:t>GUÍA 1.4  Base datos de organizaciones de la sociedad civil</a:t>
            </a:r>
            <a:endParaRPr/>
          </a:p>
          <a:p>
            <a:pPr marL="0" marR="0" lvl="0" indent="0" algn="l" rtl="0">
              <a:spcBef>
                <a:spcPts val="0"/>
              </a:spcBef>
              <a:spcAft>
                <a:spcPts val="0"/>
              </a:spcAft>
              <a:buNone/>
            </a:pPr>
            <a:r>
              <a:rPr lang="es-CO" sz="1800" b="1">
                <a:solidFill>
                  <a:schemeClr val="dk1"/>
                </a:solidFill>
                <a:latin typeface="Avenir"/>
                <a:ea typeface="Avenir"/>
                <a:cs typeface="Avenir"/>
                <a:sym typeface="Avenir"/>
              </a:rPr>
              <a:t>GUÍA 1.5  Modelo de carta para convocar a las organizaciones sociales</a:t>
            </a:r>
            <a:endParaRPr sz="3600" b="1">
              <a:solidFill>
                <a:schemeClr val="dk1"/>
              </a:solidFill>
              <a:latin typeface="Avenir"/>
              <a:ea typeface="Avenir"/>
              <a:cs typeface="Avenir"/>
              <a:sym typeface="Avenir"/>
            </a:endParaRPr>
          </a:p>
        </p:txBody>
      </p:sp>
      <p:sp>
        <p:nvSpPr>
          <p:cNvPr id="305" name="Google Shape;305;p13"/>
          <p:cNvSpPr txBox="1"/>
          <p:nvPr/>
        </p:nvSpPr>
        <p:spPr>
          <a:xfrm>
            <a:off x="4621650" y="5355530"/>
            <a:ext cx="800100"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6600" b="1">
                <a:solidFill>
                  <a:srgbClr val="7030A0"/>
                </a:solidFill>
                <a:latin typeface="Calibri"/>
                <a:ea typeface="Calibri"/>
                <a:cs typeface="Calibri"/>
                <a:sym typeface="Calibri"/>
              </a:rPr>
              <a:t>+</a:t>
            </a:r>
            <a:endParaRPr sz="1400" b="1">
              <a:solidFill>
                <a:srgbClr val="7030A0"/>
              </a:solidFill>
              <a:latin typeface="Calibri"/>
              <a:ea typeface="Calibri"/>
              <a:cs typeface="Calibri"/>
              <a:sym typeface="Calibri"/>
            </a:endParaRPr>
          </a:p>
        </p:txBody>
      </p:sp>
      <p:sp>
        <p:nvSpPr>
          <p:cNvPr id="306" name="Google Shape;306;p13"/>
          <p:cNvSpPr/>
          <p:nvPr/>
        </p:nvSpPr>
        <p:spPr>
          <a:xfrm>
            <a:off x="0" y="6523152"/>
            <a:ext cx="12278600" cy="334848"/>
          </a:xfrm>
          <a:prstGeom prst="rect">
            <a:avLst/>
          </a:prstGeom>
          <a:solidFill>
            <a:srgbClr val="0070C0">
              <a:alpha val="1254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07" name="Google Shape;307;p13"/>
          <p:cNvSpPr txBox="1"/>
          <p:nvPr/>
        </p:nvSpPr>
        <p:spPr>
          <a:xfrm>
            <a:off x="2684128" y="1843950"/>
            <a:ext cx="8298903" cy="3308598"/>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2000"/>
              <a:buFont typeface="Arial"/>
              <a:buChar char="•"/>
            </a:pPr>
            <a:r>
              <a:rPr lang="es-CO" sz="2000">
                <a:solidFill>
                  <a:schemeClr val="dk1"/>
                </a:solidFill>
                <a:latin typeface="Calibri"/>
                <a:ea typeface="Calibri"/>
                <a:cs typeface="Calibri"/>
                <a:sym typeface="Calibri"/>
              </a:rPr>
              <a:t>Es indispensable que la entidad territorial identifique todas las </a:t>
            </a:r>
            <a:r>
              <a:rPr lang="es-CO" sz="2300" b="1">
                <a:solidFill>
                  <a:schemeClr val="dk1"/>
                </a:solidFill>
                <a:latin typeface="Calibri"/>
                <a:ea typeface="Calibri"/>
                <a:cs typeface="Calibri"/>
                <a:sym typeface="Calibri"/>
              </a:rPr>
              <a:t>organizaciones de sociedad civil y de cooperación </a:t>
            </a:r>
            <a:r>
              <a:rPr lang="es-CO" sz="2000">
                <a:solidFill>
                  <a:schemeClr val="dk1"/>
                </a:solidFill>
                <a:latin typeface="Calibri"/>
                <a:ea typeface="Calibri"/>
                <a:cs typeface="Calibri"/>
                <a:sym typeface="Calibri"/>
              </a:rPr>
              <a:t>que trabajen asuntos de niñez y juventud en el territorio.</a:t>
            </a:r>
            <a:endParaRPr/>
          </a:p>
          <a:p>
            <a:pPr marL="342900" marR="0" lvl="0" indent="-215900" algn="just" rtl="0">
              <a:spcBef>
                <a:spcPts val="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2000"/>
              <a:buFont typeface="Arial"/>
              <a:buChar char="•"/>
            </a:pPr>
            <a:r>
              <a:rPr lang="es-CO" sz="2000">
                <a:solidFill>
                  <a:schemeClr val="dk1"/>
                </a:solidFill>
                <a:latin typeface="Calibri"/>
                <a:ea typeface="Calibri"/>
                <a:cs typeface="Calibri"/>
                <a:sym typeface="Calibri"/>
              </a:rPr>
              <a:t>Se debe elaborar una </a:t>
            </a:r>
            <a:r>
              <a:rPr lang="es-CO" sz="2300" b="1">
                <a:solidFill>
                  <a:schemeClr val="dk1"/>
                </a:solidFill>
                <a:latin typeface="Calibri"/>
                <a:ea typeface="Calibri"/>
                <a:cs typeface="Calibri"/>
                <a:sym typeface="Calibri"/>
              </a:rPr>
              <a:t>base de datos</a:t>
            </a:r>
            <a:r>
              <a:rPr lang="es-CO" sz="2000">
                <a:solidFill>
                  <a:schemeClr val="dk1"/>
                </a:solidFill>
                <a:latin typeface="Calibri"/>
                <a:ea typeface="Calibri"/>
                <a:cs typeface="Calibri"/>
                <a:sym typeface="Calibri"/>
              </a:rPr>
              <a:t>, que facilite su convocatoria en las fases en las que son requeridas. </a:t>
            </a:r>
            <a:endParaRPr/>
          </a:p>
          <a:p>
            <a:pPr marL="342900" marR="0" lvl="0" indent="-215900" algn="just" rtl="0">
              <a:spcBef>
                <a:spcPts val="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2000"/>
              <a:buFont typeface="Arial"/>
              <a:buChar char="•"/>
            </a:pPr>
            <a:r>
              <a:rPr lang="es-CO" sz="2000">
                <a:solidFill>
                  <a:schemeClr val="dk1"/>
                </a:solidFill>
                <a:latin typeface="Calibri"/>
                <a:ea typeface="Calibri"/>
                <a:cs typeface="Calibri"/>
                <a:sym typeface="Calibri"/>
              </a:rPr>
              <a:t>Para mantener una comunicación formal y fluida, se sugiere enviarle a cada organización una </a:t>
            </a:r>
            <a:r>
              <a:rPr lang="es-CO" sz="2300" b="1">
                <a:solidFill>
                  <a:schemeClr val="dk1"/>
                </a:solidFill>
                <a:latin typeface="Calibri"/>
                <a:ea typeface="Calibri"/>
                <a:cs typeface="Calibri"/>
                <a:sym typeface="Calibri"/>
              </a:rPr>
              <a:t>carta</a:t>
            </a:r>
            <a:r>
              <a:rPr lang="es-CO" sz="2000">
                <a:solidFill>
                  <a:schemeClr val="dk1"/>
                </a:solidFill>
                <a:latin typeface="Calibri"/>
                <a:ea typeface="Calibri"/>
                <a:cs typeface="Calibri"/>
                <a:sym typeface="Calibri"/>
              </a:rPr>
              <a:t> que explique brevemente el proceso de RPC, y cuándo podrá ser requerida su participación.  </a:t>
            </a:r>
            <a:endParaRPr/>
          </a:p>
        </p:txBody>
      </p:sp>
      <p:pic>
        <p:nvPicPr>
          <p:cNvPr id="308" name="Google Shape;308;p13" descr="Diseño de iconos de iconos de computadora, organización centrada en la red,  texto, negro, organización centrada en la red png | PNGWing"/>
          <p:cNvPicPr preferRelativeResize="0"/>
          <p:nvPr/>
        </p:nvPicPr>
        <p:blipFill rotWithShape="1">
          <a:blip r:embed="rId6">
            <a:alphaModFix/>
          </a:blip>
          <a:srcRect/>
          <a:stretch/>
        </p:blipFill>
        <p:spPr>
          <a:xfrm>
            <a:off x="20961" y="2743420"/>
            <a:ext cx="3125986" cy="173967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grpSp>
        <p:nvGrpSpPr>
          <p:cNvPr id="314" name="Google Shape;314;p14"/>
          <p:cNvGrpSpPr/>
          <p:nvPr/>
        </p:nvGrpSpPr>
        <p:grpSpPr>
          <a:xfrm>
            <a:off x="10479372" y="0"/>
            <a:ext cx="1712628" cy="1015663"/>
            <a:chOff x="13226556" y="1171042"/>
            <a:chExt cx="1712628" cy="1015663"/>
          </a:xfrm>
        </p:grpSpPr>
        <p:sp>
          <p:nvSpPr>
            <p:cNvPr id="315" name="Google Shape;315;p14"/>
            <p:cNvSpPr/>
            <p:nvPr/>
          </p:nvSpPr>
          <p:spPr>
            <a:xfrm>
              <a:off x="13226556" y="1171042"/>
              <a:ext cx="1712628" cy="1015663"/>
            </a:xfrm>
            <a:prstGeom prst="rect">
              <a:avLst/>
            </a:prstGeom>
            <a:solidFill>
              <a:srgbClr val="0070C0"/>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316" name="Google Shape;316;p14"/>
            <p:cNvGraphicFramePr/>
            <p:nvPr/>
          </p:nvGraphicFramePr>
          <p:xfrm>
            <a:off x="13351740" y="1212839"/>
            <a:ext cx="1587444" cy="857264"/>
          </p:xfrm>
          <a:graphic>
            <a:graphicData uri="http://schemas.openxmlformats.org/presentationml/2006/ole">
              <mc:AlternateContent xmlns:mc="http://schemas.openxmlformats.org/markup-compatibility/2006">
                <mc:Choice xmlns:v="urn:schemas-microsoft-com:vml" Requires="v">
                  <p:oleObj r:id="rId3" imgW="1587444" imgH="857264" progId="CorelDRAW.Graphic.10">
                    <p:embed/>
                  </p:oleObj>
                </mc:Choice>
                <mc:Fallback>
                  <p:oleObj r:id="rId3" imgW="1587444" imgH="857264" progId="CorelDRAW.Graphic.10">
                    <p:embed/>
                    <p:pic>
                      <p:nvPicPr>
                        <p:cNvPr id="316" name="Google Shape;316;p14"/>
                        <p:cNvPicPr preferRelativeResize="0"/>
                        <p:nvPr/>
                      </p:nvPicPr>
                      <p:blipFill rotWithShape="1">
                        <a:blip r:embed="rId4">
                          <a:alphaModFix/>
                        </a:blip>
                        <a:srcRect/>
                        <a:stretch/>
                      </p:blipFill>
                      <p:spPr>
                        <a:xfrm>
                          <a:off x="13351740" y="1212839"/>
                          <a:ext cx="1587444" cy="857264"/>
                        </a:xfrm>
                        <a:prstGeom prst="rect">
                          <a:avLst/>
                        </a:prstGeom>
                        <a:noFill/>
                        <a:ln>
                          <a:noFill/>
                        </a:ln>
                      </p:spPr>
                    </p:pic>
                  </p:oleObj>
                </mc:Fallback>
              </mc:AlternateContent>
            </a:graphicData>
          </a:graphic>
        </p:graphicFrame>
      </p:grpSp>
      <p:sp>
        <p:nvSpPr>
          <p:cNvPr id="317" name="Google Shape;317;p14"/>
          <p:cNvSpPr txBox="1"/>
          <p:nvPr/>
        </p:nvSpPr>
        <p:spPr>
          <a:xfrm>
            <a:off x="893132" y="198970"/>
            <a:ext cx="1776307" cy="830997"/>
          </a:xfrm>
          <a:prstGeom prst="rect">
            <a:avLst/>
          </a:prstGeom>
          <a:solidFill>
            <a:srgbClr val="7030A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4800" b="1">
                <a:solidFill>
                  <a:schemeClr val="lt1"/>
                </a:solidFill>
                <a:latin typeface="Calibri"/>
                <a:ea typeface="Calibri"/>
                <a:cs typeface="Calibri"/>
                <a:sym typeface="Calibri"/>
              </a:rPr>
              <a:t>Fase 1</a:t>
            </a:r>
            <a:endParaRPr/>
          </a:p>
        </p:txBody>
      </p:sp>
      <p:sp>
        <p:nvSpPr>
          <p:cNvPr id="318" name="Google Shape;318;p14"/>
          <p:cNvSpPr txBox="1"/>
          <p:nvPr/>
        </p:nvSpPr>
        <p:spPr>
          <a:xfrm>
            <a:off x="2732031" y="324347"/>
            <a:ext cx="768474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3600">
                <a:solidFill>
                  <a:srgbClr val="7030A0"/>
                </a:solidFill>
                <a:latin typeface="Avenir"/>
                <a:ea typeface="Avenir"/>
                <a:cs typeface="Avenir"/>
                <a:sym typeface="Avenir"/>
              </a:rPr>
              <a:t>Productos esperados</a:t>
            </a:r>
            <a:endParaRPr sz="3600">
              <a:solidFill>
                <a:srgbClr val="7030A0"/>
              </a:solidFill>
              <a:latin typeface="Avenir"/>
              <a:ea typeface="Avenir"/>
              <a:cs typeface="Avenir"/>
              <a:sym typeface="Avenir"/>
            </a:endParaRPr>
          </a:p>
        </p:txBody>
      </p:sp>
      <p:pic>
        <p:nvPicPr>
          <p:cNvPr id="319" name="Google Shape;319;p14"/>
          <p:cNvPicPr preferRelativeResize="0"/>
          <p:nvPr/>
        </p:nvPicPr>
        <p:blipFill rotWithShape="1">
          <a:blip r:embed="rId5">
            <a:alphaModFix/>
          </a:blip>
          <a:srcRect l="38064" t="23366" r="39261" b="35414"/>
          <a:stretch/>
        </p:blipFill>
        <p:spPr>
          <a:xfrm>
            <a:off x="0" y="233043"/>
            <a:ext cx="1282959" cy="1308123"/>
          </a:xfrm>
          <a:prstGeom prst="rect">
            <a:avLst/>
          </a:prstGeom>
          <a:noFill/>
          <a:ln>
            <a:noFill/>
          </a:ln>
        </p:spPr>
      </p:pic>
      <p:sp>
        <p:nvSpPr>
          <p:cNvPr id="320" name="Google Shape;320;p14"/>
          <p:cNvSpPr/>
          <p:nvPr/>
        </p:nvSpPr>
        <p:spPr>
          <a:xfrm>
            <a:off x="0" y="6523152"/>
            <a:ext cx="12278600" cy="334848"/>
          </a:xfrm>
          <a:prstGeom prst="rect">
            <a:avLst/>
          </a:prstGeom>
          <a:solidFill>
            <a:srgbClr val="0070C0">
              <a:alpha val="1254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21" name="Google Shape;321;p14"/>
          <p:cNvSpPr/>
          <p:nvPr/>
        </p:nvSpPr>
        <p:spPr>
          <a:xfrm>
            <a:off x="1" y="5978102"/>
            <a:ext cx="12278600" cy="1359952"/>
          </a:xfrm>
          <a:prstGeom prst="rect">
            <a:avLst/>
          </a:prstGeom>
          <a:solidFill>
            <a:srgbClr val="0070C0">
              <a:alpha val="1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22" name="Google Shape;322;p14"/>
          <p:cNvPicPr preferRelativeResize="0"/>
          <p:nvPr/>
        </p:nvPicPr>
        <p:blipFill rotWithShape="1">
          <a:blip r:embed="rId6">
            <a:alphaModFix/>
          </a:blip>
          <a:srcRect/>
          <a:stretch/>
        </p:blipFill>
        <p:spPr>
          <a:xfrm>
            <a:off x="-14999" y="5506858"/>
            <a:ext cx="12192000" cy="1596167"/>
          </a:xfrm>
          <a:prstGeom prst="rect">
            <a:avLst/>
          </a:prstGeom>
          <a:noFill/>
          <a:ln>
            <a:noFill/>
          </a:ln>
        </p:spPr>
      </p:pic>
      <p:sp>
        <p:nvSpPr>
          <p:cNvPr id="323" name="Google Shape;323;p14"/>
          <p:cNvSpPr txBox="1"/>
          <p:nvPr/>
        </p:nvSpPr>
        <p:spPr>
          <a:xfrm>
            <a:off x="1679684" y="1916079"/>
            <a:ext cx="7684749" cy="43088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CO" sz="2200">
                <a:solidFill>
                  <a:schemeClr val="dk1"/>
                </a:solidFill>
                <a:latin typeface="Calibri"/>
                <a:ea typeface="Calibri"/>
                <a:cs typeface="Calibri"/>
                <a:sym typeface="Calibri"/>
              </a:rPr>
              <a:t>Equipo técnico territorial designado para el proceso de RPC</a:t>
            </a:r>
            <a:endParaRPr/>
          </a:p>
        </p:txBody>
      </p:sp>
      <p:sp>
        <p:nvSpPr>
          <p:cNvPr id="324" name="Google Shape;324;p14"/>
          <p:cNvSpPr/>
          <p:nvPr/>
        </p:nvSpPr>
        <p:spPr>
          <a:xfrm>
            <a:off x="893132" y="1821107"/>
            <a:ext cx="656010" cy="620833"/>
          </a:xfrm>
          <a:custGeom>
            <a:avLst/>
            <a:gdLst/>
            <a:ahLst/>
            <a:cxnLst/>
            <a:rect l="l" t="t" r="r" b="b"/>
            <a:pathLst>
              <a:path w="723499" h="723500" extrusionOk="0">
                <a:moveTo>
                  <a:pt x="361750" y="19050"/>
                </a:moveTo>
                <a:cubicBezTo>
                  <a:pt x="551018" y="19050"/>
                  <a:pt x="704450" y="172482"/>
                  <a:pt x="704450" y="361750"/>
                </a:cubicBezTo>
                <a:cubicBezTo>
                  <a:pt x="704450" y="551019"/>
                  <a:pt x="551018" y="704450"/>
                  <a:pt x="361750" y="704450"/>
                </a:cubicBezTo>
                <a:cubicBezTo>
                  <a:pt x="172482" y="704450"/>
                  <a:pt x="19050" y="551019"/>
                  <a:pt x="19050" y="361750"/>
                </a:cubicBezTo>
                <a:cubicBezTo>
                  <a:pt x="19265" y="172571"/>
                  <a:pt x="172571" y="19265"/>
                  <a:pt x="361750" y="19050"/>
                </a:cubicBezTo>
                <a:moveTo>
                  <a:pt x="361750" y="0"/>
                </a:moveTo>
                <a:cubicBezTo>
                  <a:pt x="161961" y="0"/>
                  <a:pt x="0" y="161961"/>
                  <a:pt x="0" y="361750"/>
                </a:cubicBezTo>
                <a:cubicBezTo>
                  <a:pt x="0" y="561539"/>
                  <a:pt x="161961" y="723500"/>
                  <a:pt x="361750" y="723500"/>
                </a:cubicBezTo>
                <a:cubicBezTo>
                  <a:pt x="561539" y="723500"/>
                  <a:pt x="723500" y="561539"/>
                  <a:pt x="723500" y="361750"/>
                </a:cubicBezTo>
                <a:cubicBezTo>
                  <a:pt x="723594" y="162056"/>
                  <a:pt x="561787" y="94"/>
                  <a:pt x="362093" y="0"/>
                </a:cubicBezTo>
                <a:cubicBezTo>
                  <a:pt x="361979" y="0"/>
                  <a:pt x="361864" y="0"/>
                  <a:pt x="361750" y="0"/>
                </a:cubicBezTo>
                <a:close/>
              </a:path>
            </a:pathLst>
          </a:custGeom>
          <a:solidFill>
            <a:srgbClr val="000000"/>
          </a:solidFill>
          <a:ln w="9525" cap="flat" cmpd="sng">
            <a:solidFill>
              <a:srgbClr val="79BEE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2800">
                <a:solidFill>
                  <a:srgbClr val="7030A0"/>
                </a:solidFill>
                <a:latin typeface="Calibri"/>
                <a:ea typeface="Calibri"/>
                <a:cs typeface="Calibri"/>
                <a:sym typeface="Calibri"/>
              </a:rPr>
              <a:t>1</a:t>
            </a:r>
            <a:endParaRPr sz="1600">
              <a:solidFill>
                <a:srgbClr val="7030A0"/>
              </a:solidFill>
              <a:latin typeface="Calibri"/>
              <a:ea typeface="Calibri"/>
              <a:cs typeface="Calibri"/>
              <a:sym typeface="Calibri"/>
            </a:endParaRPr>
          </a:p>
        </p:txBody>
      </p:sp>
      <p:sp>
        <p:nvSpPr>
          <p:cNvPr id="325" name="Google Shape;325;p14"/>
          <p:cNvSpPr/>
          <p:nvPr/>
        </p:nvSpPr>
        <p:spPr>
          <a:xfrm>
            <a:off x="893132" y="2620962"/>
            <a:ext cx="656010" cy="620833"/>
          </a:xfrm>
          <a:custGeom>
            <a:avLst/>
            <a:gdLst/>
            <a:ahLst/>
            <a:cxnLst/>
            <a:rect l="l" t="t" r="r" b="b"/>
            <a:pathLst>
              <a:path w="723499" h="723500" extrusionOk="0">
                <a:moveTo>
                  <a:pt x="361750" y="19050"/>
                </a:moveTo>
                <a:cubicBezTo>
                  <a:pt x="551018" y="19050"/>
                  <a:pt x="704450" y="172482"/>
                  <a:pt x="704450" y="361750"/>
                </a:cubicBezTo>
                <a:cubicBezTo>
                  <a:pt x="704450" y="551019"/>
                  <a:pt x="551018" y="704450"/>
                  <a:pt x="361750" y="704450"/>
                </a:cubicBezTo>
                <a:cubicBezTo>
                  <a:pt x="172482" y="704450"/>
                  <a:pt x="19050" y="551019"/>
                  <a:pt x="19050" y="361750"/>
                </a:cubicBezTo>
                <a:cubicBezTo>
                  <a:pt x="19265" y="172571"/>
                  <a:pt x="172571" y="19265"/>
                  <a:pt x="361750" y="19050"/>
                </a:cubicBezTo>
                <a:moveTo>
                  <a:pt x="361750" y="0"/>
                </a:moveTo>
                <a:cubicBezTo>
                  <a:pt x="161961" y="0"/>
                  <a:pt x="0" y="161961"/>
                  <a:pt x="0" y="361750"/>
                </a:cubicBezTo>
                <a:cubicBezTo>
                  <a:pt x="0" y="561539"/>
                  <a:pt x="161961" y="723500"/>
                  <a:pt x="361750" y="723500"/>
                </a:cubicBezTo>
                <a:cubicBezTo>
                  <a:pt x="561539" y="723500"/>
                  <a:pt x="723500" y="561539"/>
                  <a:pt x="723500" y="361750"/>
                </a:cubicBezTo>
                <a:cubicBezTo>
                  <a:pt x="723594" y="162056"/>
                  <a:pt x="561787" y="94"/>
                  <a:pt x="362093" y="0"/>
                </a:cubicBezTo>
                <a:cubicBezTo>
                  <a:pt x="361979" y="0"/>
                  <a:pt x="361864" y="0"/>
                  <a:pt x="361750" y="0"/>
                </a:cubicBezTo>
                <a:close/>
              </a:path>
            </a:pathLst>
          </a:custGeom>
          <a:solidFill>
            <a:srgbClr val="000000"/>
          </a:solidFill>
          <a:ln w="9525" cap="flat" cmpd="sng">
            <a:solidFill>
              <a:srgbClr val="79BEE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2800">
                <a:solidFill>
                  <a:srgbClr val="7030A0"/>
                </a:solidFill>
                <a:latin typeface="Calibri"/>
                <a:ea typeface="Calibri"/>
                <a:cs typeface="Calibri"/>
                <a:sym typeface="Calibri"/>
              </a:rPr>
              <a:t>2</a:t>
            </a:r>
            <a:endParaRPr sz="1600">
              <a:solidFill>
                <a:srgbClr val="7030A0"/>
              </a:solidFill>
              <a:latin typeface="Calibri"/>
              <a:ea typeface="Calibri"/>
              <a:cs typeface="Calibri"/>
              <a:sym typeface="Calibri"/>
            </a:endParaRPr>
          </a:p>
        </p:txBody>
      </p:sp>
      <p:sp>
        <p:nvSpPr>
          <p:cNvPr id="326" name="Google Shape;326;p14"/>
          <p:cNvSpPr/>
          <p:nvPr/>
        </p:nvSpPr>
        <p:spPr>
          <a:xfrm>
            <a:off x="893132" y="3420817"/>
            <a:ext cx="656010" cy="620833"/>
          </a:xfrm>
          <a:custGeom>
            <a:avLst/>
            <a:gdLst/>
            <a:ahLst/>
            <a:cxnLst/>
            <a:rect l="l" t="t" r="r" b="b"/>
            <a:pathLst>
              <a:path w="723499" h="723500" extrusionOk="0">
                <a:moveTo>
                  <a:pt x="361750" y="19050"/>
                </a:moveTo>
                <a:cubicBezTo>
                  <a:pt x="551018" y="19050"/>
                  <a:pt x="704450" y="172482"/>
                  <a:pt x="704450" y="361750"/>
                </a:cubicBezTo>
                <a:cubicBezTo>
                  <a:pt x="704450" y="551019"/>
                  <a:pt x="551018" y="704450"/>
                  <a:pt x="361750" y="704450"/>
                </a:cubicBezTo>
                <a:cubicBezTo>
                  <a:pt x="172482" y="704450"/>
                  <a:pt x="19050" y="551019"/>
                  <a:pt x="19050" y="361750"/>
                </a:cubicBezTo>
                <a:cubicBezTo>
                  <a:pt x="19265" y="172571"/>
                  <a:pt x="172571" y="19265"/>
                  <a:pt x="361750" y="19050"/>
                </a:cubicBezTo>
                <a:moveTo>
                  <a:pt x="361750" y="0"/>
                </a:moveTo>
                <a:cubicBezTo>
                  <a:pt x="161961" y="0"/>
                  <a:pt x="0" y="161961"/>
                  <a:pt x="0" y="361750"/>
                </a:cubicBezTo>
                <a:cubicBezTo>
                  <a:pt x="0" y="561539"/>
                  <a:pt x="161961" y="723500"/>
                  <a:pt x="361750" y="723500"/>
                </a:cubicBezTo>
                <a:cubicBezTo>
                  <a:pt x="561539" y="723500"/>
                  <a:pt x="723500" y="561539"/>
                  <a:pt x="723500" y="361750"/>
                </a:cubicBezTo>
                <a:cubicBezTo>
                  <a:pt x="723594" y="162056"/>
                  <a:pt x="561787" y="94"/>
                  <a:pt x="362093" y="0"/>
                </a:cubicBezTo>
                <a:cubicBezTo>
                  <a:pt x="361979" y="0"/>
                  <a:pt x="361864" y="0"/>
                  <a:pt x="361750" y="0"/>
                </a:cubicBezTo>
                <a:close/>
              </a:path>
            </a:pathLst>
          </a:custGeom>
          <a:solidFill>
            <a:srgbClr val="000000"/>
          </a:solidFill>
          <a:ln w="9525" cap="flat" cmpd="sng">
            <a:solidFill>
              <a:srgbClr val="79BEE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2800">
                <a:solidFill>
                  <a:srgbClr val="7030A0"/>
                </a:solidFill>
                <a:latin typeface="Calibri"/>
                <a:ea typeface="Calibri"/>
                <a:cs typeface="Calibri"/>
                <a:sym typeface="Calibri"/>
              </a:rPr>
              <a:t>3</a:t>
            </a:r>
            <a:endParaRPr sz="1600">
              <a:solidFill>
                <a:srgbClr val="7030A0"/>
              </a:solidFill>
              <a:latin typeface="Calibri"/>
              <a:ea typeface="Calibri"/>
              <a:cs typeface="Calibri"/>
              <a:sym typeface="Calibri"/>
            </a:endParaRPr>
          </a:p>
        </p:txBody>
      </p:sp>
      <p:sp>
        <p:nvSpPr>
          <p:cNvPr id="327" name="Google Shape;327;p14"/>
          <p:cNvSpPr txBox="1"/>
          <p:nvPr/>
        </p:nvSpPr>
        <p:spPr>
          <a:xfrm>
            <a:off x="1679684" y="3583565"/>
            <a:ext cx="9826516" cy="43088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CO" sz="2200">
                <a:solidFill>
                  <a:schemeClr val="dk1"/>
                </a:solidFill>
                <a:latin typeface="Calibri"/>
                <a:ea typeface="Calibri"/>
                <a:cs typeface="Calibri"/>
                <a:sym typeface="Calibri"/>
              </a:rPr>
              <a:t>Socialización del proceso de RPC en el Consejo de Política Social</a:t>
            </a:r>
            <a:endParaRPr/>
          </a:p>
        </p:txBody>
      </p:sp>
      <p:sp>
        <p:nvSpPr>
          <p:cNvPr id="328" name="Google Shape;328;p14"/>
          <p:cNvSpPr txBox="1"/>
          <p:nvPr/>
        </p:nvSpPr>
        <p:spPr>
          <a:xfrm>
            <a:off x="1679684" y="2691555"/>
            <a:ext cx="9331216" cy="43088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CO" sz="2200">
                <a:solidFill>
                  <a:schemeClr val="dk1"/>
                </a:solidFill>
                <a:latin typeface="Calibri"/>
                <a:ea typeface="Calibri"/>
                <a:cs typeface="Calibri"/>
                <a:sym typeface="Calibri"/>
              </a:rPr>
              <a:t>Plan de trabajo y cronograma para cada fase del proceso</a:t>
            </a:r>
            <a:endParaRPr/>
          </a:p>
        </p:txBody>
      </p:sp>
      <p:sp>
        <p:nvSpPr>
          <p:cNvPr id="329" name="Google Shape;329;p14"/>
          <p:cNvSpPr txBox="1"/>
          <p:nvPr/>
        </p:nvSpPr>
        <p:spPr>
          <a:xfrm>
            <a:off x="1679684" y="4411806"/>
            <a:ext cx="9585216" cy="43088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CO" sz="2200">
                <a:solidFill>
                  <a:schemeClr val="dk1"/>
                </a:solidFill>
                <a:latin typeface="Calibri"/>
                <a:ea typeface="Calibri"/>
                <a:cs typeface="Calibri"/>
                <a:sym typeface="Calibri"/>
              </a:rPr>
              <a:t>Estrategia de comunicación, convocatoria y participación ciudadana definida.</a:t>
            </a:r>
            <a:endParaRPr/>
          </a:p>
        </p:txBody>
      </p:sp>
      <p:sp>
        <p:nvSpPr>
          <p:cNvPr id="330" name="Google Shape;330;p14"/>
          <p:cNvSpPr/>
          <p:nvPr/>
        </p:nvSpPr>
        <p:spPr>
          <a:xfrm>
            <a:off x="893132" y="4220672"/>
            <a:ext cx="656010" cy="620833"/>
          </a:xfrm>
          <a:custGeom>
            <a:avLst/>
            <a:gdLst/>
            <a:ahLst/>
            <a:cxnLst/>
            <a:rect l="l" t="t" r="r" b="b"/>
            <a:pathLst>
              <a:path w="723499" h="723500" extrusionOk="0">
                <a:moveTo>
                  <a:pt x="361750" y="19050"/>
                </a:moveTo>
                <a:cubicBezTo>
                  <a:pt x="551018" y="19050"/>
                  <a:pt x="704450" y="172482"/>
                  <a:pt x="704450" y="361750"/>
                </a:cubicBezTo>
                <a:cubicBezTo>
                  <a:pt x="704450" y="551019"/>
                  <a:pt x="551018" y="704450"/>
                  <a:pt x="361750" y="704450"/>
                </a:cubicBezTo>
                <a:cubicBezTo>
                  <a:pt x="172482" y="704450"/>
                  <a:pt x="19050" y="551019"/>
                  <a:pt x="19050" y="361750"/>
                </a:cubicBezTo>
                <a:cubicBezTo>
                  <a:pt x="19265" y="172571"/>
                  <a:pt x="172571" y="19265"/>
                  <a:pt x="361750" y="19050"/>
                </a:cubicBezTo>
                <a:moveTo>
                  <a:pt x="361750" y="0"/>
                </a:moveTo>
                <a:cubicBezTo>
                  <a:pt x="161961" y="0"/>
                  <a:pt x="0" y="161961"/>
                  <a:pt x="0" y="361750"/>
                </a:cubicBezTo>
                <a:cubicBezTo>
                  <a:pt x="0" y="561539"/>
                  <a:pt x="161961" y="723500"/>
                  <a:pt x="361750" y="723500"/>
                </a:cubicBezTo>
                <a:cubicBezTo>
                  <a:pt x="561539" y="723500"/>
                  <a:pt x="723500" y="561539"/>
                  <a:pt x="723500" y="361750"/>
                </a:cubicBezTo>
                <a:cubicBezTo>
                  <a:pt x="723594" y="162056"/>
                  <a:pt x="561787" y="94"/>
                  <a:pt x="362093" y="0"/>
                </a:cubicBezTo>
                <a:cubicBezTo>
                  <a:pt x="361979" y="0"/>
                  <a:pt x="361864" y="0"/>
                  <a:pt x="361750" y="0"/>
                </a:cubicBezTo>
                <a:close/>
              </a:path>
            </a:pathLst>
          </a:custGeom>
          <a:solidFill>
            <a:srgbClr val="000000"/>
          </a:solidFill>
          <a:ln w="9525" cap="flat" cmpd="sng">
            <a:solidFill>
              <a:srgbClr val="79BEE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2800">
                <a:solidFill>
                  <a:srgbClr val="7030A0"/>
                </a:solidFill>
                <a:latin typeface="Calibri"/>
                <a:ea typeface="Calibri"/>
                <a:cs typeface="Calibri"/>
                <a:sym typeface="Calibri"/>
              </a:rPr>
              <a:t>4</a:t>
            </a:r>
            <a:endParaRPr sz="1600">
              <a:solidFill>
                <a:srgbClr val="7030A0"/>
              </a:solidFill>
              <a:latin typeface="Calibri"/>
              <a:ea typeface="Calibri"/>
              <a:cs typeface="Calibri"/>
              <a:sym typeface="Calibri"/>
            </a:endParaRPr>
          </a:p>
        </p:txBody>
      </p:sp>
      <p:sp>
        <p:nvSpPr>
          <p:cNvPr id="331" name="Google Shape;331;p14"/>
          <p:cNvSpPr txBox="1"/>
          <p:nvPr/>
        </p:nvSpPr>
        <p:spPr>
          <a:xfrm>
            <a:off x="1679684" y="5098494"/>
            <a:ext cx="9194856" cy="43088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CO" sz="2200">
                <a:solidFill>
                  <a:schemeClr val="dk1"/>
                </a:solidFill>
                <a:latin typeface="Calibri"/>
                <a:ea typeface="Calibri"/>
                <a:cs typeface="Calibri"/>
                <a:sym typeface="Calibri"/>
              </a:rPr>
              <a:t>Estrategia de asistencia técnica de los departamentos hacia sus municipios</a:t>
            </a:r>
            <a:endParaRPr/>
          </a:p>
        </p:txBody>
      </p:sp>
      <p:sp>
        <p:nvSpPr>
          <p:cNvPr id="332" name="Google Shape;332;p14"/>
          <p:cNvSpPr/>
          <p:nvPr/>
        </p:nvSpPr>
        <p:spPr>
          <a:xfrm>
            <a:off x="893132" y="5020528"/>
            <a:ext cx="656010" cy="620833"/>
          </a:xfrm>
          <a:custGeom>
            <a:avLst/>
            <a:gdLst/>
            <a:ahLst/>
            <a:cxnLst/>
            <a:rect l="l" t="t" r="r" b="b"/>
            <a:pathLst>
              <a:path w="723499" h="723500" extrusionOk="0">
                <a:moveTo>
                  <a:pt x="361750" y="19050"/>
                </a:moveTo>
                <a:cubicBezTo>
                  <a:pt x="551018" y="19050"/>
                  <a:pt x="704450" y="172482"/>
                  <a:pt x="704450" y="361750"/>
                </a:cubicBezTo>
                <a:cubicBezTo>
                  <a:pt x="704450" y="551019"/>
                  <a:pt x="551018" y="704450"/>
                  <a:pt x="361750" y="704450"/>
                </a:cubicBezTo>
                <a:cubicBezTo>
                  <a:pt x="172482" y="704450"/>
                  <a:pt x="19050" y="551019"/>
                  <a:pt x="19050" y="361750"/>
                </a:cubicBezTo>
                <a:cubicBezTo>
                  <a:pt x="19265" y="172571"/>
                  <a:pt x="172571" y="19265"/>
                  <a:pt x="361750" y="19050"/>
                </a:cubicBezTo>
                <a:moveTo>
                  <a:pt x="361750" y="0"/>
                </a:moveTo>
                <a:cubicBezTo>
                  <a:pt x="161961" y="0"/>
                  <a:pt x="0" y="161961"/>
                  <a:pt x="0" y="361750"/>
                </a:cubicBezTo>
                <a:cubicBezTo>
                  <a:pt x="0" y="561539"/>
                  <a:pt x="161961" y="723500"/>
                  <a:pt x="361750" y="723500"/>
                </a:cubicBezTo>
                <a:cubicBezTo>
                  <a:pt x="561539" y="723500"/>
                  <a:pt x="723500" y="561539"/>
                  <a:pt x="723500" y="361750"/>
                </a:cubicBezTo>
                <a:cubicBezTo>
                  <a:pt x="723594" y="162056"/>
                  <a:pt x="561787" y="94"/>
                  <a:pt x="362093" y="0"/>
                </a:cubicBezTo>
                <a:cubicBezTo>
                  <a:pt x="361979" y="0"/>
                  <a:pt x="361864" y="0"/>
                  <a:pt x="361750" y="0"/>
                </a:cubicBezTo>
                <a:close/>
              </a:path>
            </a:pathLst>
          </a:custGeom>
          <a:solidFill>
            <a:srgbClr val="000000"/>
          </a:solidFill>
          <a:ln w="9525" cap="flat" cmpd="sng">
            <a:solidFill>
              <a:srgbClr val="79BEE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2800">
                <a:solidFill>
                  <a:srgbClr val="7030A0"/>
                </a:solidFill>
                <a:latin typeface="Calibri"/>
                <a:ea typeface="Calibri"/>
                <a:cs typeface="Calibri"/>
                <a:sym typeface="Calibri"/>
              </a:rPr>
              <a:t>5</a:t>
            </a:r>
            <a:endParaRPr sz="1600">
              <a:solidFill>
                <a:srgbClr val="7030A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15"/>
          <p:cNvSpPr/>
          <p:nvPr/>
        </p:nvSpPr>
        <p:spPr>
          <a:xfrm>
            <a:off x="-43300" y="0"/>
            <a:ext cx="12278600" cy="6953333"/>
          </a:xfrm>
          <a:prstGeom prst="rect">
            <a:avLst/>
          </a:prstGeom>
          <a:solidFill>
            <a:srgbClr val="0070C0">
              <a:alpha val="1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8" name="Google Shape;338;p15"/>
          <p:cNvSpPr/>
          <p:nvPr/>
        </p:nvSpPr>
        <p:spPr>
          <a:xfrm>
            <a:off x="0" y="5300133"/>
            <a:ext cx="12192000" cy="1557867"/>
          </a:xfrm>
          <a:prstGeom prst="rect">
            <a:avLst/>
          </a:prstGeom>
          <a:solidFill>
            <a:srgbClr val="0070C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339" name="Google Shape;339;p15"/>
          <p:cNvGraphicFramePr/>
          <p:nvPr/>
        </p:nvGraphicFramePr>
        <p:xfrm>
          <a:off x="9582975" y="5566705"/>
          <a:ext cx="1890010" cy="1020658"/>
        </p:xfrm>
        <a:graphic>
          <a:graphicData uri="http://schemas.openxmlformats.org/presentationml/2006/ole">
            <mc:AlternateContent xmlns:mc="http://schemas.openxmlformats.org/markup-compatibility/2006">
              <mc:Choice xmlns:v="urn:schemas-microsoft-com:vml" Requires="v">
                <p:oleObj r:id="rId3" imgW="1890010" imgH="1020658" progId="CorelDRAW.Graphic.10">
                  <p:embed/>
                </p:oleObj>
              </mc:Choice>
              <mc:Fallback>
                <p:oleObj r:id="rId3" imgW="1890010" imgH="1020658" progId="CorelDRAW.Graphic.10">
                  <p:embed/>
                  <p:pic>
                    <p:nvPicPr>
                      <p:cNvPr id="339" name="Google Shape;339;p15"/>
                      <p:cNvPicPr preferRelativeResize="0"/>
                      <p:nvPr/>
                    </p:nvPicPr>
                    <p:blipFill rotWithShape="1">
                      <a:blip r:embed="rId4">
                        <a:alphaModFix/>
                      </a:blip>
                      <a:srcRect/>
                      <a:stretch/>
                    </p:blipFill>
                    <p:spPr>
                      <a:xfrm>
                        <a:off x="9582975" y="5566705"/>
                        <a:ext cx="1890010" cy="1020658"/>
                      </a:xfrm>
                      <a:prstGeom prst="rect">
                        <a:avLst/>
                      </a:prstGeom>
                      <a:noFill/>
                      <a:ln>
                        <a:noFill/>
                      </a:ln>
                    </p:spPr>
                  </p:pic>
                </p:oleObj>
              </mc:Fallback>
            </mc:AlternateContent>
          </a:graphicData>
        </a:graphic>
      </p:graphicFrame>
      <p:sp>
        <p:nvSpPr>
          <p:cNvPr id="340" name="Google Shape;340;p15"/>
          <p:cNvSpPr txBox="1"/>
          <p:nvPr/>
        </p:nvSpPr>
        <p:spPr>
          <a:xfrm>
            <a:off x="3536327" y="1012573"/>
            <a:ext cx="5113405" cy="37856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8000" b="1">
                <a:solidFill>
                  <a:srgbClr val="0070C0"/>
                </a:solidFill>
                <a:latin typeface="Arial"/>
                <a:ea typeface="Arial"/>
                <a:cs typeface="Arial"/>
                <a:sym typeface="Arial"/>
              </a:rPr>
              <a:t>Ejercicio práctico básico</a:t>
            </a:r>
            <a:endParaRPr sz="8000">
              <a:solidFill>
                <a:srgbClr val="0070C0"/>
              </a:solidFill>
              <a:latin typeface="Arial"/>
              <a:ea typeface="Arial"/>
              <a:cs typeface="Arial"/>
              <a:sym typeface="Arial"/>
            </a:endParaRPr>
          </a:p>
        </p:txBody>
      </p:sp>
      <p:pic>
        <p:nvPicPr>
          <p:cNvPr id="341" name="Google Shape;341;p15"/>
          <p:cNvPicPr preferRelativeResize="0"/>
          <p:nvPr/>
        </p:nvPicPr>
        <p:blipFill rotWithShape="1">
          <a:blip r:embed="rId5">
            <a:alphaModFix amt="27000"/>
          </a:blip>
          <a:srcRect/>
          <a:stretch/>
        </p:blipFill>
        <p:spPr>
          <a:xfrm>
            <a:off x="9215252" y="0"/>
            <a:ext cx="2976748" cy="2976748"/>
          </a:xfrm>
          <a:prstGeom prst="rect">
            <a:avLst/>
          </a:prstGeom>
          <a:noFill/>
          <a:ln>
            <a:noFill/>
          </a:ln>
        </p:spPr>
      </p:pic>
      <p:pic>
        <p:nvPicPr>
          <p:cNvPr id="342" name="Google Shape;342;p15"/>
          <p:cNvPicPr preferRelativeResize="0"/>
          <p:nvPr/>
        </p:nvPicPr>
        <p:blipFill rotWithShape="1">
          <a:blip r:embed="rId6">
            <a:alphaModFix amt="33000"/>
          </a:blip>
          <a:srcRect/>
          <a:stretch/>
        </p:blipFill>
        <p:spPr>
          <a:xfrm>
            <a:off x="-1" y="-1"/>
            <a:ext cx="2705099" cy="2132867"/>
          </a:xfrm>
          <a:prstGeom prst="rect">
            <a:avLst/>
          </a:prstGeom>
          <a:noFill/>
          <a:ln>
            <a:noFill/>
          </a:ln>
        </p:spPr>
      </p:pic>
      <p:pic>
        <p:nvPicPr>
          <p:cNvPr id="343" name="Google Shape;343;p15"/>
          <p:cNvPicPr preferRelativeResize="0"/>
          <p:nvPr/>
        </p:nvPicPr>
        <p:blipFill rotWithShape="1">
          <a:blip r:embed="rId7">
            <a:alphaModFix/>
          </a:blip>
          <a:srcRect/>
          <a:stretch/>
        </p:blipFill>
        <p:spPr>
          <a:xfrm>
            <a:off x="10172427" y="391582"/>
            <a:ext cx="1579214" cy="1467411"/>
          </a:xfrm>
          <a:prstGeom prst="rect">
            <a:avLst/>
          </a:prstGeom>
          <a:noFill/>
          <a:ln>
            <a:noFill/>
          </a:ln>
        </p:spPr>
      </p:pic>
      <p:pic>
        <p:nvPicPr>
          <p:cNvPr id="344" name="Google Shape;344;p15"/>
          <p:cNvPicPr preferRelativeResize="0"/>
          <p:nvPr/>
        </p:nvPicPr>
        <p:blipFill rotWithShape="1">
          <a:blip r:embed="rId8">
            <a:alphaModFix/>
          </a:blip>
          <a:srcRect/>
          <a:stretch/>
        </p:blipFill>
        <p:spPr>
          <a:xfrm>
            <a:off x="253999" y="401017"/>
            <a:ext cx="2358291" cy="710955"/>
          </a:xfrm>
          <a:prstGeom prst="rect">
            <a:avLst/>
          </a:prstGeom>
          <a:noFill/>
          <a:ln>
            <a:noFill/>
          </a:ln>
        </p:spPr>
      </p:pic>
      <p:pic>
        <p:nvPicPr>
          <p:cNvPr id="345" name="Google Shape;345;p15"/>
          <p:cNvPicPr preferRelativeResize="0"/>
          <p:nvPr/>
        </p:nvPicPr>
        <p:blipFill rotWithShape="1">
          <a:blip r:embed="rId9">
            <a:alphaModFix amt="50000"/>
          </a:blip>
          <a:srcRect/>
          <a:stretch/>
        </p:blipFill>
        <p:spPr>
          <a:xfrm>
            <a:off x="2467879" y="-859792"/>
            <a:ext cx="1283188" cy="1283188"/>
          </a:xfrm>
          <a:prstGeom prst="rect">
            <a:avLst/>
          </a:prstGeom>
          <a:noFill/>
          <a:ln>
            <a:noFill/>
          </a:ln>
        </p:spPr>
      </p:pic>
      <p:pic>
        <p:nvPicPr>
          <p:cNvPr id="346" name="Google Shape;346;p15"/>
          <p:cNvPicPr preferRelativeResize="0"/>
          <p:nvPr/>
        </p:nvPicPr>
        <p:blipFill rotWithShape="1">
          <a:blip r:embed="rId9">
            <a:alphaModFix amt="50000"/>
          </a:blip>
          <a:srcRect/>
          <a:stretch/>
        </p:blipFill>
        <p:spPr>
          <a:xfrm>
            <a:off x="-725367" y="1657371"/>
            <a:ext cx="1283188" cy="1283188"/>
          </a:xfrm>
          <a:prstGeom prst="rect">
            <a:avLst/>
          </a:prstGeom>
          <a:noFill/>
          <a:ln>
            <a:noFill/>
          </a:ln>
        </p:spPr>
      </p:pic>
      <p:pic>
        <p:nvPicPr>
          <p:cNvPr id="347" name="Google Shape;347;p15"/>
          <p:cNvPicPr preferRelativeResize="0"/>
          <p:nvPr/>
        </p:nvPicPr>
        <p:blipFill rotWithShape="1">
          <a:blip r:embed="rId9">
            <a:alphaModFix amt="50000"/>
          </a:blip>
          <a:srcRect/>
          <a:stretch/>
        </p:blipFill>
        <p:spPr>
          <a:xfrm>
            <a:off x="11504653" y="3558131"/>
            <a:ext cx="1283188" cy="1283188"/>
          </a:xfrm>
          <a:prstGeom prst="rect">
            <a:avLst/>
          </a:prstGeom>
          <a:noFill/>
          <a:ln>
            <a:noFill/>
          </a:ln>
        </p:spPr>
      </p:pic>
      <p:pic>
        <p:nvPicPr>
          <p:cNvPr id="348" name="Google Shape;348;p15"/>
          <p:cNvPicPr preferRelativeResize="0"/>
          <p:nvPr/>
        </p:nvPicPr>
        <p:blipFill rotWithShape="1">
          <a:blip r:embed="rId7">
            <a:alphaModFix/>
          </a:blip>
          <a:srcRect/>
          <a:stretch/>
        </p:blipFill>
        <p:spPr>
          <a:xfrm rot="10800000">
            <a:off x="666928" y="3483588"/>
            <a:ext cx="1579214" cy="1467411"/>
          </a:xfrm>
          <a:prstGeom prst="rect">
            <a:avLst/>
          </a:prstGeom>
          <a:noFill/>
          <a:ln>
            <a:noFill/>
          </a:ln>
        </p:spPr>
      </p:pic>
      <p:pic>
        <p:nvPicPr>
          <p:cNvPr id="349" name="Google Shape;349;p15"/>
          <p:cNvPicPr preferRelativeResize="0"/>
          <p:nvPr/>
        </p:nvPicPr>
        <p:blipFill rotWithShape="1">
          <a:blip r:embed="rId9">
            <a:alphaModFix amt="50000"/>
          </a:blip>
          <a:srcRect/>
          <a:stretch/>
        </p:blipFill>
        <p:spPr>
          <a:xfrm>
            <a:off x="8662711" y="-167823"/>
            <a:ext cx="678487" cy="678487"/>
          </a:xfrm>
          <a:prstGeom prst="rect">
            <a:avLst/>
          </a:prstGeom>
          <a:noFill/>
          <a:ln>
            <a:noFill/>
          </a:ln>
        </p:spPr>
      </p:pic>
      <p:pic>
        <p:nvPicPr>
          <p:cNvPr id="350" name="Google Shape;350;p15"/>
          <p:cNvPicPr preferRelativeResize="0"/>
          <p:nvPr/>
        </p:nvPicPr>
        <p:blipFill rotWithShape="1">
          <a:blip r:embed="rId10">
            <a:alphaModFix/>
          </a:blip>
          <a:srcRect l="27050" t="32043" r="27226" b="39689"/>
          <a:stretch/>
        </p:blipFill>
        <p:spPr>
          <a:xfrm>
            <a:off x="720902" y="5346625"/>
            <a:ext cx="4070586" cy="141143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16"/>
          <p:cNvSpPr/>
          <p:nvPr/>
        </p:nvSpPr>
        <p:spPr>
          <a:xfrm>
            <a:off x="1" y="6500208"/>
            <a:ext cx="12278600" cy="1359952"/>
          </a:xfrm>
          <a:prstGeom prst="rect">
            <a:avLst/>
          </a:prstGeom>
          <a:solidFill>
            <a:srgbClr val="0070C0">
              <a:alpha val="1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7" name="Google Shape;357;p16"/>
          <p:cNvSpPr txBox="1"/>
          <p:nvPr/>
        </p:nvSpPr>
        <p:spPr>
          <a:xfrm>
            <a:off x="289568" y="1033526"/>
            <a:ext cx="504670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3200">
                <a:solidFill>
                  <a:srgbClr val="0070C0"/>
                </a:solidFill>
                <a:latin typeface="Calibri"/>
                <a:ea typeface="Calibri"/>
                <a:cs typeface="Calibri"/>
                <a:sym typeface="Calibri"/>
              </a:rPr>
              <a:t>Estrategia Comunicacional</a:t>
            </a:r>
            <a:endParaRPr sz="3200">
              <a:solidFill>
                <a:schemeClr val="accent4"/>
              </a:solidFill>
              <a:latin typeface="Calibri"/>
              <a:ea typeface="Calibri"/>
              <a:cs typeface="Calibri"/>
              <a:sym typeface="Calibri"/>
            </a:endParaRPr>
          </a:p>
        </p:txBody>
      </p:sp>
      <p:sp>
        <p:nvSpPr>
          <p:cNvPr id="358" name="Google Shape;358;p16"/>
          <p:cNvSpPr txBox="1"/>
          <p:nvPr/>
        </p:nvSpPr>
        <p:spPr>
          <a:xfrm>
            <a:off x="289568" y="232593"/>
            <a:ext cx="11280405"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5400" b="1">
                <a:solidFill>
                  <a:srgbClr val="0070C0"/>
                </a:solidFill>
                <a:latin typeface="Calibri"/>
                <a:ea typeface="Calibri"/>
                <a:cs typeface="Calibri"/>
                <a:sym typeface="Calibri"/>
              </a:rPr>
              <a:t>Ejercicio Práctico</a:t>
            </a:r>
            <a:endParaRPr/>
          </a:p>
        </p:txBody>
      </p:sp>
      <p:sp>
        <p:nvSpPr>
          <p:cNvPr id="359" name="Google Shape;359;p16"/>
          <p:cNvSpPr/>
          <p:nvPr/>
        </p:nvSpPr>
        <p:spPr>
          <a:xfrm>
            <a:off x="411606" y="1616919"/>
            <a:ext cx="3847459" cy="61955"/>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60" name="Google Shape;360;p16"/>
          <p:cNvGrpSpPr/>
          <p:nvPr/>
        </p:nvGrpSpPr>
        <p:grpSpPr>
          <a:xfrm>
            <a:off x="10479372" y="0"/>
            <a:ext cx="1712628" cy="1015663"/>
            <a:chOff x="13226556" y="1171042"/>
            <a:chExt cx="1712628" cy="1015663"/>
          </a:xfrm>
        </p:grpSpPr>
        <p:sp>
          <p:nvSpPr>
            <p:cNvPr id="361" name="Google Shape;361;p16"/>
            <p:cNvSpPr/>
            <p:nvPr/>
          </p:nvSpPr>
          <p:spPr>
            <a:xfrm>
              <a:off x="13226556" y="1171042"/>
              <a:ext cx="1712628" cy="1015663"/>
            </a:xfrm>
            <a:prstGeom prst="rect">
              <a:avLst/>
            </a:prstGeom>
            <a:solidFill>
              <a:srgbClr val="0070C0"/>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362" name="Google Shape;362;p16"/>
            <p:cNvGraphicFramePr/>
            <p:nvPr/>
          </p:nvGraphicFramePr>
          <p:xfrm>
            <a:off x="13351740" y="1212839"/>
            <a:ext cx="1587444" cy="857264"/>
          </p:xfrm>
          <a:graphic>
            <a:graphicData uri="http://schemas.openxmlformats.org/presentationml/2006/ole">
              <mc:AlternateContent xmlns:mc="http://schemas.openxmlformats.org/markup-compatibility/2006">
                <mc:Choice xmlns:v="urn:schemas-microsoft-com:vml" Requires="v">
                  <p:oleObj r:id="rId3" imgW="1587444" imgH="857264" progId="CorelDRAW.Graphic.10">
                    <p:embed/>
                  </p:oleObj>
                </mc:Choice>
                <mc:Fallback>
                  <p:oleObj r:id="rId3" imgW="1587444" imgH="857264" progId="CorelDRAW.Graphic.10">
                    <p:embed/>
                    <p:pic>
                      <p:nvPicPr>
                        <p:cNvPr id="362" name="Google Shape;362;p16"/>
                        <p:cNvPicPr preferRelativeResize="0"/>
                        <p:nvPr/>
                      </p:nvPicPr>
                      <p:blipFill rotWithShape="1">
                        <a:blip r:embed="rId4">
                          <a:alphaModFix/>
                        </a:blip>
                        <a:srcRect/>
                        <a:stretch/>
                      </p:blipFill>
                      <p:spPr>
                        <a:xfrm>
                          <a:off x="13351740" y="1212839"/>
                          <a:ext cx="1587444" cy="857264"/>
                        </a:xfrm>
                        <a:prstGeom prst="rect">
                          <a:avLst/>
                        </a:prstGeom>
                        <a:noFill/>
                        <a:ln>
                          <a:noFill/>
                        </a:ln>
                      </p:spPr>
                    </p:pic>
                  </p:oleObj>
                </mc:Fallback>
              </mc:AlternateContent>
            </a:graphicData>
          </a:graphic>
        </p:graphicFrame>
      </p:grpSp>
      <p:sp>
        <p:nvSpPr>
          <p:cNvPr id="363" name="Google Shape;363;p16"/>
          <p:cNvSpPr txBox="1"/>
          <p:nvPr/>
        </p:nvSpPr>
        <p:spPr>
          <a:xfrm>
            <a:off x="536703" y="1824466"/>
            <a:ext cx="3722362" cy="4524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b="1">
                <a:solidFill>
                  <a:schemeClr val="dk1"/>
                </a:solidFill>
                <a:latin typeface="Calibri"/>
                <a:ea typeface="Calibri"/>
                <a:cs typeface="Calibri"/>
                <a:sym typeface="Calibri"/>
              </a:rPr>
              <a:t>Paso 1:</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s-CO" sz="1800">
                <a:solidFill>
                  <a:schemeClr val="dk1"/>
                </a:solidFill>
                <a:latin typeface="Calibri"/>
                <a:ea typeface="Calibri"/>
                <a:cs typeface="Calibri"/>
                <a:sym typeface="Calibri"/>
              </a:rPr>
              <a:t>Identifique:</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s-CO" sz="1800">
                <a:solidFill>
                  <a:schemeClr val="dk1"/>
                </a:solidFill>
                <a:latin typeface="Calibri"/>
                <a:ea typeface="Calibri"/>
                <a:cs typeface="Calibri"/>
                <a:sym typeface="Calibri"/>
              </a:rPr>
              <a:t>Su territorio cuenta con Mesa de Participación de nna conformada</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s-CO" sz="1800">
                <a:solidFill>
                  <a:schemeClr val="dk1"/>
                </a:solidFill>
                <a:latin typeface="Calibri"/>
                <a:ea typeface="Calibri"/>
                <a:cs typeface="Calibri"/>
                <a:sym typeface="Calibri"/>
              </a:rPr>
              <a:t>SI ____ No _____</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s-CO" sz="1800">
                <a:solidFill>
                  <a:schemeClr val="dk1"/>
                </a:solidFill>
                <a:latin typeface="Calibri"/>
                <a:ea typeface="Calibri"/>
                <a:cs typeface="Calibri"/>
                <a:sym typeface="Calibri"/>
              </a:rPr>
              <a:t>Su territorio cuenta miembros de plataformas de juventud, y del Consejo de Juventud.</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s-CO" sz="1800">
                <a:solidFill>
                  <a:schemeClr val="dk1"/>
                </a:solidFill>
                <a:latin typeface="Calibri"/>
                <a:ea typeface="Calibri"/>
                <a:cs typeface="Calibri"/>
                <a:sym typeface="Calibri"/>
              </a:rPr>
              <a:t>SI____  No____</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64" name="Google Shape;364;p16"/>
          <p:cNvGrpSpPr/>
          <p:nvPr/>
        </p:nvGrpSpPr>
        <p:grpSpPr>
          <a:xfrm flipH="1">
            <a:off x="5692140" y="1678874"/>
            <a:ext cx="1463040" cy="495655"/>
            <a:chOff x="2286000" y="1918601"/>
            <a:chExt cx="4032504" cy="4235311"/>
          </a:xfrm>
        </p:grpSpPr>
        <p:cxnSp>
          <p:nvCxnSpPr>
            <p:cNvPr id="365" name="Google Shape;365;p16"/>
            <p:cNvCxnSpPr/>
            <p:nvPr/>
          </p:nvCxnSpPr>
          <p:spPr>
            <a:xfrm>
              <a:off x="2286000" y="1918601"/>
              <a:ext cx="4032504" cy="0"/>
            </a:xfrm>
            <a:prstGeom prst="straightConnector1">
              <a:avLst/>
            </a:prstGeom>
            <a:noFill/>
            <a:ln w="9525" cap="flat" cmpd="sng">
              <a:solidFill>
                <a:srgbClr val="BFBFBF"/>
              </a:solidFill>
              <a:prstDash val="lgDashDot"/>
              <a:miter lim="800000"/>
              <a:headEnd type="oval" w="med" len="med"/>
              <a:tailEnd type="oval" w="med" len="med"/>
            </a:ln>
          </p:spPr>
        </p:cxnSp>
        <p:cxnSp>
          <p:nvCxnSpPr>
            <p:cNvPr id="366" name="Google Shape;366;p16"/>
            <p:cNvCxnSpPr/>
            <p:nvPr/>
          </p:nvCxnSpPr>
          <p:spPr>
            <a:xfrm>
              <a:off x="6306312" y="1918601"/>
              <a:ext cx="12192" cy="4235311"/>
            </a:xfrm>
            <a:prstGeom prst="straightConnector1">
              <a:avLst/>
            </a:prstGeom>
            <a:noFill/>
            <a:ln w="9525" cap="flat" cmpd="sng">
              <a:solidFill>
                <a:srgbClr val="BFBFBF"/>
              </a:solidFill>
              <a:prstDash val="lgDashDot"/>
              <a:miter lim="800000"/>
              <a:headEnd type="oval" w="med" len="med"/>
              <a:tailEnd type="oval" w="med" len="med"/>
            </a:ln>
          </p:spPr>
        </p:cxnSp>
      </p:grpSp>
      <p:sp>
        <p:nvSpPr>
          <p:cNvPr id="367" name="Google Shape;367;p16"/>
          <p:cNvSpPr txBox="1"/>
          <p:nvPr/>
        </p:nvSpPr>
        <p:spPr>
          <a:xfrm>
            <a:off x="5507441" y="2338455"/>
            <a:ext cx="63186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chemeClr val="dk1"/>
                </a:solidFill>
                <a:latin typeface="Calibri"/>
                <a:ea typeface="Calibri"/>
                <a:cs typeface="Calibri"/>
                <a:sym typeface="Calibri"/>
              </a:rPr>
              <a:t>SI</a:t>
            </a:r>
            <a:endParaRPr sz="1800">
              <a:solidFill>
                <a:schemeClr val="dk1"/>
              </a:solidFill>
              <a:latin typeface="Calibri"/>
              <a:ea typeface="Calibri"/>
              <a:cs typeface="Calibri"/>
              <a:sym typeface="Calibri"/>
            </a:endParaRPr>
          </a:p>
        </p:txBody>
      </p:sp>
      <p:sp>
        <p:nvSpPr>
          <p:cNvPr id="368" name="Google Shape;368;p16"/>
          <p:cNvSpPr txBox="1"/>
          <p:nvPr/>
        </p:nvSpPr>
        <p:spPr>
          <a:xfrm>
            <a:off x="7572377" y="1155923"/>
            <a:ext cx="4330056"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chemeClr val="dk1"/>
                </a:solidFill>
                <a:latin typeface="Calibri"/>
                <a:ea typeface="Calibri"/>
                <a:cs typeface="Calibri"/>
                <a:sym typeface="Calibri"/>
              </a:rPr>
              <a:t>Convoque a los representantes de las mesas de partición o de las plataformas y/o Consejo de Juventud para que se vinculen al proceso y puedan apoyar la difusión.</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s-CO" sz="1800">
                <a:solidFill>
                  <a:schemeClr val="dk1"/>
                </a:solidFill>
                <a:latin typeface="Calibri"/>
                <a:ea typeface="Calibri"/>
                <a:cs typeface="Calibri"/>
                <a:sym typeface="Calibri"/>
              </a:rPr>
              <a:t>También incluya al funcionario de la entidad  territorial que tiene relación con estas poblaciones. </a:t>
            </a:r>
            <a:endParaRPr sz="1800">
              <a:solidFill>
                <a:schemeClr val="dk1"/>
              </a:solidFill>
              <a:latin typeface="Calibri"/>
              <a:ea typeface="Calibri"/>
              <a:cs typeface="Calibri"/>
              <a:sym typeface="Calibri"/>
            </a:endParaRPr>
          </a:p>
        </p:txBody>
      </p:sp>
      <p:sp>
        <p:nvSpPr>
          <p:cNvPr id="369" name="Google Shape;369;p16"/>
          <p:cNvSpPr txBox="1"/>
          <p:nvPr/>
        </p:nvSpPr>
        <p:spPr>
          <a:xfrm>
            <a:off x="7572377" y="3798457"/>
            <a:ext cx="4330056"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chemeClr val="dk1"/>
                </a:solidFill>
                <a:latin typeface="Calibri"/>
                <a:ea typeface="Calibri"/>
                <a:cs typeface="Calibri"/>
                <a:sym typeface="Calibri"/>
              </a:rPr>
              <a:t>Coordine con el funcionario que de la entidad  territorial que tiene relación con estas poblaciones, para establecer una base de datos de niños, niñas, adolescentes y jóvenes o grupos que puedan hacer parte de la RPC.</a:t>
            </a:r>
            <a:endParaRPr sz="1800">
              <a:solidFill>
                <a:schemeClr val="dk1"/>
              </a:solidFill>
              <a:latin typeface="Calibri"/>
              <a:ea typeface="Calibri"/>
              <a:cs typeface="Calibri"/>
              <a:sym typeface="Calibri"/>
            </a:endParaRPr>
          </a:p>
        </p:txBody>
      </p:sp>
      <p:grpSp>
        <p:nvGrpSpPr>
          <p:cNvPr id="370" name="Google Shape;370;p16"/>
          <p:cNvGrpSpPr/>
          <p:nvPr/>
        </p:nvGrpSpPr>
        <p:grpSpPr>
          <a:xfrm rot="10800000">
            <a:off x="5692140" y="4673423"/>
            <a:ext cx="1463040" cy="583945"/>
            <a:chOff x="2286000" y="1918601"/>
            <a:chExt cx="4032504" cy="4235311"/>
          </a:xfrm>
        </p:grpSpPr>
        <p:cxnSp>
          <p:nvCxnSpPr>
            <p:cNvPr id="371" name="Google Shape;371;p16"/>
            <p:cNvCxnSpPr/>
            <p:nvPr/>
          </p:nvCxnSpPr>
          <p:spPr>
            <a:xfrm>
              <a:off x="2286000" y="1918601"/>
              <a:ext cx="4032504" cy="0"/>
            </a:xfrm>
            <a:prstGeom prst="straightConnector1">
              <a:avLst/>
            </a:prstGeom>
            <a:noFill/>
            <a:ln w="9525" cap="flat" cmpd="sng">
              <a:solidFill>
                <a:srgbClr val="BFBFBF"/>
              </a:solidFill>
              <a:prstDash val="lgDashDot"/>
              <a:miter lim="800000"/>
              <a:headEnd type="oval" w="med" len="med"/>
              <a:tailEnd type="oval" w="med" len="med"/>
            </a:ln>
          </p:spPr>
        </p:cxnSp>
        <p:cxnSp>
          <p:nvCxnSpPr>
            <p:cNvPr id="372" name="Google Shape;372;p16"/>
            <p:cNvCxnSpPr/>
            <p:nvPr/>
          </p:nvCxnSpPr>
          <p:spPr>
            <a:xfrm>
              <a:off x="6306312" y="1918601"/>
              <a:ext cx="12192" cy="4235311"/>
            </a:xfrm>
            <a:prstGeom prst="straightConnector1">
              <a:avLst/>
            </a:prstGeom>
            <a:noFill/>
            <a:ln w="9525" cap="flat" cmpd="sng">
              <a:solidFill>
                <a:srgbClr val="BFBFBF"/>
              </a:solidFill>
              <a:prstDash val="lgDashDot"/>
              <a:miter lim="800000"/>
              <a:headEnd type="oval" w="med" len="med"/>
              <a:tailEnd type="oval" w="med" len="med"/>
            </a:ln>
          </p:spPr>
        </p:cxnSp>
      </p:grpSp>
      <p:sp>
        <p:nvSpPr>
          <p:cNvPr id="373" name="Google Shape;373;p16"/>
          <p:cNvSpPr txBox="1"/>
          <p:nvPr/>
        </p:nvSpPr>
        <p:spPr>
          <a:xfrm>
            <a:off x="5503019" y="4027962"/>
            <a:ext cx="63186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chemeClr val="dk1"/>
                </a:solidFill>
                <a:latin typeface="Calibri"/>
                <a:ea typeface="Calibri"/>
                <a:cs typeface="Calibri"/>
                <a:sym typeface="Calibri"/>
              </a:rPr>
              <a:t>NO</a:t>
            </a:r>
            <a:endParaRPr sz="1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17"/>
          <p:cNvSpPr/>
          <p:nvPr/>
        </p:nvSpPr>
        <p:spPr>
          <a:xfrm>
            <a:off x="-43300" y="0"/>
            <a:ext cx="12278600" cy="6953333"/>
          </a:xfrm>
          <a:prstGeom prst="rect">
            <a:avLst/>
          </a:prstGeom>
          <a:solidFill>
            <a:srgbClr val="0070C0">
              <a:alpha val="1254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79" name="Google Shape;379;p17"/>
          <p:cNvSpPr/>
          <p:nvPr/>
        </p:nvSpPr>
        <p:spPr>
          <a:xfrm>
            <a:off x="0" y="5300133"/>
            <a:ext cx="12192000" cy="1557867"/>
          </a:xfrm>
          <a:prstGeom prst="rect">
            <a:avLst/>
          </a:prstGeom>
          <a:solidFill>
            <a:srgbClr val="0070C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aphicFrame>
        <p:nvGraphicFramePr>
          <p:cNvPr id="380" name="Google Shape;380;p17"/>
          <p:cNvGraphicFramePr/>
          <p:nvPr/>
        </p:nvGraphicFramePr>
        <p:xfrm>
          <a:off x="9582975" y="5566705"/>
          <a:ext cx="1890010" cy="1020658"/>
        </p:xfrm>
        <a:graphic>
          <a:graphicData uri="http://schemas.openxmlformats.org/presentationml/2006/ole">
            <mc:AlternateContent xmlns:mc="http://schemas.openxmlformats.org/markup-compatibility/2006">
              <mc:Choice xmlns:v="urn:schemas-microsoft-com:vml" Requires="v">
                <p:oleObj r:id="rId3" imgW="1890010" imgH="1020658" progId="CorelDRAW.Graphic.10">
                  <p:embed/>
                </p:oleObj>
              </mc:Choice>
              <mc:Fallback>
                <p:oleObj r:id="rId3" imgW="1890010" imgH="1020658" progId="CorelDRAW.Graphic.10">
                  <p:embed/>
                  <p:pic>
                    <p:nvPicPr>
                      <p:cNvPr id="380" name="Google Shape;380;p17"/>
                      <p:cNvPicPr preferRelativeResize="0"/>
                      <p:nvPr/>
                    </p:nvPicPr>
                    <p:blipFill rotWithShape="1">
                      <a:blip r:embed="rId4">
                        <a:alphaModFix/>
                      </a:blip>
                      <a:srcRect/>
                      <a:stretch/>
                    </p:blipFill>
                    <p:spPr>
                      <a:xfrm>
                        <a:off x="9582975" y="5566705"/>
                        <a:ext cx="1890010" cy="1020658"/>
                      </a:xfrm>
                      <a:prstGeom prst="rect">
                        <a:avLst/>
                      </a:prstGeom>
                      <a:noFill/>
                      <a:ln>
                        <a:noFill/>
                      </a:ln>
                    </p:spPr>
                  </p:pic>
                </p:oleObj>
              </mc:Fallback>
            </mc:AlternateContent>
          </a:graphicData>
        </a:graphic>
      </p:graphicFrame>
      <p:sp>
        <p:nvSpPr>
          <p:cNvPr id="381" name="Google Shape;381;p17"/>
          <p:cNvSpPr txBox="1"/>
          <p:nvPr/>
        </p:nvSpPr>
        <p:spPr>
          <a:xfrm>
            <a:off x="3746730" y="2433541"/>
            <a:ext cx="5113405"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70C0"/>
              </a:buClr>
              <a:buSzPts val="8000"/>
              <a:buFont typeface="Arial"/>
              <a:buNone/>
            </a:pPr>
            <a:r>
              <a:rPr lang="es-CO" sz="8000" b="1" i="0" u="none" strike="noStrike" cap="none">
                <a:solidFill>
                  <a:srgbClr val="0070C0"/>
                </a:solidFill>
                <a:latin typeface="Arial"/>
                <a:ea typeface="Arial"/>
                <a:cs typeface="Arial"/>
                <a:sym typeface="Arial"/>
              </a:rPr>
              <a:t>Fase 2</a:t>
            </a:r>
            <a:endParaRPr sz="8000" b="0" i="0" u="none" strike="noStrike" cap="none">
              <a:solidFill>
                <a:srgbClr val="0070C0"/>
              </a:solidFill>
              <a:latin typeface="Arial"/>
              <a:ea typeface="Arial"/>
              <a:cs typeface="Arial"/>
              <a:sym typeface="Arial"/>
            </a:endParaRPr>
          </a:p>
        </p:txBody>
      </p:sp>
      <p:pic>
        <p:nvPicPr>
          <p:cNvPr id="382" name="Google Shape;382;p17"/>
          <p:cNvPicPr preferRelativeResize="0"/>
          <p:nvPr/>
        </p:nvPicPr>
        <p:blipFill rotWithShape="1">
          <a:blip r:embed="rId5">
            <a:alphaModFix amt="27000"/>
          </a:blip>
          <a:srcRect/>
          <a:stretch/>
        </p:blipFill>
        <p:spPr>
          <a:xfrm>
            <a:off x="9215252" y="0"/>
            <a:ext cx="2976748" cy="2976748"/>
          </a:xfrm>
          <a:prstGeom prst="rect">
            <a:avLst/>
          </a:prstGeom>
          <a:noFill/>
          <a:ln>
            <a:noFill/>
          </a:ln>
        </p:spPr>
      </p:pic>
      <p:pic>
        <p:nvPicPr>
          <p:cNvPr id="383" name="Google Shape;383;p17"/>
          <p:cNvPicPr preferRelativeResize="0"/>
          <p:nvPr/>
        </p:nvPicPr>
        <p:blipFill rotWithShape="1">
          <a:blip r:embed="rId6">
            <a:alphaModFix amt="33000"/>
          </a:blip>
          <a:srcRect/>
          <a:stretch/>
        </p:blipFill>
        <p:spPr>
          <a:xfrm>
            <a:off x="-1" y="-1"/>
            <a:ext cx="2705099" cy="2132867"/>
          </a:xfrm>
          <a:prstGeom prst="rect">
            <a:avLst/>
          </a:prstGeom>
          <a:noFill/>
          <a:ln>
            <a:noFill/>
          </a:ln>
        </p:spPr>
      </p:pic>
      <p:pic>
        <p:nvPicPr>
          <p:cNvPr id="384" name="Google Shape;384;p17"/>
          <p:cNvPicPr preferRelativeResize="0"/>
          <p:nvPr/>
        </p:nvPicPr>
        <p:blipFill rotWithShape="1">
          <a:blip r:embed="rId7">
            <a:alphaModFix/>
          </a:blip>
          <a:srcRect/>
          <a:stretch/>
        </p:blipFill>
        <p:spPr>
          <a:xfrm>
            <a:off x="10172427" y="391582"/>
            <a:ext cx="1579214" cy="1467411"/>
          </a:xfrm>
          <a:prstGeom prst="rect">
            <a:avLst/>
          </a:prstGeom>
          <a:noFill/>
          <a:ln>
            <a:noFill/>
          </a:ln>
        </p:spPr>
      </p:pic>
      <p:pic>
        <p:nvPicPr>
          <p:cNvPr id="385" name="Google Shape;385;p17"/>
          <p:cNvPicPr preferRelativeResize="0"/>
          <p:nvPr/>
        </p:nvPicPr>
        <p:blipFill rotWithShape="1">
          <a:blip r:embed="rId8">
            <a:alphaModFix/>
          </a:blip>
          <a:srcRect/>
          <a:stretch/>
        </p:blipFill>
        <p:spPr>
          <a:xfrm>
            <a:off x="253999" y="401017"/>
            <a:ext cx="2358291" cy="710955"/>
          </a:xfrm>
          <a:prstGeom prst="rect">
            <a:avLst/>
          </a:prstGeom>
          <a:noFill/>
          <a:ln>
            <a:noFill/>
          </a:ln>
        </p:spPr>
      </p:pic>
      <p:pic>
        <p:nvPicPr>
          <p:cNvPr id="386" name="Google Shape;386;p17"/>
          <p:cNvPicPr preferRelativeResize="0"/>
          <p:nvPr/>
        </p:nvPicPr>
        <p:blipFill rotWithShape="1">
          <a:blip r:embed="rId9">
            <a:alphaModFix amt="50000"/>
          </a:blip>
          <a:srcRect/>
          <a:stretch/>
        </p:blipFill>
        <p:spPr>
          <a:xfrm>
            <a:off x="2467879" y="-859792"/>
            <a:ext cx="1283188" cy="1283188"/>
          </a:xfrm>
          <a:prstGeom prst="rect">
            <a:avLst/>
          </a:prstGeom>
          <a:noFill/>
          <a:ln>
            <a:noFill/>
          </a:ln>
        </p:spPr>
      </p:pic>
      <p:pic>
        <p:nvPicPr>
          <p:cNvPr id="387" name="Google Shape;387;p17"/>
          <p:cNvPicPr preferRelativeResize="0"/>
          <p:nvPr/>
        </p:nvPicPr>
        <p:blipFill rotWithShape="1">
          <a:blip r:embed="rId9">
            <a:alphaModFix amt="50000"/>
          </a:blip>
          <a:srcRect/>
          <a:stretch/>
        </p:blipFill>
        <p:spPr>
          <a:xfrm>
            <a:off x="-725367" y="1657371"/>
            <a:ext cx="1283188" cy="1283188"/>
          </a:xfrm>
          <a:prstGeom prst="rect">
            <a:avLst/>
          </a:prstGeom>
          <a:noFill/>
          <a:ln>
            <a:noFill/>
          </a:ln>
        </p:spPr>
      </p:pic>
      <p:pic>
        <p:nvPicPr>
          <p:cNvPr id="388" name="Google Shape;388;p17"/>
          <p:cNvPicPr preferRelativeResize="0"/>
          <p:nvPr/>
        </p:nvPicPr>
        <p:blipFill rotWithShape="1">
          <a:blip r:embed="rId9">
            <a:alphaModFix amt="50000"/>
          </a:blip>
          <a:srcRect/>
          <a:stretch/>
        </p:blipFill>
        <p:spPr>
          <a:xfrm>
            <a:off x="11504653" y="3558131"/>
            <a:ext cx="1283188" cy="1283188"/>
          </a:xfrm>
          <a:prstGeom prst="rect">
            <a:avLst/>
          </a:prstGeom>
          <a:noFill/>
          <a:ln>
            <a:noFill/>
          </a:ln>
        </p:spPr>
      </p:pic>
      <p:pic>
        <p:nvPicPr>
          <p:cNvPr id="389" name="Google Shape;389;p17"/>
          <p:cNvPicPr preferRelativeResize="0"/>
          <p:nvPr/>
        </p:nvPicPr>
        <p:blipFill rotWithShape="1">
          <a:blip r:embed="rId7">
            <a:alphaModFix/>
          </a:blip>
          <a:srcRect/>
          <a:stretch/>
        </p:blipFill>
        <p:spPr>
          <a:xfrm rot="10800000">
            <a:off x="666928" y="3483588"/>
            <a:ext cx="1579214" cy="1467411"/>
          </a:xfrm>
          <a:prstGeom prst="rect">
            <a:avLst/>
          </a:prstGeom>
          <a:noFill/>
          <a:ln>
            <a:noFill/>
          </a:ln>
        </p:spPr>
      </p:pic>
      <p:pic>
        <p:nvPicPr>
          <p:cNvPr id="390" name="Google Shape;390;p17"/>
          <p:cNvPicPr preferRelativeResize="0"/>
          <p:nvPr/>
        </p:nvPicPr>
        <p:blipFill rotWithShape="1">
          <a:blip r:embed="rId9">
            <a:alphaModFix amt="50000"/>
          </a:blip>
          <a:srcRect/>
          <a:stretch/>
        </p:blipFill>
        <p:spPr>
          <a:xfrm>
            <a:off x="8662711" y="-167823"/>
            <a:ext cx="678487" cy="678487"/>
          </a:xfrm>
          <a:prstGeom prst="rect">
            <a:avLst/>
          </a:prstGeom>
          <a:noFill/>
          <a:ln>
            <a:noFill/>
          </a:ln>
        </p:spPr>
      </p:pic>
      <p:pic>
        <p:nvPicPr>
          <p:cNvPr id="391" name="Google Shape;391;p17"/>
          <p:cNvPicPr preferRelativeResize="0"/>
          <p:nvPr/>
        </p:nvPicPr>
        <p:blipFill rotWithShape="1">
          <a:blip r:embed="rId10">
            <a:alphaModFix/>
          </a:blip>
          <a:srcRect l="27050" t="32043" r="27226" b="39689"/>
          <a:stretch/>
        </p:blipFill>
        <p:spPr>
          <a:xfrm>
            <a:off x="720902" y="5346625"/>
            <a:ext cx="4070586" cy="141143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18"/>
          <p:cNvSpPr txBox="1"/>
          <p:nvPr/>
        </p:nvSpPr>
        <p:spPr>
          <a:xfrm>
            <a:off x="887518" y="73171"/>
            <a:ext cx="1776307" cy="830997"/>
          </a:xfrm>
          <a:prstGeom prst="rect">
            <a:avLst/>
          </a:prstGeom>
          <a:solidFill>
            <a:srgbClr val="2F549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800"/>
              <a:buFont typeface="Calibri"/>
              <a:buNone/>
            </a:pPr>
            <a:r>
              <a:rPr lang="es-CO" sz="4800" b="1" i="0" u="none" strike="noStrike" cap="none">
                <a:solidFill>
                  <a:srgbClr val="FFFFFF"/>
                </a:solidFill>
                <a:latin typeface="Calibri"/>
                <a:ea typeface="Calibri"/>
                <a:cs typeface="Calibri"/>
                <a:sym typeface="Calibri"/>
              </a:rPr>
              <a:t>Fase 2</a:t>
            </a:r>
            <a:endParaRPr/>
          </a:p>
        </p:txBody>
      </p:sp>
      <p:sp>
        <p:nvSpPr>
          <p:cNvPr id="398" name="Google Shape;398;p18"/>
          <p:cNvSpPr txBox="1"/>
          <p:nvPr/>
        </p:nvSpPr>
        <p:spPr>
          <a:xfrm>
            <a:off x="2789008" y="209226"/>
            <a:ext cx="7497991" cy="61555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70C0"/>
              </a:buClr>
              <a:buSzPts val="3400"/>
              <a:buFont typeface="Avenir"/>
              <a:buNone/>
            </a:pPr>
            <a:r>
              <a:rPr lang="es-CO" sz="3400" b="0" i="0" u="none" strike="noStrike" cap="none">
                <a:solidFill>
                  <a:srgbClr val="0070C0"/>
                </a:solidFill>
                <a:latin typeface="Avenir"/>
                <a:ea typeface="Avenir"/>
                <a:cs typeface="Avenir"/>
                <a:sym typeface="Avenir"/>
              </a:rPr>
              <a:t>Generación y análisis de la información</a:t>
            </a:r>
            <a:endParaRPr/>
          </a:p>
        </p:txBody>
      </p:sp>
      <p:sp>
        <p:nvSpPr>
          <p:cNvPr id="399" name="Google Shape;399;p18"/>
          <p:cNvSpPr/>
          <p:nvPr/>
        </p:nvSpPr>
        <p:spPr>
          <a:xfrm>
            <a:off x="1" y="5978102"/>
            <a:ext cx="12278600" cy="965839"/>
          </a:xfrm>
          <a:prstGeom prst="rect">
            <a:avLst/>
          </a:prstGeom>
          <a:solidFill>
            <a:srgbClr val="0070C0">
              <a:alpha val="1254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00" name="Google Shape;400;p18"/>
          <p:cNvPicPr preferRelativeResize="0"/>
          <p:nvPr/>
        </p:nvPicPr>
        <p:blipFill rotWithShape="1">
          <a:blip r:embed="rId3">
            <a:alphaModFix/>
          </a:blip>
          <a:srcRect/>
          <a:stretch/>
        </p:blipFill>
        <p:spPr>
          <a:xfrm>
            <a:off x="-14999" y="5278258"/>
            <a:ext cx="12192000" cy="1596167"/>
          </a:xfrm>
          <a:prstGeom prst="rect">
            <a:avLst/>
          </a:prstGeom>
          <a:noFill/>
          <a:ln>
            <a:noFill/>
          </a:ln>
        </p:spPr>
      </p:pic>
      <p:pic>
        <p:nvPicPr>
          <p:cNvPr id="401" name="Google Shape;401;p18"/>
          <p:cNvPicPr preferRelativeResize="0"/>
          <p:nvPr/>
        </p:nvPicPr>
        <p:blipFill rotWithShape="1">
          <a:blip r:embed="rId4">
            <a:alphaModFix/>
          </a:blip>
          <a:srcRect l="38064" t="23366" r="39261" b="35414"/>
          <a:stretch/>
        </p:blipFill>
        <p:spPr>
          <a:xfrm>
            <a:off x="0" y="233043"/>
            <a:ext cx="1282959" cy="1308123"/>
          </a:xfrm>
          <a:prstGeom prst="rect">
            <a:avLst/>
          </a:prstGeom>
          <a:noFill/>
          <a:ln>
            <a:noFill/>
          </a:ln>
        </p:spPr>
      </p:pic>
      <p:grpSp>
        <p:nvGrpSpPr>
          <p:cNvPr id="402" name="Google Shape;402;p18"/>
          <p:cNvGrpSpPr/>
          <p:nvPr/>
        </p:nvGrpSpPr>
        <p:grpSpPr>
          <a:xfrm>
            <a:off x="10479372" y="0"/>
            <a:ext cx="1712628" cy="1015663"/>
            <a:chOff x="13226556" y="1171042"/>
            <a:chExt cx="1712628" cy="1015663"/>
          </a:xfrm>
        </p:grpSpPr>
        <p:sp>
          <p:nvSpPr>
            <p:cNvPr id="403" name="Google Shape;403;p18"/>
            <p:cNvSpPr/>
            <p:nvPr/>
          </p:nvSpPr>
          <p:spPr>
            <a:xfrm>
              <a:off x="13226556" y="1171042"/>
              <a:ext cx="1712628" cy="1015663"/>
            </a:xfrm>
            <a:prstGeom prst="rect">
              <a:avLst/>
            </a:prstGeom>
            <a:solidFill>
              <a:srgbClr val="0070C0"/>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aphicFrame>
          <p:nvGraphicFramePr>
            <p:cNvPr id="404" name="Google Shape;404;p18"/>
            <p:cNvGraphicFramePr/>
            <p:nvPr/>
          </p:nvGraphicFramePr>
          <p:xfrm>
            <a:off x="13351740" y="1212839"/>
            <a:ext cx="1587444" cy="857264"/>
          </p:xfrm>
          <a:graphic>
            <a:graphicData uri="http://schemas.openxmlformats.org/presentationml/2006/ole">
              <mc:AlternateContent xmlns:mc="http://schemas.openxmlformats.org/markup-compatibility/2006">
                <mc:Choice xmlns:v="urn:schemas-microsoft-com:vml" Requires="v">
                  <p:oleObj r:id="rId5" imgW="1587444" imgH="857264" progId="CorelDRAW.Graphic.10">
                    <p:embed/>
                  </p:oleObj>
                </mc:Choice>
                <mc:Fallback>
                  <p:oleObj r:id="rId5" imgW="1587444" imgH="857264" progId="CorelDRAW.Graphic.10">
                    <p:embed/>
                    <p:pic>
                      <p:nvPicPr>
                        <p:cNvPr id="404" name="Google Shape;404;p18"/>
                        <p:cNvPicPr preferRelativeResize="0"/>
                        <p:nvPr/>
                      </p:nvPicPr>
                      <p:blipFill rotWithShape="1">
                        <a:blip r:embed="rId6">
                          <a:alphaModFix/>
                        </a:blip>
                        <a:srcRect/>
                        <a:stretch/>
                      </p:blipFill>
                      <p:spPr>
                        <a:xfrm>
                          <a:off x="13351740" y="1212839"/>
                          <a:ext cx="1587444" cy="857264"/>
                        </a:xfrm>
                        <a:prstGeom prst="rect">
                          <a:avLst/>
                        </a:prstGeom>
                        <a:noFill/>
                        <a:ln>
                          <a:noFill/>
                        </a:ln>
                      </p:spPr>
                    </p:pic>
                  </p:oleObj>
                </mc:Fallback>
              </mc:AlternateContent>
            </a:graphicData>
          </a:graphic>
        </p:graphicFrame>
      </p:grpSp>
      <p:sp>
        <p:nvSpPr>
          <p:cNvPr id="405" name="Google Shape;405;p18"/>
          <p:cNvSpPr txBox="1"/>
          <p:nvPr/>
        </p:nvSpPr>
        <p:spPr>
          <a:xfrm>
            <a:off x="3334533" y="2088240"/>
            <a:ext cx="8063745" cy="23083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595959"/>
              </a:buClr>
              <a:buSzPts val="2400"/>
              <a:buFont typeface="Calibri"/>
              <a:buNone/>
            </a:pPr>
            <a:r>
              <a:rPr lang="es-CO" sz="2400" b="0" i="0" u="none" strike="noStrike" cap="none">
                <a:solidFill>
                  <a:srgbClr val="595959"/>
                </a:solidFill>
                <a:latin typeface="Calibri"/>
                <a:ea typeface="Calibri"/>
                <a:cs typeface="Calibri"/>
                <a:sym typeface="Calibri"/>
              </a:rPr>
              <a:t>El </a:t>
            </a:r>
            <a:r>
              <a:rPr lang="es-CO" sz="2400" b="1" i="0" u="none" strike="noStrike" cap="none">
                <a:solidFill>
                  <a:srgbClr val="595959"/>
                </a:solidFill>
                <a:latin typeface="Calibri"/>
                <a:ea typeface="Calibri"/>
                <a:cs typeface="Calibri"/>
                <a:sym typeface="Calibri"/>
              </a:rPr>
              <a:t>objetivo</a:t>
            </a:r>
            <a:r>
              <a:rPr lang="es-CO" sz="2400" b="0" i="0" u="none" strike="noStrike" cap="none">
                <a:solidFill>
                  <a:srgbClr val="595959"/>
                </a:solidFill>
                <a:latin typeface="Calibri"/>
                <a:ea typeface="Calibri"/>
                <a:cs typeface="Calibri"/>
                <a:sym typeface="Calibri"/>
              </a:rPr>
              <a:t> de esta fase es que cada mandatario y su equipo de gobierno </a:t>
            </a:r>
            <a:r>
              <a:rPr lang="es-CO" sz="2400" b="1" i="0" u="none" strike="noStrike" cap="none">
                <a:solidFill>
                  <a:srgbClr val="595959"/>
                </a:solidFill>
                <a:latin typeface="Calibri"/>
                <a:ea typeface="Calibri"/>
                <a:cs typeface="Calibri"/>
                <a:sym typeface="Calibri"/>
              </a:rPr>
              <a:t>analice</a:t>
            </a:r>
            <a:r>
              <a:rPr lang="es-CO" sz="2400" b="0" i="0" u="none" strike="noStrike" cap="none">
                <a:solidFill>
                  <a:srgbClr val="595959"/>
                </a:solidFill>
                <a:latin typeface="Calibri"/>
                <a:ea typeface="Calibri"/>
                <a:cs typeface="Calibri"/>
                <a:sym typeface="Calibri"/>
              </a:rPr>
              <a:t> el estado de garantía de los derechos de las niñas, niños, adolescentes y jóvenes de su territorio, y lo </a:t>
            </a:r>
            <a:r>
              <a:rPr lang="es-CO" sz="2400" b="1" i="0" u="none" strike="noStrike" cap="none">
                <a:solidFill>
                  <a:srgbClr val="595959"/>
                </a:solidFill>
                <a:latin typeface="Calibri"/>
                <a:ea typeface="Calibri"/>
                <a:cs typeface="Calibri"/>
                <a:sym typeface="Calibri"/>
              </a:rPr>
              <a:t>contraste</a:t>
            </a:r>
            <a:r>
              <a:rPr lang="es-CO" sz="2400" b="0" i="0" u="none" strike="noStrike" cap="none">
                <a:solidFill>
                  <a:srgbClr val="595959"/>
                </a:solidFill>
                <a:latin typeface="Calibri"/>
                <a:ea typeface="Calibri"/>
                <a:cs typeface="Calibri"/>
                <a:sym typeface="Calibri"/>
              </a:rPr>
              <a:t> con las acciones, intervenciones e inversiones realizadas en su gestión y los resultados de su Plan de Desarrollo Territorial 2020-2023.</a:t>
            </a:r>
            <a:endParaRPr sz="2400" b="0" i="0" u="none" strike="noStrike" cap="none">
              <a:solidFill>
                <a:srgbClr val="595959"/>
              </a:solidFill>
              <a:latin typeface="Calibri"/>
              <a:ea typeface="Calibri"/>
              <a:cs typeface="Calibri"/>
              <a:sym typeface="Calibri"/>
            </a:endParaRPr>
          </a:p>
        </p:txBody>
      </p:sp>
      <p:pic>
        <p:nvPicPr>
          <p:cNvPr id="406" name="Google Shape;406;p18" descr="Conexiones contorno"/>
          <p:cNvPicPr preferRelativeResize="0"/>
          <p:nvPr/>
        </p:nvPicPr>
        <p:blipFill rotWithShape="1">
          <a:blip r:embed="rId7">
            <a:alphaModFix/>
          </a:blip>
          <a:srcRect/>
          <a:stretch/>
        </p:blipFill>
        <p:spPr>
          <a:xfrm>
            <a:off x="1061012" y="2509290"/>
            <a:ext cx="1531193" cy="153119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19"/>
          <p:cNvSpPr txBox="1"/>
          <p:nvPr/>
        </p:nvSpPr>
        <p:spPr>
          <a:xfrm>
            <a:off x="887518" y="73171"/>
            <a:ext cx="1776307" cy="830997"/>
          </a:xfrm>
          <a:prstGeom prst="rect">
            <a:avLst/>
          </a:prstGeom>
          <a:solidFill>
            <a:srgbClr val="2F549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800"/>
              <a:buFont typeface="Calibri"/>
              <a:buNone/>
            </a:pPr>
            <a:r>
              <a:rPr lang="es-CO" sz="4800" b="1" i="0" u="none" strike="noStrike" cap="none">
                <a:solidFill>
                  <a:srgbClr val="FFFFFF"/>
                </a:solidFill>
                <a:latin typeface="Calibri"/>
                <a:ea typeface="Calibri"/>
                <a:cs typeface="Calibri"/>
                <a:sym typeface="Calibri"/>
              </a:rPr>
              <a:t>Fase 2</a:t>
            </a:r>
            <a:endParaRPr/>
          </a:p>
        </p:txBody>
      </p:sp>
      <p:sp>
        <p:nvSpPr>
          <p:cNvPr id="413" name="Google Shape;413;p19"/>
          <p:cNvSpPr txBox="1"/>
          <p:nvPr/>
        </p:nvSpPr>
        <p:spPr>
          <a:xfrm>
            <a:off x="2789008" y="209226"/>
            <a:ext cx="7497991" cy="61555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70C0"/>
              </a:buClr>
              <a:buSzPts val="3400"/>
              <a:buFont typeface="Avenir"/>
              <a:buNone/>
            </a:pPr>
            <a:r>
              <a:rPr lang="es-CO" sz="3400" b="0" i="0" u="none" strike="noStrike" cap="none">
                <a:solidFill>
                  <a:srgbClr val="0070C0"/>
                </a:solidFill>
                <a:latin typeface="Avenir"/>
                <a:ea typeface="Avenir"/>
                <a:cs typeface="Avenir"/>
                <a:sym typeface="Avenir"/>
              </a:rPr>
              <a:t>Dónde están los datos</a:t>
            </a:r>
            <a:endParaRPr sz="3400" b="0" i="0" u="none" strike="noStrike" cap="none">
              <a:solidFill>
                <a:srgbClr val="0070C0"/>
              </a:solidFill>
              <a:latin typeface="Avenir"/>
              <a:ea typeface="Avenir"/>
              <a:cs typeface="Avenir"/>
              <a:sym typeface="Avenir"/>
            </a:endParaRPr>
          </a:p>
        </p:txBody>
      </p:sp>
      <p:sp>
        <p:nvSpPr>
          <p:cNvPr id="414" name="Google Shape;414;p19"/>
          <p:cNvSpPr/>
          <p:nvPr/>
        </p:nvSpPr>
        <p:spPr>
          <a:xfrm>
            <a:off x="1" y="5978102"/>
            <a:ext cx="12278600" cy="965839"/>
          </a:xfrm>
          <a:prstGeom prst="rect">
            <a:avLst/>
          </a:prstGeom>
          <a:solidFill>
            <a:srgbClr val="0070C0">
              <a:alpha val="1254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15" name="Google Shape;415;p19"/>
          <p:cNvPicPr preferRelativeResize="0"/>
          <p:nvPr/>
        </p:nvPicPr>
        <p:blipFill rotWithShape="1">
          <a:blip r:embed="rId3">
            <a:alphaModFix/>
          </a:blip>
          <a:srcRect/>
          <a:stretch/>
        </p:blipFill>
        <p:spPr>
          <a:xfrm>
            <a:off x="-14999" y="5278258"/>
            <a:ext cx="12192000" cy="1596167"/>
          </a:xfrm>
          <a:prstGeom prst="rect">
            <a:avLst/>
          </a:prstGeom>
          <a:noFill/>
          <a:ln>
            <a:noFill/>
          </a:ln>
        </p:spPr>
      </p:pic>
      <p:pic>
        <p:nvPicPr>
          <p:cNvPr id="416" name="Google Shape;416;p19"/>
          <p:cNvPicPr preferRelativeResize="0"/>
          <p:nvPr/>
        </p:nvPicPr>
        <p:blipFill rotWithShape="1">
          <a:blip r:embed="rId4">
            <a:alphaModFix/>
          </a:blip>
          <a:srcRect l="38064" t="23366" r="39261" b="35414"/>
          <a:stretch/>
        </p:blipFill>
        <p:spPr>
          <a:xfrm>
            <a:off x="0" y="233043"/>
            <a:ext cx="1282959" cy="1308123"/>
          </a:xfrm>
          <a:prstGeom prst="rect">
            <a:avLst/>
          </a:prstGeom>
          <a:noFill/>
          <a:ln>
            <a:noFill/>
          </a:ln>
        </p:spPr>
      </p:pic>
      <p:grpSp>
        <p:nvGrpSpPr>
          <p:cNvPr id="417" name="Google Shape;417;p19"/>
          <p:cNvGrpSpPr/>
          <p:nvPr/>
        </p:nvGrpSpPr>
        <p:grpSpPr>
          <a:xfrm>
            <a:off x="10479372" y="0"/>
            <a:ext cx="1712628" cy="1015663"/>
            <a:chOff x="13226556" y="1171042"/>
            <a:chExt cx="1712628" cy="1015663"/>
          </a:xfrm>
        </p:grpSpPr>
        <p:sp>
          <p:nvSpPr>
            <p:cNvPr id="418" name="Google Shape;418;p19"/>
            <p:cNvSpPr/>
            <p:nvPr/>
          </p:nvSpPr>
          <p:spPr>
            <a:xfrm>
              <a:off x="13226556" y="1171042"/>
              <a:ext cx="1712628" cy="1015663"/>
            </a:xfrm>
            <a:prstGeom prst="rect">
              <a:avLst/>
            </a:prstGeom>
            <a:solidFill>
              <a:srgbClr val="0070C0"/>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aphicFrame>
          <p:nvGraphicFramePr>
            <p:cNvPr id="419" name="Google Shape;419;p19"/>
            <p:cNvGraphicFramePr/>
            <p:nvPr/>
          </p:nvGraphicFramePr>
          <p:xfrm>
            <a:off x="13351740" y="1212839"/>
            <a:ext cx="1587444" cy="857264"/>
          </p:xfrm>
          <a:graphic>
            <a:graphicData uri="http://schemas.openxmlformats.org/presentationml/2006/ole">
              <mc:AlternateContent xmlns:mc="http://schemas.openxmlformats.org/markup-compatibility/2006">
                <mc:Choice xmlns:v="urn:schemas-microsoft-com:vml" Requires="v">
                  <p:oleObj r:id="rId5" imgW="1587444" imgH="857264" progId="CorelDRAW.Graphic.10">
                    <p:embed/>
                  </p:oleObj>
                </mc:Choice>
                <mc:Fallback>
                  <p:oleObj r:id="rId5" imgW="1587444" imgH="857264" progId="CorelDRAW.Graphic.10">
                    <p:embed/>
                    <p:pic>
                      <p:nvPicPr>
                        <p:cNvPr id="419" name="Google Shape;419;p19"/>
                        <p:cNvPicPr preferRelativeResize="0"/>
                        <p:nvPr/>
                      </p:nvPicPr>
                      <p:blipFill rotWithShape="1">
                        <a:blip r:embed="rId6">
                          <a:alphaModFix/>
                        </a:blip>
                        <a:srcRect/>
                        <a:stretch/>
                      </p:blipFill>
                      <p:spPr>
                        <a:xfrm>
                          <a:off x="13351740" y="1212839"/>
                          <a:ext cx="1587444" cy="857264"/>
                        </a:xfrm>
                        <a:prstGeom prst="rect">
                          <a:avLst/>
                        </a:prstGeom>
                        <a:noFill/>
                        <a:ln>
                          <a:noFill/>
                        </a:ln>
                      </p:spPr>
                    </p:pic>
                  </p:oleObj>
                </mc:Fallback>
              </mc:AlternateContent>
            </a:graphicData>
          </a:graphic>
        </p:graphicFrame>
      </p:grpSp>
      <p:pic>
        <p:nvPicPr>
          <p:cNvPr id="420" name="Google Shape;420;p19"/>
          <p:cNvPicPr preferRelativeResize="0"/>
          <p:nvPr/>
        </p:nvPicPr>
        <p:blipFill rotWithShape="1">
          <a:blip r:embed="rId7">
            <a:alphaModFix/>
          </a:blip>
          <a:srcRect b="8038"/>
          <a:stretch/>
        </p:blipFill>
        <p:spPr>
          <a:xfrm>
            <a:off x="2463800" y="1638572"/>
            <a:ext cx="2463799" cy="2761523"/>
          </a:xfrm>
          <a:prstGeom prst="rect">
            <a:avLst/>
          </a:prstGeom>
          <a:noFill/>
          <a:ln>
            <a:noFill/>
          </a:ln>
        </p:spPr>
      </p:pic>
      <p:pic>
        <p:nvPicPr>
          <p:cNvPr id="421" name="Google Shape;421;p19"/>
          <p:cNvPicPr preferRelativeResize="0"/>
          <p:nvPr/>
        </p:nvPicPr>
        <p:blipFill rotWithShape="1">
          <a:blip r:embed="rId8">
            <a:alphaModFix/>
          </a:blip>
          <a:srcRect/>
          <a:stretch/>
        </p:blipFill>
        <p:spPr>
          <a:xfrm>
            <a:off x="5397040" y="2559496"/>
            <a:ext cx="4197539" cy="187635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pSp>
        <p:nvGrpSpPr>
          <p:cNvPr id="95" name="Google Shape;95;p2"/>
          <p:cNvGrpSpPr/>
          <p:nvPr/>
        </p:nvGrpSpPr>
        <p:grpSpPr>
          <a:xfrm>
            <a:off x="10479372" y="0"/>
            <a:ext cx="1712628" cy="1015663"/>
            <a:chOff x="13226556" y="1171042"/>
            <a:chExt cx="1712628" cy="1015663"/>
          </a:xfrm>
        </p:grpSpPr>
        <p:sp>
          <p:nvSpPr>
            <p:cNvPr id="96" name="Google Shape;96;p2"/>
            <p:cNvSpPr/>
            <p:nvPr/>
          </p:nvSpPr>
          <p:spPr>
            <a:xfrm>
              <a:off x="13226556" y="1171042"/>
              <a:ext cx="1712628" cy="1015663"/>
            </a:xfrm>
            <a:prstGeom prst="rect">
              <a:avLst/>
            </a:prstGeom>
            <a:solidFill>
              <a:srgbClr val="0070C0"/>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aphicFrame>
          <p:nvGraphicFramePr>
            <p:cNvPr id="97" name="Google Shape;97;p2"/>
            <p:cNvGraphicFramePr/>
            <p:nvPr/>
          </p:nvGraphicFramePr>
          <p:xfrm>
            <a:off x="13351740" y="1212839"/>
            <a:ext cx="1587444" cy="857264"/>
          </p:xfrm>
          <a:graphic>
            <a:graphicData uri="http://schemas.openxmlformats.org/presentationml/2006/ole">
              <mc:AlternateContent xmlns:mc="http://schemas.openxmlformats.org/markup-compatibility/2006">
                <mc:Choice xmlns:v="urn:schemas-microsoft-com:vml" Requires="v">
                  <p:oleObj r:id="rId3" imgW="1587444" imgH="857264" progId="CorelDRAW.Graphic.10">
                    <p:embed/>
                  </p:oleObj>
                </mc:Choice>
                <mc:Fallback>
                  <p:oleObj r:id="rId3" imgW="1587444" imgH="857264" progId="CorelDRAW.Graphic.10">
                    <p:embed/>
                    <p:pic>
                      <p:nvPicPr>
                        <p:cNvPr id="97" name="Google Shape;97;p2"/>
                        <p:cNvPicPr preferRelativeResize="0"/>
                        <p:nvPr/>
                      </p:nvPicPr>
                      <p:blipFill rotWithShape="1">
                        <a:blip r:embed="rId4">
                          <a:alphaModFix/>
                        </a:blip>
                        <a:srcRect/>
                        <a:stretch/>
                      </p:blipFill>
                      <p:spPr>
                        <a:xfrm>
                          <a:off x="13351740" y="1212839"/>
                          <a:ext cx="1587444" cy="857264"/>
                        </a:xfrm>
                        <a:prstGeom prst="rect">
                          <a:avLst/>
                        </a:prstGeom>
                        <a:noFill/>
                        <a:ln>
                          <a:noFill/>
                        </a:ln>
                      </p:spPr>
                    </p:pic>
                  </p:oleObj>
                </mc:Fallback>
              </mc:AlternateContent>
            </a:graphicData>
          </a:graphic>
        </p:graphicFrame>
      </p:grpSp>
      <p:sp>
        <p:nvSpPr>
          <p:cNvPr id="98" name="Google Shape;98;p2"/>
          <p:cNvSpPr/>
          <p:nvPr/>
        </p:nvSpPr>
        <p:spPr>
          <a:xfrm>
            <a:off x="1" y="5978102"/>
            <a:ext cx="12278600" cy="1359952"/>
          </a:xfrm>
          <a:prstGeom prst="rect">
            <a:avLst/>
          </a:prstGeom>
          <a:solidFill>
            <a:srgbClr val="0070C0">
              <a:alpha val="1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9" name="Google Shape;99;p2"/>
          <p:cNvPicPr preferRelativeResize="0"/>
          <p:nvPr/>
        </p:nvPicPr>
        <p:blipFill rotWithShape="1">
          <a:blip r:embed="rId5">
            <a:alphaModFix/>
          </a:blip>
          <a:srcRect/>
          <a:stretch/>
        </p:blipFill>
        <p:spPr>
          <a:xfrm>
            <a:off x="-14999" y="5278258"/>
            <a:ext cx="12192000" cy="1596167"/>
          </a:xfrm>
          <a:prstGeom prst="rect">
            <a:avLst/>
          </a:prstGeom>
          <a:noFill/>
          <a:ln>
            <a:noFill/>
          </a:ln>
        </p:spPr>
      </p:pic>
      <p:sp>
        <p:nvSpPr>
          <p:cNvPr id="100" name="Google Shape;100;p2"/>
          <p:cNvSpPr txBox="1"/>
          <p:nvPr/>
        </p:nvSpPr>
        <p:spPr>
          <a:xfrm>
            <a:off x="-188018" y="1029086"/>
            <a:ext cx="5046705"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3200" b="0" i="0" u="none" strike="noStrike" cap="none">
                <a:solidFill>
                  <a:srgbClr val="0070C0"/>
                </a:solidFill>
                <a:latin typeface="Calibri"/>
                <a:ea typeface="Calibri"/>
                <a:cs typeface="Calibri"/>
                <a:sym typeface="Calibri"/>
              </a:rPr>
              <a:t>Objetivos del encuentro</a:t>
            </a:r>
            <a:endParaRPr sz="3200" b="0" i="0" u="none" strike="noStrike" cap="none">
              <a:solidFill>
                <a:schemeClr val="accent4"/>
              </a:solidFill>
              <a:latin typeface="Calibri"/>
              <a:ea typeface="Calibri"/>
              <a:cs typeface="Calibri"/>
              <a:sym typeface="Calibri"/>
            </a:endParaRPr>
          </a:p>
        </p:txBody>
      </p:sp>
      <p:sp>
        <p:nvSpPr>
          <p:cNvPr id="101" name="Google Shape;101;p2"/>
          <p:cNvSpPr txBox="1"/>
          <p:nvPr/>
        </p:nvSpPr>
        <p:spPr>
          <a:xfrm>
            <a:off x="289568" y="232593"/>
            <a:ext cx="11280405"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5400" b="1" i="0" u="none" strike="noStrike" cap="none">
                <a:solidFill>
                  <a:srgbClr val="0070C0"/>
                </a:solidFill>
                <a:latin typeface="Calibri"/>
                <a:ea typeface="Calibri"/>
                <a:cs typeface="Calibri"/>
                <a:sym typeface="Calibri"/>
              </a:rPr>
              <a:t>Rendición Pública de Cuentas</a:t>
            </a:r>
            <a:endParaRPr sz="5400" b="1">
              <a:solidFill>
                <a:srgbClr val="0070C0"/>
              </a:solidFill>
              <a:latin typeface="Calibri"/>
              <a:ea typeface="Calibri"/>
              <a:cs typeface="Calibri"/>
              <a:sym typeface="Calibri"/>
            </a:endParaRPr>
          </a:p>
        </p:txBody>
      </p:sp>
      <p:sp>
        <p:nvSpPr>
          <p:cNvPr id="102" name="Google Shape;102;p2"/>
          <p:cNvSpPr/>
          <p:nvPr/>
        </p:nvSpPr>
        <p:spPr>
          <a:xfrm>
            <a:off x="411606" y="1616919"/>
            <a:ext cx="3847459" cy="61955"/>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 name="Google Shape;103;p2"/>
          <p:cNvSpPr txBox="1"/>
          <p:nvPr/>
        </p:nvSpPr>
        <p:spPr>
          <a:xfrm>
            <a:off x="983673" y="2708506"/>
            <a:ext cx="10016836" cy="1758623"/>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s-CO" sz="2800">
                <a:solidFill>
                  <a:schemeClr val="dk1"/>
                </a:solidFill>
                <a:latin typeface="Arial"/>
                <a:ea typeface="Arial"/>
                <a:cs typeface="Arial"/>
                <a:sym typeface="Arial"/>
              </a:rPr>
              <a:t>Generar apropiación del conocimiento sobre los lineamientos y caja de herramientas para el IV Proceso RPC en los equipos técnicos municipales.</a:t>
            </a:r>
            <a:endParaRPr/>
          </a:p>
          <a:p>
            <a:pPr marL="0" marR="0" lvl="0" indent="0" algn="just" rtl="0">
              <a:lnSpc>
                <a:spcPct val="107000"/>
              </a:lnSpc>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20"/>
          <p:cNvSpPr txBox="1"/>
          <p:nvPr/>
        </p:nvSpPr>
        <p:spPr>
          <a:xfrm>
            <a:off x="887518" y="73171"/>
            <a:ext cx="1776307" cy="830997"/>
          </a:xfrm>
          <a:prstGeom prst="rect">
            <a:avLst/>
          </a:prstGeom>
          <a:solidFill>
            <a:srgbClr val="2F549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800"/>
              <a:buFont typeface="Calibri"/>
              <a:buNone/>
            </a:pPr>
            <a:r>
              <a:rPr lang="es-CO" sz="4800" b="1" i="0" u="none" strike="noStrike" cap="none">
                <a:solidFill>
                  <a:srgbClr val="FFFFFF"/>
                </a:solidFill>
                <a:latin typeface="Calibri"/>
                <a:ea typeface="Calibri"/>
                <a:cs typeface="Calibri"/>
                <a:sym typeface="Calibri"/>
              </a:rPr>
              <a:t>Fase 2</a:t>
            </a:r>
            <a:endParaRPr/>
          </a:p>
        </p:txBody>
      </p:sp>
      <p:sp>
        <p:nvSpPr>
          <p:cNvPr id="428" name="Google Shape;428;p20"/>
          <p:cNvSpPr txBox="1"/>
          <p:nvPr/>
        </p:nvSpPr>
        <p:spPr>
          <a:xfrm>
            <a:off x="2789008" y="209226"/>
            <a:ext cx="7497991" cy="61555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70C0"/>
              </a:buClr>
              <a:buSzPts val="3400"/>
              <a:buFont typeface="Avenir"/>
              <a:buNone/>
            </a:pPr>
            <a:r>
              <a:rPr lang="es-CO" sz="3400" b="0" i="0" u="none" strike="noStrike" cap="none">
                <a:solidFill>
                  <a:srgbClr val="0070C0"/>
                </a:solidFill>
                <a:latin typeface="Avenir"/>
                <a:ea typeface="Avenir"/>
                <a:cs typeface="Avenir"/>
                <a:sym typeface="Avenir"/>
              </a:rPr>
              <a:t>Cuántos y quién reporta los indicadores</a:t>
            </a:r>
            <a:endParaRPr sz="3400" b="0" i="0" u="none" strike="noStrike" cap="none">
              <a:solidFill>
                <a:srgbClr val="0070C0"/>
              </a:solidFill>
              <a:latin typeface="Avenir"/>
              <a:ea typeface="Avenir"/>
              <a:cs typeface="Avenir"/>
              <a:sym typeface="Avenir"/>
            </a:endParaRPr>
          </a:p>
        </p:txBody>
      </p:sp>
      <p:sp>
        <p:nvSpPr>
          <p:cNvPr id="429" name="Google Shape;429;p20"/>
          <p:cNvSpPr/>
          <p:nvPr/>
        </p:nvSpPr>
        <p:spPr>
          <a:xfrm>
            <a:off x="1" y="6172548"/>
            <a:ext cx="12278600" cy="771393"/>
          </a:xfrm>
          <a:prstGeom prst="rect">
            <a:avLst/>
          </a:prstGeom>
          <a:solidFill>
            <a:srgbClr val="0070C0">
              <a:alpha val="1254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30" name="Google Shape;430;p20"/>
          <p:cNvPicPr preferRelativeResize="0"/>
          <p:nvPr/>
        </p:nvPicPr>
        <p:blipFill rotWithShape="1">
          <a:blip r:embed="rId3">
            <a:alphaModFix/>
          </a:blip>
          <a:srcRect l="38064" t="23366" r="39261" b="35414"/>
          <a:stretch/>
        </p:blipFill>
        <p:spPr>
          <a:xfrm>
            <a:off x="0" y="233043"/>
            <a:ext cx="1282959" cy="1308123"/>
          </a:xfrm>
          <a:prstGeom prst="rect">
            <a:avLst/>
          </a:prstGeom>
          <a:noFill/>
          <a:ln>
            <a:noFill/>
          </a:ln>
        </p:spPr>
      </p:pic>
      <p:grpSp>
        <p:nvGrpSpPr>
          <p:cNvPr id="431" name="Google Shape;431;p20"/>
          <p:cNvGrpSpPr/>
          <p:nvPr/>
        </p:nvGrpSpPr>
        <p:grpSpPr>
          <a:xfrm>
            <a:off x="10479372" y="0"/>
            <a:ext cx="1712628" cy="1015663"/>
            <a:chOff x="13226556" y="1171042"/>
            <a:chExt cx="1712628" cy="1015663"/>
          </a:xfrm>
        </p:grpSpPr>
        <p:sp>
          <p:nvSpPr>
            <p:cNvPr id="432" name="Google Shape;432;p20"/>
            <p:cNvSpPr/>
            <p:nvPr/>
          </p:nvSpPr>
          <p:spPr>
            <a:xfrm>
              <a:off x="13226556" y="1171042"/>
              <a:ext cx="1712628" cy="1015663"/>
            </a:xfrm>
            <a:prstGeom prst="rect">
              <a:avLst/>
            </a:prstGeom>
            <a:solidFill>
              <a:srgbClr val="0070C0"/>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aphicFrame>
          <p:nvGraphicFramePr>
            <p:cNvPr id="433" name="Google Shape;433;p20"/>
            <p:cNvGraphicFramePr/>
            <p:nvPr/>
          </p:nvGraphicFramePr>
          <p:xfrm>
            <a:off x="13351740" y="1212839"/>
            <a:ext cx="1587444" cy="857264"/>
          </p:xfrm>
          <a:graphic>
            <a:graphicData uri="http://schemas.openxmlformats.org/presentationml/2006/ole">
              <mc:AlternateContent xmlns:mc="http://schemas.openxmlformats.org/markup-compatibility/2006">
                <mc:Choice xmlns:v="urn:schemas-microsoft-com:vml" Requires="v">
                  <p:oleObj r:id="rId4" imgW="1587444" imgH="857264" progId="CorelDRAW.Graphic.10">
                    <p:embed/>
                  </p:oleObj>
                </mc:Choice>
                <mc:Fallback>
                  <p:oleObj r:id="rId4" imgW="1587444" imgH="857264" progId="CorelDRAW.Graphic.10">
                    <p:embed/>
                    <p:pic>
                      <p:nvPicPr>
                        <p:cNvPr id="433" name="Google Shape;433;p20"/>
                        <p:cNvPicPr preferRelativeResize="0"/>
                        <p:nvPr/>
                      </p:nvPicPr>
                      <p:blipFill rotWithShape="1">
                        <a:blip r:embed="rId5">
                          <a:alphaModFix/>
                        </a:blip>
                        <a:srcRect/>
                        <a:stretch/>
                      </p:blipFill>
                      <p:spPr>
                        <a:xfrm>
                          <a:off x="13351740" y="1212839"/>
                          <a:ext cx="1587444" cy="857264"/>
                        </a:xfrm>
                        <a:prstGeom prst="rect">
                          <a:avLst/>
                        </a:prstGeom>
                        <a:noFill/>
                        <a:ln>
                          <a:noFill/>
                        </a:ln>
                      </p:spPr>
                    </p:pic>
                  </p:oleObj>
                </mc:Fallback>
              </mc:AlternateContent>
            </a:graphicData>
          </a:graphic>
        </p:graphicFrame>
      </p:grpSp>
      <p:graphicFrame>
        <p:nvGraphicFramePr>
          <p:cNvPr id="434" name="Google Shape;434;p20"/>
          <p:cNvGraphicFramePr/>
          <p:nvPr/>
        </p:nvGraphicFramePr>
        <p:xfrm>
          <a:off x="1222375" y="1737498"/>
          <a:ext cx="2882900" cy="3601720"/>
        </p:xfrm>
        <a:graphic>
          <a:graphicData uri="http://schemas.openxmlformats.org/drawingml/2006/table">
            <a:tbl>
              <a:tblPr>
                <a:noFill/>
                <a:tableStyleId>{1A05E640-D450-4392-8F07-DB154D864792}</a:tableStyleId>
              </a:tblPr>
              <a:tblGrid>
                <a:gridCol w="1409700">
                  <a:extLst>
                    <a:ext uri="{9D8B030D-6E8A-4147-A177-3AD203B41FA5}">
                      <a16:colId xmlns:a16="http://schemas.microsoft.com/office/drawing/2014/main" val="20000"/>
                    </a:ext>
                  </a:extLst>
                </a:gridCol>
                <a:gridCol w="1473200">
                  <a:extLst>
                    <a:ext uri="{9D8B030D-6E8A-4147-A177-3AD203B41FA5}">
                      <a16:colId xmlns:a16="http://schemas.microsoft.com/office/drawing/2014/main" val="20001"/>
                    </a:ext>
                  </a:extLst>
                </a:gridCol>
              </a:tblGrid>
              <a:tr h="184150">
                <a:tc>
                  <a:txBody>
                    <a:bodyPr/>
                    <a:lstStyle/>
                    <a:p>
                      <a:pPr marL="0" marR="0" lvl="0" indent="0" algn="ctr" rtl="0">
                        <a:spcBef>
                          <a:spcPts val="0"/>
                        </a:spcBef>
                        <a:spcAft>
                          <a:spcPts val="0"/>
                        </a:spcAft>
                        <a:buNone/>
                      </a:pPr>
                      <a:r>
                        <a:rPr lang="es-CO" sz="1600" b="1" u="none" strike="noStrike" cap="none"/>
                        <a:t>Entidad</a:t>
                      </a:r>
                      <a:endParaRPr sz="1600" b="1" i="0" u="none" strike="noStrike" cap="none">
                        <a:solidFill>
                          <a:srgbClr val="FFFFFF"/>
                        </a:solidFill>
                        <a:latin typeface="Calibri"/>
                        <a:ea typeface="Calibri"/>
                        <a:cs typeface="Calibri"/>
                        <a:sym typeface="Calibri"/>
                      </a:endParaRPr>
                    </a:p>
                  </a:txBody>
                  <a:tcPr marL="6350" marR="6350" marT="6350" marB="0" anchor="ctr">
                    <a:solidFill>
                      <a:srgbClr val="DDEAF6"/>
                    </a:solidFill>
                  </a:tcPr>
                </a:tc>
                <a:tc>
                  <a:txBody>
                    <a:bodyPr/>
                    <a:lstStyle/>
                    <a:p>
                      <a:pPr marL="0" marR="0" lvl="0" indent="0" algn="ctr" rtl="0">
                        <a:spcBef>
                          <a:spcPts val="0"/>
                        </a:spcBef>
                        <a:spcAft>
                          <a:spcPts val="0"/>
                        </a:spcAft>
                        <a:buNone/>
                      </a:pPr>
                      <a:r>
                        <a:rPr lang="es-CO" sz="1600" b="1" u="none" strike="noStrike" cap="none"/>
                        <a:t>Total</a:t>
                      </a:r>
                      <a:endParaRPr sz="1600" b="1" i="0" u="none" strike="noStrike" cap="none">
                        <a:solidFill>
                          <a:srgbClr val="FFFFFF"/>
                        </a:solidFill>
                        <a:latin typeface="Calibri"/>
                        <a:ea typeface="Calibri"/>
                        <a:cs typeface="Calibri"/>
                        <a:sym typeface="Calibri"/>
                      </a:endParaRPr>
                    </a:p>
                  </a:txBody>
                  <a:tcPr marL="6350" marR="6350" marT="6350" marB="0" anchor="ctr">
                    <a:solidFill>
                      <a:srgbClr val="DDEAF6"/>
                    </a:solidFill>
                  </a:tcPr>
                </a:tc>
                <a:extLst>
                  <a:ext uri="{0D108BD9-81ED-4DB2-BD59-A6C34878D82A}">
                    <a16:rowId xmlns:a16="http://schemas.microsoft.com/office/drawing/2014/main" val="10000"/>
                  </a:ext>
                </a:extLst>
              </a:tr>
              <a:tr h="184150">
                <a:tc>
                  <a:txBody>
                    <a:bodyPr/>
                    <a:lstStyle/>
                    <a:p>
                      <a:pPr marL="0" marR="0" lvl="0" indent="0" algn="ctr" rtl="0">
                        <a:spcBef>
                          <a:spcPts val="0"/>
                        </a:spcBef>
                        <a:spcAft>
                          <a:spcPts val="0"/>
                        </a:spcAft>
                        <a:buNone/>
                      </a:pPr>
                      <a:r>
                        <a:rPr lang="es-CO" sz="1600" u="none" strike="noStrike" cap="none"/>
                        <a:t>DANE</a:t>
                      </a:r>
                      <a:endParaRPr sz="1600" b="0" i="0" u="none" strike="noStrike" cap="none">
                        <a:solidFill>
                          <a:srgbClr val="000000"/>
                        </a:solidFill>
                        <a:latin typeface="Calibri"/>
                        <a:ea typeface="Calibri"/>
                        <a:cs typeface="Calibri"/>
                        <a:sym typeface="Calibri"/>
                      </a:endParaRPr>
                    </a:p>
                  </a:txBody>
                  <a:tcPr marL="6350" marR="6350" marT="6350" marB="0" anchor="ctr"/>
                </a:tc>
                <a:tc>
                  <a:txBody>
                    <a:bodyPr/>
                    <a:lstStyle/>
                    <a:p>
                      <a:pPr marL="0" marR="0" lvl="0" indent="0" algn="ctr" rtl="0">
                        <a:spcBef>
                          <a:spcPts val="0"/>
                        </a:spcBef>
                        <a:spcAft>
                          <a:spcPts val="0"/>
                        </a:spcAft>
                        <a:buNone/>
                      </a:pPr>
                      <a:r>
                        <a:rPr lang="es-CO" sz="1600" u="none" strike="noStrike" cap="none"/>
                        <a:t>3</a:t>
                      </a:r>
                      <a:endParaRPr sz="1600" b="0" i="0" u="none" strike="noStrike" cap="none">
                        <a:solidFill>
                          <a:srgbClr val="000000"/>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10001"/>
                  </a:ext>
                </a:extLst>
              </a:tr>
              <a:tr h="184150">
                <a:tc>
                  <a:txBody>
                    <a:bodyPr/>
                    <a:lstStyle/>
                    <a:p>
                      <a:pPr marL="0" marR="0" lvl="0" indent="0" algn="ctr" rtl="0">
                        <a:spcBef>
                          <a:spcPts val="0"/>
                        </a:spcBef>
                        <a:spcAft>
                          <a:spcPts val="0"/>
                        </a:spcAft>
                        <a:buNone/>
                      </a:pPr>
                      <a:r>
                        <a:rPr lang="es-CO" sz="1600" u="none" strike="noStrike" cap="none"/>
                        <a:t>ICBF</a:t>
                      </a:r>
                      <a:endParaRPr sz="1600" b="0" i="0" u="none" strike="noStrike" cap="none">
                        <a:solidFill>
                          <a:srgbClr val="000000"/>
                        </a:solidFill>
                        <a:latin typeface="Calibri"/>
                        <a:ea typeface="Calibri"/>
                        <a:cs typeface="Calibri"/>
                        <a:sym typeface="Calibri"/>
                      </a:endParaRPr>
                    </a:p>
                  </a:txBody>
                  <a:tcPr marL="6350" marR="6350" marT="6350" marB="0" anchor="ctr"/>
                </a:tc>
                <a:tc>
                  <a:txBody>
                    <a:bodyPr/>
                    <a:lstStyle/>
                    <a:p>
                      <a:pPr marL="0" marR="0" lvl="0" indent="0" algn="ctr" rtl="0">
                        <a:spcBef>
                          <a:spcPts val="0"/>
                        </a:spcBef>
                        <a:spcAft>
                          <a:spcPts val="0"/>
                        </a:spcAft>
                        <a:buNone/>
                      </a:pPr>
                      <a:r>
                        <a:rPr lang="es-CO" sz="1600" u="none" strike="noStrike" cap="none"/>
                        <a:t>4</a:t>
                      </a:r>
                      <a:endParaRPr sz="1600" b="0" i="0" u="none" strike="noStrike" cap="none">
                        <a:solidFill>
                          <a:srgbClr val="000000"/>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10002"/>
                  </a:ext>
                </a:extLst>
              </a:tr>
              <a:tr h="184150">
                <a:tc>
                  <a:txBody>
                    <a:bodyPr/>
                    <a:lstStyle/>
                    <a:p>
                      <a:pPr marL="0" marR="0" lvl="0" indent="0" algn="ctr" rtl="0">
                        <a:spcBef>
                          <a:spcPts val="0"/>
                        </a:spcBef>
                        <a:spcAft>
                          <a:spcPts val="0"/>
                        </a:spcAft>
                        <a:buNone/>
                      </a:pPr>
                      <a:r>
                        <a:rPr lang="es-CO" sz="1600" u="none" strike="noStrike" cap="none"/>
                        <a:t>INMLyCF</a:t>
                      </a:r>
                      <a:endParaRPr sz="1600" b="0" i="0" u="none" strike="noStrike" cap="none">
                        <a:solidFill>
                          <a:srgbClr val="000000"/>
                        </a:solidFill>
                        <a:latin typeface="Calibri"/>
                        <a:ea typeface="Calibri"/>
                        <a:cs typeface="Calibri"/>
                        <a:sym typeface="Calibri"/>
                      </a:endParaRPr>
                    </a:p>
                  </a:txBody>
                  <a:tcPr marL="6350" marR="6350" marT="6350" marB="0" anchor="ctr"/>
                </a:tc>
                <a:tc>
                  <a:txBody>
                    <a:bodyPr/>
                    <a:lstStyle/>
                    <a:p>
                      <a:pPr marL="0" marR="0" lvl="0" indent="0" algn="ctr" rtl="0">
                        <a:spcBef>
                          <a:spcPts val="0"/>
                        </a:spcBef>
                        <a:spcAft>
                          <a:spcPts val="0"/>
                        </a:spcAft>
                        <a:buNone/>
                      </a:pPr>
                      <a:r>
                        <a:rPr lang="es-CO" sz="1600" u="none" strike="noStrike" cap="none"/>
                        <a:t>20</a:t>
                      </a:r>
                      <a:endParaRPr sz="1600" b="0" i="0" u="none" strike="noStrike" cap="none">
                        <a:solidFill>
                          <a:srgbClr val="000000"/>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10003"/>
                  </a:ext>
                </a:extLst>
              </a:tr>
              <a:tr h="184150">
                <a:tc>
                  <a:txBody>
                    <a:bodyPr/>
                    <a:lstStyle/>
                    <a:p>
                      <a:pPr marL="0" marR="0" lvl="0" indent="0" algn="ctr" rtl="0">
                        <a:spcBef>
                          <a:spcPts val="0"/>
                        </a:spcBef>
                        <a:spcAft>
                          <a:spcPts val="0"/>
                        </a:spcAft>
                        <a:buNone/>
                      </a:pPr>
                      <a:r>
                        <a:rPr lang="es-CO" sz="1600" u="none" strike="noStrike" cap="none"/>
                        <a:t>INS</a:t>
                      </a:r>
                      <a:endParaRPr sz="1600" b="0" i="0" u="none" strike="noStrike" cap="none">
                        <a:solidFill>
                          <a:srgbClr val="000000"/>
                        </a:solidFill>
                        <a:latin typeface="Calibri"/>
                        <a:ea typeface="Calibri"/>
                        <a:cs typeface="Calibri"/>
                        <a:sym typeface="Calibri"/>
                      </a:endParaRPr>
                    </a:p>
                  </a:txBody>
                  <a:tcPr marL="6350" marR="6350" marT="6350" marB="0" anchor="ctr"/>
                </a:tc>
                <a:tc>
                  <a:txBody>
                    <a:bodyPr/>
                    <a:lstStyle/>
                    <a:p>
                      <a:pPr marL="0" marR="0" lvl="0" indent="0" algn="ctr" rtl="0">
                        <a:spcBef>
                          <a:spcPts val="0"/>
                        </a:spcBef>
                        <a:spcAft>
                          <a:spcPts val="0"/>
                        </a:spcAft>
                        <a:buNone/>
                      </a:pPr>
                      <a:r>
                        <a:rPr lang="es-CO" sz="1600" u="none" strike="noStrike" cap="none"/>
                        <a:t>2</a:t>
                      </a:r>
                      <a:endParaRPr sz="1600" b="0" i="0" u="none" strike="noStrike" cap="none">
                        <a:solidFill>
                          <a:srgbClr val="000000"/>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10004"/>
                  </a:ext>
                </a:extLst>
              </a:tr>
              <a:tr h="552450">
                <a:tc>
                  <a:txBody>
                    <a:bodyPr/>
                    <a:lstStyle/>
                    <a:p>
                      <a:pPr marL="0" marR="0" lvl="0" indent="0" algn="ctr" rtl="0">
                        <a:spcBef>
                          <a:spcPts val="0"/>
                        </a:spcBef>
                        <a:spcAft>
                          <a:spcPts val="0"/>
                        </a:spcAft>
                        <a:buNone/>
                      </a:pPr>
                      <a:r>
                        <a:rPr lang="es-CO" sz="1600" u="none" strike="noStrike" cap="none"/>
                        <a:t>MEN</a:t>
                      </a:r>
                      <a:endParaRPr sz="1600" b="0" i="0" u="none" strike="noStrike" cap="none">
                        <a:solidFill>
                          <a:srgbClr val="000000"/>
                        </a:solidFill>
                        <a:latin typeface="Calibri"/>
                        <a:ea typeface="Calibri"/>
                        <a:cs typeface="Calibri"/>
                        <a:sym typeface="Calibri"/>
                      </a:endParaRPr>
                    </a:p>
                  </a:txBody>
                  <a:tcPr marL="6350" marR="6350" marT="6350" marB="0" anchor="ctr"/>
                </a:tc>
                <a:tc>
                  <a:txBody>
                    <a:bodyPr/>
                    <a:lstStyle/>
                    <a:p>
                      <a:pPr marL="0" marR="0" lvl="0" indent="0" algn="ctr" rtl="0">
                        <a:spcBef>
                          <a:spcPts val="0"/>
                        </a:spcBef>
                        <a:spcAft>
                          <a:spcPts val="0"/>
                        </a:spcAft>
                        <a:buNone/>
                      </a:pPr>
                      <a:r>
                        <a:rPr lang="es-CO" sz="1600" u="none" strike="noStrike" cap="none"/>
                        <a:t>15</a:t>
                      </a:r>
                      <a:endParaRPr sz="1600" b="0" i="0" u="none" strike="noStrike" cap="none">
                        <a:solidFill>
                          <a:srgbClr val="000000"/>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10005"/>
                  </a:ext>
                </a:extLst>
              </a:tr>
              <a:tr h="736600">
                <a:tc>
                  <a:txBody>
                    <a:bodyPr/>
                    <a:lstStyle/>
                    <a:p>
                      <a:pPr marL="0" marR="0" lvl="0" indent="0" algn="ctr" rtl="0">
                        <a:spcBef>
                          <a:spcPts val="0"/>
                        </a:spcBef>
                        <a:spcAft>
                          <a:spcPts val="0"/>
                        </a:spcAft>
                        <a:buNone/>
                      </a:pPr>
                      <a:r>
                        <a:rPr lang="es-CO" sz="1600" u="none" strike="noStrike" cap="none"/>
                        <a:t>MSPS</a:t>
                      </a:r>
                      <a:endParaRPr sz="1600" b="0" i="0" u="none" strike="noStrike" cap="none">
                        <a:solidFill>
                          <a:srgbClr val="000000"/>
                        </a:solidFill>
                        <a:latin typeface="Calibri"/>
                        <a:ea typeface="Calibri"/>
                        <a:cs typeface="Calibri"/>
                        <a:sym typeface="Calibri"/>
                      </a:endParaRPr>
                    </a:p>
                  </a:txBody>
                  <a:tcPr marL="6350" marR="6350" marT="6350" marB="0" anchor="ctr"/>
                </a:tc>
                <a:tc>
                  <a:txBody>
                    <a:bodyPr/>
                    <a:lstStyle/>
                    <a:p>
                      <a:pPr marL="0" marR="0" lvl="0" indent="0" algn="ctr" rtl="0">
                        <a:spcBef>
                          <a:spcPts val="0"/>
                        </a:spcBef>
                        <a:spcAft>
                          <a:spcPts val="0"/>
                        </a:spcAft>
                        <a:buNone/>
                      </a:pPr>
                      <a:r>
                        <a:rPr lang="es-CO" sz="1600" u="none" strike="noStrike" cap="none"/>
                        <a:t>14</a:t>
                      </a:r>
                      <a:endParaRPr sz="1600" b="0" i="0" u="none" strike="noStrike" cap="none">
                        <a:solidFill>
                          <a:srgbClr val="000000"/>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10006"/>
                  </a:ext>
                </a:extLst>
              </a:tr>
              <a:tr h="184150">
                <a:tc>
                  <a:txBody>
                    <a:bodyPr/>
                    <a:lstStyle/>
                    <a:p>
                      <a:pPr marL="0" marR="0" lvl="0" indent="0" algn="ctr" rtl="0">
                        <a:spcBef>
                          <a:spcPts val="0"/>
                        </a:spcBef>
                        <a:spcAft>
                          <a:spcPts val="0"/>
                        </a:spcAft>
                        <a:buNone/>
                      </a:pPr>
                      <a:r>
                        <a:rPr lang="es-CO" sz="1600" u="none" strike="noStrike" cap="none"/>
                        <a:t>RNEC</a:t>
                      </a:r>
                      <a:endParaRPr sz="1600" b="0" i="0" u="none" strike="noStrike" cap="none">
                        <a:solidFill>
                          <a:srgbClr val="000000"/>
                        </a:solidFill>
                        <a:latin typeface="Calibri"/>
                        <a:ea typeface="Calibri"/>
                        <a:cs typeface="Calibri"/>
                        <a:sym typeface="Calibri"/>
                      </a:endParaRPr>
                    </a:p>
                  </a:txBody>
                  <a:tcPr marL="6350" marR="6350" marT="6350" marB="0" anchor="ctr"/>
                </a:tc>
                <a:tc>
                  <a:txBody>
                    <a:bodyPr/>
                    <a:lstStyle/>
                    <a:p>
                      <a:pPr marL="0" marR="0" lvl="0" indent="0" algn="ctr" rtl="0">
                        <a:spcBef>
                          <a:spcPts val="0"/>
                        </a:spcBef>
                        <a:spcAft>
                          <a:spcPts val="0"/>
                        </a:spcAft>
                        <a:buNone/>
                      </a:pPr>
                      <a:r>
                        <a:rPr lang="es-CO" sz="1600" u="none" strike="noStrike" cap="none"/>
                        <a:t>1</a:t>
                      </a:r>
                      <a:endParaRPr sz="1600" b="0" i="0" u="none" strike="noStrike" cap="none">
                        <a:solidFill>
                          <a:srgbClr val="000000"/>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10007"/>
                  </a:ext>
                </a:extLst>
              </a:tr>
              <a:tr h="184150">
                <a:tc>
                  <a:txBody>
                    <a:bodyPr/>
                    <a:lstStyle/>
                    <a:p>
                      <a:pPr marL="0" marR="0" lvl="0" indent="0" algn="ctr" rtl="0">
                        <a:spcBef>
                          <a:spcPts val="0"/>
                        </a:spcBef>
                        <a:spcAft>
                          <a:spcPts val="0"/>
                        </a:spcAft>
                        <a:buNone/>
                      </a:pPr>
                      <a:r>
                        <a:rPr lang="es-CO" sz="1600" u="none" strike="noStrike" cap="none"/>
                        <a:t>SSPD</a:t>
                      </a:r>
                      <a:endParaRPr sz="1600" b="0" i="0" u="none" strike="noStrike" cap="none">
                        <a:solidFill>
                          <a:srgbClr val="000000"/>
                        </a:solidFill>
                        <a:latin typeface="Calibri"/>
                        <a:ea typeface="Calibri"/>
                        <a:cs typeface="Calibri"/>
                        <a:sym typeface="Calibri"/>
                      </a:endParaRPr>
                    </a:p>
                  </a:txBody>
                  <a:tcPr marL="6350" marR="6350" marT="6350" marB="0" anchor="ctr"/>
                </a:tc>
                <a:tc>
                  <a:txBody>
                    <a:bodyPr/>
                    <a:lstStyle/>
                    <a:p>
                      <a:pPr marL="0" marR="0" lvl="0" indent="0" algn="ctr" rtl="0">
                        <a:spcBef>
                          <a:spcPts val="0"/>
                        </a:spcBef>
                        <a:spcAft>
                          <a:spcPts val="0"/>
                        </a:spcAft>
                        <a:buNone/>
                      </a:pPr>
                      <a:r>
                        <a:rPr lang="es-CO" sz="1600" u="none" strike="noStrike" cap="none"/>
                        <a:t>1</a:t>
                      </a:r>
                      <a:endParaRPr sz="1600" b="0" i="0" u="none" strike="noStrike" cap="none">
                        <a:solidFill>
                          <a:srgbClr val="000000"/>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10008"/>
                  </a:ext>
                </a:extLst>
              </a:tr>
              <a:tr h="203200">
                <a:tc>
                  <a:txBody>
                    <a:bodyPr/>
                    <a:lstStyle/>
                    <a:p>
                      <a:pPr marL="0" marR="0" lvl="0" indent="0" algn="ctr" rtl="0">
                        <a:spcBef>
                          <a:spcPts val="0"/>
                        </a:spcBef>
                        <a:spcAft>
                          <a:spcPts val="0"/>
                        </a:spcAft>
                        <a:buNone/>
                      </a:pPr>
                      <a:r>
                        <a:rPr lang="es-CO" sz="1600" u="none" strike="noStrike" cap="none"/>
                        <a:t>UARIV</a:t>
                      </a:r>
                      <a:endParaRPr sz="1600" b="0" i="0" u="none" strike="noStrike" cap="none">
                        <a:solidFill>
                          <a:srgbClr val="000000"/>
                        </a:solidFill>
                        <a:latin typeface="Calibri"/>
                        <a:ea typeface="Calibri"/>
                        <a:cs typeface="Calibri"/>
                        <a:sym typeface="Calibri"/>
                      </a:endParaRPr>
                    </a:p>
                  </a:txBody>
                  <a:tcPr marL="6350" marR="6350" marT="6350" marB="0" anchor="ctr"/>
                </a:tc>
                <a:tc>
                  <a:txBody>
                    <a:bodyPr/>
                    <a:lstStyle/>
                    <a:p>
                      <a:pPr marL="0" marR="0" lvl="0" indent="0" algn="ctr" rtl="0">
                        <a:spcBef>
                          <a:spcPts val="0"/>
                        </a:spcBef>
                        <a:spcAft>
                          <a:spcPts val="0"/>
                        </a:spcAft>
                        <a:buNone/>
                      </a:pPr>
                      <a:r>
                        <a:rPr lang="es-CO" sz="1600" u="none" strike="noStrike" cap="none"/>
                        <a:t>4</a:t>
                      </a:r>
                      <a:endParaRPr sz="1600" b="0" i="0" u="none" strike="noStrike" cap="none">
                        <a:solidFill>
                          <a:srgbClr val="000000"/>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10009"/>
                  </a:ext>
                </a:extLst>
              </a:tr>
              <a:tr h="254000">
                <a:tc>
                  <a:txBody>
                    <a:bodyPr/>
                    <a:lstStyle/>
                    <a:p>
                      <a:pPr marL="0" marR="0" lvl="0" indent="0" algn="ctr" rtl="0">
                        <a:spcBef>
                          <a:spcPts val="0"/>
                        </a:spcBef>
                        <a:spcAft>
                          <a:spcPts val="0"/>
                        </a:spcAft>
                        <a:buNone/>
                      </a:pPr>
                      <a:r>
                        <a:rPr lang="es-CO" sz="1600" u="none" strike="noStrike" cap="none"/>
                        <a:t>Total</a:t>
                      </a:r>
                      <a:endParaRPr sz="1600" b="0" i="0" u="none" strike="noStrike" cap="none">
                        <a:solidFill>
                          <a:srgbClr val="000000"/>
                        </a:solidFill>
                        <a:latin typeface="Calibri"/>
                        <a:ea typeface="Calibri"/>
                        <a:cs typeface="Calibri"/>
                        <a:sym typeface="Calibri"/>
                      </a:endParaRPr>
                    </a:p>
                  </a:txBody>
                  <a:tcPr marL="6350" marR="6350" marT="6350" marB="0" anchor="ctr"/>
                </a:tc>
                <a:tc>
                  <a:txBody>
                    <a:bodyPr/>
                    <a:lstStyle/>
                    <a:p>
                      <a:pPr marL="0" marR="0" lvl="0" indent="0" algn="ctr" rtl="0">
                        <a:spcBef>
                          <a:spcPts val="0"/>
                        </a:spcBef>
                        <a:spcAft>
                          <a:spcPts val="0"/>
                        </a:spcAft>
                        <a:buNone/>
                      </a:pPr>
                      <a:r>
                        <a:rPr lang="es-CO" sz="2000" b="1" u="none" strike="noStrike" cap="none"/>
                        <a:t>64</a:t>
                      </a:r>
                      <a:endParaRPr sz="2000" b="1" i="0" u="none" strike="noStrike" cap="none">
                        <a:solidFill>
                          <a:srgbClr val="000000"/>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10010"/>
                  </a:ext>
                </a:extLst>
              </a:tr>
            </a:tbl>
          </a:graphicData>
        </a:graphic>
      </p:graphicFrame>
      <p:graphicFrame>
        <p:nvGraphicFramePr>
          <p:cNvPr id="435" name="Google Shape;435;p20"/>
          <p:cNvGraphicFramePr/>
          <p:nvPr/>
        </p:nvGraphicFramePr>
        <p:xfrm>
          <a:off x="4543425" y="1772423"/>
          <a:ext cx="6426200" cy="3775710"/>
        </p:xfrm>
        <a:graphic>
          <a:graphicData uri="http://schemas.openxmlformats.org/drawingml/2006/table">
            <a:tbl>
              <a:tblPr>
                <a:noFill/>
                <a:tableStyleId>{1A05E640-D450-4392-8F07-DB154D864792}</a:tableStyleId>
              </a:tblPr>
              <a:tblGrid>
                <a:gridCol w="23622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184150">
                <a:tc>
                  <a:txBody>
                    <a:bodyPr/>
                    <a:lstStyle/>
                    <a:p>
                      <a:pPr marL="0" marR="0" lvl="0" indent="0" algn="ctr" rtl="0">
                        <a:spcBef>
                          <a:spcPts val="0"/>
                        </a:spcBef>
                        <a:spcAft>
                          <a:spcPts val="0"/>
                        </a:spcAft>
                        <a:buNone/>
                      </a:pPr>
                      <a:r>
                        <a:rPr lang="es-CO" sz="1600" b="1" u="none" strike="noStrike" cap="none"/>
                        <a:t>Curso de vida</a:t>
                      </a:r>
                      <a:endParaRPr sz="1600" b="1" i="0" u="none" strike="noStrike" cap="none">
                        <a:solidFill>
                          <a:srgbClr val="FFFFFF"/>
                        </a:solidFill>
                        <a:latin typeface="Calibri"/>
                        <a:ea typeface="Calibri"/>
                        <a:cs typeface="Calibri"/>
                        <a:sym typeface="Calibri"/>
                      </a:endParaRPr>
                    </a:p>
                  </a:txBody>
                  <a:tcPr marL="6350" marR="6350" marT="6350" marB="0" anchor="ctr">
                    <a:solidFill>
                      <a:srgbClr val="DDEAF6"/>
                    </a:solidFill>
                  </a:tcPr>
                </a:tc>
                <a:tc>
                  <a:txBody>
                    <a:bodyPr/>
                    <a:lstStyle/>
                    <a:p>
                      <a:pPr marL="0" marR="0" lvl="0" indent="0" algn="ctr" rtl="0">
                        <a:spcBef>
                          <a:spcPts val="0"/>
                        </a:spcBef>
                        <a:spcAft>
                          <a:spcPts val="0"/>
                        </a:spcAft>
                        <a:buNone/>
                      </a:pPr>
                      <a:r>
                        <a:rPr lang="es-CO" sz="1600" b="1" u="none" strike="noStrike" cap="none"/>
                        <a:t>Total indicadores</a:t>
                      </a:r>
                      <a:endParaRPr sz="1600" b="1" i="0" u="none" strike="noStrike" cap="none">
                        <a:solidFill>
                          <a:srgbClr val="FFFFFF"/>
                        </a:solidFill>
                        <a:latin typeface="Calibri"/>
                        <a:ea typeface="Calibri"/>
                        <a:cs typeface="Calibri"/>
                        <a:sym typeface="Calibri"/>
                      </a:endParaRPr>
                    </a:p>
                  </a:txBody>
                  <a:tcPr marL="6350" marR="6350" marT="6350" marB="0" anchor="ctr">
                    <a:solidFill>
                      <a:srgbClr val="DDEAF6"/>
                    </a:solidFill>
                  </a:tcPr>
                </a:tc>
                <a:extLst>
                  <a:ext uri="{0D108BD9-81ED-4DB2-BD59-A6C34878D82A}">
                    <a16:rowId xmlns:a16="http://schemas.microsoft.com/office/drawing/2014/main" val="10000"/>
                  </a:ext>
                </a:extLst>
              </a:tr>
              <a:tr h="184150">
                <a:tc>
                  <a:txBody>
                    <a:bodyPr/>
                    <a:lstStyle/>
                    <a:p>
                      <a:pPr marL="0" marR="0" lvl="0" indent="0" algn="ctr" rtl="0">
                        <a:spcBef>
                          <a:spcPts val="0"/>
                        </a:spcBef>
                        <a:spcAft>
                          <a:spcPts val="0"/>
                        </a:spcAft>
                        <a:buNone/>
                      </a:pPr>
                      <a:r>
                        <a:rPr lang="es-CO" sz="1600" u="none" strike="noStrike" cap="none"/>
                        <a:t>01. Primera Infancia</a:t>
                      </a:r>
                      <a:endParaRPr sz="1600" b="0" i="0" u="none" strike="noStrike" cap="none">
                        <a:solidFill>
                          <a:srgbClr val="000000"/>
                        </a:solidFill>
                        <a:latin typeface="Calibri"/>
                        <a:ea typeface="Calibri"/>
                        <a:cs typeface="Calibri"/>
                        <a:sym typeface="Calibri"/>
                      </a:endParaRPr>
                    </a:p>
                  </a:txBody>
                  <a:tcPr marL="6350" marR="6350" marT="6350" marB="0" anchor="ctr"/>
                </a:tc>
                <a:tc>
                  <a:txBody>
                    <a:bodyPr/>
                    <a:lstStyle/>
                    <a:p>
                      <a:pPr marL="0" marR="0" lvl="0" indent="0" algn="ctr" rtl="0">
                        <a:spcBef>
                          <a:spcPts val="0"/>
                        </a:spcBef>
                        <a:spcAft>
                          <a:spcPts val="0"/>
                        </a:spcAft>
                        <a:buNone/>
                      </a:pPr>
                      <a:r>
                        <a:rPr lang="es-CO" sz="1600" u="none" strike="noStrike" cap="none"/>
                        <a:t>22</a:t>
                      </a:r>
                      <a:endParaRPr sz="1600" b="0" i="0" u="none" strike="noStrike" cap="none">
                        <a:solidFill>
                          <a:srgbClr val="000000"/>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10001"/>
                  </a:ext>
                </a:extLst>
              </a:tr>
              <a:tr h="184150">
                <a:tc>
                  <a:txBody>
                    <a:bodyPr/>
                    <a:lstStyle/>
                    <a:p>
                      <a:pPr marL="0" marR="0" lvl="0" indent="0" algn="ctr" rtl="0">
                        <a:spcBef>
                          <a:spcPts val="0"/>
                        </a:spcBef>
                        <a:spcAft>
                          <a:spcPts val="0"/>
                        </a:spcAft>
                        <a:buNone/>
                      </a:pPr>
                      <a:r>
                        <a:rPr lang="es-CO" sz="1600" u="none" strike="noStrike" cap="none"/>
                        <a:t>02. Infancia</a:t>
                      </a:r>
                      <a:endParaRPr sz="1600" b="0" i="0" u="none" strike="noStrike" cap="none">
                        <a:solidFill>
                          <a:srgbClr val="000000"/>
                        </a:solidFill>
                        <a:latin typeface="Calibri"/>
                        <a:ea typeface="Calibri"/>
                        <a:cs typeface="Calibri"/>
                        <a:sym typeface="Calibri"/>
                      </a:endParaRPr>
                    </a:p>
                  </a:txBody>
                  <a:tcPr marL="6350" marR="6350" marT="6350" marB="0" anchor="ctr"/>
                </a:tc>
                <a:tc>
                  <a:txBody>
                    <a:bodyPr/>
                    <a:lstStyle/>
                    <a:p>
                      <a:pPr marL="0" marR="0" lvl="0" indent="0" algn="ctr" rtl="0">
                        <a:spcBef>
                          <a:spcPts val="0"/>
                        </a:spcBef>
                        <a:spcAft>
                          <a:spcPts val="0"/>
                        </a:spcAft>
                        <a:buNone/>
                      </a:pPr>
                      <a:r>
                        <a:rPr lang="es-CO" sz="1600" u="none" strike="noStrike" cap="none"/>
                        <a:t>11</a:t>
                      </a:r>
                      <a:endParaRPr sz="1600" b="0" i="0" u="none" strike="noStrike" cap="none">
                        <a:solidFill>
                          <a:srgbClr val="000000"/>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10002"/>
                  </a:ext>
                </a:extLst>
              </a:tr>
              <a:tr h="184150">
                <a:tc>
                  <a:txBody>
                    <a:bodyPr/>
                    <a:lstStyle/>
                    <a:p>
                      <a:pPr marL="0" marR="0" lvl="0" indent="0" algn="ctr" rtl="0">
                        <a:spcBef>
                          <a:spcPts val="0"/>
                        </a:spcBef>
                        <a:spcAft>
                          <a:spcPts val="0"/>
                        </a:spcAft>
                        <a:buNone/>
                      </a:pPr>
                      <a:r>
                        <a:rPr lang="es-CO" sz="1600" u="none" strike="noStrike" cap="none"/>
                        <a:t>03. Adolescencia</a:t>
                      </a:r>
                      <a:endParaRPr sz="1600" b="0" i="0" u="none" strike="noStrike" cap="none">
                        <a:solidFill>
                          <a:srgbClr val="000000"/>
                        </a:solidFill>
                        <a:latin typeface="Calibri"/>
                        <a:ea typeface="Calibri"/>
                        <a:cs typeface="Calibri"/>
                        <a:sym typeface="Calibri"/>
                      </a:endParaRPr>
                    </a:p>
                  </a:txBody>
                  <a:tcPr marL="6350" marR="6350" marT="6350" marB="0" anchor="ctr"/>
                </a:tc>
                <a:tc>
                  <a:txBody>
                    <a:bodyPr/>
                    <a:lstStyle/>
                    <a:p>
                      <a:pPr marL="0" marR="0" lvl="0" indent="0" algn="ctr" rtl="0">
                        <a:spcBef>
                          <a:spcPts val="0"/>
                        </a:spcBef>
                        <a:spcAft>
                          <a:spcPts val="0"/>
                        </a:spcAft>
                        <a:buNone/>
                      </a:pPr>
                      <a:r>
                        <a:rPr lang="es-CO" sz="1600" u="none" strike="noStrike" cap="none"/>
                        <a:t>12</a:t>
                      </a:r>
                      <a:endParaRPr sz="1600" b="0" i="0" u="none" strike="noStrike" cap="none">
                        <a:solidFill>
                          <a:srgbClr val="000000"/>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10003"/>
                  </a:ext>
                </a:extLst>
              </a:tr>
              <a:tr h="184150">
                <a:tc>
                  <a:txBody>
                    <a:bodyPr/>
                    <a:lstStyle/>
                    <a:p>
                      <a:pPr marL="0" marR="0" lvl="0" indent="0" algn="ctr" rtl="0">
                        <a:spcBef>
                          <a:spcPts val="0"/>
                        </a:spcBef>
                        <a:spcAft>
                          <a:spcPts val="0"/>
                        </a:spcAft>
                        <a:buNone/>
                      </a:pPr>
                      <a:r>
                        <a:rPr lang="es-CO" sz="1600" u="none" strike="noStrike" cap="none"/>
                        <a:t>04. Infancia y adolescencia</a:t>
                      </a:r>
                      <a:endParaRPr sz="1600" b="0" i="0" u="none" strike="noStrike" cap="none">
                        <a:solidFill>
                          <a:srgbClr val="000000"/>
                        </a:solidFill>
                        <a:latin typeface="Calibri"/>
                        <a:ea typeface="Calibri"/>
                        <a:cs typeface="Calibri"/>
                        <a:sym typeface="Calibri"/>
                      </a:endParaRPr>
                    </a:p>
                  </a:txBody>
                  <a:tcPr marL="6350" marR="6350" marT="6350" marB="0" anchor="ctr"/>
                </a:tc>
                <a:tc>
                  <a:txBody>
                    <a:bodyPr/>
                    <a:lstStyle/>
                    <a:p>
                      <a:pPr marL="0" marR="0" lvl="0" indent="0" algn="ctr" rtl="0">
                        <a:spcBef>
                          <a:spcPts val="0"/>
                        </a:spcBef>
                        <a:spcAft>
                          <a:spcPts val="0"/>
                        </a:spcAft>
                        <a:buNone/>
                      </a:pPr>
                      <a:r>
                        <a:rPr lang="es-CO" sz="1600" u="none" strike="noStrike" cap="none"/>
                        <a:t>4</a:t>
                      </a:r>
                      <a:endParaRPr sz="1600" b="0" i="0" u="none" strike="noStrike" cap="none">
                        <a:solidFill>
                          <a:srgbClr val="000000"/>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10004"/>
                  </a:ext>
                </a:extLst>
              </a:tr>
              <a:tr h="552450">
                <a:tc>
                  <a:txBody>
                    <a:bodyPr/>
                    <a:lstStyle/>
                    <a:p>
                      <a:pPr marL="0" marR="0" lvl="0" indent="0" algn="ctr" rtl="0">
                        <a:spcBef>
                          <a:spcPts val="0"/>
                        </a:spcBef>
                        <a:spcAft>
                          <a:spcPts val="0"/>
                        </a:spcAft>
                        <a:buNone/>
                      </a:pPr>
                      <a:r>
                        <a:rPr lang="es-CO" sz="1600" u="none" strike="noStrike" cap="none"/>
                        <a:t>05. Primera Infancia,</a:t>
                      </a:r>
                      <a:br>
                        <a:rPr lang="es-CO" sz="1600" u="none" strike="noStrike" cap="none"/>
                      </a:br>
                      <a:r>
                        <a:rPr lang="es-CO" sz="1600" u="none" strike="noStrike" cap="none"/>
                        <a:t>Infancia y</a:t>
                      </a:r>
                      <a:br>
                        <a:rPr lang="es-CO" sz="1600" u="none" strike="noStrike" cap="none"/>
                      </a:br>
                      <a:r>
                        <a:rPr lang="es-CO" sz="1600" u="none" strike="noStrike" cap="none"/>
                        <a:t>Adolescencia</a:t>
                      </a:r>
                      <a:endParaRPr sz="1600" b="0" i="0" u="none" strike="noStrike" cap="none">
                        <a:solidFill>
                          <a:srgbClr val="000000"/>
                        </a:solidFill>
                        <a:latin typeface="Calibri"/>
                        <a:ea typeface="Calibri"/>
                        <a:cs typeface="Calibri"/>
                        <a:sym typeface="Calibri"/>
                      </a:endParaRPr>
                    </a:p>
                  </a:txBody>
                  <a:tcPr marL="6350" marR="6350" marT="6350" marB="0" anchor="ctr"/>
                </a:tc>
                <a:tc>
                  <a:txBody>
                    <a:bodyPr/>
                    <a:lstStyle/>
                    <a:p>
                      <a:pPr marL="0" marR="0" lvl="0" indent="0" algn="ctr" rtl="0">
                        <a:spcBef>
                          <a:spcPts val="0"/>
                        </a:spcBef>
                        <a:spcAft>
                          <a:spcPts val="0"/>
                        </a:spcAft>
                        <a:buNone/>
                      </a:pPr>
                      <a:r>
                        <a:rPr lang="es-CO" sz="1600" u="none" strike="noStrike" cap="none"/>
                        <a:t>1</a:t>
                      </a:r>
                      <a:endParaRPr sz="1600" b="0" i="0" u="none" strike="noStrike" cap="none">
                        <a:solidFill>
                          <a:srgbClr val="000000"/>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10005"/>
                  </a:ext>
                </a:extLst>
              </a:tr>
              <a:tr h="736600">
                <a:tc>
                  <a:txBody>
                    <a:bodyPr/>
                    <a:lstStyle/>
                    <a:p>
                      <a:pPr marL="0" marR="0" lvl="0" indent="0" algn="ctr" rtl="0">
                        <a:spcBef>
                          <a:spcPts val="0"/>
                        </a:spcBef>
                        <a:spcAft>
                          <a:spcPts val="0"/>
                        </a:spcAft>
                        <a:buNone/>
                      </a:pPr>
                      <a:r>
                        <a:rPr lang="es-CO" sz="1600" u="none" strike="noStrike" cap="none"/>
                        <a:t>05. Primera Infancia,</a:t>
                      </a:r>
                      <a:br>
                        <a:rPr lang="es-CO" sz="1600" u="none" strike="noStrike" cap="none"/>
                      </a:br>
                      <a:r>
                        <a:rPr lang="es-CO" sz="1600" u="none" strike="noStrike" cap="none"/>
                        <a:t>Infancia,</a:t>
                      </a:r>
                      <a:br>
                        <a:rPr lang="es-CO" sz="1600" u="none" strike="noStrike" cap="none"/>
                      </a:br>
                      <a:r>
                        <a:rPr lang="es-CO" sz="1600" u="none" strike="noStrike" cap="none"/>
                        <a:t>Adolescencia y</a:t>
                      </a:r>
                      <a:br>
                        <a:rPr lang="es-CO" sz="1600" u="none" strike="noStrike" cap="none"/>
                      </a:br>
                      <a:r>
                        <a:rPr lang="es-CO" sz="1600" u="none" strike="noStrike" cap="none"/>
                        <a:t>juventud</a:t>
                      </a:r>
                      <a:endParaRPr sz="1600" b="0" i="0" u="none" strike="noStrike" cap="none">
                        <a:solidFill>
                          <a:srgbClr val="000000"/>
                        </a:solidFill>
                        <a:latin typeface="Calibri"/>
                        <a:ea typeface="Calibri"/>
                        <a:cs typeface="Calibri"/>
                        <a:sym typeface="Calibri"/>
                      </a:endParaRPr>
                    </a:p>
                  </a:txBody>
                  <a:tcPr marL="6350" marR="6350" marT="6350" marB="0" anchor="ctr"/>
                </a:tc>
                <a:tc>
                  <a:txBody>
                    <a:bodyPr/>
                    <a:lstStyle/>
                    <a:p>
                      <a:pPr marL="0" marR="0" lvl="0" indent="0" algn="ctr" rtl="0">
                        <a:spcBef>
                          <a:spcPts val="0"/>
                        </a:spcBef>
                        <a:spcAft>
                          <a:spcPts val="0"/>
                        </a:spcAft>
                        <a:buNone/>
                      </a:pPr>
                      <a:r>
                        <a:rPr lang="es-CO" sz="1600" u="none" strike="noStrike" cap="none"/>
                        <a:t>3</a:t>
                      </a:r>
                      <a:endParaRPr sz="1600" b="0" i="0" u="none" strike="noStrike" cap="none">
                        <a:solidFill>
                          <a:srgbClr val="000000"/>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10006"/>
                  </a:ext>
                </a:extLst>
              </a:tr>
              <a:tr h="184150">
                <a:tc>
                  <a:txBody>
                    <a:bodyPr/>
                    <a:lstStyle/>
                    <a:p>
                      <a:pPr marL="0" marR="0" lvl="0" indent="0" algn="ctr" rtl="0">
                        <a:spcBef>
                          <a:spcPts val="0"/>
                        </a:spcBef>
                        <a:spcAft>
                          <a:spcPts val="0"/>
                        </a:spcAft>
                        <a:buNone/>
                      </a:pPr>
                      <a:r>
                        <a:rPr lang="es-CO" sz="1600" u="none" strike="noStrike" cap="none"/>
                        <a:t>06. Juventud</a:t>
                      </a:r>
                      <a:endParaRPr sz="1600" b="0" i="0" u="none" strike="noStrike" cap="none">
                        <a:solidFill>
                          <a:srgbClr val="000000"/>
                        </a:solidFill>
                        <a:latin typeface="Calibri"/>
                        <a:ea typeface="Calibri"/>
                        <a:cs typeface="Calibri"/>
                        <a:sym typeface="Calibri"/>
                      </a:endParaRPr>
                    </a:p>
                  </a:txBody>
                  <a:tcPr marL="6350" marR="6350" marT="6350" marB="0" anchor="ctr"/>
                </a:tc>
                <a:tc>
                  <a:txBody>
                    <a:bodyPr/>
                    <a:lstStyle/>
                    <a:p>
                      <a:pPr marL="0" marR="0" lvl="0" indent="0" algn="ctr" rtl="0">
                        <a:spcBef>
                          <a:spcPts val="0"/>
                        </a:spcBef>
                        <a:spcAft>
                          <a:spcPts val="0"/>
                        </a:spcAft>
                        <a:buNone/>
                      </a:pPr>
                      <a:r>
                        <a:rPr lang="es-CO" sz="1600" u="none" strike="noStrike" cap="none"/>
                        <a:t>11</a:t>
                      </a:r>
                      <a:endParaRPr sz="1600" b="0" i="0" u="none" strike="noStrike" cap="none">
                        <a:solidFill>
                          <a:srgbClr val="000000"/>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10007"/>
                  </a:ext>
                </a:extLst>
              </a:tr>
              <a:tr h="184150">
                <a:tc>
                  <a:txBody>
                    <a:bodyPr/>
                    <a:lstStyle/>
                    <a:p>
                      <a:pPr marL="0" marR="0" lvl="0" indent="0" algn="ctr" rtl="0">
                        <a:spcBef>
                          <a:spcPts val="0"/>
                        </a:spcBef>
                        <a:spcAft>
                          <a:spcPts val="0"/>
                        </a:spcAft>
                        <a:buNone/>
                      </a:pPr>
                      <a:r>
                        <a:rPr lang="es-CO" sz="1600" u="none" strike="noStrike" cap="none"/>
                        <a:t>Total</a:t>
                      </a:r>
                      <a:endParaRPr sz="1600" b="0" i="0" u="none" strike="noStrike" cap="none">
                        <a:solidFill>
                          <a:srgbClr val="000000"/>
                        </a:solidFill>
                        <a:latin typeface="Calibri"/>
                        <a:ea typeface="Calibri"/>
                        <a:cs typeface="Calibri"/>
                        <a:sym typeface="Calibri"/>
                      </a:endParaRPr>
                    </a:p>
                  </a:txBody>
                  <a:tcPr marL="6350" marR="6350" marT="6350" marB="0" anchor="ctr"/>
                </a:tc>
                <a:tc>
                  <a:txBody>
                    <a:bodyPr/>
                    <a:lstStyle/>
                    <a:p>
                      <a:pPr marL="0" marR="0" lvl="0" indent="0" algn="ctr" rtl="0">
                        <a:spcBef>
                          <a:spcPts val="0"/>
                        </a:spcBef>
                        <a:spcAft>
                          <a:spcPts val="0"/>
                        </a:spcAft>
                        <a:buNone/>
                      </a:pPr>
                      <a:r>
                        <a:rPr lang="es-CO" sz="2000" b="1" u="none" strike="noStrike" cap="none"/>
                        <a:t>64</a:t>
                      </a:r>
                      <a:endParaRPr sz="2000" b="1" i="0" u="none" strike="noStrike" cap="none">
                        <a:solidFill>
                          <a:srgbClr val="000000"/>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10008"/>
                  </a:ext>
                </a:extLst>
              </a:tr>
            </a:tbl>
          </a:graphicData>
        </a:graphic>
      </p:graphicFrame>
      <p:pic>
        <p:nvPicPr>
          <p:cNvPr id="436" name="Google Shape;436;p20"/>
          <p:cNvPicPr preferRelativeResize="0"/>
          <p:nvPr/>
        </p:nvPicPr>
        <p:blipFill rotWithShape="1">
          <a:blip r:embed="rId6">
            <a:alphaModFix/>
          </a:blip>
          <a:srcRect l="48259"/>
          <a:stretch/>
        </p:blipFill>
        <p:spPr>
          <a:xfrm>
            <a:off x="2471596" y="5319369"/>
            <a:ext cx="6308216" cy="159616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21"/>
          <p:cNvSpPr txBox="1"/>
          <p:nvPr/>
        </p:nvSpPr>
        <p:spPr>
          <a:xfrm>
            <a:off x="887518" y="73171"/>
            <a:ext cx="1776307" cy="830997"/>
          </a:xfrm>
          <a:prstGeom prst="rect">
            <a:avLst/>
          </a:prstGeom>
          <a:solidFill>
            <a:srgbClr val="2F549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800"/>
              <a:buFont typeface="Calibri"/>
              <a:buNone/>
            </a:pPr>
            <a:r>
              <a:rPr lang="es-CO" sz="4800" b="1" i="0" u="none" strike="noStrike" cap="none">
                <a:solidFill>
                  <a:srgbClr val="FFFFFF"/>
                </a:solidFill>
                <a:latin typeface="Calibri"/>
                <a:ea typeface="Calibri"/>
                <a:cs typeface="Calibri"/>
                <a:sym typeface="Calibri"/>
              </a:rPr>
              <a:t>Fase 2</a:t>
            </a:r>
            <a:endParaRPr/>
          </a:p>
        </p:txBody>
      </p:sp>
      <p:sp>
        <p:nvSpPr>
          <p:cNvPr id="443" name="Google Shape;443;p21"/>
          <p:cNvSpPr txBox="1"/>
          <p:nvPr/>
        </p:nvSpPr>
        <p:spPr>
          <a:xfrm>
            <a:off x="2789009" y="73171"/>
            <a:ext cx="7815547" cy="11387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70C0"/>
              </a:buClr>
              <a:buSzPts val="3400"/>
              <a:buFont typeface="Avenir"/>
              <a:buNone/>
            </a:pPr>
            <a:r>
              <a:rPr lang="es-CO" sz="3400" b="0" i="0" u="none" strike="noStrike" cap="none">
                <a:solidFill>
                  <a:srgbClr val="0070C0"/>
                </a:solidFill>
                <a:latin typeface="Avenir"/>
                <a:ea typeface="Avenir"/>
                <a:cs typeface="Avenir"/>
                <a:sym typeface="Avenir"/>
              </a:rPr>
              <a:t>Sistema Único de Información de la Niñez - SUIN</a:t>
            </a:r>
            <a:endParaRPr sz="3400" b="0" i="0" u="none" strike="noStrike" cap="none">
              <a:solidFill>
                <a:srgbClr val="0070C0"/>
              </a:solidFill>
              <a:latin typeface="Avenir"/>
              <a:ea typeface="Avenir"/>
              <a:cs typeface="Avenir"/>
              <a:sym typeface="Avenir"/>
            </a:endParaRPr>
          </a:p>
        </p:txBody>
      </p:sp>
      <p:sp>
        <p:nvSpPr>
          <p:cNvPr id="444" name="Google Shape;444;p21"/>
          <p:cNvSpPr/>
          <p:nvPr/>
        </p:nvSpPr>
        <p:spPr>
          <a:xfrm>
            <a:off x="1" y="5978102"/>
            <a:ext cx="12278600" cy="965839"/>
          </a:xfrm>
          <a:prstGeom prst="rect">
            <a:avLst/>
          </a:prstGeom>
          <a:solidFill>
            <a:srgbClr val="0070C0">
              <a:alpha val="1254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45" name="Google Shape;445;p21"/>
          <p:cNvPicPr preferRelativeResize="0"/>
          <p:nvPr/>
        </p:nvPicPr>
        <p:blipFill rotWithShape="1">
          <a:blip r:embed="rId3">
            <a:alphaModFix/>
          </a:blip>
          <a:srcRect l="38064" t="23366" r="39261" b="35414"/>
          <a:stretch/>
        </p:blipFill>
        <p:spPr>
          <a:xfrm>
            <a:off x="0" y="233043"/>
            <a:ext cx="1282959" cy="1308123"/>
          </a:xfrm>
          <a:prstGeom prst="rect">
            <a:avLst/>
          </a:prstGeom>
          <a:noFill/>
          <a:ln>
            <a:noFill/>
          </a:ln>
        </p:spPr>
      </p:pic>
      <p:grpSp>
        <p:nvGrpSpPr>
          <p:cNvPr id="446" name="Google Shape;446;p21"/>
          <p:cNvGrpSpPr/>
          <p:nvPr/>
        </p:nvGrpSpPr>
        <p:grpSpPr>
          <a:xfrm>
            <a:off x="10479372" y="0"/>
            <a:ext cx="1712628" cy="1015663"/>
            <a:chOff x="13226556" y="1171042"/>
            <a:chExt cx="1712628" cy="1015663"/>
          </a:xfrm>
        </p:grpSpPr>
        <p:sp>
          <p:nvSpPr>
            <p:cNvPr id="447" name="Google Shape;447;p21"/>
            <p:cNvSpPr/>
            <p:nvPr/>
          </p:nvSpPr>
          <p:spPr>
            <a:xfrm>
              <a:off x="13226556" y="1171042"/>
              <a:ext cx="1712628" cy="1015663"/>
            </a:xfrm>
            <a:prstGeom prst="rect">
              <a:avLst/>
            </a:prstGeom>
            <a:solidFill>
              <a:srgbClr val="0070C0"/>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aphicFrame>
          <p:nvGraphicFramePr>
            <p:cNvPr id="448" name="Google Shape;448;p21"/>
            <p:cNvGraphicFramePr/>
            <p:nvPr/>
          </p:nvGraphicFramePr>
          <p:xfrm>
            <a:off x="13351740" y="1212839"/>
            <a:ext cx="1587444" cy="857264"/>
          </p:xfrm>
          <a:graphic>
            <a:graphicData uri="http://schemas.openxmlformats.org/presentationml/2006/ole">
              <mc:AlternateContent xmlns:mc="http://schemas.openxmlformats.org/markup-compatibility/2006">
                <mc:Choice xmlns:v="urn:schemas-microsoft-com:vml" Requires="v">
                  <p:oleObj r:id="rId4" imgW="1587444" imgH="857264" progId="CorelDRAW.Graphic.10">
                    <p:embed/>
                  </p:oleObj>
                </mc:Choice>
                <mc:Fallback>
                  <p:oleObj r:id="rId4" imgW="1587444" imgH="857264" progId="CorelDRAW.Graphic.10">
                    <p:embed/>
                    <p:pic>
                      <p:nvPicPr>
                        <p:cNvPr id="448" name="Google Shape;448;p21"/>
                        <p:cNvPicPr preferRelativeResize="0"/>
                        <p:nvPr/>
                      </p:nvPicPr>
                      <p:blipFill rotWithShape="1">
                        <a:blip r:embed="rId5">
                          <a:alphaModFix/>
                        </a:blip>
                        <a:srcRect/>
                        <a:stretch/>
                      </p:blipFill>
                      <p:spPr>
                        <a:xfrm>
                          <a:off x="13351740" y="1212839"/>
                          <a:ext cx="1587444" cy="857264"/>
                        </a:xfrm>
                        <a:prstGeom prst="rect">
                          <a:avLst/>
                        </a:prstGeom>
                        <a:noFill/>
                        <a:ln>
                          <a:noFill/>
                        </a:ln>
                      </p:spPr>
                    </p:pic>
                  </p:oleObj>
                </mc:Fallback>
              </mc:AlternateContent>
            </a:graphicData>
          </a:graphic>
        </p:graphicFrame>
      </p:grpSp>
      <p:sp>
        <p:nvSpPr>
          <p:cNvPr id="449" name="Google Shape;449;p21"/>
          <p:cNvSpPr txBox="1"/>
          <p:nvPr/>
        </p:nvSpPr>
        <p:spPr>
          <a:xfrm>
            <a:off x="3165026" y="5289109"/>
            <a:ext cx="6144986"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es-CO" sz="1800" b="0" i="0" u="none" strike="noStrike" cap="none">
                <a:solidFill>
                  <a:srgbClr val="000000"/>
                </a:solidFill>
                <a:latin typeface="Calibri"/>
                <a:ea typeface="Calibri"/>
                <a:cs typeface="Calibri"/>
                <a:sym typeface="Calibri"/>
              </a:rPr>
              <a:t>https://portalsuin.icbf.gov.co/sites/suin/</a:t>
            </a:r>
            <a:endParaRPr/>
          </a:p>
        </p:txBody>
      </p:sp>
      <p:pic>
        <p:nvPicPr>
          <p:cNvPr id="450" name="Google Shape;450;p21"/>
          <p:cNvPicPr preferRelativeResize="0"/>
          <p:nvPr/>
        </p:nvPicPr>
        <p:blipFill rotWithShape="1">
          <a:blip r:embed="rId6">
            <a:alphaModFix/>
          </a:blip>
          <a:srcRect l="549" t="4762" r="2499" b="17479"/>
          <a:stretch/>
        </p:blipFill>
        <p:spPr>
          <a:xfrm>
            <a:off x="2108419" y="1571888"/>
            <a:ext cx="8421430" cy="3799258"/>
          </a:xfrm>
          <a:prstGeom prst="rect">
            <a:avLst/>
          </a:prstGeom>
          <a:noFill/>
          <a:ln>
            <a:noFill/>
          </a:ln>
        </p:spPr>
      </p:pic>
      <p:sp>
        <p:nvSpPr>
          <p:cNvPr id="451" name="Google Shape;451;p21"/>
          <p:cNvSpPr/>
          <p:nvPr/>
        </p:nvSpPr>
        <p:spPr>
          <a:xfrm>
            <a:off x="2789009" y="1438712"/>
            <a:ext cx="1776307" cy="463337"/>
          </a:xfrm>
          <a:prstGeom prst="rect">
            <a:avLst/>
          </a:prstGeom>
          <a:noFill/>
          <a:ln w="28575"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52" name="Google Shape;452;p21"/>
          <p:cNvSpPr/>
          <p:nvPr/>
        </p:nvSpPr>
        <p:spPr>
          <a:xfrm>
            <a:off x="5861934" y="2472369"/>
            <a:ext cx="914400" cy="315454"/>
          </a:xfrm>
          <a:prstGeom prst="rect">
            <a:avLst/>
          </a:prstGeom>
          <a:noFill/>
          <a:ln w="28575"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53" name="Google Shape;453;p21"/>
          <p:cNvSpPr/>
          <p:nvPr/>
        </p:nvSpPr>
        <p:spPr>
          <a:xfrm>
            <a:off x="4708086" y="2492436"/>
            <a:ext cx="1060029" cy="315454"/>
          </a:xfrm>
          <a:prstGeom prst="rect">
            <a:avLst/>
          </a:prstGeom>
          <a:noFill/>
          <a:ln w="28575"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454" name="Google Shape;454;p21"/>
          <p:cNvPicPr preferRelativeResize="0"/>
          <p:nvPr/>
        </p:nvPicPr>
        <p:blipFill rotWithShape="1">
          <a:blip r:embed="rId7">
            <a:alphaModFix/>
          </a:blip>
          <a:srcRect l="48259"/>
          <a:stretch/>
        </p:blipFill>
        <p:spPr>
          <a:xfrm>
            <a:off x="10918" y="5328629"/>
            <a:ext cx="6308216" cy="159616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pic>
        <p:nvPicPr>
          <p:cNvPr id="460" name="Google Shape;460;p22"/>
          <p:cNvPicPr preferRelativeResize="0"/>
          <p:nvPr/>
        </p:nvPicPr>
        <p:blipFill rotWithShape="1">
          <a:blip r:embed="rId3">
            <a:alphaModFix/>
          </a:blip>
          <a:srcRect/>
          <a:stretch/>
        </p:blipFill>
        <p:spPr>
          <a:xfrm>
            <a:off x="2687409" y="1210410"/>
            <a:ext cx="6379028" cy="4160864"/>
          </a:xfrm>
          <a:prstGeom prst="rect">
            <a:avLst/>
          </a:prstGeom>
          <a:noFill/>
          <a:ln>
            <a:noFill/>
          </a:ln>
        </p:spPr>
      </p:pic>
      <p:sp>
        <p:nvSpPr>
          <p:cNvPr id="461" name="Google Shape;461;p22"/>
          <p:cNvSpPr txBox="1"/>
          <p:nvPr/>
        </p:nvSpPr>
        <p:spPr>
          <a:xfrm>
            <a:off x="887518" y="73171"/>
            <a:ext cx="1776307" cy="830997"/>
          </a:xfrm>
          <a:prstGeom prst="rect">
            <a:avLst/>
          </a:prstGeom>
          <a:solidFill>
            <a:srgbClr val="2F549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800"/>
              <a:buFont typeface="Calibri"/>
              <a:buNone/>
            </a:pPr>
            <a:r>
              <a:rPr lang="es-CO" sz="4800" b="1" i="0" u="none" strike="noStrike" cap="none">
                <a:solidFill>
                  <a:srgbClr val="FFFFFF"/>
                </a:solidFill>
                <a:latin typeface="Calibri"/>
                <a:ea typeface="Calibri"/>
                <a:cs typeface="Calibri"/>
                <a:sym typeface="Calibri"/>
              </a:rPr>
              <a:t>Fase 2</a:t>
            </a:r>
            <a:endParaRPr/>
          </a:p>
        </p:txBody>
      </p:sp>
      <p:sp>
        <p:nvSpPr>
          <p:cNvPr id="462" name="Google Shape;462;p22"/>
          <p:cNvSpPr txBox="1"/>
          <p:nvPr/>
        </p:nvSpPr>
        <p:spPr>
          <a:xfrm>
            <a:off x="2789009" y="73171"/>
            <a:ext cx="7815547" cy="11387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70C0"/>
              </a:buClr>
              <a:buSzPts val="3400"/>
              <a:buFont typeface="Avenir"/>
              <a:buNone/>
            </a:pPr>
            <a:r>
              <a:rPr lang="es-CO" sz="3400" b="0" i="0" u="none" strike="noStrike" cap="none">
                <a:solidFill>
                  <a:srgbClr val="0070C0"/>
                </a:solidFill>
                <a:latin typeface="Avenir"/>
                <a:ea typeface="Avenir"/>
                <a:cs typeface="Avenir"/>
                <a:sym typeface="Avenir"/>
              </a:rPr>
              <a:t>Sistema Único de Información de la Niñez - SUIN</a:t>
            </a:r>
            <a:endParaRPr sz="3400" b="0" i="0" u="none" strike="noStrike" cap="none">
              <a:solidFill>
                <a:srgbClr val="0070C0"/>
              </a:solidFill>
              <a:latin typeface="Avenir"/>
              <a:ea typeface="Avenir"/>
              <a:cs typeface="Avenir"/>
              <a:sym typeface="Avenir"/>
            </a:endParaRPr>
          </a:p>
        </p:txBody>
      </p:sp>
      <p:sp>
        <p:nvSpPr>
          <p:cNvPr id="463" name="Google Shape;463;p22"/>
          <p:cNvSpPr/>
          <p:nvPr/>
        </p:nvSpPr>
        <p:spPr>
          <a:xfrm>
            <a:off x="1" y="5978102"/>
            <a:ext cx="12278600" cy="965839"/>
          </a:xfrm>
          <a:prstGeom prst="rect">
            <a:avLst/>
          </a:prstGeom>
          <a:solidFill>
            <a:srgbClr val="0070C0">
              <a:alpha val="1254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64" name="Google Shape;464;p22"/>
          <p:cNvPicPr preferRelativeResize="0"/>
          <p:nvPr/>
        </p:nvPicPr>
        <p:blipFill rotWithShape="1">
          <a:blip r:embed="rId4">
            <a:alphaModFix/>
          </a:blip>
          <a:srcRect l="3634" r="54133"/>
          <a:stretch/>
        </p:blipFill>
        <p:spPr>
          <a:xfrm>
            <a:off x="0" y="5267034"/>
            <a:ext cx="5148943" cy="1596167"/>
          </a:xfrm>
          <a:prstGeom prst="rect">
            <a:avLst/>
          </a:prstGeom>
          <a:noFill/>
          <a:ln>
            <a:noFill/>
          </a:ln>
        </p:spPr>
      </p:pic>
      <p:pic>
        <p:nvPicPr>
          <p:cNvPr id="465" name="Google Shape;465;p22"/>
          <p:cNvPicPr preferRelativeResize="0"/>
          <p:nvPr/>
        </p:nvPicPr>
        <p:blipFill rotWithShape="1">
          <a:blip r:embed="rId5">
            <a:alphaModFix/>
          </a:blip>
          <a:srcRect l="38064" t="23366" r="39261" b="35414"/>
          <a:stretch/>
        </p:blipFill>
        <p:spPr>
          <a:xfrm>
            <a:off x="0" y="233043"/>
            <a:ext cx="1282959" cy="1308123"/>
          </a:xfrm>
          <a:prstGeom prst="rect">
            <a:avLst/>
          </a:prstGeom>
          <a:noFill/>
          <a:ln>
            <a:noFill/>
          </a:ln>
        </p:spPr>
      </p:pic>
      <p:grpSp>
        <p:nvGrpSpPr>
          <p:cNvPr id="466" name="Google Shape;466;p22"/>
          <p:cNvGrpSpPr/>
          <p:nvPr/>
        </p:nvGrpSpPr>
        <p:grpSpPr>
          <a:xfrm>
            <a:off x="10479372" y="0"/>
            <a:ext cx="1712628" cy="1015663"/>
            <a:chOff x="13226556" y="1171042"/>
            <a:chExt cx="1712628" cy="1015663"/>
          </a:xfrm>
        </p:grpSpPr>
        <p:sp>
          <p:nvSpPr>
            <p:cNvPr id="467" name="Google Shape;467;p22"/>
            <p:cNvSpPr/>
            <p:nvPr/>
          </p:nvSpPr>
          <p:spPr>
            <a:xfrm>
              <a:off x="13226556" y="1171042"/>
              <a:ext cx="1712628" cy="1015663"/>
            </a:xfrm>
            <a:prstGeom prst="rect">
              <a:avLst/>
            </a:prstGeom>
            <a:solidFill>
              <a:srgbClr val="0070C0"/>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aphicFrame>
          <p:nvGraphicFramePr>
            <p:cNvPr id="468" name="Google Shape;468;p22"/>
            <p:cNvGraphicFramePr/>
            <p:nvPr/>
          </p:nvGraphicFramePr>
          <p:xfrm>
            <a:off x="13351740" y="1212839"/>
            <a:ext cx="1587444" cy="857264"/>
          </p:xfrm>
          <a:graphic>
            <a:graphicData uri="http://schemas.openxmlformats.org/presentationml/2006/ole">
              <mc:AlternateContent xmlns:mc="http://schemas.openxmlformats.org/markup-compatibility/2006">
                <mc:Choice xmlns:v="urn:schemas-microsoft-com:vml" Requires="v">
                  <p:oleObj r:id="rId6" imgW="1587444" imgH="857264" progId="CorelDRAW.Graphic.10">
                    <p:embed/>
                  </p:oleObj>
                </mc:Choice>
                <mc:Fallback>
                  <p:oleObj r:id="rId6" imgW="1587444" imgH="857264" progId="CorelDRAW.Graphic.10">
                    <p:embed/>
                    <p:pic>
                      <p:nvPicPr>
                        <p:cNvPr id="468" name="Google Shape;468;p22"/>
                        <p:cNvPicPr preferRelativeResize="0"/>
                        <p:nvPr/>
                      </p:nvPicPr>
                      <p:blipFill rotWithShape="1">
                        <a:blip r:embed="rId7">
                          <a:alphaModFix/>
                        </a:blip>
                        <a:srcRect/>
                        <a:stretch/>
                      </p:blipFill>
                      <p:spPr>
                        <a:xfrm>
                          <a:off x="13351740" y="1212839"/>
                          <a:ext cx="1587444" cy="857264"/>
                        </a:xfrm>
                        <a:prstGeom prst="rect">
                          <a:avLst/>
                        </a:prstGeom>
                        <a:noFill/>
                        <a:ln>
                          <a:noFill/>
                        </a:ln>
                      </p:spPr>
                    </p:pic>
                  </p:oleObj>
                </mc:Fallback>
              </mc:AlternateContent>
            </a:graphicData>
          </a:graphic>
        </p:graphicFrame>
      </p:grpSp>
      <p:sp>
        <p:nvSpPr>
          <p:cNvPr id="469" name="Google Shape;469;p22"/>
          <p:cNvSpPr txBox="1"/>
          <p:nvPr/>
        </p:nvSpPr>
        <p:spPr>
          <a:xfrm>
            <a:off x="3181351" y="5278258"/>
            <a:ext cx="6144986"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es-CO" sz="1800" b="0" i="0" u="none" strike="noStrike" cap="none">
                <a:solidFill>
                  <a:srgbClr val="000000"/>
                </a:solidFill>
                <a:latin typeface="Calibri"/>
                <a:ea typeface="Calibri"/>
                <a:cs typeface="Calibri"/>
                <a:sym typeface="Calibri"/>
              </a:rPr>
              <a:t>https://portalsuin.icbf.gov.co/sites/suin/</a:t>
            </a:r>
            <a:endParaRPr/>
          </a:p>
        </p:txBody>
      </p:sp>
      <p:sp>
        <p:nvSpPr>
          <p:cNvPr id="470" name="Google Shape;470;p22"/>
          <p:cNvSpPr/>
          <p:nvPr/>
        </p:nvSpPr>
        <p:spPr>
          <a:xfrm>
            <a:off x="4325862" y="1157987"/>
            <a:ext cx="823081" cy="383180"/>
          </a:xfrm>
          <a:prstGeom prst="rect">
            <a:avLst/>
          </a:prstGeom>
          <a:noFill/>
          <a:ln w="28575"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71" name="Google Shape;471;p22"/>
          <p:cNvSpPr/>
          <p:nvPr/>
        </p:nvSpPr>
        <p:spPr>
          <a:xfrm>
            <a:off x="5148943" y="2779082"/>
            <a:ext cx="1426028" cy="315454"/>
          </a:xfrm>
          <a:prstGeom prst="rect">
            <a:avLst/>
          </a:prstGeom>
          <a:noFill/>
          <a:ln w="28575"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476"/>
        <p:cNvGrpSpPr/>
        <p:nvPr/>
      </p:nvGrpSpPr>
      <p:grpSpPr>
        <a:xfrm>
          <a:off x="0" y="0"/>
          <a:ext cx="0" cy="0"/>
          <a:chOff x="0" y="0"/>
          <a:chExt cx="0" cy="0"/>
        </a:xfrm>
      </p:grpSpPr>
      <p:sp>
        <p:nvSpPr>
          <p:cNvPr id="477" name="Google Shape;477;p23"/>
          <p:cNvSpPr txBox="1"/>
          <p:nvPr/>
        </p:nvSpPr>
        <p:spPr>
          <a:xfrm>
            <a:off x="887518" y="73171"/>
            <a:ext cx="1776307" cy="830997"/>
          </a:xfrm>
          <a:prstGeom prst="rect">
            <a:avLst/>
          </a:prstGeom>
          <a:solidFill>
            <a:srgbClr val="2F549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800"/>
              <a:buFont typeface="Calibri"/>
              <a:buNone/>
            </a:pPr>
            <a:r>
              <a:rPr lang="es-CO" sz="4800" b="1" i="0" u="none" strike="noStrike" cap="none">
                <a:solidFill>
                  <a:srgbClr val="FFFFFF"/>
                </a:solidFill>
                <a:latin typeface="Calibri"/>
                <a:ea typeface="Calibri"/>
                <a:cs typeface="Calibri"/>
                <a:sym typeface="Calibri"/>
              </a:rPr>
              <a:t>Fase 2</a:t>
            </a:r>
            <a:endParaRPr/>
          </a:p>
        </p:txBody>
      </p:sp>
      <p:sp>
        <p:nvSpPr>
          <p:cNvPr id="478" name="Google Shape;478;p23"/>
          <p:cNvSpPr txBox="1"/>
          <p:nvPr/>
        </p:nvSpPr>
        <p:spPr>
          <a:xfrm>
            <a:off x="2789009" y="73171"/>
            <a:ext cx="7815547" cy="11387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70C0"/>
              </a:buClr>
              <a:buSzPts val="3400"/>
              <a:buFont typeface="Avenir"/>
              <a:buNone/>
            </a:pPr>
            <a:r>
              <a:rPr lang="es-CO" sz="3400" b="0" i="0" u="none" strike="noStrike" cap="none">
                <a:solidFill>
                  <a:srgbClr val="0070C0"/>
                </a:solidFill>
                <a:latin typeface="Avenir"/>
                <a:ea typeface="Avenir"/>
                <a:cs typeface="Avenir"/>
                <a:sym typeface="Avenir"/>
              </a:rPr>
              <a:t>Sistema Único de Información de la Niñez - SUIN</a:t>
            </a:r>
            <a:endParaRPr sz="3400" b="0" i="0" u="none" strike="noStrike" cap="none">
              <a:solidFill>
                <a:srgbClr val="0070C0"/>
              </a:solidFill>
              <a:latin typeface="Avenir"/>
              <a:ea typeface="Avenir"/>
              <a:cs typeface="Avenir"/>
              <a:sym typeface="Avenir"/>
            </a:endParaRPr>
          </a:p>
        </p:txBody>
      </p:sp>
      <p:sp>
        <p:nvSpPr>
          <p:cNvPr id="479" name="Google Shape;479;p23"/>
          <p:cNvSpPr/>
          <p:nvPr/>
        </p:nvSpPr>
        <p:spPr>
          <a:xfrm>
            <a:off x="1" y="5978102"/>
            <a:ext cx="12278600" cy="965839"/>
          </a:xfrm>
          <a:prstGeom prst="rect">
            <a:avLst/>
          </a:prstGeom>
          <a:solidFill>
            <a:srgbClr val="0070C0">
              <a:alpha val="1254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80" name="Google Shape;480;p23"/>
          <p:cNvPicPr preferRelativeResize="0"/>
          <p:nvPr/>
        </p:nvPicPr>
        <p:blipFill rotWithShape="1">
          <a:blip r:embed="rId3">
            <a:alphaModFix/>
          </a:blip>
          <a:srcRect l="3634" r="54133"/>
          <a:stretch/>
        </p:blipFill>
        <p:spPr>
          <a:xfrm>
            <a:off x="0" y="5267034"/>
            <a:ext cx="5148943" cy="1596167"/>
          </a:xfrm>
          <a:prstGeom prst="rect">
            <a:avLst/>
          </a:prstGeom>
          <a:noFill/>
          <a:ln>
            <a:noFill/>
          </a:ln>
        </p:spPr>
      </p:pic>
      <p:pic>
        <p:nvPicPr>
          <p:cNvPr id="481" name="Google Shape;481;p23"/>
          <p:cNvPicPr preferRelativeResize="0"/>
          <p:nvPr/>
        </p:nvPicPr>
        <p:blipFill rotWithShape="1">
          <a:blip r:embed="rId4">
            <a:alphaModFix/>
          </a:blip>
          <a:srcRect l="38064" t="23366" r="39261" b="35414"/>
          <a:stretch/>
        </p:blipFill>
        <p:spPr>
          <a:xfrm>
            <a:off x="0" y="233043"/>
            <a:ext cx="1282959" cy="1308123"/>
          </a:xfrm>
          <a:prstGeom prst="rect">
            <a:avLst/>
          </a:prstGeom>
          <a:noFill/>
          <a:ln>
            <a:noFill/>
          </a:ln>
        </p:spPr>
      </p:pic>
      <p:grpSp>
        <p:nvGrpSpPr>
          <p:cNvPr id="482" name="Google Shape;482;p23"/>
          <p:cNvGrpSpPr/>
          <p:nvPr/>
        </p:nvGrpSpPr>
        <p:grpSpPr>
          <a:xfrm>
            <a:off x="10479372" y="0"/>
            <a:ext cx="1712628" cy="1015663"/>
            <a:chOff x="13226556" y="1171042"/>
            <a:chExt cx="1712628" cy="1015663"/>
          </a:xfrm>
        </p:grpSpPr>
        <p:sp>
          <p:nvSpPr>
            <p:cNvPr id="483" name="Google Shape;483;p23"/>
            <p:cNvSpPr/>
            <p:nvPr/>
          </p:nvSpPr>
          <p:spPr>
            <a:xfrm>
              <a:off x="13226556" y="1171042"/>
              <a:ext cx="1712628" cy="1015663"/>
            </a:xfrm>
            <a:prstGeom prst="rect">
              <a:avLst/>
            </a:prstGeom>
            <a:solidFill>
              <a:srgbClr val="0070C0"/>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aphicFrame>
          <p:nvGraphicFramePr>
            <p:cNvPr id="484" name="Google Shape;484;p23"/>
            <p:cNvGraphicFramePr/>
            <p:nvPr/>
          </p:nvGraphicFramePr>
          <p:xfrm>
            <a:off x="13351740" y="1212839"/>
            <a:ext cx="1587444" cy="857264"/>
          </p:xfrm>
          <a:graphic>
            <a:graphicData uri="http://schemas.openxmlformats.org/presentationml/2006/ole">
              <mc:AlternateContent xmlns:mc="http://schemas.openxmlformats.org/markup-compatibility/2006">
                <mc:Choice xmlns:v="urn:schemas-microsoft-com:vml" Requires="v">
                  <p:oleObj r:id="rId5" imgW="1587444" imgH="857264" progId="CorelDRAW.Graphic.10">
                    <p:embed/>
                  </p:oleObj>
                </mc:Choice>
                <mc:Fallback>
                  <p:oleObj r:id="rId5" imgW="1587444" imgH="857264" progId="CorelDRAW.Graphic.10">
                    <p:embed/>
                    <p:pic>
                      <p:nvPicPr>
                        <p:cNvPr id="484" name="Google Shape;484;p23"/>
                        <p:cNvPicPr preferRelativeResize="0"/>
                        <p:nvPr/>
                      </p:nvPicPr>
                      <p:blipFill rotWithShape="1">
                        <a:blip r:embed="rId6">
                          <a:alphaModFix/>
                        </a:blip>
                        <a:srcRect/>
                        <a:stretch/>
                      </p:blipFill>
                      <p:spPr>
                        <a:xfrm>
                          <a:off x="13351740" y="1212839"/>
                          <a:ext cx="1587444" cy="857264"/>
                        </a:xfrm>
                        <a:prstGeom prst="rect">
                          <a:avLst/>
                        </a:prstGeom>
                        <a:noFill/>
                        <a:ln>
                          <a:noFill/>
                        </a:ln>
                      </p:spPr>
                    </p:pic>
                  </p:oleObj>
                </mc:Fallback>
              </mc:AlternateContent>
            </a:graphicData>
          </a:graphic>
        </p:graphicFrame>
      </p:grpSp>
      <p:sp>
        <p:nvSpPr>
          <p:cNvPr id="485" name="Google Shape;485;p23"/>
          <p:cNvSpPr txBox="1"/>
          <p:nvPr/>
        </p:nvSpPr>
        <p:spPr>
          <a:xfrm>
            <a:off x="3626036" y="5253236"/>
            <a:ext cx="614149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s-CO" sz="1800" b="0" i="0" u="sng" strike="noStrike" cap="none">
                <a:solidFill>
                  <a:srgbClr val="000000"/>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https://sites.google.com/view/suin-provisional/inicio</a:t>
            </a:r>
            <a:r>
              <a:rPr lang="es-CO" sz="1800" b="0" i="0" u="none" strike="noStrike" cap="none">
                <a:solidFill>
                  <a:srgbClr val="242424"/>
                </a:solidFill>
                <a:latin typeface="Calibri"/>
                <a:ea typeface="Calibri"/>
                <a:cs typeface="Calibri"/>
                <a:sym typeface="Calibri"/>
              </a:rPr>
              <a:t> </a:t>
            </a:r>
            <a:endParaRPr sz="1800" b="0" i="0" u="none" strike="noStrike" cap="none">
              <a:solidFill>
                <a:srgbClr val="000000"/>
              </a:solidFill>
              <a:latin typeface="Calibri"/>
              <a:ea typeface="Calibri"/>
              <a:cs typeface="Calibri"/>
              <a:sym typeface="Calibri"/>
            </a:endParaRPr>
          </a:p>
        </p:txBody>
      </p:sp>
      <p:pic>
        <p:nvPicPr>
          <p:cNvPr id="486" name="Google Shape;486;p23"/>
          <p:cNvPicPr preferRelativeResize="0"/>
          <p:nvPr/>
        </p:nvPicPr>
        <p:blipFill rotWithShape="1">
          <a:blip r:embed="rId8">
            <a:alphaModFix/>
          </a:blip>
          <a:srcRect t="5771" r="2948" b="12830"/>
          <a:stretch/>
        </p:blipFill>
        <p:spPr>
          <a:xfrm>
            <a:off x="1775671" y="1160204"/>
            <a:ext cx="8533938" cy="402609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pic>
        <p:nvPicPr>
          <p:cNvPr id="492" name="Google Shape;492;p24"/>
          <p:cNvPicPr preferRelativeResize="0"/>
          <p:nvPr/>
        </p:nvPicPr>
        <p:blipFill rotWithShape="1">
          <a:blip r:embed="rId3">
            <a:alphaModFix/>
          </a:blip>
          <a:srcRect l="2262" t="5503" r="25356" b="11762"/>
          <a:stretch/>
        </p:blipFill>
        <p:spPr>
          <a:xfrm>
            <a:off x="2456572" y="1015663"/>
            <a:ext cx="6641934" cy="4270485"/>
          </a:xfrm>
          <a:prstGeom prst="rect">
            <a:avLst/>
          </a:prstGeom>
          <a:noFill/>
          <a:ln>
            <a:noFill/>
          </a:ln>
        </p:spPr>
      </p:pic>
      <p:sp>
        <p:nvSpPr>
          <p:cNvPr id="493" name="Google Shape;493;p24"/>
          <p:cNvSpPr txBox="1"/>
          <p:nvPr/>
        </p:nvSpPr>
        <p:spPr>
          <a:xfrm>
            <a:off x="887518" y="73171"/>
            <a:ext cx="1776307" cy="830997"/>
          </a:xfrm>
          <a:prstGeom prst="rect">
            <a:avLst/>
          </a:prstGeom>
          <a:solidFill>
            <a:srgbClr val="2F549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800"/>
              <a:buFont typeface="Calibri"/>
              <a:buNone/>
            </a:pPr>
            <a:r>
              <a:rPr lang="es-CO" sz="4800" b="1" i="0" u="none" strike="noStrike" cap="none">
                <a:solidFill>
                  <a:srgbClr val="FFFFFF"/>
                </a:solidFill>
                <a:latin typeface="Calibri"/>
                <a:ea typeface="Calibri"/>
                <a:cs typeface="Calibri"/>
                <a:sym typeface="Calibri"/>
              </a:rPr>
              <a:t>Fase 2</a:t>
            </a:r>
            <a:endParaRPr/>
          </a:p>
        </p:txBody>
      </p:sp>
      <p:sp>
        <p:nvSpPr>
          <p:cNvPr id="494" name="Google Shape;494;p24"/>
          <p:cNvSpPr txBox="1"/>
          <p:nvPr/>
        </p:nvSpPr>
        <p:spPr>
          <a:xfrm>
            <a:off x="2773617" y="73171"/>
            <a:ext cx="7595962" cy="101566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70C0"/>
              </a:buClr>
              <a:buSzPts val="3000"/>
              <a:buFont typeface="Avenir"/>
              <a:buNone/>
            </a:pPr>
            <a:r>
              <a:rPr lang="es-CO" sz="3000" b="0" i="0" u="none" strike="noStrike" cap="none">
                <a:solidFill>
                  <a:srgbClr val="0070C0"/>
                </a:solidFill>
                <a:latin typeface="Avenir"/>
                <a:ea typeface="Avenir"/>
                <a:cs typeface="Avenir"/>
                <a:sym typeface="Avenir"/>
              </a:rPr>
              <a:t>Sistema Nacional de Información de Juventud y Adolescencia en Colombia -  JUACO</a:t>
            </a:r>
            <a:endParaRPr sz="3000" b="0" i="0" u="none" strike="noStrike" cap="none">
              <a:solidFill>
                <a:srgbClr val="0070C0"/>
              </a:solidFill>
              <a:latin typeface="Avenir"/>
              <a:ea typeface="Avenir"/>
              <a:cs typeface="Avenir"/>
              <a:sym typeface="Avenir"/>
            </a:endParaRPr>
          </a:p>
        </p:txBody>
      </p:sp>
      <p:sp>
        <p:nvSpPr>
          <p:cNvPr id="495" name="Google Shape;495;p24"/>
          <p:cNvSpPr/>
          <p:nvPr/>
        </p:nvSpPr>
        <p:spPr>
          <a:xfrm>
            <a:off x="1" y="5978102"/>
            <a:ext cx="12278600" cy="965839"/>
          </a:xfrm>
          <a:prstGeom prst="rect">
            <a:avLst/>
          </a:prstGeom>
          <a:solidFill>
            <a:srgbClr val="0070C0">
              <a:alpha val="1254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96" name="Google Shape;496;p24"/>
          <p:cNvPicPr preferRelativeResize="0"/>
          <p:nvPr/>
        </p:nvPicPr>
        <p:blipFill rotWithShape="1">
          <a:blip r:embed="rId4">
            <a:alphaModFix/>
          </a:blip>
          <a:srcRect l="51278" r="-123"/>
          <a:stretch/>
        </p:blipFill>
        <p:spPr>
          <a:xfrm>
            <a:off x="53038" y="5284853"/>
            <a:ext cx="5955075" cy="1596167"/>
          </a:xfrm>
          <a:prstGeom prst="rect">
            <a:avLst/>
          </a:prstGeom>
          <a:noFill/>
          <a:ln>
            <a:noFill/>
          </a:ln>
        </p:spPr>
      </p:pic>
      <p:pic>
        <p:nvPicPr>
          <p:cNvPr id="497" name="Google Shape;497;p24"/>
          <p:cNvPicPr preferRelativeResize="0"/>
          <p:nvPr/>
        </p:nvPicPr>
        <p:blipFill rotWithShape="1">
          <a:blip r:embed="rId5">
            <a:alphaModFix/>
          </a:blip>
          <a:srcRect l="38064" t="23366" r="39261" b="35414"/>
          <a:stretch/>
        </p:blipFill>
        <p:spPr>
          <a:xfrm>
            <a:off x="0" y="233043"/>
            <a:ext cx="1282959" cy="1308123"/>
          </a:xfrm>
          <a:prstGeom prst="rect">
            <a:avLst/>
          </a:prstGeom>
          <a:noFill/>
          <a:ln>
            <a:noFill/>
          </a:ln>
        </p:spPr>
      </p:pic>
      <p:grpSp>
        <p:nvGrpSpPr>
          <p:cNvPr id="498" name="Google Shape;498;p24"/>
          <p:cNvGrpSpPr/>
          <p:nvPr/>
        </p:nvGrpSpPr>
        <p:grpSpPr>
          <a:xfrm>
            <a:off x="10479372" y="0"/>
            <a:ext cx="1712628" cy="1015663"/>
            <a:chOff x="13226556" y="1171042"/>
            <a:chExt cx="1712628" cy="1015663"/>
          </a:xfrm>
        </p:grpSpPr>
        <p:sp>
          <p:nvSpPr>
            <p:cNvPr id="499" name="Google Shape;499;p24"/>
            <p:cNvSpPr/>
            <p:nvPr/>
          </p:nvSpPr>
          <p:spPr>
            <a:xfrm>
              <a:off x="13226556" y="1171042"/>
              <a:ext cx="1712628" cy="1015663"/>
            </a:xfrm>
            <a:prstGeom prst="rect">
              <a:avLst/>
            </a:prstGeom>
            <a:solidFill>
              <a:srgbClr val="0070C0"/>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aphicFrame>
          <p:nvGraphicFramePr>
            <p:cNvPr id="500" name="Google Shape;500;p24"/>
            <p:cNvGraphicFramePr/>
            <p:nvPr/>
          </p:nvGraphicFramePr>
          <p:xfrm>
            <a:off x="13351740" y="1212839"/>
            <a:ext cx="1587444" cy="857264"/>
          </p:xfrm>
          <a:graphic>
            <a:graphicData uri="http://schemas.openxmlformats.org/presentationml/2006/ole">
              <mc:AlternateContent xmlns:mc="http://schemas.openxmlformats.org/markup-compatibility/2006">
                <mc:Choice xmlns:v="urn:schemas-microsoft-com:vml" Requires="v">
                  <p:oleObj r:id="rId6" imgW="1587444" imgH="857264" progId="CorelDRAW.Graphic.10">
                    <p:embed/>
                  </p:oleObj>
                </mc:Choice>
                <mc:Fallback>
                  <p:oleObj r:id="rId6" imgW="1587444" imgH="857264" progId="CorelDRAW.Graphic.10">
                    <p:embed/>
                    <p:pic>
                      <p:nvPicPr>
                        <p:cNvPr id="500" name="Google Shape;500;p24"/>
                        <p:cNvPicPr preferRelativeResize="0"/>
                        <p:nvPr/>
                      </p:nvPicPr>
                      <p:blipFill rotWithShape="1">
                        <a:blip r:embed="rId7">
                          <a:alphaModFix/>
                        </a:blip>
                        <a:srcRect/>
                        <a:stretch/>
                      </p:blipFill>
                      <p:spPr>
                        <a:xfrm>
                          <a:off x="13351740" y="1212839"/>
                          <a:ext cx="1587444" cy="857264"/>
                        </a:xfrm>
                        <a:prstGeom prst="rect">
                          <a:avLst/>
                        </a:prstGeom>
                        <a:noFill/>
                        <a:ln>
                          <a:noFill/>
                        </a:ln>
                      </p:spPr>
                    </p:pic>
                  </p:oleObj>
                </mc:Fallback>
              </mc:AlternateContent>
            </a:graphicData>
          </a:graphic>
        </p:graphicFrame>
      </p:grpSp>
      <p:sp>
        <p:nvSpPr>
          <p:cNvPr id="501" name="Google Shape;501;p24"/>
          <p:cNvSpPr/>
          <p:nvPr/>
        </p:nvSpPr>
        <p:spPr>
          <a:xfrm>
            <a:off x="4470401" y="1936492"/>
            <a:ext cx="4839016" cy="2355783"/>
          </a:xfrm>
          <a:prstGeom prst="rect">
            <a:avLst/>
          </a:prstGeom>
          <a:noFill/>
          <a:ln w="28575"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02" name="Google Shape;502;p24"/>
          <p:cNvSpPr txBox="1"/>
          <p:nvPr/>
        </p:nvSpPr>
        <p:spPr>
          <a:xfrm>
            <a:off x="3164431" y="5284853"/>
            <a:ext cx="6144986"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es-CO" sz="1800" b="0" i="0" u="none" strike="noStrike" cap="none">
                <a:solidFill>
                  <a:srgbClr val="000000"/>
                </a:solidFill>
                <a:latin typeface="Calibri"/>
                <a:ea typeface="Calibri"/>
                <a:cs typeface="Calibri"/>
                <a:sym typeface="Calibri"/>
              </a:rPr>
              <a:t>https://obs.colombiajoven.gov.co/</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25"/>
          <p:cNvSpPr txBox="1"/>
          <p:nvPr/>
        </p:nvSpPr>
        <p:spPr>
          <a:xfrm>
            <a:off x="887518" y="73171"/>
            <a:ext cx="1776307" cy="830997"/>
          </a:xfrm>
          <a:prstGeom prst="rect">
            <a:avLst/>
          </a:prstGeom>
          <a:solidFill>
            <a:srgbClr val="2F549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800"/>
              <a:buFont typeface="Calibri"/>
              <a:buNone/>
            </a:pPr>
            <a:r>
              <a:rPr lang="es-CO" sz="4800" b="1" i="0" u="none" strike="noStrike" cap="none">
                <a:solidFill>
                  <a:srgbClr val="FFFFFF"/>
                </a:solidFill>
                <a:latin typeface="Calibri"/>
                <a:ea typeface="Calibri"/>
                <a:cs typeface="Calibri"/>
                <a:sym typeface="Calibri"/>
              </a:rPr>
              <a:t>Fase 2</a:t>
            </a:r>
            <a:endParaRPr/>
          </a:p>
        </p:txBody>
      </p:sp>
      <p:sp>
        <p:nvSpPr>
          <p:cNvPr id="509" name="Google Shape;509;p25"/>
          <p:cNvSpPr txBox="1"/>
          <p:nvPr/>
        </p:nvSpPr>
        <p:spPr>
          <a:xfrm>
            <a:off x="2773617" y="314286"/>
            <a:ext cx="7595962"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70C0"/>
              </a:buClr>
              <a:buSzPts val="3200"/>
              <a:buFont typeface="Avenir"/>
              <a:buNone/>
            </a:pPr>
            <a:r>
              <a:rPr lang="es-CO" sz="3200" b="0" i="0" u="none" strike="noStrike" cap="none">
                <a:solidFill>
                  <a:srgbClr val="0070C0"/>
                </a:solidFill>
                <a:latin typeface="Avenir"/>
                <a:ea typeface="Avenir"/>
                <a:cs typeface="Avenir"/>
                <a:sym typeface="Avenir"/>
              </a:rPr>
              <a:t>Tipos de análisis</a:t>
            </a:r>
            <a:endParaRPr sz="3200" b="0" i="0" u="none" strike="noStrike" cap="none">
              <a:solidFill>
                <a:srgbClr val="0070C0"/>
              </a:solidFill>
              <a:latin typeface="Avenir"/>
              <a:ea typeface="Avenir"/>
              <a:cs typeface="Avenir"/>
              <a:sym typeface="Avenir"/>
            </a:endParaRPr>
          </a:p>
        </p:txBody>
      </p:sp>
      <p:sp>
        <p:nvSpPr>
          <p:cNvPr id="510" name="Google Shape;510;p25"/>
          <p:cNvSpPr/>
          <p:nvPr/>
        </p:nvSpPr>
        <p:spPr>
          <a:xfrm>
            <a:off x="1" y="6301212"/>
            <a:ext cx="12193934" cy="642729"/>
          </a:xfrm>
          <a:prstGeom prst="rect">
            <a:avLst/>
          </a:prstGeom>
          <a:solidFill>
            <a:srgbClr val="0070C0">
              <a:alpha val="1254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511" name="Google Shape;511;p25"/>
          <p:cNvPicPr preferRelativeResize="0"/>
          <p:nvPr/>
        </p:nvPicPr>
        <p:blipFill rotWithShape="1">
          <a:blip r:embed="rId3">
            <a:alphaModFix/>
          </a:blip>
          <a:srcRect l="38064" t="23366" r="39261" b="35414"/>
          <a:stretch/>
        </p:blipFill>
        <p:spPr>
          <a:xfrm>
            <a:off x="0" y="233043"/>
            <a:ext cx="1282959" cy="1308123"/>
          </a:xfrm>
          <a:prstGeom prst="rect">
            <a:avLst/>
          </a:prstGeom>
          <a:noFill/>
          <a:ln>
            <a:noFill/>
          </a:ln>
        </p:spPr>
      </p:pic>
      <p:grpSp>
        <p:nvGrpSpPr>
          <p:cNvPr id="512" name="Google Shape;512;p25"/>
          <p:cNvGrpSpPr/>
          <p:nvPr/>
        </p:nvGrpSpPr>
        <p:grpSpPr>
          <a:xfrm>
            <a:off x="10479372" y="0"/>
            <a:ext cx="1712628" cy="1015663"/>
            <a:chOff x="13226556" y="1171042"/>
            <a:chExt cx="1712628" cy="1015663"/>
          </a:xfrm>
        </p:grpSpPr>
        <p:sp>
          <p:nvSpPr>
            <p:cNvPr id="513" name="Google Shape;513;p25"/>
            <p:cNvSpPr/>
            <p:nvPr/>
          </p:nvSpPr>
          <p:spPr>
            <a:xfrm>
              <a:off x="13226556" y="1171042"/>
              <a:ext cx="1712628" cy="1015663"/>
            </a:xfrm>
            <a:prstGeom prst="rect">
              <a:avLst/>
            </a:prstGeom>
            <a:solidFill>
              <a:srgbClr val="0070C0"/>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aphicFrame>
          <p:nvGraphicFramePr>
            <p:cNvPr id="514" name="Google Shape;514;p25"/>
            <p:cNvGraphicFramePr/>
            <p:nvPr/>
          </p:nvGraphicFramePr>
          <p:xfrm>
            <a:off x="13351740" y="1212839"/>
            <a:ext cx="1587444" cy="857264"/>
          </p:xfrm>
          <a:graphic>
            <a:graphicData uri="http://schemas.openxmlformats.org/presentationml/2006/ole">
              <mc:AlternateContent xmlns:mc="http://schemas.openxmlformats.org/markup-compatibility/2006">
                <mc:Choice xmlns:v="urn:schemas-microsoft-com:vml" Requires="v">
                  <p:oleObj r:id="rId4" imgW="1587444" imgH="857264" progId="CorelDRAW.Graphic.10">
                    <p:embed/>
                  </p:oleObj>
                </mc:Choice>
                <mc:Fallback>
                  <p:oleObj r:id="rId4" imgW="1587444" imgH="857264" progId="CorelDRAW.Graphic.10">
                    <p:embed/>
                    <p:pic>
                      <p:nvPicPr>
                        <p:cNvPr id="514" name="Google Shape;514;p25"/>
                        <p:cNvPicPr preferRelativeResize="0"/>
                        <p:nvPr/>
                      </p:nvPicPr>
                      <p:blipFill rotWithShape="1">
                        <a:blip r:embed="rId5">
                          <a:alphaModFix/>
                        </a:blip>
                        <a:srcRect/>
                        <a:stretch/>
                      </p:blipFill>
                      <p:spPr>
                        <a:xfrm>
                          <a:off x="13351740" y="1212839"/>
                          <a:ext cx="1587444" cy="857264"/>
                        </a:xfrm>
                        <a:prstGeom prst="rect">
                          <a:avLst/>
                        </a:prstGeom>
                        <a:noFill/>
                        <a:ln>
                          <a:noFill/>
                        </a:ln>
                      </p:spPr>
                    </p:pic>
                  </p:oleObj>
                </mc:Fallback>
              </mc:AlternateContent>
            </a:graphicData>
          </a:graphic>
        </p:graphicFrame>
      </p:grpSp>
      <p:sp>
        <p:nvSpPr>
          <p:cNvPr id="515" name="Google Shape;515;p25"/>
          <p:cNvSpPr/>
          <p:nvPr/>
        </p:nvSpPr>
        <p:spPr>
          <a:xfrm>
            <a:off x="290113" y="3154757"/>
            <a:ext cx="2733451" cy="1740274"/>
          </a:xfrm>
          <a:prstGeom prst="round2DiagRect">
            <a:avLst>
              <a:gd name="adj1" fmla="val 16667"/>
              <a:gd name="adj2" fmla="val 0"/>
            </a:avLst>
          </a:prstGeom>
          <a:noFill/>
          <a:ln w="9525" cap="flat" cmpd="sng">
            <a:solidFill>
              <a:srgbClr val="FEE599"/>
            </a:solidFill>
            <a:prstDash val="lgDash"/>
            <a:round/>
            <a:headEnd type="none" w="sm" len="sm"/>
            <a:tailEnd type="none" w="sm" len="sm"/>
          </a:ln>
        </p:spPr>
        <p:txBody>
          <a:bodyPr spcFirstLastPara="1" wrap="square" lIns="91425" tIns="45700" rIns="91425" bIns="45700" anchor="ctr" anchorCtr="0">
            <a:noAutofit/>
          </a:bodyPr>
          <a:lstStyle/>
          <a:p>
            <a:pPr marL="285750" marR="0" lvl="0" indent="-285750" algn="just" rtl="0">
              <a:lnSpc>
                <a:spcPct val="100000"/>
              </a:lnSpc>
              <a:spcBef>
                <a:spcPts val="0"/>
              </a:spcBef>
              <a:spcAft>
                <a:spcPts val="0"/>
              </a:spcAft>
              <a:buClr>
                <a:srgbClr val="000000"/>
              </a:buClr>
              <a:buSzPts val="1800"/>
              <a:buFont typeface="Arial"/>
              <a:buChar char="•"/>
            </a:pPr>
            <a:r>
              <a:rPr lang="es-CO" sz="1800" b="0" i="0" u="none" strike="noStrike" cap="none">
                <a:solidFill>
                  <a:srgbClr val="000000"/>
                </a:solidFill>
                <a:latin typeface="Calibri"/>
                <a:ea typeface="Calibri"/>
                <a:cs typeface="Calibri"/>
                <a:sym typeface="Calibri"/>
              </a:rPr>
              <a:t>Análisis de indicadores de niñez y juventud</a:t>
            </a:r>
            <a:endParaRPr/>
          </a:p>
          <a:p>
            <a:pPr marL="285750" marR="0" lvl="0" indent="-285750" algn="just" rtl="0">
              <a:lnSpc>
                <a:spcPct val="100000"/>
              </a:lnSpc>
              <a:spcBef>
                <a:spcPts val="0"/>
              </a:spcBef>
              <a:spcAft>
                <a:spcPts val="0"/>
              </a:spcAft>
              <a:buClr>
                <a:srgbClr val="000000"/>
              </a:buClr>
              <a:buSzPts val="1800"/>
              <a:buFont typeface="Arial"/>
              <a:buChar char="•"/>
            </a:pPr>
            <a:r>
              <a:rPr lang="es-CO" sz="1800" b="0" i="0" u="none" strike="noStrike" cap="none">
                <a:solidFill>
                  <a:srgbClr val="000000"/>
                </a:solidFill>
                <a:latin typeface="Calibri"/>
                <a:ea typeface="Calibri"/>
                <a:cs typeface="Calibri"/>
                <a:sym typeface="Calibri"/>
              </a:rPr>
              <a:t>Análisis de situaciones  asociadas a derechos</a:t>
            </a:r>
            <a:endParaRPr sz="1800" b="0" i="0" u="none" strike="noStrike" cap="none">
              <a:solidFill>
                <a:srgbClr val="ED7D31"/>
              </a:solidFill>
              <a:latin typeface="Calibri"/>
              <a:ea typeface="Calibri"/>
              <a:cs typeface="Calibri"/>
              <a:sym typeface="Calibri"/>
            </a:endParaRPr>
          </a:p>
        </p:txBody>
      </p:sp>
      <p:sp>
        <p:nvSpPr>
          <p:cNvPr id="516" name="Google Shape;516;p25"/>
          <p:cNvSpPr/>
          <p:nvPr/>
        </p:nvSpPr>
        <p:spPr>
          <a:xfrm>
            <a:off x="323365" y="1807420"/>
            <a:ext cx="2733451" cy="569563"/>
          </a:xfrm>
          <a:prstGeom prst="round2DiagRect">
            <a:avLst>
              <a:gd name="adj1" fmla="val 16667"/>
              <a:gd name="adj2" fmla="val 0"/>
            </a:avLst>
          </a:prstGeom>
          <a:solidFill>
            <a:schemeClr val="lt1"/>
          </a:solidFill>
          <a:ln w="12700" cap="flat" cmpd="sng">
            <a:solidFill>
              <a:schemeClr val="accent4"/>
            </a:solidFill>
            <a:prstDash val="lgDash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F7F7F"/>
              </a:buClr>
              <a:buSzPts val="2000"/>
              <a:buFont typeface="Calibri"/>
              <a:buNone/>
            </a:pPr>
            <a:r>
              <a:rPr lang="es-CO" sz="2000" b="1" i="0" u="none" strike="noStrike" cap="none">
                <a:solidFill>
                  <a:srgbClr val="7F7F7F"/>
                </a:solidFill>
                <a:latin typeface="Calibri"/>
                <a:ea typeface="Calibri"/>
                <a:cs typeface="Calibri"/>
                <a:sym typeface="Calibri"/>
              </a:rPr>
              <a:t>DERECHOS Y REALIZACIONES</a:t>
            </a:r>
            <a:endParaRPr sz="2000" b="0" i="0" u="none" strike="noStrike" cap="none">
              <a:solidFill>
                <a:srgbClr val="7F7F7F"/>
              </a:solidFill>
              <a:latin typeface="Calibri"/>
              <a:ea typeface="Calibri"/>
              <a:cs typeface="Calibri"/>
              <a:sym typeface="Calibri"/>
            </a:endParaRPr>
          </a:p>
        </p:txBody>
      </p:sp>
      <p:sp>
        <p:nvSpPr>
          <p:cNvPr id="517" name="Google Shape;517;p25"/>
          <p:cNvSpPr/>
          <p:nvPr/>
        </p:nvSpPr>
        <p:spPr>
          <a:xfrm>
            <a:off x="3229851" y="3154757"/>
            <a:ext cx="2733451" cy="1725060"/>
          </a:xfrm>
          <a:prstGeom prst="round2DiagRect">
            <a:avLst>
              <a:gd name="adj1" fmla="val 16667"/>
              <a:gd name="adj2" fmla="val 0"/>
            </a:avLst>
          </a:prstGeom>
          <a:noFill/>
          <a:ln w="9525" cap="flat" cmpd="sng">
            <a:solidFill>
              <a:srgbClr val="B3C6E7"/>
            </a:solidFill>
            <a:prstDash val="lgDash"/>
            <a:round/>
            <a:headEnd type="none" w="sm" len="sm"/>
            <a:tailEnd type="none" w="sm" len="sm"/>
          </a:ln>
        </p:spPr>
        <p:txBody>
          <a:bodyPr spcFirstLastPara="1" wrap="square" lIns="91425" tIns="45700" rIns="91425" bIns="45700" anchor="ctr" anchorCtr="0">
            <a:noAutofit/>
          </a:bodyPr>
          <a:lstStyle/>
          <a:p>
            <a:pPr marL="285750" marR="0" lvl="0" indent="-285750" algn="just" rtl="0">
              <a:lnSpc>
                <a:spcPct val="100000"/>
              </a:lnSpc>
              <a:spcBef>
                <a:spcPts val="0"/>
              </a:spcBef>
              <a:spcAft>
                <a:spcPts val="0"/>
              </a:spcAft>
              <a:buClr>
                <a:srgbClr val="000000"/>
              </a:buClr>
              <a:buSzPts val="1600"/>
              <a:buFont typeface="Arial"/>
              <a:buChar char="•"/>
            </a:pPr>
            <a:r>
              <a:rPr lang="es-CO" sz="1600" b="0" i="0" u="none" strike="noStrike" cap="none">
                <a:solidFill>
                  <a:srgbClr val="000000"/>
                </a:solidFill>
                <a:latin typeface="Calibri"/>
                <a:ea typeface="Calibri"/>
                <a:cs typeface="Calibri"/>
                <a:sym typeface="Calibri"/>
              </a:rPr>
              <a:t>Principales logros presupuestales en niñez</a:t>
            </a:r>
            <a:endParaRPr/>
          </a:p>
          <a:p>
            <a:pPr marL="285750" marR="0" lvl="0" indent="-285750" algn="just" rtl="0">
              <a:lnSpc>
                <a:spcPct val="100000"/>
              </a:lnSpc>
              <a:spcBef>
                <a:spcPts val="0"/>
              </a:spcBef>
              <a:spcAft>
                <a:spcPts val="0"/>
              </a:spcAft>
              <a:buClr>
                <a:srgbClr val="000000"/>
              </a:buClr>
              <a:buSzPts val="1600"/>
              <a:buFont typeface="Arial"/>
              <a:buChar char="•"/>
            </a:pPr>
            <a:r>
              <a:rPr lang="es-CO" sz="1600" b="0" i="0" u="none" strike="noStrike" cap="none">
                <a:solidFill>
                  <a:srgbClr val="000000"/>
                </a:solidFill>
                <a:latin typeface="Calibri"/>
                <a:ea typeface="Calibri"/>
                <a:cs typeface="Calibri"/>
                <a:sym typeface="Calibri"/>
              </a:rPr>
              <a:t>Principales dificultades en materia presupuestal</a:t>
            </a:r>
            <a:endParaRPr/>
          </a:p>
          <a:p>
            <a:pPr marL="285750" marR="0" lvl="0" indent="-285750" algn="just" rtl="0">
              <a:lnSpc>
                <a:spcPct val="100000"/>
              </a:lnSpc>
              <a:spcBef>
                <a:spcPts val="0"/>
              </a:spcBef>
              <a:spcAft>
                <a:spcPts val="0"/>
              </a:spcAft>
              <a:buClr>
                <a:srgbClr val="000000"/>
              </a:buClr>
              <a:buSzPts val="1600"/>
              <a:buFont typeface="Arial"/>
              <a:buChar char="•"/>
            </a:pPr>
            <a:r>
              <a:rPr lang="es-CO" sz="1600" b="0" i="0" u="none" strike="noStrike" cap="none">
                <a:solidFill>
                  <a:srgbClr val="000000"/>
                </a:solidFill>
                <a:latin typeface="Calibri"/>
                <a:ea typeface="Calibri"/>
                <a:cs typeface="Calibri"/>
                <a:sym typeface="Calibri"/>
              </a:rPr>
              <a:t>Identificación de brechas y necesidades</a:t>
            </a:r>
            <a:endParaRPr sz="1600" b="0" i="0" u="none" strike="noStrike" cap="none">
              <a:solidFill>
                <a:srgbClr val="ED7D31"/>
              </a:solidFill>
              <a:latin typeface="Calibri"/>
              <a:ea typeface="Calibri"/>
              <a:cs typeface="Calibri"/>
              <a:sym typeface="Calibri"/>
            </a:endParaRPr>
          </a:p>
        </p:txBody>
      </p:sp>
      <p:sp>
        <p:nvSpPr>
          <p:cNvPr id="518" name="Google Shape;518;p25"/>
          <p:cNvSpPr/>
          <p:nvPr/>
        </p:nvSpPr>
        <p:spPr>
          <a:xfrm>
            <a:off x="3246477" y="1796774"/>
            <a:ext cx="2733451" cy="569563"/>
          </a:xfrm>
          <a:prstGeom prst="round2DiagRect">
            <a:avLst>
              <a:gd name="adj1" fmla="val 16667"/>
              <a:gd name="adj2" fmla="val 0"/>
            </a:avLst>
          </a:prstGeom>
          <a:solidFill>
            <a:schemeClr val="lt1"/>
          </a:solidFill>
          <a:ln w="12700" cap="flat" cmpd="sng">
            <a:solidFill>
              <a:schemeClr val="accent1"/>
            </a:solidFill>
            <a:prstDash val="lgDash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F7F7F"/>
              </a:buClr>
              <a:buSzPts val="2000"/>
              <a:buFont typeface="Calibri"/>
              <a:buNone/>
            </a:pPr>
            <a:r>
              <a:rPr lang="es-CO" sz="2000" b="1" i="0" u="none" strike="noStrike" cap="none">
                <a:solidFill>
                  <a:srgbClr val="7F7F7F"/>
                </a:solidFill>
                <a:latin typeface="Calibri"/>
                <a:ea typeface="Calibri"/>
                <a:cs typeface="Calibri"/>
                <a:sym typeface="Calibri"/>
              </a:rPr>
              <a:t>GASTO PÚBLICO EN NIÑEZ  </a:t>
            </a:r>
            <a:endParaRPr sz="2000" b="1" i="0" u="none" strike="noStrike" cap="none">
              <a:solidFill>
                <a:srgbClr val="7F7F7F"/>
              </a:solidFill>
              <a:latin typeface="Calibri"/>
              <a:ea typeface="Calibri"/>
              <a:cs typeface="Calibri"/>
              <a:sym typeface="Calibri"/>
            </a:endParaRPr>
          </a:p>
        </p:txBody>
      </p:sp>
      <p:sp>
        <p:nvSpPr>
          <p:cNvPr id="519" name="Google Shape;519;p25"/>
          <p:cNvSpPr/>
          <p:nvPr/>
        </p:nvSpPr>
        <p:spPr>
          <a:xfrm>
            <a:off x="6169589" y="3154758"/>
            <a:ext cx="2733451" cy="1725059"/>
          </a:xfrm>
          <a:prstGeom prst="round2DiagRect">
            <a:avLst>
              <a:gd name="adj1" fmla="val 16667"/>
              <a:gd name="adj2" fmla="val 0"/>
            </a:avLst>
          </a:prstGeom>
          <a:noFill/>
          <a:ln w="9525" cap="flat" cmpd="sng">
            <a:solidFill>
              <a:srgbClr val="C4E0B2"/>
            </a:solidFill>
            <a:prstDash val="lgDash"/>
            <a:round/>
            <a:headEnd type="none" w="sm" len="sm"/>
            <a:tailEnd type="none" w="sm" len="sm"/>
          </a:ln>
        </p:spPr>
        <p:txBody>
          <a:bodyPr spcFirstLastPara="1" wrap="square" lIns="91425" tIns="45700" rIns="91425" bIns="45700" anchor="ctr" anchorCtr="0">
            <a:noAutofit/>
          </a:bodyPr>
          <a:lstStyle/>
          <a:p>
            <a:pPr marL="285750" marR="0" lvl="0" indent="-184150" algn="just" rtl="0">
              <a:lnSpc>
                <a:spcPct val="100000"/>
              </a:lnSpc>
              <a:spcBef>
                <a:spcPts val="0"/>
              </a:spcBef>
              <a:spcAft>
                <a:spcPts val="0"/>
              </a:spcAft>
              <a:buClr>
                <a:schemeClr val="accent2"/>
              </a:buClr>
              <a:buSzPts val="1600"/>
              <a:buFont typeface="Arial"/>
              <a:buNone/>
            </a:pPr>
            <a:endParaRPr sz="1600" b="0" i="0" u="none" strike="noStrike" cap="none">
              <a:solidFill>
                <a:srgbClr val="000000"/>
              </a:solidFill>
              <a:latin typeface="Calibri"/>
              <a:ea typeface="Calibri"/>
              <a:cs typeface="Calibri"/>
              <a:sym typeface="Calibri"/>
            </a:endParaRPr>
          </a:p>
          <a:p>
            <a:pPr marL="285750" marR="0" lvl="0" indent="-285750" algn="just" rtl="0">
              <a:lnSpc>
                <a:spcPct val="100000"/>
              </a:lnSpc>
              <a:spcBef>
                <a:spcPts val="0"/>
              </a:spcBef>
              <a:spcAft>
                <a:spcPts val="0"/>
              </a:spcAft>
              <a:buClr>
                <a:srgbClr val="000000"/>
              </a:buClr>
              <a:buSzPts val="1600"/>
              <a:buFont typeface="Arial"/>
              <a:buChar char="•"/>
            </a:pPr>
            <a:r>
              <a:rPr lang="es-CO" sz="1600" b="0" i="0" u="none" strike="noStrike" cap="none">
                <a:solidFill>
                  <a:srgbClr val="000000"/>
                </a:solidFill>
                <a:latin typeface="Calibri"/>
                <a:ea typeface="Calibri"/>
                <a:cs typeface="Calibri"/>
                <a:sym typeface="Calibri"/>
              </a:rPr>
              <a:t>Resultados del PDT 2020-2023</a:t>
            </a:r>
            <a:endParaRPr/>
          </a:p>
          <a:p>
            <a:pPr marL="285750" marR="0" lvl="0" indent="-285750" algn="just" rtl="0">
              <a:lnSpc>
                <a:spcPct val="100000"/>
              </a:lnSpc>
              <a:spcBef>
                <a:spcPts val="0"/>
              </a:spcBef>
              <a:spcAft>
                <a:spcPts val="0"/>
              </a:spcAft>
              <a:buClr>
                <a:srgbClr val="000000"/>
              </a:buClr>
              <a:buSzPts val="1600"/>
              <a:buFont typeface="Arial"/>
              <a:buChar char="•"/>
            </a:pPr>
            <a:r>
              <a:rPr lang="es-CO" sz="1600" b="0" i="0" u="none" strike="noStrike" cap="none">
                <a:solidFill>
                  <a:srgbClr val="000000"/>
                </a:solidFill>
                <a:latin typeface="Calibri"/>
                <a:ea typeface="Calibri"/>
                <a:cs typeface="Calibri"/>
                <a:sym typeface="Calibri"/>
              </a:rPr>
              <a:t>Avances en marco normativo, arquitectura institucional y gestión de información.</a:t>
            </a:r>
            <a:endParaRPr sz="1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chemeClr val="accent2"/>
              </a:buClr>
              <a:buSzPts val="1600"/>
              <a:buFont typeface="Calibri"/>
              <a:buNone/>
            </a:pPr>
            <a:endParaRPr sz="1600" b="0" i="0" u="none" strike="noStrike" cap="none">
              <a:solidFill>
                <a:srgbClr val="ED7D31"/>
              </a:solidFill>
              <a:latin typeface="Calibri"/>
              <a:ea typeface="Calibri"/>
              <a:cs typeface="Calibri"/>
              <a:sym typeface="Calibri"/>
            </a:endParaRPr>
          </a:p>
        </p:txBody>
      </p:sp>
      <p:sp>
        <p:nvSpPr>
          <p:cNvPr id="520" name="Google Shape;520;p25"/>
          <p:cNvSpPr/>
          <p:nvPr/>
        </p:nvSpPr>
        <p:spPr>
          <a:xfrm>
            <a:off x="6169589" y="1804351"/>
            <a:ext cx="2733451" cy="569563"/>
          </a:xfrm>
          <a:prstGeom prst="round2DiagRect">
            <a:avLst>
              <a:gd name="adj1" fmla="val 16667"/>
              <a:gd name="adj2" fmla="val 0"/>
            </a:avLst>
          </a:prstGeom>
          <a:solidFill>
            <a:schemeClr val="lt1"/>
          </a:solidFill>
          <a:ln w="12700" cap="flat" cmpd="sng">
            <a:solidFill>
              <a:schemeClr val="accent6"/>
            </a:solidFill>
            <a:prstDash val="lgDash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F7F7F"/>
              </a:buClr>
              <a:buSzPts val="2000"/>
              <a:buFont typeface="Calibri"/>
              <a:buNone/>
            </a:pPr>
            <a:r>
              <a:rPr lang="es-CO" sz="2000" b="1" i="0" u="none" strike="noStrike" cap="none">
                <a:solidFill>
                  <a:srgbClr val="7F7F7F"/>
                </a:solidFill>
                <a:latin typeface="Calibri"/>
                <a:ea typeface="Calibri"/>
                <a:cs typeface="Calibri"/>
                <a:sym typeface="Calibri"/>
              </a:rPr>
              <a:t>GOBERNANZA</a:t>
            </a:r>
            <a:endParaRPr sz="2000" b="1" i="0" u="none" strike="noStrike" cap="none">
              <a:solidFill>
                <a:srgbClr val="7F7F7F"/>
              </a:solidFill>
              <a:latin typeface="Calibri"/>
              <a:ea typeface="Calibri"/>
              <a:cs typeface="Calibri"/>
              <a:sym typeface="Calibri"/>
            </a:endParaRPr>
          </a:p>
        </p:txBody>
      </p:sp>
      <p:sp>
        <p:nvSpPr>
          <p:cNvPr id="521" name="Google Shape;521;p25"/>
          <p:cNvSpPr/>
          <p:nvPr/>
        </p:nvSpPr>
        <p:spPr>
          <a:xfrm>
            <a:off x="9092701" y="3163254"/>
            <a:ext cx="2733451" cy="1716563"/>
          </a:xfrm>
          <a:prstGeom prst="round2DiagRect">
            <a:avLst>
              <a:gd name="adj1" fmla="val 16667"/>
              <a:gd name="adj2" fmla="val 0"/>
            </a:avLst>
          </a:prstGeom>
          <a:noFill/>
          <a:ln w="9525" cap="flat" cmpd="sng">
            <a:solidFill>
              <a:srgbClr val="BBD6EE"/>
            </a:solidFill>
            <a:prstDash val="lgDash"/>
            <a:round/>
            <a:headEnd type="none" w="sm" len="sm"/>
            <a:tailEnd type="none" w="sm" len="sm"/>
          </a:ln>
        </p:spPr>
        <p:txBody>
          <a:bodyPr spcFirstLastPara="1" wrap="square" lIns="91425" tIns="45700" rIns="91425" bIns="45700" anchor="ctr" anchorCtr="0">
            <a:noAutofit/>
          </a:bodyPr>
          <a:lstStyle/>
          <a:p>
            <a:pPr marL="285750" marR="0" lvl="0" indent="-285750" algn="just" rtl="0">
              <a:lnSpc>
                <a:spcPct val="100000"/>
              </a:lnSpc>
              <a:spcBef>
                <a:spcPts val="0"/>
              </a:spcBef>
              <a:spcAft>
                <a:spcPts val="0"/>
              </a:spcAft>
              <a:buClr>
                <a:srgbClr val="000000"/>
              </a:buClr>
              <a:buSzPts val="1600"/>
              <a:buFont typeface="Arial"/>
              <a:buChar char="•"/>
            </a:pPr>
            <a:r>
              <a:rPr lang="es-CO" sz="1600" b="0" i="0" u="none" strike="noStrike" cap="none">
                <a:solidFill>
                  <a:srgbClr val="000000"/>
                </a:solidFill>
                <a:latin typeface="Calibri"/>
                <a:ea typeface="Calibri"/>
                <a:cs typeface="Calibri"/>
                <a:sym typeface="Calibri"/>
              </a:rPr>
              <a:t>Inclusión social</a:t>
            </a:r>
            <a:endParaRPr/>
          </a:p>
          <a:p>
            <a:pPr marL="285750" marR="0" lvl="0" indent="-285750" algn="just" rtl="0">
              <a:lnSpc>
                <a:spcPct val="100000"/>
              </a:lnSpc>
              <a:spcBef>
                <a:spcPts val="0"/>
              </a:spcBef>
              <a:spcAft>
                <a:spcPts val="0"/>
              </a:spcAft>
              <a:buClr>
                <a:srgbClr val="000000"/>
              </a:buClr>
              <a:buSzPts val="1600"/>
              <a:buFont typeface="Arial"/>
              <a:buChar char="•"/>
            </a:pPr>
            <a:r>
              <a:rPr lang="es-CO" sz="1600" b="0" i="0" u="none" strike="noStrike" cap="none">
                <a:solidFill>
                  <a:srgbClr val="000000"/>
                </a:solidFill>
                <a:latin typeface="Calibri"/>
                <a:ea typeface="Calibri"/>
                <a:cs typeface="Calibri"/>
                <a:sym typeface="Calibri"/>
              </a:rPr>
              <a:t>Migración y gestión del riesgo</a:t>
            </a:r>
            <a:endParaRPr/>
          </a:p>
          <a:p>
            <a:pPr marL="285750" marR="0" lvl="0" indent="-285750" algn="just" rtl="0">
              <a:lnSpc>
                <a:spcPct val="100000"/>
              </a:lnSpc>
              <a:spcBef>
                <a:spcPts val="0"/>
              </a:spcBef>
              <a:spcAft>
                <a:spcPts val="0"/>
              </a:spcAft>
              <a:buClr>
                <a:srgbClr val="000000"/>
              </a:buClr>
              <a:buSzPts val="1600"/>
              <a:buFont typeface="Arial"/>
              <a:buChar char="•"/>
            </a:pPr>
            <a:r>
              <a:rPr lang="es-CO" sz="1600" b="0" i="0" u="none" strike="noStrike" cap="none">
                <a:solidFill>
                  <a:srgbClr val="000000"/>
                </a:solidFill>
                <a:latin typeface="Calibri"/>
                <a:ea typeface="Calibri"/>
                <a:cs typeface="Calibri"/>
                <a:sym typeface="Calibri"/>
              </a:rPr>
              <a:t>Fortalecimiento familiar</a:t>
            </a:r>
            <a:endParaRPr/>
          </a:p>
          <a:p>
            <a:pPr marL="285750" marR="0" lvl="0" indent="-285750" algn="just" rtl="0">
              <a:lnSpc>
                <a:spcPct val="100000"/>
              </a:lnSpc>
              <a:spcBef>
                <a:spcPts val="0"/>
              </a:spcBef>
              <a:spcAft>
                <a:spcPts val="0"/>
              </a:spcAft>
              <a:buClr>
                <a:srgbClr val="000000"/>
              </a:buClr>
              <a:buSzPts val="1600"/>
              <a:buFont typeface="Arial"/>
              <a:buChar char="•"/>
            </a:pPr>
            <a:r>
              <a:rPr lang="es-CO" sz="1600" b="0" i="0" u="none" strike="noStrike" cap="none">
                <a:solidFill>
                  <a:srgbClr val="000000"/>
                </a:solidFill>
                <a:latin typeface="Calibri"/>
                <a:ea typeface="Calibri"/>
                <a:cs typeface="Calibri"/>
                <a:sym typeface="Calibri"/>
              </a:rPr>
              <a:t>Gestión del Covid-19</a:t>
            </a:r>
            <a:endParaRPr/>
          </a:p>
          <a:p>
            <a:pPr marL="285750" marR="0" lvl="0" indent="-285750" algn="just" rtl="0">
              <a:lnSpc>
                <a:spcPct val="100000"/>
              </a:lnSpc>
              <a:spcBef>
                <a:spcPts val="0"/>
              </a:spcBef>
              <a:spcAft>
                <a:spcPts val="0"/>
              </a:spcAft>
              <a:buClr>
                <a:srgbClr val="000000"/>
              </a:buClr>
              <a:buSzPts val="1600"/>
              <a:buFont typeface="Arial"/>
              <a:buChar char="•"/>
            </a:pPr>
            <a:r>
              <a:rPr lang="es-CO" sz="1600" b="0" i="0" u="none" strike="noStrike" cap="none">
                <a:solidFill>
                  <a:srgbClr val="000000"/>
                </a:solidFill>
                <a:latin typeface="Calibri"/>
                <a:ea typeface="Calibri"/>
                <a:cs typeface="Calibri"/>
                <a:sym typeface="Calibri"/>
              </a:rPr>
              <a:t>Iniciativas PDET</a:t>
            </a:r>
            <a:endParaRPr sz="1600" b="0" i="0" u="none" strike="noStrike" cap="none">
              <a:solidFill>
                <a:srgbClr val="ED7D31"/>
              </a:solidFill>
              <a:latin typeface="Calibri"/>
              <a:ea typeface="Calibri"/>
              <a:cs typeface="Calibri"/>
              <a:sym typeface="Calibri"/>
            </a:endParaRPr>
          </a:p>
        </p:txBody>
      </p:sp>
      <p:sp>
        <p:nvSpPr>
          <p:cNvPr id="522" name="Google Shape;522;p25"/>
          <p:cNvSpPr/>
          <p:nvPr/>
        </p:nvSpPr>
        <p:spPr>
          <a:xfrm>
            <a:off x="9092701" y="1813833"/>
            <a:ext cx="2733451" cy="569563"/>
          </a:xfrm>
          <a:prstGeom prst="round2DiagRect">
            <a:avLst>
              <a:gd name="adj1" fmla="val 16667"/>
              <a:gd name="adj2" fmla="val 0"/>
            </a:avLst>
          </a:prstGeom>
          <a:solidFill>
            <a:schemeClr val="lt1"/>
          </a:solidFill>
          <a:ln w="12700" cap="flat" cmpd="sng">
            <a:solidFill>
              <a:schemeClr val="accent5"/>
            </a:solidFill>
            <a:prstDash val="lgDash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F7F7F"/>
              </a:buClr>
              <a:buSzPts val="2000"/>
              <a:buFont typeface="Calibri"/>
              <a:buNone/>
            </a:pPr>
            <a:r>
              <a:rPr lang="es-CO" sz="2000" b="1" i="0" u="none" strike="noStrike" cap="none">
                <a:solidFill>
                  <a:srgbClr val="7F7F7F"/>
                </a:solidFill>
                <a:latin typeface="Calibri"/>
                <a:ea typeface="Calibri"/>
                <a:cs typeface="Calibri"/>
                <a:sym typeface="Calibri"/>
              </a:rPr>
              <a:t>DESARROLLOS TRANSVERSALES</a:t>
            </a:r>
            <a:endParaRPr/>
          </a:p>
        </p:txBody>
      </p:sp>
      <p:cxnSp>
        <p:nvCxnSpPr>
          <p:cNvPr id="523" name="Google Shape;523;p25"/>
          <p:cNvCxnSpPr/>
          <p:nvPr/>
        </p:nvCxnSpPr>
        <p:spPr>
          <a:xfrm>
            <a:off x="162958" y="2788467"/>
            <a:ext cx="1466662" cy="0"/>
          </a:xfrm>
          <a:prstGeom prst="straightConnector1">
            <a:avLst/>
          </a:prstGeom>
          <a:noFill/>
          <a:ln w="9525" cap="flat" cmpd="sng">
            <a:solidFill>
              <a:schemeClr val="accent3"/>
            </a:solidFill>
            <a:prstDash val="lgDashDot"/>
            <a:miter lim="800000"/>
            <a:headEnd type="oval" w="med" len="med"/>
            <a:tailEnd type="oval" w="med" len="med"/>
          </a:ln>
        </p:spPr>
      </p:cxnSp>
      <p:cxnSp>
        <p:nvCxnSpPr>
          <p:cNvPr id="524" name="Google Shape;524;p25"/>
          <p:cNvCxnSpPr/>
          <p:nvPr/>
        </p:nvCxnSpPr>
        <p:spPr>
          <a:xfrm>
            <a:off x="1620273" y="2788467"/>
            <a:ext cx="2960773" cy="0"/>
          </a:xfrm>
          <a:prstGeom prst="straightConnector1">
            <a:avLst/>
          </a:prstGeom>
          <a:noFill/>
          <a:ln w="9525" cap="flat" cmpd="sng">
            <a:solidFill>
              <a:schemeClr val="accent3"/>
            </a:solidFill>
            <a:prstDash val="lgDashDot"/>
            <a:miter lim="800000"/>
            <a:headEnd type="oval" w="med" len="med"/>
            <a:tailEnd type="oval" w="med" len="med"/>
          </a:ln>
        </p:spPr>
      </p:cxnSp>
      <p:cxnSp>
        <p:nvCxnSpPr>
          <p:cNvPr id="525" name="Google Shape;525;p25"/>
          <p:cNvCxnSpPr/>
          <p:nvPr/>
        </p:nvCxnSpPr>
        <p:spPr>
          <a:xfrm>
            <a:off x="4570189" y="2788467"/>
            <a:ext cx="2960773" cy="0"/>
          </a:xfrm>
          <a:prstGeom prst="straightConnector1">
            <a:avLst/>
          </a:prstGeom>
          <a:noFill/>
          <a:ln w="9525" cap="flat" cmpd="sng">
            <a:solidFill>
              <a:schemeClr val="accent3"/>
            </a:solidFill>
            <a:prstDash val="lgDashDot"/>
            <a:miter lim="800000"/>
            <a:headEnd type="oval" w="med" len="med"/>
            <a:tailEnd type="oval" w="med" len="med"/>
          </a:ln>
        </p:spPr>
      </p:cxnSp>
      <p:cxnSp>
        <p:nvCxnSpPr>
          <p:cNvPr id="526" name="Google Shape;526;p25"/>
          <p:cNvCxnSpPr/>
          <p:nvPr/>
        </p:nvCxnSpPr>
        <p:spPr>
          <a:xfrm>
            <a:off x="7526490" y="2788467"/>
            <a:ext cx="2960773" cy="0"/>
          </a:xfrm>
          <a:prstGeom prst="straightConnector1">
            <a:avLst/>
          </a:prstGeom>
          <a:noFill/>
          <a:ln w="9525" cap="flat" cmpd="sng">
            <a:solidFill>
              <a:schemeClr val="accent3"/>
            </a:solidFill>
            <a:prstDash val="lgDashDot"/>
            <a:miter lim="800000"/>
            <a:headEnd type="oval" w="med" len="med"/>
            <a:tailEnd type="oval" w="med" len="med"/>
          </a:ln>
        </p:spPr>
      </p:cxnSp>
      <p:cxnSp>
        <p:nvCxnSpPr>
          <p:cNvPr id="527" name="Google Shape;527;p25"/>
          <p:cNvCxnSpPr/>
          <p:nvPr/>
        </p:nvCxnSpPr>
        <p:spPr>
          <a:xfrm>
            <a:off x="10486857" y="2788467"/>
            <a:ext cx="1472767" cy="0"/>
          </a:xfrm>
          <a:prstGeom prst="straightConnector1">
            <a:avLst/>
          </a:prstGeom>
          <a:noFill/>
          <a:ln w="9525" cap="flat" cmpd="sng">
            <a:solidFill>
              <a:schemeClr val="accent3"/>
            </a:solidFill>
            <a:prstDash val="lgDashDot"/>
            <a:miter lim="800000"/>
            <a:headEnd type="oval" w="med" len="med"/>
            <a:tailEnd type="oval" w="med" len="med"/>
          </a:ln>
        </p:spPr>
      </p:cxnSp>
      <p:pic>
        <p:nvPicPr>
          <p:cNvPr id="528" name="Google Shape;528;p25"/>
          <p:cNvPicPr preferRelativeResize="0"/>
          <p:nvPr/>
        </p:nvPicPr>
        <p:blipFill rotWithShape="1">
          <a:blip r:embed="rId6">
            <a:alphaModFix/>
          </a:blip>
          <a:srcRect l="48259"/>
          <a:stretch/>
        </p:blipFill>
        <p:spPr>
          <a:xfrm>
            <a:off x="2507810" y="5441136"/>
            <a:ext cx="6308216" cy="143933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26"/>
          <p:cNvSpPr txBox="1"/>
          <p:nvPr/>
        </p:nvSpPr>
        <p:spPr>
          <a:xfrm>
            <a:off x="887518" y="73171"/>
            <a:ext cx="1776307" cy="830997"/>
          </a:xfrm>
          <a:prstGeom prst="rect">
            <a:avLst/>
          </a:prstGeom>
          <a:solidFill>
            <a:srgbClr val="2F549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800"/>
              <a:buFont typeface="Calibri"/>
              <a:buNone/>
            </a:pPr>
            <a:r>
              <a:rPr lang="es-CO" sz="4800" b="1" i="0" u="none" strike="noStrike" cap="none">
                <a:solidFill>
                  <a:srgbClr val="FFFFFF"/>
                </a:solidFill>
                <a:latin typeface="Calibri"/>
                <a:ea typeface="Calibri"/>
                <a:cs typeface="Calibri"/>
                <a:sym typeface="Calibri"/>
              </a:rPr>
              <a:t>Fase 2</a:t>
            </a:r>
            <a:endParaRPr/>
          </a:p>
        </p:txBody>
      </p:sp>
      <p:sp>
        <p:nvSpPr>
          <p:cNvPr id="535" name="Google Shape;535;p26"/>
          <p:cNvSpPr/>
          <p:nvPr/>
        </p:nvSpPr>
        <p:spPr>
          <a:xfrm>
            <a:off x="1" y="6620564"/>
            <a:ext cx="12191999" cy="574892"/>
          </a:xfrm>
          <a:prstGeom prst="rect">
            <a:avLst/>
          </a:prstGeom>
          <a:solidFill>
            <a:srgbClr val="0070C0">
              <a:alpha val="1254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536" name="Google Shape;536;p26"/>
          <p:cNvPicPr preferRelativeResize="0"/>
          <p:nvPr/>
        </p:nvPicPr>
        <p:blipFill rotWithShape="1">
          <a:blip r:embed="rId3">
            <a:alphaModFix/>
          </a:blip>
          <a:srcRect l="38064" t="23366" r="39261" b="35414"/>
          <a:stretch/>
        </p:blipFill>
        <p:spPr>
          <a:xfrm>
            <a:off x="0" y="233043"/>
            <a:ext cx="1282959" cy="1308123"/>
          </a:xfrm>
          <a:prstGeom prst="rect">
            <a:avLst/>
          </a:prstGeom>
          <a:noFill/>
          <a:ln>
            <a:noFill/>
          </a:ln>
        </p:spPr>
      </p:pic>
      <p:grpSp>
        <p:nvGrpSpPr>
          <p:cNvPr id="537" name="Google Shape;537;p26"/>
          <p:cNvGrpSpPr/>
          <p:nvPr/>
        </p:nvGrpSpPr>
        <p:grpSpPr>
          <a:xfrm>
            <a:off x="10479372" y="0"/>
            <a:ext cx="1712628" cy="1015663"/>
            <a:chOff x="13226556" y="1171042"/>
            <a:chExt cx="1712628" cy="1015663"/>
          </a:xfrm>
        </p:grpSpPr>
        <p:sp>
          <p:nvSpPr>
            <p:cNvPr id="538" name="Google Shape;538;p26"/>
            <p:cNvSpPr/>
            <p:nvPr/>
          </p:nvSpPr>
          <p:spPr>
            <a:xfrm>
              <a:off x="13226556" y="1171042"/>
              <a:ext cx="1712628" cy="1015663"/>
            </a:xfrm>
            <a:prstGeom prst="rect">
              <a:avLst/>
            </a:prstGeom>
            <a:solidFill>
              <a:srgbClr val="0070C0"/>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aphicFrame>
          <p:nvGraphicFramePr>
            <p:cNvPr id="539" name="Google Shape;539;p26"/>
            <p:cNvGraphicFramePr/>
            <p:nvPr/>
          </p:nvGraphicFramePr>
          <p:xfrm>
            <a:off x="13351740" y="1212839"/>
            <a:ext cx="1587444" cy="857264"/>
          </p:xfrm>
          <a:graphic>
            <a:graphicData uri="http://schemas.openxmlformats.org/presentationml/2006/ole">
              <mc:AlternateContent xmlns:mc="http://schemas.openxmlformats.org/markup-compatibility/2006">
                <mc:Choice xmlns:v="urn:schemas-microsoft-com:vml" Requires="v">
                  <p:oleObj r:id="rId4" imgW="1587444" imgH="857264" progId="CorelDRAW.Graphic.10">
                    <p:embed/>
                  </p:oleObj>
                </mc:Choice>
                <mc:Fallback>
                  <p:oleObj r:id="rId4" imgW="1587444" imgH="857264" progId="CorelDRAW.Graphic.10">
                    <p:embed/>
                    <p:pic>
                      <p:nvPicPr>
                        <p:cNvPr id="539" name="Google Shape;539;p26"/>
                        <p:cNvPicPr preferRelativeResize="0"/>
                        <p:nvPr/>
                      </p:nvPicPr>
                      <p:blipFill rotWithShape="1">
                        <a:blip r:embed="rId5">
                          <a:alphaModFix/>
                        </a:blip>
                        <a:srcRect/>
                        <a:stretch/>
                      </p:blipFill>
                      <p:spPr>
                        <a:xfrm>
                          <a:off x="13351740" y="1212839"/>
                          <a:ext cx="1587444" cy="857264"/>
                        </a:xfrm>
                        <a:prstGeom prst="rect">
                          <a:avLst/>
                        </a:prstGeom>
                        <a:noFill/>
                        <a:ln>
                          <a:noFill/>
                        </a:ln>
                      </p:spPr>
                    </p:pic>
                  </p:oleObj>
                </mc:Fallback>
              </mc:AlternateContent>
            </a:graphicData>
          </a:graphic>
        </p:graphicFrame>
      </p:grpSp>
      <p:sp>
        <p:nvSpPr>
          <p:cNvPr id="540" name="Google Shape;540;p26"/>
          <p:cNvSpPr txBox="1"/>
          <p:nvPr/>
        </p:nvSpPr>
        <p:spPr>
          <a:xfrm>
            <a:off x="3229716" y="3830830"/>
            <a:ext cx="614730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Times New Roman"/>
              <a:buNone/>
            </a:pPr>
            <a:r>
              <a:rPr lang="es-CO" sz="1800" b="0" i="0" u="none" strike="noStrike" cap="none">
                <a:solidFill>
                  <a:srgbClr val="000000"/>
                </a:solidFill>
                <a:latin typeface="Times New Roman"/>
                <a:ea typeface="Times New Roman"/>
                <a:cs typeface="Times New Roman"/>
                <a:sym typeface="Times New Roman"/>
              </a:rPr>
              <a:t> </a:t>
            </a:r>
            <a:endParaRPr sz="1800" b="0" i="0" u="none" strike="noStrike" cap="none">
              <a:solidFill>
                <a:srgbClr val="000000"/>
              </a:solidFill>
              <a:latin typeface="Calibri"/>
              <a:ea typeface="Calibri"/>
              <a:cs typeface="Calibri"/>
              <a:sym typeface="Calibri"/>
            </a:endParaRPr>
          </a:p>
        </p:txBody>
      </p:sp>
      <p:cxnSp>
        <p:nvCxnSpPr>
          <p:cNvPr id="541" name="Google Shape;541;p26"/>
          <p:cNvCxnSpPr/>
          <p:nvPr/>
        </p:nvCxnSpPr>
        <p:spPr>
          <a:xfrm>
            <a:off x="356957" y="2729517"/>
            <a:ext cx="1211116" cy="0"/>
          </a:xfrm>
          <a:prstGeom prst="straightConnector1">
            <a:avLst/>
          </a:prstGeom>
          <a:noFill/>
          <a:ln w="9525" cap="flat" cmpd="sng">
            <a:solidFill>
              <a:srgbClr val="757070"/>
            </a:solidFill>
            <a:prstDash val="lgDashDot"/>
            <a:miter lim="800000"/>
            <a:headEnd type="none" w="sm" len="sm"/>
            <a:tailEnd type="oval" w="med" len="med"/>
          </a:ln>
        </p:spPr>
      </p:cxnSp>
      <p:sp>
        <p:nvSpPr>
          <p:cNvPr id="542" name="Google Shape;542;p26"/>
          <p:cNvSpPr/>
          <p:nvPr/>
        </p:nvSpPr>
        <p:spPr>
          <a:xfrm>
            <a:off x="1733329" y="2078907"/>
            <a:ext cx="2067127" cy="1464231"/>
          </a:xfrm>
          <a:prstGeom prst="round2DiagRect">
            <a:avLst>
              <a:gd name="adj1" fmla="val 16667"/>
              <a:gd name="adj2" fmla="val 0"/>
            </a:avLst>
          </a:prstGeom>
          <a:noFill/>
          <a:ln w="9525" cap="flat" cmpd="sng">
            <a:solidFill>
              <a:srgbClr val="757070"/>
            </a:solidFill>
            <a:prstDash val="dash"/>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Calibri"/>
              <a:buNone/>
            </a:pPr>
            <a:r>
              <a:rPr lang="es-CO" sz="1600" b="0" i="0" u="none" strike="noStrike" cap="none">
                <a:solidFill>
                  <a:srgbClr val="000000"/>
                </a:solidFill>
                <a:latin typeface="Calibri"/>
                <a:ea typeface="Calibri"/>
                <a:cs typeface="Calibri"/>
                <a:sym typeface="Calibri"/>
              </a:rPr>
              <a:t>Ubique el momento del curso de vida, la realización, el  derecho y el indicador</a:t>
            </a:r>
            <a:endParaRPr sz="1600" b="0" i="0" u="none" strike="noStrike" cap="none">
              <a:solidFill>
                <a:srgbClr val="000000"/>
              </a:solidFill>
              <a:latin typeface="Calibri"/>
              <a:ea typeface="Calibri"/>
              <a:cs typeface="Calibri"/>
              <a:sym typeface="Calibri"/>
            </a:endParaRPr>
          </a:p>
        </p:txBody>
      </p:sp>
      <p:cxnSp>
        <p:nvCxnSpPr>
          <p:cNvPr id="543" name="Google Shape;543;p26"/>
          <p:cNvCxnSpPr/>
          <p:nvPr/>
        </p:nvCxnSpPr>
        <p:spPr>
          <a:xfrm>
            <a:off x="3966877" y="2688572"/>
            <a:ext cx="1361209" cy="0"/>
          </a:xfrm>
          <a:prstGeom prst="straightConnector1">
            <a:avLst/>
          </a:prstGeom>
          <a:noFill/>
          <a:ln w="9525" cap="flat" cmpd="sng">
            <a:solidFill>
              <a:srgbClr val="757070"/>
            </a:solidFill>
            <a:prstDash val="lgDashDot"/>
            <a:miter lim="800000"/>
            <a:headEnd type="oval" w="med" len="med"/>
            <a:tailEnd type="oval" w="med" len="med"/>
          </a:ln>
        </p:spPr>
      </p:cxnSp>
      <p:sp>
        <p:nvSpPr>
          <p:cNvPr id="544" name="Google Shape;544;p26"/>
          <p:cNvSpPr/>
          <p:nvPr/>
        </p:nvSpPr>
        <p:spPr>
          <a:xfrm>
            <a:off x="5544491" y="2185051"/>
            <a:ext cx="2067128" cy="919401"/>
          </a:xfrm>
          <a:prstGeom prst="round2DiagRect">
            <a:avLst>
              <a:gd name="adj1" fmla="val 16667"/>
              <a:gd name="adj2" fmla="val 0"/>
            </a:avLst>
          </a:prstGeom>
          <a:noFill/>
          <a:ln w="9525" cap="flat" cmpd="sng">
            <a:solidFill>
              <a:srgbClr val="757070"/>
            </a:solidFill>
            <a:prstDash val="dash"/>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Calibri"/>
              <a:buNone/>
            </a:pPr>
            <a:r>
              <a:rPr lang="es-CO" sz="1600" b="0" i="0" u="none" strike="noStrike" cap="none">
                <a:solidFill>
                  <a:srgbClr val="000000"/>
                </a:solidFill>
                <a:latin typeface="Calibri"/>
                <a:ea typeface="Calibri"/>
                <a:cs typeface="Calibri"/>
                <a:sym typeface="Calibri"/>
              </a:rPr>
              <a:t>Reconozca la serie de datos que son importantes</a:t>
            </a:r>
            <a:endParaRPr sz="1600" b="0" i="0" u="none" strike="noStrike" cap="none">
              <a:solidFill>
                <a:srgbClr val="000000"/>
              </a:solidFill>
              <a:latin typeface="Calibri"/>
              <a:ea typeface="Calibri"/>
              <a:cs typeface="Calibri"/>
              <a:sym typeface="Calibri"/>
            </a:endParaRPr>
          </a:p>
        </p:txBody>
      </p:sp>
      <p:sp>
        <p:nvSpPr>
          <p:cNvPr id="545" name="Google Shape;545;p26"/>
          <p:cNvSpPr/>
          <p:nvPr/>
        </p:nvSpPr>
        <p:spPr>
          <a:xfrm>
            <a:off x="9491840" y="2126277"/>
            <a:ext cx="1930940" cy="919401"/>
          </a:xfrm>
          <a:prstGeom prst="round2DiagRect">
            <a:avLst>
              <a:gd name="adj1" fmla="val 16667"/>
              <a:gd name="adj2" fmla="val 0"/>
            </a:avLst>
          </a:prstGeom>
          <a:noFill/>
          <a:ln w="9525" cap="flat" cmpd="sng">
            <a:solidFill>
              <a:srgbClr val="757070"/>
            </a:solidFill>
            <a:prstDash val="dash"/>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Calibri"/>
              <a:buNone/>
            </a:pPr>
            <a:r>
              <a:rPr lang="es-CO" sz="1600" b="0" i="0" u="none" strike="noStrike" cap="none">
                <a:solidFill>
                  <a:srgbClr val="000000"/>
                </a:solidFill>
                <a:latin typeface="Calibri"/>
                <a:ea typeface="Calibri"/>
                <a:cs typeface="Calibri"/>
                <a:sym typeface="Calibri"/>
              </a:rPr>
              <a:t>Establezca el comportamiento del indicador</a:t>
            </a:r>
            <a:endParaRPr sz="1600" b="0" i="0" u="none" strike="noStrike" cap="none">
              <a:solidFill>
                <a:srgbClr val="000000"/>
              </a:solidFill>
              <a:latin typeface="Calibri"/>
              <a:ea typeface="Calibri"/>
              <a:cs typeface="Calibri"/>
              <a:sym typeface="Calibri"/>
            </a:endParaRPr>
          </a:p>
        </p:txBody>
      </p:sp>
      <p:cxnSp>
        <p:nvCxnSpPr>
          <p:cNvPr id="546" name="Google Shape;546;p26"/>
          <p:cNvCxnSpPr/>
          <p:nvPr/>
        </p:nvCxnSpPr>
        <p:spPr>
          <a:xfrm>
            <a:off x="7795675" y="2688572"/>
            <a:ext cx="1462465" cy="0"/>
          </a:xfrm>
          <a:prstGeom prst="straightConnector1">
            <a:avLst/>
          </a:prstGeom>
          <a:noFill/>
          <a:ln w="9525" cap="flat" cmpd="sng">
            <a:solidFill>
              <a:srgbClr val="757070"/>
            </a:solidFill>
            <a:prstDash val="lgDashDot"/>
            <a:miter lim="800000"/>
            <a:headEnd type="oval" w="med" len="med"/>
            <a:tailEnd type="oval" w="med" len="med"/>
          </a:ln>
        </p:spPr>
      </p:cxnSp>
      <p:sp>
        <p:nvSpPr>
          <p:cNvPr id="547" name="Google Shape;547;p26"/>
          <p:cNvSpPr/>
          <p:nvPr/>
        </p:nvSpPr>
        <p:spPr>
          <a:xfrm>
            <a:off x="7666284" y="4478439"/>
            <a:ext cx="1965469" cy="1191816"/>
          </a:xfrm>
          <a:prstGeom prst="round2DiagRect">
            <a:avLst>
              <a:gd name="adj1" fmla="val 16667"/>
              <a:gd name="adj2" fmla="val 0"/>
            </a:avLst>
          </a:prstGeom>
          <a:noFill/>
          <a:ln w="9525" cap="flat" cmpd="sng">
            <a:solidFill>
              <a:srgbClr val="757070"/>
            </a:solidFill>
            <a:prstDash val="dash"/>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Calibri"/>
              <a:buNone/>
            </a:pPr>
            <a:r>
              <a:rPr lang="es-CO" sz="1600" b="0" i="0" u="none" strike="noStrike" cap="none">
                <a:solidFill>
                  <a:srgbClr val="000000"/>
                </a:solidFill>
                <a:latin typeface="Calibri"/>
                <a:ea typeface="Calibri"/>
                <a:cs typeface="Calibri"/>
                <a:sym typeface="Calibri"/>
              </a:rPr>
              <a:t>Rememore que se planteó en su Plan de Desarrollo Territorial</a:t>
            </a:r>
            <a:endParaRPr sz="1600" b="0" i="0" u="none" strike="noStrike" cap="none">
              <a:solidFill>
                <a:srgbClr val="000000"/>
              </a:solidFill>
              <a:latin typeface="Calibri"/>
              <a:ea typeface="Calibri"/>
              <a:cs typeface="Calibri"/>
              <a:sym typeface="Calibri"/>
            </a:endParaRPr>
          </a:p>
        </p:txBody>
      </p:sp>
      <p:sp>
        <p:nvSpPr>
          <p:cNvPr id="548" name="Google Shape;548;p26"/>
          <p:cNvSpPr/>
          <p:nvPr/>
        </p:nvSpPr>
        <p:spPr>
          <a:xfrm>
            <a:off x="2491342" y="4573979"/>
            <a:ext cx="2382717" cy="1191816"/>
          </a:xfrm>
          <a:prstGeom prst="round2DiagRect">
            <a:avLst>
              <a:gd name="adj1" fmla="val 16667"/>
              <a:gd name="adj2" fmla="val 0"/>
            </a:avLst>
          </a:prstGeom>
          <a:noFill/>
          <a:ln w="9525" cap="flat" cmpd="sng">
            <a:solidFill>
              <a:srgbClr val="757070"/>
            </a:solidFill>
            <a:prstDash val="dash"/>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Calibri"/>
              <a:buNone/>
            </a:pPr>
            <a:r>
              <a:rPr lang="es-CO" sz="1600" b="0" i="0" u="none" strike="noStrike" cap="none">
                <a:solidFill>
                  <a:srgbClr val="000000"/>
                </a:solidFill>
                <a:latin typeface="Calibri"/>
                <a:ea typeface="Calibri"/>
                <a:cs typeface="Calibri"/>
                <a:sym typeface="Calibri"/>
              </a:rPr>
              <a:t>Reporte que acciones y/o programas efectivamente implementó</a:t>
            </a:r>
            <a:endParaRPr sz="1600" b="0" i="0" u="none" strike="noStrike" cap="none">
              <a:solidFill>
                <a:srgbClr val="000000"/>
              </a:solidFill>
              <a:latin typeface="Calibri"/>
              <a:ea typeface="Calibri"/>
              <a:cs typeface="Calibri"/>
              <a:sym typeface="Calibri"/>
            </a:endParaRPr>
          </a:p>
        </p:txBody>
      </p:sp>
      <p:cxnSp>
        <p:nvCxnSpPr>
          <p:cNvPr id="549" name="Google Shape;549;p26"/>
          <p:cNvCxnSpPr/>
          <p:nvPr/>
        </p:nvCxnSpPr>
        <p:spPr>
          <a:xfrm>
            <a:off x="5260485" y="5114804"/>
            <a:ext cx="1935805" cy="17211"/>
          </a:xfrm>
          <a:prstGeom prst="straightConnector1">
            <a:avLst/>
          </a:prstGeom>
          <a:noFill/>
          <a:ln w="9525" cap="flat" cmpd="sng">
            <a:solidFill>
              <a:srgbClr val="757070"/>
            </a:solidFill>
            <a:prstDash val="lgDashDot"/>
            <a:miter lim="800000"/>
            <a:headEnd type="oval" w="med" len="med"/>
            <a:tailEnd type="oval" w="med" len="med"/>
          </a:ln>
        </p:spPr>
      </p:cxnSp>
      <p:cxnSp>
        <p:nvCxnSpPr>
          <p:cNvPr id="550" name="Google Shape;550;p26"/>
          <p:cNvCxnSpPr/>
          <p:nvPr/>
        </p:nvCxnSpPr>
        <p:spPr>
          <a:xfrm rot="5400000">
            <a:off x="9562776" y="2992396"/>
            <a:ext cx="2488500" cy="1791000"/>
          </a:xfrm>
          <a:prstGeom prst="bentConnector3">
            <a:avLst>
              <a:gd name="adj1" fmla="val 0"/>
            </a:avLst>
          </a:prstGeom>
          <a:noFill/>
          <a:ln w="9525" cap="flat" cmpd="sng">
            <a:solidFill>
              <a:srgbClr val="757070"/>
            </a:solidFill>
            <a:prstDash val="lgDashDot"/>
            <a:miter lim="800000"/>
            <a:headEnd type="oval" w="med" len="med"/>
            <a:tailEnd type="oval" w="med" len="med"/>
          </a:ln>
        </p:spPr>
      </p:cxnSp>
      <p:sp>
        <p:nvSpPr>
          <p:cNvPr id="551" name="Google Shape;551;p26"/>
          <p:cNvSpPr txBox="1"/>
          <p:nvPr/>
        </p:nvSpPr>
        <p:spPr>
          <a:xfrm>
            <a:off x="2820818" y="191436"/>
            <a:ext cx="7595962" cy="55399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70C0"/>
              </a:buClr>
              <a:buSzPts val="3000"/>
              <a:buFont typeface="Avenir"/>
              <a:buNone/>
            </a:pPr>
            <a:r>
              <a:rPr lang="es-CO" sz="3000" b="0" i="0" u="none" strike="noStrike" cap="none">
                <a:solidFill>
                  <a:srgbClr val="0070C0"/>
                </a:solidFill>
                <a:latin typeface="Avenir"/>
                <a:ea typeface="Avenir"/>
                <a:cs typeface="Avenir"/>
                <a:sym typeface="Avenir"/>
              </a:rPr>
              <a:t>Análisis de derechos y realizaciones</a:t>
            </a:r>
            <a:endParaRPr sz="3000" b="0" i="0" u="none" strike="noStrike" cap="none">
              <a:solidFill>
                <a:srgbClr val="0070C0"/>
              </a:solidFill>
              <a:latin typeface="Avenir"/>
              <a:ea typeface="Avenir"/>
              <a:cs typeface="Avenir"/>
              <a:sym typeface="Avenir"/>
            </a:endParaRPr>
          </a:p>
        </p:txBody>
      </p:sp>
      <p:pic>
        <p:nvPicPr>
          <p:cNvPr id="552" name="Google Shape;552;p26" descr="Plano contorno"/>
          <p:cNvPicPr preferRelativeResize="0"/>
          <p:nvPr/>
        </p:nvPicPr>
        <p:blipFill rotWithShape="1">
          <a:blip r:embed="rId6">
            <a:alphaModFix/>
          </a:blip>
          <a:srcRect/>
          <a:stretch/>
        </p:blipFill>
        <p:spPr>
          <a:xfrm>
            <a:off x="4511554" y="2246110"/>
            <a:ext cx="457200" cy="457200"/>
          </a:xfrm>
          <a:prstGeom prst="rect">
            <a:avLst/>
          </a:prstGeom>
          <a:noFill/>
          <a:ln>
            <a:noFill/>
          </a:ln>
        </p:spPr>
      </p:pic>
      <p:pic>
        <p:nvPicPr>
          <p:cNvPr id="553" name="Google Shape;553;p26" descr="Familia con dos niños contorno"/>
          <p:cNvPicPr preferRelativeResize="0"/>
          <p:nvPr/>
        </p:nvPicPr>
        <p:blipFill rotWithShape="1">
          <a:blip r:embed="rId7">
            <a:alphaModFix/>
          </a:blip>
          <a:srcRect/>
          <a:stretch/>
        </p:blipFill>
        <p:spPr>
          <a:xfrm>
            <a:off x="756285" y="2208764"/>
            <a:ext cx="531891" cy="531891"/>
          </a:xfrm>
          <a:prstGeom prst="rect">
            <a:avLst/>
          </a:prstGeom>
          <a:noFill/>
          <a:ln>
            <a:noFill/>
          </a:ln>
        </p:spPr>
      </p:pic>
      <p:pic>
        <p:nvPicPr>
          <p:cNvPr id="554" name="Google Shape;554;p26" descr="Inteligencia artificial contorno"/>
          <p:cNvPicPr preferRelativeResize="0"/>
          <p:nvPr/>
        </p:nvPicPr>
        <p:blipFill rotWithShape="1">
          <a:blip r:embed="rId8">
            <a:alphaModFix/>
          </a:blip>
          <a:srcRect/>
          <a:stretch/>
        </p:blipFill>
        <p:spPr>
          <a:xfrm>
            <a:off x="10527902" y="4617147"/>
            <a:ext cx="457200" cy="457200"/>
          </a:xfrm>
          <a:prstGeom prst="rect">
            <a:avLst/>
          </a:prstGeom>
          <a:noFill/>
          <a:ln>
            <a:noFill/>
          </a:ln>
        </p:spPr>
      </p:pic>
      <p:pic>
        <p:nvPicPr>
          <p:cNvPr id="555" name="Google Shape;555;p26" descr="Trabajo remoto contorno"/>
          <p:cNvPicPr preferRelativeResize="0"/>
          <p:nvPr/>
        </p:nvPicPr>
        <p:blipFill rotWithShape="1">
          <a:blip r:embed="rId9">
            <a:alphaModFix/>
          </a:blip>
          <a:srcRect/>
          <a:stretch/>
        </p:blipFill>
        <p:spPr>
          <a:xfrm>
            <a:off x="5957914" y="4582464"/>
            <a:ext cx="540945" cy="540945"/>
          </a:xfrm>
          <a:prstGeom prst="rect">
            <a:avLst/>
          </a:prstGeom>
          <a:noFill/>
          <a:ln>
            <a:noFill/>
          </a:ln>
        </p:spPr>
      </p:pic>
      <p:pic>
        <p:nvPicPr>
          <p:cNvPr id="556" name="Google Shape;556;p26" descr="Crecimiento empresarial contorno"/>
          <p:cNvPicPr preferRelativeResize="0"/>
          <p:nvPr/>
        </p:nvPicPr>
        <p:blipFill rotWithShape="1">
          <a:blip r:embed="rId10">
            <a:alphaModFix/>
          </a:blip>
          <a:srcRect/>
          <a:stretch/>
        </p:blipFill>
        <p:spPr>
          <a:xfrm>
            <a:off x="8274845" y="2215988"/>
            <a:ext cx="502817" cy="502817"/>
          </a:xfrm>
          <a:prstGeom prst="rect">
            <a:avLst/>
          </a:prstGeom>
          <a:noFill/>
          <a:ln>
            <a:noFill/>
          </a:ln>
        </p:spPr>
      </p:pic>
      <p:sp>
        <p:nvSpPr>
          <p:cNvPr id="557" name="Google Shape;557;p26"/>
          <p:cNvSpPr txBox="1"/>
          <p:nvPr/>
        </p:nvSpPr>
        <p:spPr>
          <a:xfrm>
            <a:off x="2820818" y="646331"/>
            <a:ext cx="6103256" cy="36933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Calibri"/>
              <a:buNone/>
            </a:pPr>
            <a:r>
              <a:rPr lang="es-CO" sz="1800" b="1" i="0" u="none" strike="noStrike" cap="none">
                <a:solidFill>
                  <a:srgbClr val="000000"/>
                </a:solidFill>
                <a:latin typeface="Calibri"/>
                <a:ea typeface="Calibri"/>
                <a:cs typeface="Calibri"/>
                <a:sym typeface="Calibri"/>
              </a:rPr>
              <a:t>Análisis de indicadores de niñez y juventud</a:t>
            </a:r>
            <a:endParaRPr/>
          </a:p>
        </p:txBody>
      </p:sp>
      <p:sp>
        <p:nvSpPr>
          <p:cNvPr id="558" name="Google Shape;558;p26"/>
          <p:cNvSpPr txBox="1"/>
          <p:nvPr/>
        </p:nvSpPr>
        <p:spPr>
          <a:xfrm>
            <a:off x="6969440" y="6132503"/>
            <a:ext cx="109728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s-CO" sz="1800" b="1" i="0" u="none" strike="noStrike" cap="none">
                <a:solidFill>
                  <a:srgbClr val="000000"/>
                </a:solidFill>
                <a:latin typeface="Calibri"/>
                <a:ea typeface="Calibri"/>
                <a:cs typeface="Calibri"/>
                <a:sym typeface="Calibri"/>
              </a:rPr>
              <a:t>GUÍA 2.1. Batería de indicadores RPC 2020-2023</a:t>
            </a:r>
            <a:endParaRPr sz="1800" b="1" i="0" u="none" strike="noStrike" cap="none">
              <a:solidFill>
                <a:srgbClr val="000000"/>
              </a:solidFill>
              <a:latin typeface="Calibri"/>
              <a:ea typeface="Calibri"/>
              <a:cs typeface="Calibri"/>
              <a:sym typeface="Calibri"/>
            </a:endParaRPr>
          </a:p>
        </p:txBody>
      </p:sp>
      <p:sp>
        <p:nvSpPr>
          <p:cNvPr id="559" name="Google Shape;559;p26"/>
          <p:cNvSpPr txBox="1"/>
          <p:nvPr/>
        </p:nvSpPr>
        <p:spPr>
          <a:xfrm>
            <a:off x="6403140" y="5693798"/>
            <a:ext cx="800100"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030A0"/>
              </a:buClr>
              <a:buSzPts val="6600"/>
              <a:buFont typeface="Calibri"/>
              <a:buNone/>
            </a:pPr>
            <a:r>
              <a:rPr lang="es-CO" sz="6600" b="1" i="0" u="none" strike="noStrike" cap="none">
                <a:solidFill>
                  <a:srgbClr val="7030A0"/>
                </a:solidFill>
                <a:latin typeface="Calibri"/>
                <a:ea typeface="Calibri"/>
                <a:cs typeface="Calibri"/>
                <a:sym typeface="Calibri"/>
              </a:rPr>
              <a:t>+</a:t>
            </a:r>
            <a:endParaRPr sz="1400" b="1" i="0" u="none" strike="noStrike" cap="none">
              <a:solidFill>
                <a:srgbClr val="7030A0"/>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27"/>
          <p:cNvSpPr txBox="1"/>
          <p:nvPr/>
        </p:nvSpPr>
        <p:spPr>
          <a:xfrm>
            <a:off x="887518" y="73171"/>
            <a:ext cx="1776307" cy="830997"/>
          </a:xfrm>
          <a:prstGeom prst="rect">
            <a:avLst/>
          </a:prstGeom>
          <a:solidFill>
            <a:srgbClr val="2F549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800"/>
              <a:buFont typeface="Calibri"/>
              <a:buNone/>
            </a:pPr>
            <a:r>
              <a:rPr lang="es-CO" sz="4800" b="1" i="0" u="none" strike="noStrike" cap="none">
                <a:solidFill>
                  <a:srgbClr val="FFFFFF"/>
                </a:solidFill>
                <a:latin typeface="Calibri"/>
                <a:ea typeface="Calibri"/>
                <a:cs typeface="Calibri"/>
                <a:sym typeface="Calibri"/>
              </a:rPr>
              <a:t>Fase 2</a:t>
            </a:r>
            <a:endParaRPr/>
          </a:p>
        </p:txBody>
      </p:sp>
      <p:pic>
        <p:nvPicPr>
          <p:cNvPr id="566" name="Google Shape;566;p27"/>
          <p:cNvPicPr preferRelativeResize="0"/>
          <p:nvPr/>
        </p:nvPicPr>
        <p:blipFill rotWithShape="1">
          <a:blip r:embed="rId3">
            <a:alphaModFix/>
          </a:blip>
          <a:srcRect l="38064" t="23366" r="39261" b="35414"/>
          <a:stretch/>
        </p:blipFill>
        <p:spPr>
          <a:xfrm>
            <a:off x="0" y="233043"/>
            <a:ext cx="1282959" cy="1308123"/>
          </a:xfrm>
          <a:prstGeom prst="rect">
            <a:avLst/>
          </a:prstGeom>
          <a:noFill/>
          <a:ln>
            <a:noFill/>
          </a:ln>
        </p:spPr>
      </p:pic>
      <p:grpSp>
        <p:nvGrpSpPr>
          <p:cNvPr id="567" name="Google Shape;567;p27"/>
          <p:cNvGrpSpPr/>
          <p:nvPr/>
        </p:nvGrpSpPr>
        <p:grpSpPr>
          <a:xfrm>
            <a:off x="10479372" y="0"/>
            <a:ext cx="1712628" cy="1015663"/>
            <a:chOff x="13226556" y="1171042"/>
            <a:chExt cx="1712628" cy="1015663"/>
          </a:xfrm>
        </p:grpSpPr>
        <p:sp>
          <p:nvSpPr>
            <p:cNvPr id="568" name="Google Shape;568;p27"/>
            <p:cNvSpPr/>
            <p:nvPr/>
          </p:nvSpPr>
          <p:spPr>
            <a:xfrm>
              <a:off x="13226556" y="1171042"/>
              <a:ext cx="1712628" cy="1015663"/>
            </a:xfrm>
            <a:prstGeom prst="rect">
              <a:avLst/>
            </a:prstGeom>
            <a:solidFill>
              <a:srgbClr val="0070C0"/>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aphicFrame>
          <p:nvGraphicFramePr>
            <p:cNvPr id="569" name="Google Shape;569;p27"/>
            <p:cNvGraphicFramePr/>
            <p:nvPr/>
          </p:nvGraphicFramePr>
          <p:xfrm>
            <a:off x="13351740" y="1212839"/>
            <a:ext cx="1587444" cy="857264"/>
          </p:xfrm>
          <a:graphic>
            <a:graphicData uri="http://schemas.openxmlformats.org/presentationml/2006/ole">
              <mc:AlternateContent xmlns:mc="http://schemas.openxmlformats.org/markup-compatibility/2006">
                <mc:Choice xmlns:v="urn:schemas-microsoft-com:vml" Requires="v">
                  <p:oleObj r:id="rId4" imgW="1587444" imgH="857264" progId="CorelDRAW.Graphic.10">
                    <p:embed/>
                  </p:oleObj>
                </mc:Choice>
                <mc:Fallback>
                  <p:oleObj r:id="rId4" imgW="1587444" imgH="857264" progId="CorelDRAW.Graphic.10">
                    <p:embed/>
                    <p:pic>
                      <p:nvPicPr>
                        <p:cNvPr id="569" name="Google Shape;569;p27"/>
                        <p:cNvPicPr preferRelativeResize="0"/>
                        <p:nvPr/>
                      </p:nvPicPr>
                      <p:blipFill rotWithShape="1">
                        <a:blip r:embed="rId5">
                          <a:alphaModFix/>
                        </a:blip>
                        <a:srcRect/>
                        <a:stretch/>
                      </p:blipFill>
                      <p:spPr>
                        <a:xfrm>
                          <a:off x="13351740" y="1212839"/>
                          <a:ext cx="1587444" cy="857264"/>
                        </a:xfrm>
                        <a:prstGeom prst="rect">
                          <a:avLst/>
                        </a:prstGeom>
                        <a:noFill/>
                        <a:ln>
                          <a:noFill/>
                        </a:ln>
                      </p:spPr>
                    </p:pic>
                  </p:oleObj>
                </mc:Fallback>
              </mc:AlternateContent>
            </a:graphicData>
          </a:graphic>
        </p:graphicFrame>
      </p:grpSp>
      <p:sp>
        <p:nvSpPr>
          <p:cNvPr id="570" name="Google Shape;570;p27"/>
          <p:cNvSpPr txBox="1"/>
          <p:nvPr/>
        </p:nvSpPr>
        <p:spPr>
          <a:xfrm>
            <a:off x="2820818" y="191436"/>
            <a:ext cx="7595962" cy="55399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70C0"/>
              </a:buClr>
              <a:buSzPts val="3000"/>
              <a:buFont typeface="Avenir"/>
              <a:buNone/>
            </a:pPr>
            <a:r>
              <a:rPr lang="es-CO" sz="3000" b="0" i="0" u="none" strike="noStrike" cap="none">
                <a:solidFill>
                  <a:srgbClr val="0070C0"/>
                </a:solidFill>
                <a:latin typeface="Avenir"/>
                <a:ea typeface="Avenir"/>
                <a:cs typeface="Avenir"/>
                <a:sym typeface="Avenir"/>
              </a:rPr>
              <a:t>Análisis de indicadores de niñez y juventud</a:t>
            </a:r>
            <a:endParaRPr/>
          </a:p>
        </p:txBody>
      </p:sp>
      <p:sp>
        <p:nvSpPr>
          <p:cNvPr id="571" name="Google Shape;571;p27"/>
          <p:cNvSpPr/>
          <p:nvPr/>
        </p:nvSpPr>
        <p:spPr>
          <a:xfrm>
            <a:off x="717501" y="1273498"/>
            <a:ext cx="5901298" cy="5380952"/>
          </a:xfrm>
          <a:prstGeom prst="rect">
            <a:avLst/>
          </a:prstGeom>
          <a:noFill/>
          <a:ln>
            <a:noFill/>
          </a:ln>
        </p:spPr>
        <p:txBody>
          <a:bodyPr spcFirstLastPara="1" wrap="square" lIns="91425" tIns="25375" rIns="91425" bIns="45700" anchor="ctr" anchorCtr="0">
            <a:spAutoFit/>
          </a:bodyPr>
          <a:lstStyle/>
          <a:p>
            <a:pPr marL="0" marR="0" lvl="0" indent="0" algn="just" rtl="0">
              <a:lnSpc>
                <a:spcPct val="100000"/>
              </a:lnSpc>
              <a:spcBef>
                <a:spcPts val="0"/>
              </a:spcBef>
              <a:spcAft>
                <a:spcPts val="0"/>
              </a:spcAft>
              <a:buClr>
                <a:srgbClr val="000000"/>
              </a:buClr>
              <a:buSzPts val="1500"/>
              <a:buFont typeface="Calibri"/>
              <a:buNone/>
            </a:pPr>
            <a:r>
              <a:rPr lang="es-CO" sz="1500" b="1" i="0" u="none" strike="noStrike" cap="none">
                <a:solidFill>
                  <a:srgbClr val="000000"/>
                </a:solidFill>
                <a:latin typeface="Calibri"/>
                <a:ea typeface="Calibri"/>
                <a:cs typeface="Calibri"/>
                <a:sym typeface="Calibri"/>
              </a:rPr>
              <a:t>Primera infancia</a:t>
            </a:r>
            <a:endParaRPr/>
          </a:p>
          <a:p>
            <a:pPr marL="0" marR="0" lvl="0" indent="0" algn="just" rtl="0">
              <a:lnSpc>
                <a:spcPct val="100000"/>
              </a:lnSpc>
              <a:spcBef>
                <a:spcPts val="0"/>
              </a:spcBef>
              <a:spcAft>
                <a:spcPts val="0"/>
              </a:spcAft>
              <a:buClr>
                <a:schemeClr val="dk1"/>
              </a:buClr>
              <a:buSzPts val="1500"/>
              <a:buFont typeface="Calibri"/>
              <a:buNone/>
            </a:pPr>
            <a:endParaRPr sz="1500" b="0" i="0" u="none" strike="noStrike" cap="none">
              <a:solidFill>
                <a:srgbClr val="2F5496"/>
              </a:solidFill>
              <a:latin typeface="Calibri"/>
              <a:ea typeface="Calibri"/>
              <a:cs typeface="Calibri"/>
              <a:sym typeface="Calibri"/>
            </a:endParaRPr>
          </a:p>
          <a:p>
            <a:pPr marL="0" marR="0" lvl="0" indent="0" algn="just" rtl="0">
              <a:lnSpc>
                <a:spcPct val="100000"/>
              </a:lnSpc>
              <a:spcBef>
                <a:spcPts val="0"/>
              </a:spcBef>
              <a:spcAft>
                <a:spcPts val="0"/>
              </a:spcAft>
              <a:buClr>
                <a:srgbClr val="7030A0"/>
              </a:buClr>
              <a:buSzPts val="1500"/>
              <a:buFont typeface="Calibri"/>
              <a:buNone/>
            </a:pPr>
            <a:r>
              <a:rPr lang="es-CO" sz="1500" b="1" i="0" u="none" strike="noStrike" cap="none">
                <a:solidFill>
                  <a:srgbClr val="7030A0"/>
                </a:solidFill>
                <a:latin typeface="Calibri"/>
                <a:ea typeface="Calibri"/>
                <a:cs typeface="Calibri"/>
                <a:sym typeface="Calibri"/>
              </a:rPr>
              <a:t>Realización 2. </a:t>
            </a:r>
            <a:r>
              <a:rPr lang="es-CO" sz="1500" b="1" i="0" u="none" strike="noStrike" cap="none">
                <a:solidFill>
                  <a:srgbClr val="2F5496"/>
                </a:solidFill>
                <a:latin typeface="Calibri"/>
                <a:ea typeface="Calibri"/>
                <a:cs typeface="Calibri"/>
                <a:sym typeface="Calibri"/>
              </a:rPr>
              <a:t>Cada niño y niña vive y disfruta del nivel más alto de salud</a:t>
            </a:r>
            <a:endParaRPr sz="1500" b="0" i="0" u="none" strike="noStrike" cap="none">
              <a:solidFill>
                <a:srgbClr val="2F5496"/>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500"/>
              <a:buFont typeface="Calibri"/>
              <a:buNone/>
            </a:pPr>
            <a:r>
              <a:rPr lang="es-CO" sz="1500" b="0" i="0" u="none" strike="noStrike" cap="none">
                <a:solidFill>
                  <a:srgbClr val="000000"/>
                </a:solidFill>
                <a:latin typeface="Calibri"/>
                <a:ea typeface="Calibri"/>
                <a:cs typeface="Calibri"/>
                <a:sym typeface="Calibri"/>
              </a:rPr>
              <a:t>Esta realización hace referencia a que cada niño y niña en la gestación, el nacimiento y hasta cumplir los 6 años, goza de un ambiente limpio, cuenta con las vacunas necesarias de manera oportuna según la edad, accede a servicios de salud adecuados y de calidad, así como a servicios de agua potable y recolección de basuras en sus entornos. Además, cuenta con familias, comunidades e instituciones que velan por prevenir las enfermedades y todo suceso que pueda afectar su salud física, psicológica o emocional. </a:t>
            </a:r>
            <a:endParaRPr/>
          </a:p>
          <a:p>
            <a:pPr marL="0" marR="0" lvl="0" indent="0" algn="just" rtl="0">
              <a:lnSpc>
                <a:spcPct val="100000"/>
              </a:lnSpc>
              <a:spcBef>
                <a:spcPts val="0"/>
              </a:spcBef>
              <a:spcAft>
                <a:spcPts val="0"/>
              </a:spcAft>
              <a:buClr>
                <a:schemeClr val="dk1"/>
              </a:buClr>
              <a:buSzPts val="1500"/>
              <a:buFont typeface="Calibri"/>
              <a:buNone/>
            </a:pPr>
            <a:endParaRPr sz="15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500"/>
              <a:buFont typeface="Calibri"/>
              <a:buNone/>
            </a:pPr>
            <a:r>
              <a:rPr lang="es-CO" sz="1500" b="0" i="0" u="none" strike="noStrike" cap="none">
                <a:solidFill>
                  <a:srgbClr val="000000"/>
                </a:solidFill>
                <a:latin typeface="Calibri"/>
                <a:ea typeface="Calibri"/>
                <a:cs typeface="Calibri"/>
                <a:sym typeface="Calibri"/>
              </a:rPr>
              <a:t>La reducción de la </a:t>
            </a:r>
            <a:r>
              <a:rPr lang="es-CO" sz="1500" b="1" i="0" u="none" strike="noStrike" cap="none">
                <a:solidFill>
                  <a:srgbClr val="000000"/>
                </a:solidFill>
                <a:latin typeface="Calibri"/>
                <a:ea typeface="Calibri"/>
                <a:cs typeface="Calibri"/>
                <a:sym typeface="Calibri"/>
              </a:rPr>
              <a:t>razón</a:t>
            </a:r>
            <a:r>
              <a:rPr lang="es-CO" sz="1500" b="0" i="0" u="none" strike="noStrike" cap="none">
                <a:solidFill>
                  <a:srgbClr val="000000"/>
                </a:solidFill>
                <a:latin typeface="Calibri"/>
                <a:ea typeface="Calibri"/>
                <a:cs typeface="Calibri"/>
                <a:sym typeface="Calibri"/>
              </a:rPr>
              <a:t> </a:t>
            </a:r>
            <a:r>
              <a:rPr lang="es-CO" sz="1500" b="1" i="0" u="none" strike="noStrike" cap="none">
                <a:solidFill>
                  <a:srgbClr val="000000"/>
                </a:solidFill>
                <a:latin typeface="Calibri"/>
                <a:ea typeface="Calibri"/>
                <a:cs typeface="Calibri"/>
                <a:sym typeface="Calibri"/>
              </a:rPr>
              <a:t>mortalidad materna</a:t>
            </a:r>
            <a:r>
              <a:rPr lang="es-CO" sz="1500" b="0" i="0" u="none" strike="noStrike" cap="none">
                <a:solidFill>
                  <a:srgbClr val="000000"/>
                </a:solidFill>
                <a:latin typeface="Calibri"/>
                <a:ea typeface="Calibri"/>
                <a:cs typeface="Calibri"/>
                <a:sym typeface="Calibri"/>
              </a:rPr>
              <a:t> es una prioridad tanto para el nivel nacional, como para el nivel territorial (trazador para medición de desarrollo),  con intervenciones encaminadas a mejorar la calidad de la atención antes, durante y después del evento obstétrico. Sin embargo en el territorio en el 2020 y 2021 aumentó esta problemática considerablemente a 77 y 72 respectivamente. </a:t>
            </a:r>
            <a:endParaRPr sz="15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500"/>
              <a:buFont typeface="Calibri"/>
              <a:buNone/>
            </a:pPr>
            <a:endParaRPr sz="15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500"/>
              <a:buFont typeface="Calibri"/>
              <a:buNone/>
            </a:pPr>
            <a:r>
              <a:rPr lang="es-CO" sz="1500" b="0" i="0" u="none" strike="noStrike" cap="none">
                <a:solidFill>
                  <a:srgbClr val="000000"/>
                </a:solidFill>
                <a:latin typeface="Calibri"/>
                <a:ea typeface="Calibri"/>
                <a:cs typeface="Calibri"/>
                <a:sym typeface="Calibri"/>
              </a:rPr>
              <a:t>Esto se debió principalmente a las dificultades de la atención a las mujeres gestantes durante la pandemia, donde la emergencia sanitaria incidió en que las madres no acudieran a los controles prenatales establecidos con la misma regularidad.</a:t>
            </a:r>
            <a:endParaRPr sz="1500" b="0" i="0" u="none" strike="noStrike" cap="none">
              <a:solidFill>
                <a:srgbClr val="000000"/>
              </a:solidFill>
              <a:latin typeface="Arial"/>
              <a:ea typeface="Arial"/>
              <a:cs typeface="Arial"/>
              <a:sym typeface="Arial"/>
            </a:endParaRPr>
          </a:p>
        </p:txBody>
      </p:sp>
      <p:sp>
        <p:nvSpPr>
          <p:cNvPr id="572" name="Google Shape;572;p27"/>
          <p:cNvSpPr/>
          <p:nvPr/>
        </p:nvSpPr>
        <p:spPr>
          <a:xfrm>
            <a:off x="7447602" y="3395364"/>
            <a:ext cx="4171193" cy="2908489"/>
          </a:xfrm>
          <a:prstGeom prst="rect">
            <a:avLst/>
          </a:prstGeom>
          <a:noFill/>
          <a:ln>
            <a:noFill/>
          </a:ln>
        </p:spPr>
        <p:txBody>
          <a:bodyPr spcFirstLastPara="1" wrap="square" lIns="91425" tIns="45700" rIns="91425" bIns="45700" anchor="ctr" anchorCtr="0">
            <a:spAutoFit/>
          </a:bodyPr>
          <a:lstStyle/>
          <a:p>
            <a:pPr marL="0" marR="0" lvl="0" indent="0" algn="just" rtl="0">
              <a:lnSpc>
                <a:spcPct val="100000"/>
              </a:lnSpc>
              <a:spcBef>
                <a:spcPts val="0"/>
              </a:spcBef>
              <a:spcAft>
                <a:spcPts val="0"/>
              </a:spcAft>
              <a:buClr>
                <a:srgbClr val="000000"/>
              </a:buClr>
              <a:buSzPts val="1500"/>
              <a:buFont typeface="Calibri"/>
              <a:buNone/>
            </a:pPr>
            <a:r>
              <a:rPr lang="es-CO" sz="1500" b="0" i="0" u="none" strike="noStrike" cap="none">
                <a:solidFill>
                  <a:srgbClr val="000000"/>
                </a:solidFill>
                <a:latin typeface="Calibri"/>
                <a:ea typeface="Calibri"/>
                <a:cs typeface="Calibri"/>
                <a:sym typeface="Calibri"/>
              </a:rPr>
              <a:t>Desde el Plan de Desarrollo Territorial, y en la ejecución del mismo, se establecieron servicios de promoción de contenidos que incluyeron los derechos sexuales y reproductivos, la salud de la familia gestante, la atención del parto, y la prevención y detección temprana de las alteraciones del embarazo. Estas acciones dieron mayor fruto en el periodo 2021 con una reducción de la razón frente al 2020. Se apoyó la construcción de rutas de atención integral en salud con enfoque diferencial en la emergencia. </a:t>
            </a:r>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Arial"/>
              <a:ea typeface="Arial"/>
              <a:cs typeface="Arial"/>
              <a:sym typeface="Arial"/>
            </a:endParaRPr>
          </a:p>
        </p:txBody>
      </p:sp>
      <p:sp>
        <p:nvSpPr>
          <p:cNvPr id="573" name="Google Shape;573;p27"/>
          <p:cNvSpPr txBox="1"/>
          <p:nvPr/>
        </p:nvSpPr>
        <p:spPr>
          <a:xfrm>
            <a:off x="7026809" y="1136424"/>
            <a:ext cx="26528750" cy="3231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500"/>
              <a:buFont typeface="Calibri"/>
              <a:buNone/>
            </a:pPr>
            <a:r>
              <a:rPr lang="es-CO" sz="1500" b="1" i="0" u="none" strike="noStrike" cap="none">
                <a:solidFill>
                  <a:srgbClr val="000000"/>
                </a:solidFill>
                <a:latin typeface="Calibri"/>
                <a:ea typeface="Calibri"/>
                <a:cs typeface="Calibri"/>
                <a:sym typeface="Calibri"/>
              </a:rPr>
              <a:t>Razón de mortalidad materna 2019, 2020, y 2021.</a:t>
            </a:r>
            <a:endParaRPr sz="1500" b="0" i="0" u="none" strike="noStrike" cap="none">
              <a:solidFill>
                <a:srgbClr val="000000"/>
              </a:solidFill>
              <a:latin typeface="Calibri"/>
              <a:ea typeface="Calibri"/>
              <a:cs typeface="Calibri"/>
              <a:sym typeface="Calibri"/>
            </a:endParaRPr>
          </a:p>
        </p:txBody>
      </p:sp>
      <p:sp>
        <p:nvSpPr>
          <p:cNvPr id="574" name="Google Shape;574;p27"/>
          <p:cNvSpPr txBox="1"/>
          <p:nvPr/>
        </p:nvSpPr>
        <p:spPr>
          <a:xfrm>
            <a:off x="9533199" y="1850579"/>
            <a:ext cx="2293114" cy="7848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Calibri"/>
              <a:buNone/>
            </a:pPr>
            <a:r>
              <a:rPr lang="es-CO" sz="1500" b="0" i="0" u="none" strike="noStrike" cap="none">
                <a:solidFill>
                  <a:srgbClr val="000000"/>
                </a:solidFill>
                <a:latin typeface="Calibri"/>
                <a:ea typeface="Calibri"/>
                <a:cs typeface="Calibri"/>
                <a:sym typeface="Calibri"/>
              </a:rPr>
              <a:t>Fuente: SUIN 2023. Datos del Ministerio de Salud y Protección Social - MSPS</a:t>
            </a:r>
            <a:endParaRPr sz="1500" b="0" i="0" u="none" strike="noStrike" cap="none">
              <a:solidFill>
                <a:srgbClr val="000000"/>
              </a:solidFill>
              <a:latin typeface="Calibri"/>
              <a:ea typeface="Calibri"/>
              <a:cs typeface="Calibri"/>
              <a:sym typeface="Calibri"/>
            </a:endParaRPr>
          </a:p>
        </p:txBody>
      </p:sp>
      <p:sp>
        <p:nvSpPr>
          <p:cNvPr id="575" name="Google Shape;575;p27"/>
          <p:cNvSpPr txBox="1"/>
          <p:nvPr/>
        </p:nvSpPr>
        <p:spPr>
          <a:xfrm rot="-5400000">
            <a:off x="-633737" y="1811908"/>
            <a:ext cx="21811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B050"/>
              </a:buClr>
              <a:buSzPts val="1800"/>
              <a:buFont typeface="Calibri"/>
              <a:buNone/>
            </a:pPr>
            <a:r>
              <a:rPr lang="es-CO" sz="1800" b="1" i="0" u="none" strike="noStrike" cap="none">
                <a:solidFill>
                  <a:srgbClr val="00B050"/>
                </a:solidFill>
                <a:latin typeface="Calibri"/>
                <a:ea typeface="Calibri"/>
                <a:cs typeface="Calibri"/>
                <a:sym typeface="Calibri"/>
              </a:rPr>
              <a:t>Identificación</a:t>
            </a:r>
            <a:endParaRPr sz="1800" b="1" i="0" u="none" strike="noStrike" cap="none">
              <a:solidFill>
                <a:srgbClr val="00B050"/>
              </a:solidFill>
              <a:latin typeface="Calibri"/>
              <a:ea typeface="Calibri"/>
              <a:cs typeface="Calibri"/>
              <a:sym typeface="Calibri"/>
            </a:endParaRPr>
          </a:p>
        </p:txBody>
      </p:sp>
      <p:sp>
        <p:nvSpPr>
          <p:cNvPr id="576" name="Google Shape;576;p27"/>
          <p:cNvSpPr txBox="1"/>
          <p:nvPr/>
        </p:nvSpPr>
        <p:spPr>
          <a:xfrm rot="-5400000">
            <a:off x="-657354" y="4747033"/>
            <a:ext cx="21811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B050"/>
              </a:buClr>
              <a:buSzPts val="1800"/>
              <a:buFont typeface="Calibri"/>
              <a:buNone/>
            </a:pPr>
            <a:r>
              <a:rPr lang="es-CO" sz="1800" b="1" i="0" u="none" strike="noStrike" cap="none">
                <a:solidFill>
                  <a:srgbClr val="00B050"/>
                </a:solidFill>
                <a:latin typeface="Calibri"/>
                <a:ea typeface="Calibri"/>
                <a:cs typeface="Calibri"/>
                <a:sym typeface="Calibri"/>
              </a:rPr>
              <a:t>Comportamiento</a:t>
            </a:r>
            <a:endParaRPr sz="1800" b="1" i="0" u="none" strike="noStrike" cap="none">
              <a:solidFill>
                <a:srgbClr val="00B050"/>
              </a:solidFill>
              <a:latin typeface="Calibri"/>
              <a:ea typeface="Calibri"/>
              <a:cs typeface="Calibri"/>
              <a:sym typeface="Calibri"/>
            </a:endParaRPr>
          </a:p>
        </p:txBody>
      </p:sp>
      <p:sp>
        <p:nvSpPr>
          <p:cNvPr id="577" name="Google Shape;577;p27"/>
          <p:cNvSpPr txBox="1"/>
          <p:nvPr/>
        </p:nvSpPr>
        <p:spPr>
          <a:xfrm rot="-5400000">
            <a:off x="5525293" y="4206519"/>
            <a:ext cx="337236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B050"/>
              </a:buClr>
              <a:buSzPts val="1800"/>
              <a:buFont typeface="Calibri"/>
              <a:buNone/>
            </a:pPr>
            <a:r>
              <a:rPr lang="es-CO" sz="1800" b="1" i="0" u="none" strike="noStrike" cap="none">
                <a:solidFill>
                  <a:srgbClr val="00B050"/>
                </a:solidFill>
                <a:latin typeface="Calibri"/>
                <a:ea typeface="Calibri"/>
                <a:cs typeface="Calibri"/>
                <a:sym typeface="Calibri"/>
              </a:rPr>
              <a:t>Plan de desarrollo y ejecución</a:t>
            </a:r>
            <a:endParaRPr sz="1800" b="1" i="0" u="none" strike="noStrike" cap="none">
              <a:solidFill>
                <a:srgbClr val="00B050"/>
              </a:solidFill>
              <a:latin typeface="Calibri"/>
              <a:ea typeface="Calibri"/>
              <a:cs typeface="Calibri"/>
              <a:sym typeface="Calibri"/>
            </a:endParaRPr>
          </a:p>
        </p:txBody>
      </p:sp>
      <p:sp>
        <p:nvSpPr>
          <p:cNvPr id="578" name="Google Shape;578;p27"/>
          <p:cNvSpPr txBox="1"/>
          <p:nvPr/>
        </p:nvSpPr>
        <p:spPr>
          <a:xfrm>
            <a:off x="2829537" y="656829"/>
            <a:ext cx="6103256" cy="36933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Calibri"/>
              <a:buNone/>
            </a:pPr>
            <a:r>
              <a:rPr lang="es-CO" sz="1800" b="1" i="0" u="none" strike="noStrike" cap="none">
                <a:solidFill>
                  <a:srgbClr val="000000"/>
                </a:solidFill>
                <a:latin typeface="Calibri"/>
                <a:ea typeface="Calibri"/>
                <a:cs typeface="Calibri"/>
                <a:sym typeface="Calibri"/>
              </a:rPr>
              <a:t>Ejemplo de narrativa</a:t>
            </a:r>
            <a:endParaRPr/>
          </a:p>
        </p:txBody>
      </p:sp>
      <p:sp>
        <p:nvSpPr>
          <p:cNvPr id="579" name="Google Shape;579;p27"/>
          <p:cNvSpPr txBox="1"/>
          <p:nvPr/>
        </p:nvSpPr>
        <p:spPr>
          <a:xfrm>
            <a:off x="7613852" y="6333726"/>
            <a:ext cx="610633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s-CO" sz="1800" b="1" i="0" u="none" strike="noStrike" cap="none">
                <a:solidFill>
                  <a:srgbClr val="000000"/>
                </a:solidFill>
                <a:latin typeface="Calibri"/>
                <a:ea typeface="Calibri"/>
                <a:cs typeface="Calibri"/>
                <a:sym typeface="Calibri"/>
              </a:rPr>
              <a:t>GUÍA 2.5 ABC de indicadores </a:t>
            </a:r>
            <a:endParaRPr/>
          </a:p>
        </p:txBody>
      </p:sp>
      <p:sp>
        <p:nvSpPr>
          <p:cNvPr id="580" name="Google Shape;580;p27"/>
          <p:cNvSpPr txBox="1"/>
          <p:nvPr/>
        </p:nvSpPr>
        <p:spPr>
          <a:xfrm>
            <a:off x="7047552" y="5895021"/>
            <a:ext cx="800100"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030A0"/>
              </a:buClr>
              <a:buSzPts val="6600"/>
              <a:buFont typeface="Calibri"/>
              <a:buNone/>
            </a:pPr>
            <a:r>
              <a:rPr lang="es-CO" sz="6600" b="1" i="0" u="none" strike="noStrike" cap="none">
                <a:solidFill>
                  <a:srgbClr val="7030A0"/>
                </a:solidFill>
                <a:latin typeface="Calibri"/>
                <a:ea typeface="Calibri"/>
                <a:cs typeface="Calibri"/>
                <a:sym typeface="Calibri"/>
              </a:rPr>
              <a:t>+</a:t>
            </a:r>
            <a:endParaRPr sz="1400" b="1" i="0" u="none" strike="noStrike" cap="none">
              <a:solidFill>
                <a:srgbClr val="7030A0"/>
              </a:solidFill>
              <a:latin typeface="Calibri"/>
              <a:ea typeface="Calibri"/>
              <a:cs typeface="Calibri"/>
              <a:sym typeface="Calibri"/>
            </a:endParaRPr>
          </a:p>
        </p:txBody>
      </p:sp>
      <p:graphicFrame>
        <p:nvGraphicFramePr>
          <p:cNvPr id="581" name="Google Shape;581;p27"/>
          <p:cNvGraphicFramePr/>
          <p:nvPr/>
        </p:nvGraphicFramePr>
        <p:xfrm>
          <a:off x="7570354" y="1655256"/>
          <a:ext cx="1817550" cy="1402120"/>
        </p:xfrm>
        <a:graphic>
          <a:graphicData uri="http://schemas.openxmlformats.org/drawingml/2006/table">
            <a:tbl>
              <a:tblPr firstRow="1" bandRow="1">
                <a:noFill/>
                <a:tableStyleId>{DBF2BB66-BFE1-4D33-BCDE-ECD558C9D325}</a:tableStyleId>
              </a:tblPr>
              <a:tblGrid>
                <a:gridCol w="908775">
                  <a:extLst>
                    <a:ext uri="{9D8B030D-6E8A-4147-A177-3AD203B41FA5}">
                      <a16:colId xmlns:a16="http://schemas.microsoft.com/office/drawing/2014/main" val="20000"/>
                    </a:ext>
                  </a:extLst>
                </a:gridCol>
                <a:gridCol w="908775">
                  <a:extLst>
                    <a:ext uri="{9D8B030D-6E8A-4147-A177-3AD203B41FA5}">
                      <a16:colId xmlns:a16="http://schemas.microsoft.com/office/drawing/2014/main" val="20001"/>
                    </a:ext>
                  </a:extLst>
                </a:gridCol>
              </a:tblGrid>
              <a:tr h="319275">
                <a:tc>
                  <a:txBody>
                    <a:bodyPr/>
                    <a:lstStyle/>
                    <a:p>
                      <a:pPr marL="0" marR="0" lvl="0" indent="0" algn="l" rtl="0">
                        <a:spcBef>
                          <a:spcPts val="0"/>
                        </a:spcBef>
                        <a:spcAft>
                          <a:spcPts val="0"/>
                        </a:spcAft>
                        <a:buNone/>
                      </a:pPr>
                      <a:r>
                        <a:rPr lang="es-CO" sz="1700" u="none" strike="noStrike" cap="none"/>
                        <a:t>Año</a:t>
                      </a:r>
                      <a:endParaRPr sz="1700"/>
                    </a:p>
                  </a:txBody>
                  <a:tcPr marL="91450" marR="91450" marT="45725" marB="45725"/>
                </a:tc>
                <a:tc>
                  <a:txBody>
                    <a:bodyPr/>
                    <a:lstStyle/>
                    <a:p>
                      <a:pPr marL="0" marR="0" lvl="0" indent="0" algn="l" rtl="0">
                        <a:spcBef>
                          <a:spcPts val="0"/>
                        </a:spcBef>
                        <a:spcAft>
                          <a:spcPts val="0"/>
                        </a:spcAft>
                        <a:buNone/>
                      </a:pPr>
                      <a:r>
                        <a:rPr lang="es-CO" sz="1700"/>
                        <a:t>Dato</a:t>
                      </a:r>
                      <a:endParaRPr sz="1700"/>
                    </a:p>
                  </a:txBody>
                  <a:tcPr marL="91450" marR="91450" marT="45725" marB="45725"/>
                </a:tc>
                <a:extLst>
                  <a:ext uri="{0D108BD9-81ED-4DB2-BD59-A6C34878D82A}">
                    <a16:rowId xmlns:a16="http://schemas.microsoft.com/office/drawing/2014/main" val="10000"/>
                  </a:ext>
                </a:extLst>
              </a:tr>
              <a:tr h="319275">
                <a:tc>
                  <a:txBody>
                    <a:bodyPr/>
                    <a:lstStyle/>
                    <a:p>
                      <a:pPr marL="0" marR="0" lvl="0" indent="0" algn="ctr" rtl="0">
                        <a:spcBef>
                          <a:spcPts val="0"/>
                        </a:spcBef>
                        <a:spcAft>
                          <a:spcPts val="0"/>
                        </a:spcAft>
                        <a:buNone/>
                      </a:pPr>
                      <a:r>
                        <a:rPr lang="es-CO" sz="1700"/>
                        <a:t>2019</a:t>
                      </a:r>
                      <a:endParaRPr sz="1700"/>
                    </a:p>
                  </a:txBody>
                  <a:tcPr marL="91450" marR="91450" marT="45725" marB="45725"/>
                </a:tc>
                <a:tc>
                  <a:txBody>
                    <a:bodyPr/>
                    <a:lstStyle/>
                    <a:p>
                      <a:pPr marL="0" marR="0" lvl="0" indent="0" algn="ctr" rtl="0">
                        <a:spcBef>
                          <a:spcPts val="0"/>
                        </a:spcBef>
                        <a:spcAft>
                          <a:spcPts val="0"/>
                        </a:spcAft>
                        <a:buNone/>
                      </a:pPr>
                      <a:r>
                        <a:rPr lang="es-CO" sz="1700"/>
                        <a:t>46</a:t>
                      </a:r>
                      <a:endParaRPr sz="1700"/>
                    </a:p>
                  </a:txBody>
                  <a:tcPr marL="91450" marR="91450" marT="45725" marB="45725"/>
                </a:tc>
                <a:extLst>
                  <a:ext uri="{0D108BD9-81ED-4DB2-BD59-A6C34878D82A}">
                    <a16:rowId xmlns:a16="http://schemas.microsoft.com/office/drawing/2014/main" val="10001"/>
                  </a:ext>
                </a:extLst>
              </a:tr>
              <a:tr h="319275">
                <a:tc>
                  <a:txBody>
                    <a:bodyPr/>
                    <a:lstStyle/>
                    <a:p>
                      <a:pPr marL="0" marR="0" lvl="0" indent="0" algn="ctr" rtl="0">
                        <a:spcBef>
                          <a:spcPts val="0"/>
                        </a:spcBef>
                        <a:spcAft>
                          <a:spcPts val="0"/>
                        </a:spcAft>
                        <a:buNone/>
                      </a:pPr>
                      <a:r>
                        <a:rPr lang="es-CO" sz="1700"/>
                        <a:t>2020</a:t>
                      </a:r>
                      <a:endParaRPr sz="1700"/>
                    </a:p>
                  </a:txBody>
                  <a:tcPr marL="91450" marR="91450" marT="45725" marB="45725"/>
                </a:tc>
                <a:tc>
                  <a:txBody>
                    <a:bodyPr/>
                    <a:lstStyle/>
                    <a:p>
                      <a:pPr marL="0" marR="0" lvl="0" indent="0" algn="ctr" rtl="0">
                        <a:spcBef>
                          <a:spcPts val="0"/>
                        </a:spcBef>
                        <a:spcAft>
                          <a:spcPts val="0"/>
                        </a:spcAft>
                        <a:buNone/>
                      </a:pPr>
                      <a:r>
                        <a:rPr lang="es-CO" sz="1700"/>
                        <a:t>77</a:t>
                      </a:r>
                      <a:endParaRPr sz="1700"/>
                    </a:p>
                  </a:txBody>
                  <a:tcPr marL="91450" marR="91450" marT="45725" marB="45725"/>
                </a:tc>
                <a:extLst>
                  <a:ext uri="{0D108BD9-81ED-4DB2-BD59-A6C34878D82A}">
                    <a16:rowId xmlns:a16="http://schemas.microsoft.com/office/drawing/2014/main" val="10002"/>
                  </a:ext>
                </a:extLst>
              </a:tr>
              <a:tr h="319275">
                <a:tc>
                  <a:txBody>
                    <a:bodyPr/>
                    <a:lstStyle/>
                    <a:p>
                      <a:pPr marL="0" marR="0" lvl="0" indent="0" algn="ctr" rtl="0">
                        <a:spcBef>
                          <a:spcPts val="0"/>
                        </a:spcBef>
                        <a:spcAft>
                          <a:spcPts val="0"/>
                        </a:spcAft>
                        <a:buNone/>
                      </a:pPr>
                      <a:r>
                        <a:rPr lang="es-CO" sz="1700"/>
                        <a:t>2021</a:t>
                      </a:r>
                      <a:endParaRPr sz="1700"/>
                    </a:p>
                  </a:txBody>
                  <a:tcPr marL="91450" marR="91450" marT="45725" marB="45725"/>
                </a:tc>
                <a:tc>
                  <a:txBody>
                    <a:bodyPr/>
                    <a:lstStyle/>
                    <a:p>
                      <a:pPr marL="0" marR="0" lvl="0" indent="0" algn="ctr" rtl="0">
                        <a:spcBef>
                          <a:spcPts val="0"/>
                        </a:spcBef>
                        <a:spcAft>
                          <a:spcPts val="0"/>
                        </a:spcAft>
                        <a:buNone/>
                      </a:pPr>
                      <a:r>
                        <a:rPr lang="es-CO" sz="1700"/>
                        <a:t>72</a:t>
                      </a:r>
                      <a:endParaRPr sz="1700"/>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28"/>
          <p:cNvSpPr txBox="1"/>
          <p:nvPr/>
        </p:nvSpPr>
        <p:spPr>
          <a:xfrm>
            <a:off x="887518" y="73171"/>
            <a:ext cx="1776307" cy="830997"/>
          </a:xfrm>
          <a:prstGeom prst="rect">
            <a:avLst/>
          </a:prstGeom>
          <a:solidFill>
            <a:srgbClr val="2F549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800"/>
              <a:buFont typeface="Calibri"/>
              <a:buNone/>
            </a:pPr>
            <a:r>
              <a:rPr lang="es-CO" sz="4800" b="1" i="0" u="none" strike="noStrike" cap="none">
                <a:solidFill>
                  <a:srgbClr val="FFFFFF"/>
                </a:solidFill>
                <a:latin typeface="Calibri"/>
                <a:ea typeface="Calibri"/>
                <a:cs typeface="Calibri"/>
                <a:sym typeface="Calibri"/>
              </a:rPr>
              <a:t>Fase 2</a:t>
            </a:r>
            <a:endParaRPr/>
          </a:p>
        </p:txBody>
      </p:sp>
      <p:sp>
        <p:nvSpPr>
          <p:cNvPr id="588" name="Google Shape;588;p28"/>
          <p:cNvSpPr/>
          <p:nvPr/>
        </p:nvSpPr>
        <p:spPr>
          <a:xfrm>
            <a:off x="1" y="6283109"/>
            <a:ext cx="12191999" cy="574892"/>
          </a:xfrm>
          <a:prstGeom prst="rect">
            <a:avLst/>
          </a:prstGeom>
          <a:solidFill>
            <a:srgbClr val="0070C0">
              <a:alpha val="1254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589" name="Google Shape;589;p28"/>
          <p:cNvPicPr preferRelativeResize="0"/>
          <p:nvPr/>
        </p:nvPicPr>
        <p:blipFill rotWithShape="1">
          <a:blip r:embed="rId3">
            <a:alphaModFix/>
          </a:blip>
          <a:srcRect l="38064" t="23366" r="39261" b="35414"/>
          <a:stretch/>
        </p:blipFill>
        <p:spPr>
          <a:xfrm>
            <a:off x="0" y="233043"/>
            <a:ext cx="1282959" cy="1308123"/>
          </a:xfrm>
          <a:prstGeom prst="rect">
            <a:avLst/>
          </a:prstGeom>
          <a:noFill/>
          <a:ln>
            <a:noFill/>
          </a:ln>
        </p:spPr>
      </p:pic>
      <p:grpSp>
        <p:nvGrpSpPr>
          <p:cNvPr id="590" name="Google Shape;590;p28"/>
          <p:cNvGrpSpPr/>
          <p:nvPr/>
        </p:nvGrpSpPr>
        <p:grpSpPr>
          <a:xfrm>
            <a:off x="10479372" y="0"/>
            <a:ext cx="1712628" cy="1015663"/>
            <a:chOff x="13226556" y="1171042"/>
            <a:chExt cx="1712628" cy="1015663"/>
          </a:xfrm>
        </p:grpSpPr>
        <p:sp>
          <p:nvSpPr>
            <p:cNvPr id="591" name="Google Shape;591;p28"/>
            <p:cNvSpPr/>
            <p:nvPr/>
          </p:nvSpPr>
          <p:spPr>
            <a:xfrm>
              <a:off x="13226556" y="1171042"/>
              <a:ext cx="1712628" cy="1015663"/>
            </a:xfrm>
            <a:prstGeom prst="rect">
              <a:avLst/>
            </a:prstGeom>
            <a:solidFill>
              <a:srgbClr val="0070C0"/>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aphicFrame>
          <p:nvGraphicFramePr>
            <p:cNvPr id="592" name="Google Shape;592;p28"/>
            <p:cNvGraphicFramePr/>
            <p:nvPr/>
          </p:nvGraphicFramePr>
          <p:xfrm>
            <a:off x="13351740" y="1212839"/>
            <a:ext cx="1587444" cy="857264"/>
          </p:xfrm>
          <a:graphic>
            <a:graphicData uri="http://schemas.openxmlformats.org/presentationml/2006/ole">
              <mc:AlternateContent xmlns:mc="http://schemas.openxmlformats.org/markup-compatibility/2006">
                <mc:Choice xmlns:v="urn:schemas-microsoft-com:vml" Requires="v">
                  <p:oleObj r:id="rId4" imgW="1587444" imgH="857264" progId="CorelDRAW.Graphic.10">
                    <p:embed/>
                  </p:oleObj>
                </mc:Choice>
                <mc:Fallback>
                  <p:oleObj r:id="rId4" imgW="1587444" imgH="857264" progId="CorelDRAW.Graphic.10">
                    <p:embed/>
                    <p:pic>
                      <p:nvPicPr>
                        <p:cNvPr id="592" name="Google Shape;592;p28"/>
                        <p:cNvPicPr preferRelativeResize="0"/>
                        <p:nvPr/>
                      </p:nvPicPr>
                      <p:blipFill rotWithShape="1">
                        <a:blip r:embed="rId5">
                          <a:alphaModFix/>
                        </a:blip>
                        <a:srcRect/>
                        <a:stretch/>
                      </p:blipFill>
                      <p:spPr>
                        <a:xfrm>
                          <a:off x="13351740" y="1212839"/>
                          <a:ext cx="1587444" cy="857264"/>
                        </a:xfrm>
                        <a:prstGeom prst="rect">
                          <a:avLst/>
                        </a:prstGeom>
                        <a:noFill/>
                        <a:ln>
                          <a:noFill/>
                        </a:ln>
                      </p:spPr>
                    </p:pic>
                  </p:oleObj>
                </mc:Fallback>
              </mc:AlternateContent>
            </a:graphicData>
          </a:graphic>
        </p:graphicFrame>
      </p:grpSp>
      <p:sp>
        <p:nvSpPr>
          <p:cNvPr id="593" name="Google Shape;593;p28"/>
          <p:cNvSpPr txBox="1"/>
          <p:nvPr/>
        </p:nvSpPr>
        <p:spPr>
          <a:xfrm>
            <a:off x="3229716" y="3830830"/>
            <a:ext cx="614730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Times New Roman"/>
              <a:buNone/>
            </a:pPr>
            <a:r>
              <a:rPr lang="es-CO" sz="1800" b="0" i="0" u="none" strike="noStrike" cap="none">
                <a:solidFill>
                  <a:srgbClr val="000000"/>
                </a:solidFill>
                <a:latin typeface="Times New Roman"/>
                <a:ea typeface="Times New Roman"/>
                <a:cs typeface="Times New Roman"/>
                <a:sym typeface="Times New Roman"/>
              </a:rPr>
              <a:t> </a:t>
            </a:r>
            <a:endParaRPr sz="1800" b="0" i="0" u="none" strike="noStrike" cap="none">
              <a:solidFill>
                <a:srgbClr val="000000"/>
              </a:solidFill>
              <a:latin typeface="Calibri"/>
              <a:ea typeface="Calibri"/>
              <a:cs typeface="Calibri"/>
              <a:sym typeface="Calibri"/>
            </a:endParaRPr>
          </a:p>
        </p:txBody>
      </p:sp>
      <p:cxnSp>
        <p:nvCxnSpPr>
          <p:cNvPr id="594" name="Google Shape;594;p28"/>
          <p:cNvCxnSpPr/>
          <p:nvPr/>
        </p:nvCxnSpPr>
        <p:spPr>
          <a:xfrm>
            <a:off x="356957" y="2729517"/>
            <a:ext cx="1211116" cy="0"/>
          </a:xfrm>
          <a:prstGeom prst="straightConnector1">
            <a:avLst/>
          </a:prstGeom>
          <a:noFill/>
          <a:ln w="9525" cap="flat" cmpd="sng">
            <a:solidFill>
              <a:srgbClr val="757070"/>
            </a:solidFill>
            <a:prstDash val="lgDashDot"/>
            <a:miter lim="800000"/>
            <a:headEnd type="none" w="sm" len="sm"/>
            <a:tailEnd type="oval" w="med" len="med"/>
          </a:ln>
        </p:spPr>
      </p:cxnSp>
      <p:sp>
        <p:nvSpPr>
          <p:cNvPr id="595" name="Google Shape;595;p28"/>
          <p:cNvSpPr/>
          <p:nvPr/>
        </p:nvSpPr>
        <p:spPr>
          <a:xfrm>
            <a:off x="1733329" y="2078907"/>
            <a:ext cx="2067127" cy="1464231"/>
          </a:xfrm>
          <a:prstGeom prst="round2DiagRect">
            <a:avLst>
              <a:gd name="adj1" fmla="val 16667"/>
              <a:gd name="adj2" fmla="val 0"/>
            </a:avLst>
          </a:prstGeom>
          <a:noFill/>
          <a:ln w="9525" cap="flat" cmpd="sng">
            <a:solidFill>
              <a:srgbClr val="757070"/>
            </a:solidFill>
            <a:prstDash val="dash"/>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Calibri"/>
              <a:buNone/>
            </a:pPr>
            <a:r>
              <a:rPr lang="es-CO" sz="1600" b="0" i="0" u="none" strike="noStrike" cap="none">
                <a:solidFill>
                  <a:srgbClr val="000000"/>
                </a:solidFill>
                <a:latin typeface="Calibri"/>
                <a:ea typeface="Calibri"/>
                <a:cs typeface="Calibri"/>
                <a:sym typeface="Calibri"/>
              </a:rPr>
              <a:t>Ubique el momento del curso de vida, la realización, el  derecho y las acciones</a:t>
            </a:r>
            <a:endParaRPr sz="1600" b="0" i="0" u="none" strike="noStrike" cap="none">
              <a:solidFill>
                <a:srgbClr val="000000"/>
              </a:solidFill>
              <a:latin typeface="Calibri"/>
              <a:ea typeface="Calibri"/>
              <a:cs typeface="Calibri"/>
              <a:sym typeface="Calibri"/>
            </a:endParaRPr>
          </a:p>
        </p:txBody>
      </p:sp>
      <p:cxnSp>
        <p:nvCxnSpPr>
          <p:cNvPr id="596" name="Google Shape;596;p28"/>
          <p:cNvCxnSpPr/>
          <p:nvPr/>
        </p:nvCxnSpPr>
        <p:spPr>
          <a:xfrm>
            <a:off x="3966877" y="2688572"/>
            <a:ext cx="1361209" cy="0"/>
          </a:xfrm>
          <a:prstGeom prst="straightConnector1">
            <a:avLst/>
          </a:prstGeom>
          <a:noFill/>
          <a:ln w="9525" cap="flat" cmpd="sng">
            <a:solidFill>
              <a:srgbClr val="757070"/>
            </a:solidFill>
            <a:prstDash val="lgDashDot"/>
            <a:miter lim="800000"/>
            <a:headEnd type="oval" w="med" len="med"/>
            <a:tailEnd type="oval" w="med" len="med"/>
          </a:ln>
        </p:spPr>
      </p:cxnSp>
      <p:sp>
        <p:nvSpPr>
          <p:cNvPr id="597" name="Google Shape;597;p28"/>
          <p:cNvSpPr/>
          <p:nvPr/>
        </p:nvSpPr>
        <p:spPr>
          <a:xfrm>
            <a:off x="5544491" y="2185051"/>
            <a:ext cx="2067128" cy="919401"/>
          </a:xfrm>
          <a:prstGeom prst="round2DiagRect">
            <a:avLst>
              <a:gd name="adj1" fmla="val 16667"/>
              <a:gd name="adj2" fmla="val 0"/>
            </a:avLst>
          </a:prstGeom>
          <a:noFill/>
          <a:ln w="9525" cap="flat" cmpd="sng">
            <a:solidFill>
              <a:srgbClr val="757070"/>
            </a:solidFill>
            <a:prstDash val="dash"/>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Calibri"/>
              <a:buNone/>
            </a:pPr>
            <a:r>
              <a:rPr lang="es-CO" sz="1600" b="0" i="0" u="none" strike="noStrike" cap="none">
                <a:solidFill>
                  <a:srgbClr val="000000"/>
                </a:solidFill>
                <a:latin typeface="Calibri"/>
                <a:ea typeface="Calibri"/>
                <a:cs typeface="Calibri"/>
                <a:sym typeface="Calibri"/>
              </a:rPr>
              <a:t>Reconozca si tiene datos o indicadores de gestión.</a:t>
            </a:r>
            <a:endParaRPr sz="1600" b="0" i="0" u="none" strike="noStrike" cap="none">
              <a:solidFill>
                <a:srgbClr val="000000"/>
              </a:solidFill>
              <a:latin typeface="Calibri"/>
              <a:ea typeface="Calibri"/>
              <a:cs typeface="Calibri"/>
              <a:sym typeface="Calibri"/>
            </a:endParaRPr>
          </a:p>
        </p:txBody>
      </p:sp>
      <p:cxnSp>
        <p:nvCxnSpPr>
          <p:cNvPr id="598" name="Google Shape;598;p28"/>
          <p:cNvCxnSpPr/>
          <p:nvPr/>
        </p:nvCxnSpPr>
        <p:spPr>
          <a:xfrm>
            <a:off x="7795675" y="2688572"/>
            <a:ext cx="1462465" cy="0"/>
          </a:xfrm>
          <a:prstGeom prst="straightConnector1">
            <a:avLst/>
          </a:prstGeom>
          <a:noFill/>
          <a:ln w="9525" cap="flat" cmpd="sng">
            <a:solidFill>
              <a:srgbClr val="757070"/>
            </a:solidFill>
            <a:prstDash val="lgDashDot"/>
            <a:miter lim="800000"/>
            <a:headEnd type="oval" w="med" len="med"/>
            <a:tailEnd type="oval" w="med" len="med"/>
          </a:ln>
        </p:spPr>
      </p:cxnSp>
      <p:sp>
        <p:nvSpPr>
          <p:cNvPr id="599" name="Google Shape;599;p28"/>
          <p:cNvSpPr/>
          <p:nvPr/>
        </p:nvSpPr>
        <p:spPr>
          <a:xfrm>
            <a:off x="9621821" y="2060954"/>
            <a:ext cx="1965469" cy="1191816"/>
          </a:xfrm>
          <a:prstGeom prst="round2DiagRect">
            <a:avLst>
              <a:gd name="adj1" fmla="val 16667"/>
              <a:gd name="adj2" fmla="val 0"/>
            </a:avLst>
          </a:prstGeom>
          <a:noFill/>
          <a:ln w="9525" cap="flat" cmpd="sng">
            <a:solidFill>
              <a:srgbClr val="757070"/>
            </a:solidFill>
            <a:prstDash val="dash"/>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Calibri"/>
              <a:buNone/>
            </a:pPr>
            <a:r>
              <a:rPr lang="es-CO" sz="1600" b="0" i="0" u="none" strike="noStrike" cap="none">
                <a:solidFill>
                  <a:srgbClr val="000000"/>
                </a:solidFill>
                <a:latin typeface="Calibri"/>
                <a:ea typeface="Calibri"/>
                <a:cs typeface="Calibri"/>
                <a:sym typeface="Calibri"/>
              </a:rPr>
              <a:t>Rememore que se planteó en su Plan de Desarrollo Territorial</a:t>
            </a:r>
            <a:endParaRPr sz="1600" b="0" i="0" u="none" strike="noStrike" cap="none">
              <a:solidFill>
                <a:srgbClr val="000000"/>
              </a:solidFill>
              <a:latin typeface="Calibri"/>
              <a:ea typeface="Calibri"/>
              <a:cs typeface="Calibri"/>
              <a:sym typeface="Calibri"/>
            </a:endParaRPr>
          </a:p>
        </p:txBody>
      </p:sp>
      <p:sp>
        <p:nvSpPr>
          <p:cNvPr id="600" name="Google Shape;600;p28"/>
          <p:cNvSpPr/>
          <p:nvPr/>
        </p:nvSpPr>
        <p:spPr>
          <a:xfrm>
            <a:off x="7370627" y="4420412"/>
            <a:ext cx="2382717" cy="1191816"/>
          </a:xfrm>
          <a:prstGeom prst="round2DiagRect">
            <a:avLst>
              <a:gd name="adj1" fmla="val 16667"/>
              <a:gd name="adj2" fmla="val 0"/>
            </a:avLst>
          </a:prstGeom>
          <a:noFill/>
          <a:ln w="9525" cap="flat" cmpd="sng">
            <a:solidFill>
              <a:srgbClr val="757070"/>
            </a:solidFill>
            <a:prstDash val="dash"/>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Calibri"/>
              <a:buNone/>
            </a:pPr>
            <a:r>
              <a:rPr lang="es-CO" sz="1600" b="0" i="0" u="none" strike="noStrike" cap="none">
                <a:solidFill>
                  <a:srgbClr val="000000"/>
                </a:solidFill>
                <a:latin typeface="Calibri"/>
                <a:ea typeface="Calibri"/>
                <a:cs typeface="Calibri"/>
                <a:sym typeface="Calibri"/>
              </a:rPr>
              <a:t>Reporte que acciones y/o programas efectivamente implementó</a:t>
            </a:r>
            <a:endParaRPr sz="1600" b="0" i="0" u="none" strike="noStrike" cap="none">
              <a:solidFill>
                <a:srgbClr val="000000"/>
              </a:solidFill>
              <a:latin typeface="Calibri"/>
              <a:ea typeface="Calibri"/>
              <a:cs typeface="Calibri"/>
              <a:sym typeface="Calibri"/>
            </a:endParaRPr>
          </a:p>
        </p:txBody>
      </p:sp>
      <p:cxnSp>
        <p:nvCxnSpPr>
          <p:cNvPr id="601" name="Google Shape;601;p28"/>
          <p:cNvCxnSpPr/>
          <p:nvPr/>
        </p:nvCxnSpPr>
        <p:spPr>
          <a:xfrm rot="5400000">
            <a:off x="9562776" y="2992396"/>
            <a:ext cx="2488500" cy="1791000"/>
          </a:xfrm>
          <a:prstGeom prst="bentConnector3">
            <a:avLst>
              <a:gd name="adj1" fmla="val 0"/>
            </a:avLst>
          </a:prstGeom>
          <a:noFill/>
          <a:ln w="9525" cap="flat" cmpd="sng">
            <a:solidFill>
              <a:srgbClr val="757070"/>
            </a:solidFill>
            <a:prstDash val="lgDashDot"/>
            <a:miter lim="800000"/>
            <a:headEnd type="oval" w="med" len="med"/>
            <a:tailEnd type="oval" w="med" len="med"/>
          </a:ln>
        </p:spPr>
      </p:cxnSp>
      <p:sp>
        <p:nvSpPr>
          <p:cNvPr id="602" name="Google Shape;602;p28"/>
          <p:cNvSpPr txBox="1"/>
          <p:nvPr/>
        </p:nvSpPr>
        <p:spPr>
          <a:xfrm>
            <a:off x="2820818" y="191436"/>
            <a:ext cx="7595962" cy="55399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70C0"/>
              </a:buClr>
              <a:buSzPts val="3000"/>
              <a:buFont typeface="Avenir"/>
              <a:buNone/>
            </a:pPr>
            <a:r>
              <a:rPr lang="es-CO" sz="3000" b="0" i="0" u="none" strike="noStrike" cap="none">
                <a:solidFill>
                  <a:srgbClr val="0070C0"/>
                </a:solidFill>
                <a:latin typeface="Avenir"/>
                <a:ea typeface="Avenir"/>
                <a:cs typeface="Avenir"/>
                <a:sym typeface="Avenir"/>
              </a:rPr>
              <a:t>Análisis de derechos y realizaciones</a:t>
            </a:r>
            <a:endParaRPr sz="3000" b="0" i="0" u="none" strike="noStrike" cap="none">
              <a:solidFill>
                <a:srgbClr val="0070C0"/>
              </a:solidFill>
              <a:latin typeface="Avenir"/>
              <a:ea typeface="Avenir"/>
              <a:cs typeface="Avenir"/>
              <a:sym typeface="Avenir"/>
            </a:endParaRPr>
          </a:p>
        </p:txBody>
      </p:sp>
      <p:pic>
        <p:nvPicPr>
          <p:cNvPr id="603" name="Google Shape;603;p28" descr="Plano contorno"/>
          <p:cNvPicPr preferRelativeResize="0"/>
          <p:nvPr/>
        </p:nvPicPr>
        <p:blipFill rotWithShape="1">
          <a:blip r:embed="rId6">
            <a:alphaModFix/>
          </a:blip>
          <a:srcRect/>
          <a:stretch/>
        </p:blipFill>
        <p:spPr>
          <a:xfrm>
            <a:off x="4511554" y="2246110"/>
            <a:ext cx="457200" cy="457200"/>
          </a:xfrm>
          <a:prstGeom prst="rect">
            <a:avLst/>
          </a:prstGeom>
          <a:noFill/>
          <a:ln>
            <a:noFill/>
          </a:ln>
        </p:spPr>
      </p:pic>
      <p:pic>
        <p:nvPicPr>
          <p:cNvPr id="604" name="Google Shape;604;p28" descr="Familia con dos niños contorno"/>
          <p:cNvPicPr preferRelativeResize="0"/>
          <p:nvPr/>
        </p:nvPicPr>
        <p:blipFill rotWithShape="1">
          <a:blip r:embed="rId7">
            <a:alphaModFix/>
          </a:blip>
          <a:srcRect/>
          <a:stretch/>
        </p:blipFill>
        <p:spPr>
          <a:xfrm>
            <a:off x="756285" y="2208764"/>
            <a:ext cx="531891" cy="531891"/>
          </a:xfrm>
          <a:prstGeom prst="rect">
            <a:avLst/>
          </a:prstGeom>
          <a:noFill/>
          <a:ln>
            <a:noFill/>
          </a:ln>
        </p:spPr>
      </p:pic>
      <p:pic>
        <p:nvPicPr>
          <p:cNvPr id="605" name="Google Shape;605;p28" descr="Inteligencia artificial contorno"/>
          <p:cNvPicPr preferRelativeResize="0"/>
          <p:nvPr/>
        </p:nvPicPr>
        <p:blipFill rotWithShape="1">
          <a:blip r:embed="rId8">
            <a:alphaModFix/>
          </a:blip>
          <a:srcRect/>
          <a:stretch/>
        </p:blipFill>
        <p:spPr>
          <a:xfrm>
            <a:off x="10527902" y="4617147"/>
            <a:ext cx="457200" cy="457200"/>
          </a:xfrm>
          <a:prstGeom prst="rect">
            <a:avLst/>
          </a:prstGeom>
          <a:noFill/>
          <a:ln>
            <a:noFill/>
          </a:ln>
        </p:spPr>
      </p:pic>
      <p:pic>
        <p:nvPicPr>
          <p:cNvPr id="606" name="Google Shape;606;p28" descr="Crecimiento empresarial contorno"/>
          <p:cNvPicPr preferRelativeResize="0"/>
          <p:nvPr/>
        </p:nvPicPr>
        <p:blipFill rotWithShape="1">
          <a:blip r:embed="rId9">
            <a:alphaModFix/>
          </a:blip>
          <a:srcRect/>
          <a:stretch/>
        </p:blipFill>
        <p:spPr>
          <a:xfrm>
            <a:off x="8274845" y="2215988"/>
            <a:ext cx="502817" cy="502817"/>
          </a:xfrm>
          <a:prstGeom prst="rect">
            <a:avLst/>
          </a:prstGeom>
          <a:noFill/>
          <a:ln>
            <a:noFill/>
          </a:ln>
        </p:spPr>
      </p:pic>
      <p:pic>
        <p:nvPicPr>
          <p:cNvPr id="607" name="Google Shape;607;p28"/>
          <p:cNvPicPr preferRelativeResize="0"/>
          <p:nvPr/>
        </p:nvPicPr>
        <p:blipFill rotWithShape="1">
          <a:blip r:embed="rId10">
            <a:alphaModFix/>
          </a:blip>
          <a:srcRect l="48259"/>
          <a:stretch/>
        </p:blipFill>
        <p:spPr>
          <a:xfrm>
            <a:off x="2663825" y="5466951"/>
            <a:ext cx="6308216" cy="1433427"/>
          </a:xfrm>
          <a:prstGeom prst="rect">
            <a:avLst/>
          </a:prstGeom>
          <a:noFill/>
          <a:ln>
            <a:noFill/>
          </a:ln>
        </p:spPr>
      </p:pic>
      <p:sp>
        <p:nvSpPr>
          <p:cNvPr id="608" name="Google Shape;608;p28"/>
          <p:cNvSpPr txBox="1"/>
          <p:nvPr/>
        </p:nvSpPr>
        <p:spPr>
          <a:xfrm>
            <a:off x="2789009" y="627452"/>
            <a:ext cx="6103256" cy="36933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Calibri"/>
              <a:buNone/>
            </a:pPr>
            <a:r>
              <a:rPr lang="es-CO" sz="1800" b="1" i="0" u="none" strike="noStrike" cap="none">
                <a:solidFill>
                  <a:srgbClr val="000000"/>
                </a:solidFill>
                <a:latin typeface="Calibri"/>
                <a:ea typeface="Calibri"/>
                <a:cs typeface="Calibri"/>
                <a:sym typeface="Calibri"/>
              </a:rPr>
              <a:t>Análisis de situaciones asociadas a derechos</a:t>
            </a:r>
            <a:endParaRPr/>
          </a:p>
        </p:txBody>
      </p:sp>
      <p:sp>
        <p:nvSpPr>
          <p:cNvPr id="609" name="Google Shape;609;p28"/>
          <p:cNvSpPr txBox="1"/>
          <p:nvPr/>
        </p:nvSpPr>
        <p:spPr>
          <a:xfrm>
            <a:off x="1384763" y="5468102"/>
            <a:ext cx="109728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s-CO" sz="1800" b="1" i="0" u="none" strike="noStrike" cap="none">
                <a:solidFill>
                  <a:srgbClr val="000000"/>
                </a:solidFill>
                <a:latin typeface="Calibri"/>
                <a:ea typeface="Calibri"/>
                <a:cs typeface="Calibri"/>
                <a:sym typeface="Calibri"/>
              </a:rPr>
              <a:t>GUÍA 2.2. Listado de temáticas asociadas a los derechos</a:t>
            </a:r>
            <a:endParaRPr sz="1800" b="1" i="0" u="none" strike="noStrike" cap="none">
              <a:solidFill>
                <a:srgbClr val="000000"/>
              </a:solidFill>
              <a:latin typeface="Calibri"/>
              <a:ea typeface="Calibri"/>
              <a:cs typeface="Calibri"/>
              <a:sym typeface="Calibri"/>
            </a:endParaRPr>
          </a:p>
        </p:txBody>
      </p:sp>
      <p:sp>
        <p:nvSpPr>
          <p:cNvPr id="610" name="Google Shape;610;p28"/>
          <p:cNvSpPr txBox="1"/>
          <p:nvPr/>
        </p:nvSpPr>
        <p:spPr>
          <a:xfrm>
            <a:off x="818463" y="5055168"/>
            <a:ext cx="800100"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030A0"/>
              </a:buClr>
              <a:buSzPts val="6600"/>
              <a:buFont typeface="Calibri"/>
              <a:buNone/>
            </a:pPr>
            <a:r>
              <a:rPr lang="es-CO" sz="6600" b="1" i="0" u="none" strike="noStrike" cap="none">
                <a:solidFill>
                  <a:srgbClr val="7030A0"/>
                </a:solidFill>
                <a:latin typeface="Calibri"/>
                <a:ea typeface="Calibri"/>
                <a:cs typeface="Calibri"/>
                <a:sym typeface="Calibri"/>
              </a:rPr>
              <a:t>+</a:t>
            </a:r>
            <a:endParaRPr sz="1400" b="1" i="0" u="none" strike="noStrike" cap="none">
              <a:solidFill>
                <a:srgbClr val="7030A0"/>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29"/>
          <p:cNvSpPr txBox="1"/>
          <p:nvPr/>
        </p:nvSpPr>
        <p:spPr>
          <a:xfrm>
            <a:off x="887518" y="73171"/>
            <a:ext cx="1776307" cy="830997"/>
          </a:xfrm>
          <a:prstGeom prst="rect">
            <a:avLst/>
          </a:prstGeom>
          <a:solidFill>
            <a:srgbClr val="2F549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800"/>
              <a:buFont typeface="Calibri"/>
              <a:buNone/>
            </a:pPr>
            <a:r>
              <a:rPr lang="es-CO" sz="4800" b="1" i="0" u="none" strike="noStrike" cap="none">
                <a:solidFill>
                  <a:srgbClr val="FFFFFF"/>
                </a:solidFill>
                <a:latin typeface="Calibri"/>
                <a:ea typeface="Calibri"/>
                <a:cs typeface="Calibri"/>
                <a:sym typeface="Calibri"/>
              </a:rPr>
              <a:t>Fase 2</a:t>
            </a:r>
            <a:endParaRPr/>
          </a:p>
        </p:txBody>
      </p:sp>
      <p:pic>
        <p:nvPicPr>
          <p:cNvPr id="617" name="Google Shape;617;p29"/>
          <p:cNvPicPr preferRelativeResize="0"/>
          <p:nvPr/>
        </p:nvPicPr>
        <p:blipFill rotWithShape="1">
          <a:blip r:embed="rId3">
            <a:alphaModFix/>
          </a:blip>
          <a:srcRect l="38064" t="23366" r="39261" b="35414"/>
          <a:stretch/>
        </p:blipFill>
        <p:spPr>
          <a:xfrm>
            <a:off x="0" y="233043"/>
            <a:ext cx="1282959" cy="1308123"/>
          </a:xfrm>
          <a:prstGeom prst="rect">
            <a:avLst/>
          </a:prstGeom>
          <a:noFill/>
          <a:ln>
            <a:noFill/>
          </a:ln>
        </p:spPr>
      </p:pic>
      <p:grpSp>
        <p:nvGrpSpPr>
          <p:cNvPr id="618" name="Google Shape;618;p29"/>
          <p:cNvGrpSpPr/>
          <p:nvPr/>
        </p:nvGrpSpPr>
        <p:grpSpPr>
          <a:xfrm>
            <a:off x="10479372" y="0"/>
            <a:ext cx="1712628" cy="1015663"/>
            <a:chOff x="13226556" y="1171042"/>
            <a:chExt cx="1712628" cy="1015663"/>
          </a:xfrm>
        </p:grpSpPr>
        <p:sp>
          <p:nvSpPr>
            <p:cNvPr id="619" name="Google Shape;619;p29"/>
            <p:cNvSpPr/>
            <p:nvPr/>
          </p:nvSpPr>
          <p:spPr>
            <a:xfrm>
              <a:off x="13226556" y="1171042"/>
              <a:ext cx="1712628" cy="1015663"/>
            </a:xfrm>
            <a:prstGeom prst="rect">
              <a:avLst/>
            </a:prstGeom>
            <a:solidFill>
              <a:srgbClr val="0070C0"/>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aphicFrame>
          <p:nvGraphicFramePr>
            <p:cNvPr id="620" name="Google Shape;620;p29"/>
            <p:cNvGraphicFramePr/>
            <p:nvPr/>
          </p:nvGraphicFramePr>
          <p:xfrm>
            <a:off x="13351740" y="1212839"/>
            <a:ext cx="1587444" cy="857264"/>
          </p:xfrm>
          <a:graphic>
            <a:graphicData uri="http://schemas.openxmlformats.org/presentationml/2006/ole">
              <mc:AlternateContent xmlns:mc="http://schemas.openxmlformats.org/markup-compatibility/2006">
                <mc:Choice xmlns:v="urn:schemas-microsoft-com:vml" Requires="v">
                  <p:oleObj r:id="rId4" imgW="1587444" imgH="857264" progId="CorelDRAW.Graphic.10">
                    <p:embed/>
                  </p:oleObj>
                </mc:Choice>
                <mc:Fallback>
                  <p:oleObj r:id="rId4" imgW="1587444" imgH="857264" progId="CorelDRAW.Graphic.10">
                    <p:embed/>
                    <p:pic>
                      <p:nvPicPr>
                        <p:cNvPr id="620" name="Google Shape;620;p29"/>
                        <p:cNvPicPr preferRelativeResize="0"/>
                        <p:nvPr/>
                      </p:nvPicPr>
                      <p:blipFill rotWithShape="1">
                        <a:blip r:embed="rId5">
                          <a:alphaModFix/>
                        </a:blip>
                        <a:srcRect/>
                        <a:stretch/>
                      </p:blipFill>
                      <p:spPr>
                        <a:xfrm>
                          <a:off x="13351740" y="1212839"/>
                          <a:ext cx="1587444" cy="857264"/>
                        </a:xfrm>
                        <a:prstGeom prst="rect">
                          <a:avLst/>
                        </a:prstGeom>
                        <a:noFill/>
                        <a:ln>
                          <a:noFill/>
                        </a:ln>
                      </p:spPr>
                    </p:pic>
                  </p:oleObj>
                </mc:Fallback>
              </mc:AlternateContent>
            </a:graphicData>
          </a:graphic>
        </p:graphicFrame>
      </p:grpSp>
      <p:sp>
        <p:nvSpPr>
          <p:cNvPr id="621" name="Google Shape;621;p29"/>
          <p:cNvSpPr txBox="1"/>
          <p:nvPr/>
        </p:nvSpPr>
        <p:spPr>
          <a:xfrm>
            <a:off x="2820818" y="191436"/>
            <a:ext cx="7595962" cy="55399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70C0"/>
              </a:buClr>
              <a:buSzPts val="3000"/>
              <a:buFont typeface="Avenir"/>
              <a:buNone/>
            </a:pPr>
            <a:r>
              <a:rPr lang="es-CO" sz="3000" b="0" i="0" u="none" strike="noStrike" cap="none">
                <a:solidFill>
                  <a:srgbClr val="0070C0"/>
                </a:solidFill>
                <a:latin typeface="Avenir"/>
                <a:ea typeface="Avenir"/>
                <a:cs typeface="Avenir"/>
                <a:sym typeface="Avenir"/>
              </a:rPr>
              <a:t>Análisis de situaciones asociadas a derechos</a:t>
            </a:r>
            <a:endParaRPr/>
          </a:p>
        </p:txBody>
      </p:sp>
      <p:sp>
        <p:nvSpPr>
          <p:cNvPr id="622" name="Google Shape;622;p29"/>
          <p:cNvSpPr/>
          <p:nvPr/>
        </p:nvSpPr>
        <p:spPr>
          <a:xfrm>
            <a:off x="717501" y="1127305"/>
            <a:ext cx="5901298" cy="5673340"/>
          </a:xfrm>
          <a:prstGeom prst="rect">
            <a:avLst/>
          </a:prstGeom>
          <a:noFill/>
          <a:ln>
            <a:noFill/>
          </a:ln>
        </p:spPr>
        <p:txBody>
          <a:bodyPr spcFirstLastPara="1" wrap="square" lIns="91425" tIns="25375" rIns="91425" bIns="45700" anchor="ctr" anchorCtr="0">
            <a:spAutoFit/>
          </a:bodyPr>
          <a:lstStyle/>
          <a:p>
            <a:pPr marL="0" marR="0" lvl="0" indent="0" algn="just" rtl="0">
              <a:lnSpc>
                <a:spcPct val="100000"/>
              </a:lnSpc>
              <a:spcBef>
                <a:spcPts val="0"/>
              </a:spcBef>
              <a:spcAft>
                <a:spcPts val="0"/>
              </a:spcAft>
              <a:buClr>
                <a:srgbClr val="000000"/>
              </a:buClr>
              <a:buSzPts val="1500"/>
              <a:buFont typeface="Calibri"/>
              <a:buNone/>
            </a:pPr>
            <a:r>
              <a:rPr lang="es-CO" sz="1500" b="1" i="0" u="none" strike="noStrike" cap="none">
                <a:solidFill>
                  <a:srgbClr val="000000"/>
                </a:solidFill>
                <a:latin typeface="Calibri"/>
                <a:ea typeface="Calibri"/>
                <a:cs typeface="Calibri"/>
                <a:sym typeface="Calibri"/>
              </a:rPr>
              <a:t>Primera infancia</a:t>
            </a:r>
            <a:endParaRPr/>
          </a:p>
          <a:p>
            <a:pPr marL="0" marR="0" lvl="0" indent="0" algn="just" rtl="0">
              <a:lnSpc>
                <a:spcPct val="100000"/>
              </a:lnSpc>
              <a:spcBef>
                <a:spcPts val="0"/>
              </a:spcBef>
              <a:spcAft>
                <a:spcPts val="0"/>
              </a:spcAft>
              <a:buClr>
                <a:schemeClr val="dk1"/>
              </a:buClr>
              <a:buSzPts val="1500"/>
              <a:buFont typeface="Calibri"/>
              <a:buNone/>
            </a:pPr>
            <a:endParaRPr sz="1500" b="0" i="0" u="none" strike="noStrike" cap="none">
              <a:solidFill>
                <a:srgbClr val="2F5496"/>
              </a:solidFill>
              <a:latin typeface="Calibri"/>
              <a:ea typeface="Calibri"/>
              <a:cs typeface="Calibri"/>
              <a:sym typeface="Calibri"/>
            </a:endParaRPr>
          </a:p>
          <a:p>
            <a:pPr marL="0" marR="0" lvl="0" indent="0" algn="just" rtl="0">
              <a:lnSpc>
                <a:spcPct val="100000"/>
              </a:lnSpc>
              <a:spcBef>
                <a:spcPts val="0"/>
              </a:spcBef>
              <a:spcAft>
                <a:spcPts val="0"/>
              </a:spcAft>
              <a:buClr>
                <a:srgbClr val="7030A0"/>
              </a:buClr>
              <a:buSzPts val="1500"/>
              <a:buFont typeface="Calibri"/>
              <a:buNone/>
            </a:pPr>
            <a:r>
              <a:rPr lang="es-CO" sz="1500" b="1" i="0" u="none" strike="noStrike" cap="none">
                <a:solidFill>
                  <a:srgbClr val="7030A0"/>
                </a:solidFill>
                <a:latin typeface="Calibri"/>
                <a:ea typeface="Calibri"/>
                <a:cs typeface="Calibri"/>
                <a:sym typeface="Calibri"/>
              </a:rPr>
              <a:t>Realización 1. </a:t>
            </a:r>
            <a:r>
              <a:rPr lang="es-CO" sz="1500" b="1" i="0" u="none" strike="noStrike" cap="none">
                <a:solidFill>
                  <a:srgbClr val="2F5496"/>
                </a:solidFill>
                <a:latin typeface="Calibri"/>
                <a:ea typeface="Calibri"/>
                <a:cs typeface="Calibri"/>
                <a:sym typeface="Calibri"/>
              </a:rPr>
              <a:t>Cuenta con padre, madre o cuidadores principales que lo acogen y ponen en práctica pautas de crianza que favorecen su desarrollo integral. </a:t>
            </a:r>
            <a:r>
              <a:rPr lang="es-CO" sz="1600" b="0" i="0" u="none" strike="noStrike" cap="none">
                <a:solidFill>
                  <a:srgbClr val="000000"/>
                </a:solidFill>
                <a:latin typeface="Calibri"/>
                <a:ea typeface="Calibri"/>
                <a:cs typeface="Calibri"/>
                <a:sym typeface="Calibri"/>
              </a:rPr>
              <a:t>El propósito de esta realización es que cada niña y niño cuente con una familia en la que los vínculos afectivos ayuden a edificar la confianza y propicien su desarrollo, con bases emocionales sólidas. Por ello, es clave que la familia y los cuidadores estén preparados para asumir los diferentes roles que suponen la educación, el cuidado y la crianza, y brindar relaciones significativas y entornos que promuevan y potencien el desarrollo de los niños y niñas, comprendiendo el lugar activo que ellos juegan en dichas relaciones. </a:t>
            </a:r>
            <a:endParaRPr/>
          </a:p>
          <a:p>
            <a:pPr marL="0" marR="0" lvl="0" indent="0" algn="just" rtl="0">
              <a:lnSpc>
                <a:spcPct val="100000"/>
              </a:lnSpc>
              <a:spcBef>
                <a:spcPts val="0"/>
              </a:spcBef>
              <a:spcAft>
                <a:spcPts val="0"/>
              </a:spcAft>
              <a:buClr>
                <a:schemeClr val="dk1"/>
              </a:buClr>
              <a:buSzPts val="1600"/>
              <a:buFont typeface="Calibri"/>
              <a:buNone/>
            </a:pPr>
            <a:endParaRPr sz="16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Calibri"/>
              <a:buNone/>
            </a:pPr>
            <a:r>
              <a:rPr lang="es-CO" sz="1600" b="0" i="0" u="none" strike="noStrike" cap="none">
                <a:solidFill>
                  <a:srgbClr val="000000"/>
                </a:solidFill>
                <a:latin typeface="Calibri"/>
                <a:ea typeface="Calibri"/>
                <a:cs typeface="Calibri"/>
                <a:sym typeface="Calibri"/>
              </a:rPr>
              <a:t>Durante el periodo de gobierno, el territorio elaboró la Ruta Integral de Atenciones RIA y aprobó su plan operativo, permitiendo una mayor coordinación de las acciones desarrolladas para la atención integral de la primera infancia. </a:t>
            </a:r>
            <a:endParaRPr/>
          </a:p>
          <a:p>
            <a:pPr marL="0" marR="0" lvl="0" indent="0" algn="just" rtl="0">
              <a:lnSpc>
                <a:spcPct val="100000"/>
              </a:lnSpc>
              <a:spcBef>
                <a:spcPts val="0"/>
              </a:spcBef>
              <a:spcAft>
                <a:spcPts val="0"/>
              </a:spcAft>
              <a:buClr>
                <a:schemeClr val="dk1"/>
              </a:buClr>
              <a:buSzPts val="1600"/>
              <a:buFont typeface="Calibri"/>
              <a:buNone/>
            </a:pPr>
            <a:endParaRPr sz="16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Calibri"/>
              <a:buNone/>
            </a:pPr>
            <a:r>
              <a:rPr lang="es-CO" sz="1600" b="0" i="0" u="none" strike="noStrike" cap="none">
                <a:solidFill>
                  <a:srgbClr val="000000"/>
                </a:solidFill>
                <a:latin typeface="Calibri"/>
                <a:ea typeface="Calibri"/>
                <a:cs typeface="Calibri"/>
                <a:sym typeface="Calibri"/>
              </a:rPr>
              <a:t>En este marco, se realizaron procesos de formación a 640  familias en cuidado y crianza, que fueron focalizadas de los programas de familias en acción y familias que asistieron a controles de crecimiento y desarrollo en los centros de salud.</a:t>
            </a:r>
            <a:r>
              <a:rPr lang="es-CO" sz="1500" b="0" i="0" u="none" strike="noStrike" cap="none">
                <a:solidFill>
                  <a:srgbClr val="000000"/>
                </a:solidFill>
                <a:latin typeface="Calibri"/>
                <a:ea typeface="Calibri"/>
                <a:cs typeface="Calibri"/>
                <a:sym typeface="Calibri"/>
              </a:rPr>
              <a:t> </a:t>
            </a:r>
            <a:endParaRPr sz="1500" b="0" i="0" u="none" strike="noStrike" cap="none">
              <a:solidFill>
                <a:srgbClr val="000000"/>
              </a:solidFill>
              <a:latin typeface="Calibri"/>
              <a:ea typeface="Calibri"/>
              <a:cs typeface="Calibri"/>
              <a:sym typeface="Calibri"/>
            </a:endParaRPr>
          </a:p>
        </p:txBody>
      </p:sp>
      <p:sp>
        <p:nvSpPr>
          <p:cNvPr id="623" name="Google Shape;623;p29"/>
          <p:cNvSpPr/>
          <p:nvPr/>
        </p:nvSpPr>
        <p:spPr>
          <a:xfrm>
            <a:off x="7586368" y="1060642"/>
            <a:ext cx="4171193" cy="5262979"/>
          </a:xfrm>
          <a:prstGeom prst="rect">
            <a:avLst/>
          </a:prstGeom>
          <a:noFill/>
          <a:ln>
            <a:noFill/>
          </a:ln>
        </p:spPr>
        <p:txBody>
          <a:bodyPr spcFirstLastPara="1" wrap="square" lIns="91425" tIns="45700" rIns="91425" bIns="45700" anchor="ctr" anchorCtr="0">
            <a:spAutoFit/>
          </a:bodyPr>
          <a:lstStyle/>
          <a:p>
            <a:pPr marL="0" marR="0" lvl="0" indent="0" algn="just" rtl="0">
              <a:lnSpc>
                <a:spcPct val="100000"/>
              </a:lnSpc>
              <a:spcBef>
                <a:spcPts val="0"/>
              </a:spcBef>
              <a:spcAft>
                <a:spcPts val="0"/>
              </a:spcAft>
              <a:buClr>
                <a:srgbClr val="000000"/>
              </a:buClr>
              <a:buSzPts val="1600"/>
              <a:buFont typeface="Calibri"/>
              <a:buNone/>
            </a:pPr>
            <a:r>
              <a:rPr lang="es-CO" sz="1600" b="0" i="0" u="none" strike="noStrike" cap="none">
                <a:solidFill>
                  <a:srgbClr val="000000"/>
                </a:solidFill>
                <a:latin typeface="Calibri"/>
                <a:ea typeface="Calibri"/>
                <a:cs typeface="Calibri"/>
                <a:sym typeface="Calibri"/>
              </a:rPr>
              <a:t>En el Plan de Desarrollo Territorial, sobre este aspecto se propuso como meta el desarrollo de una estrategia que complementara la oferta de servicios existente e hiciera énfasis en la promoción de pautas de cuidado crianza y el fortalecimiento de la familia como un entorno protector.</a:t>
            </a:r>
            <a:endParaRPr/>
          </a:p>
          <a:p>
            <a:pPr marL="0" marR="0" lvl="0" indent="0" algn="just" rtl="0">
              <a:lnSpc>
                <a:spcPct val="100000"/>
              </a:lnSpc>
              <a:spcBef>
                <a:spcPts val="0"/>
              </a:spcBef>
              <a:spcAft>
                <a:spcPts val="0"/>
              </a:spcAft>
              <a:buClr>
                <a:schemeClr val="dk1"/>
              </a:buClr>
              <a:buSzPts val="1600"/>
              <a:buFont typeface="Calibri"/>
              <a:buNone/>
            </a:pPr>
            <a:endParaRPr sz="16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Calibri"/>
              <a:buNone/>
            </a:pPr>
            <a:r>
              <a:rPr lang="es-CO" sz="1600" b="0" i="0" u="none" strike="noStrike" cap="none">
                <a:solidFill>
                  <a:srgbClr val="000000"/>
                </a:solidFill>
                <a:latin typeface="Calibri"/>
                <a:ea typeface="Calibri"/>
                <a:cs typeface="Calibri"/>
                <a:sym typeface="Calibri"/>
              </a:rPr>
              <a:t>Esta meta se logró a través de la estrategia CUIDARTE, en convenio con la Fundación Caminos, donde un equipo multidisciplinario de 20 profesionales coordinó con los sectores de salud,  DPS  e ICBF para realizar visitas domiciliarias que permitieron identificar las necesidades de 640 familias en términos de convivencia y cuidado, y posteriormente se realizaron capacitaciones a padres de familia en los lugares de servicios en cambios de hábitos, refuerzo positivo, autonomía y trabajo en equipo, alimentación saludable, y movimiento vital. </a:t>
            </a:r>
            <a:endParaRPr sz="1800" b="0" i="0" u="none" strike="noStrike" cap="none">
              <a:solidFill>
                <a:srgbClr val="000000"/>
              </a:solidFill>
              <a:latin typeface="Arial"/>
              <a:ea typeface="Arial"/>
              <a:cs typeface="Arial"/>
              <a:sym typeface="Arial"/>
            </a:endParaRPr>
          </a:p>
        </p:txBody>
      </p:sp>
      <p:sp>
        <p:nvSpPr>
          <p:cNvPr id="624" name="Google Shape;624;p29"/>
          <p:cNvSpPr txBox="1"/>
          <p:nvPr/>
        </p:nvSpPr>
        <p:spPr>
          <a:xfrm rot="-5400000">
            <a:off x="-633737" y="1811908"/>
            <a:ext cx="21811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B050"/>
              </a:buClr>
              <a:buSzPts val="1800"/>
              <a:buFont typeface="Calibri"/>
              <a:buNone/>
            </a:pPr>
            <a:r>
              <a:rPr lang="es-CO" sz="1800" b="1" i="0" u="none" strike="noStrike" cap="none">
                <a:solidFill>
                  <a:srgbClr val="00B050"/>
                </a:solidFill>
                <a:latin typeface="Calibri"/>
                <a:ea typeface="Calibri"/>
                <a:cs typeface="Calibri"/>
                <a:sym typeface="Calibri"/>
              </a:rPr>
              <a:t>Identificación</a:t>
            </a:r>
            <a:endParaRPr sz="1800" b="1" i="0" u="none" strike="noStrike" cap="none">
              <a:solidFill>
                <a:srgbClr val="00B050"/>
              </a:solidFill>
              <a:latin typeface="Calibri"/>
              <a:ea typeface="Calibri"/>
              <a:cs typeface="Calibri"/>
              <a:sym typeface="Calibri"/>
            </a:endParaRPr>
          </a:p>
        </p:txBody>
      </p:sp>
      <p:sp>
        <p:nvSpPr>
          <p:cNvPr id="625" name="Google Shape;625;p29"/>
          <p:cNvSpPr txBox="1"/>
          <p:nvPr/>
        </p:nvSpPr>
        <p:spPr>
          <a:xfrm rot="-5400000">
            <a:off x="-811402" y="5428734"/>
            <a:ext cx="2489202"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B050"/>
              </a:buClr>
              <a:buSzPts val="1800"/>
              <a:buFont typeface="Calibri"/>
              <a:buNone/>
            </a:pPr>
            <a:r>
              <a:rPr lang="es-CO" sz="1800" b="1" i="0" u="none" strike="noStrike" cap="none">
                <a:solidFill>
                  <a:srgbClr val="00B050"/>
                </a:solidFill>
                <a:latin typeface="Calibri"/>
                <a:ea typeface="Calibri"/>
                <a:cs typeface="Calibri"/>
                <a:sym typeface="Calibri"/>
              </a:rPr>
              <a:t>Datos o indicadores</a:t>
            </a:r>
            <a:endParaRPr sz="1800" b="1" i="0" u="none" strike="noStrike" cap="none">
              <a:solidFill>
                <a:srgbClr val="00B050"/>
              </a:solidFill>
              <a:latin typeface="Calibri"/>
              <a:ea typeface="Calibri"/>
              <a:cs typeface="Calibri"/>
              <a:sym typeface="Calibri"/>
            </a:endParaRPr>
          </a:p>
        </p:txBody>
      </p:sp>
      <p:sp>
        <p:nvSpPr>
          <p:cNvPr id="626" name="Google Shape;626;p29"/>
          <p:cNvSpPr txBox="1"/>
          <p:nvPr/>
        </p:nvSpPr>
        <p:spPr>
          <a:xfrm rot="-5400000">
            <a:off x="5485784" y="3399811"/>
            <a:ext cx="337236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B050"/>
              </a:buClr>
              <a:buSzPts val="1800"/>
              <a:buFont typeface="Calibri"/>
              <a:buNone/>
            </a:pPr>
            <a:r>
              <a:rPr lang="es-CO" sz="1800" b="1" i="0" u="none" strike="noStrike" cap="none">
                <a:solidFill>
                  <a:srgbClr val="00B050"/>
                </a:solidFill>
                <a:latin typeface="Calibri"/>
                <a:ea typeface="Calibri"/>
                <a:cs typeface="Calibri"/>
                <a:sym typeface="Calibri"/>
              </a:rPr>
              <a:t>Plan de desarrollo y ejecución</a:t>
            </a:r>
            <a:endParaRPr sz="1800" b="1" i="0" u="none" strike="noStrike" cap="none">
              <a:solidFill>
                <a:srgbClr val="00B050"/>
              </a:solidFill>
              <a:latin typeface="Calibri"/>
              <a:ea typeface="Calibri"/>
              <a:cs typeface="Calibri"/>
              <a:sym typeface="Calibri"/>
            </a:endParaRPr>
          </a:p>
        </p:txBody>
      </p:sp>
      <p:sp>
        <p:nvSpPr>
          <p:cNvPr id="627" name="Google Shape;627;p29"/>
          <p:cNvSpPr txBox="1"/>
          <p:nvPr/>
        </p:nvSpPr>
        <p:spPr>
          <a:xfrm>
            <a:off x="2815160" y="1059395"/>
            <a:ext cx="6103256" cy="36933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Calibri"/>
              <a:buNone/>
            </a:pPr>
            <a:r>
              <a:rPr lang="es-CO" sz="1800" b="1" i="0" u="none" strike="noStrike" cap="none">
                <a:solidFill>
                  <a:srgbClr val="000000"/>
                </a:solidFill>
                <a:latin typeface="Calibri"/>
                <a:ea typeface="Calibri"/>
                <a:cs typeface="Calibri"/>
                <a:sym typeface="Calibri"/>
              </a:rPr>
              <a:t>Ejemplo de narrativa</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grpSp>
        <p:nvGrpSpPr>
          <p:cNvPr id="109" name="Google Shape;109;p3"/>
          <p:cNvGrpSpPr/>
          <p:nvPr/>
        </p:nvGrpSpPr>
        <p:grpSpPr>
          <a:xfrm>
            <a:off x="10479372" y="0"/>
            <a:ext cx="1712628" cy="1015663"/>
            <a:chOff x="13226556" y="1171042"/>
            <a:chExt cx="1712628" cy="1015663"/>
          </a:xfrm>
        </p:grpSpPr>
        <p:sp>
          <p:nvSpPr>
            <p:cNvPr id="110" name="Google Shape;110;p3"/>
            <p:cNvSpPr/>
            <p:nvPr/>
          </p:nvSpPr>
          <p:spPr>
            <a:xfrm>
              <a:off x="13226556" y="1171042"/>
              <a:ext cx="1712628" cy="1015663"/>
            </a:xfrm>
            <a:prstGeom prst="rect">
              <a:avLst/>
            </a:prstGeom>
            <a:solidFill>
              <a:srgbClr val="0070C0"/>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111" name="Google Shape;111;p3"/>
            <p:cNvGraphicFramePr/>
            <p:nvPr/>
          </p:nvGraphicFramePr>
          <p:xfrm>
            <a:off x="13351740" y="1212839"/>
            <a:ext cx="1587444" cy="857264"/>
          </p:xfrm>
          <a:graphic>
            <a:graphicData uri="http://schemas.openxmlformats.org/presentationml/2006/ole">
              <mc:AlternateContent xmlns:mc="http://schemas.openxmlformats.org/markup-compatibility/2006">
                <mc:Choice xmlns:v="urn:schemas-microsoft-com:vml" Requires="v">
                  <p:oleObj r:id="rId3" imgW="1587444" imgH="857264" progId="CorelDRAW.Graphic.10">
                    <p:embed/>
                  </p:oleObj>
                </mc:Choice>
                <mc:Fallback>
                  <p:oleObj r:id="rId3" imgW="1587444" imgH="857264" progId="CorelDRAW.Graphic.10">
                    <p:embed/>
                    <p:pic>
                      <p:nvPicPr>
                        <p:cNvPr id="111" name="Google Shape;111;p3"/>
                        <p:cNvPicPr preferRelativeResize="0"/>
                        <p:nvPr/>
                      </p:nvPicPr>
                      <p:blipFill rotWithShape="1">
                        <a:blip r:embed="rId4">
                          <a:alphaModFix/>
                        </a:blip>
                        <a:srcRect/>
                        <a:stretch/>
                      </p:blipFill>
                      <p:spPr>
                        <a:xfrm>
                          <a:off x="13351740" y="1212839"/>
                          <a:ext cx="1587444" cy="857264"/>
                        </a:xfrm>
                        <a:prstGeom prst="rect">
                          <a:avLst/>
                        </a:prstGeom>
                        <a:noFill/>
                        <a:ln>
                          <a:noFill/>
                        </a:ln>
                      </p:spPr>
                    </p:pic>
                  </p:oleObj>
                </mc:Fallback>
              </mc:AlternateContent>
            </a:graphicData>
          </a:graphic>
        </p:graphicFrame>
      </p:grpSp>
      <p:sp>
        <p:nvSpPr>
          <p:cNvPr id="112" name="Google Shape;112;p3"/>
          <p:cNvSpPr/>
          <p:nvPr/>
        </p:nvSpPr>
        <p:spPr>
          <a:xfrm>
            <a:off x="1" y="5978102"/>
            <a:ext cx="12278600" cy="1359952"/>
          </a:xfrm>
          <a:prstGeom prst="rect">
            <a:avLst/>
          </a:prstGeom>
          <a:solidFill>
            <a:srgbClr val="0070C0">
              <a:alpha val="1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3" name="Google Shape;113;p3"/>
          <p:cNvPicPr preferRelativeResize="0"/>
          <p:nvPr/>
        </p:nvPicPr>
        <p:blipFill rotWithShape="1">
          <a:blip r:embed="rId5">
            <a:alphaModFix/>
          </a:blip>
          <a:srcRect/>
          <a:stretch/>
        </p:blipFill>
        <p:spPr>
          <a:xfrm>
            <a:off x="-14999" y="5278258"/>
            <a:ext cx="12192000" cy="1596167"/>
          </a:xfrm>
          <a:prstGeom prst="rect">
            <a:avLst/>
          </a:prstGeom>
          <a:noFill/>
          <a:ln>
            <a:noFill/>
          </a:ln>
        </p:spPr>
      </p:pic>
      <p:sp>
        <p:nvSpPr>
          <p:cNvPr id="114" name="Google Shape;114;p3"/>
          <p:cNvSpPr txBox="1"/>
          <p:nvPr/>
        </p:nvSpPr>
        <p:spPr>
          <a:xfrm>
            <a:off x="-1429607" y="1056696"/>
            <a:ext cx="5046705"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3200">
                <a:solidFill>
                  <a:srgbClr val="0070C0"/>
                </a:solidFill>
                <a:latin typeface="Calibri"/>
                <a:ea typeface="Calibri"/>
                <a:cs typeface="Calibri"/>
                <a:sym typeface="Calibri"/>
              </a:rPr>
              <a:t>¿Qué es?</a:t>
            </a:r>
            <a:endParaRPr sz="3200">
              <a:solidFill>
                <a:schemeClr val="accent4"/>
              </a:solidFill>
              <a:latin typeface="Calibri"/>
              <a:ea typeface="Calibri"/>
              <a:cs typeface="Calibri"/>
              <a:sym typeface="Calibri"/>
            </a:endParaRPr>
          </a:p>
        </p:txBody>
      </p:sp>
      <p:sp>
        <p:nvSpPr>
          <p:cNvPr id="115" name="Google Shape;115;p3"/>
          <p:cNvSpPr txBox="1"/>
          <p:nvPr/>
        </p:nvSpPr>
        <p:spPr>
          <a:xfrm>
            <a:off x="289568" y="232593"/>
            <a:ext cx="11280405"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5400" b="1">
                <a:solidFill>
                  <a:srgbClr val="0070C0"/>
                </a:solidFill>
                <a:latin typeface="Calibri"/>
                <a:ea typeface="Calibri"/>
                <a:cs typeface="Calibri"/>
                <a:sym typeface="Calibri"/>
              </a:rPr>
              <a:t>Rendición Pública de Cuentas</a:t>
            </a:r>
            <a:endParaRPr sz="5400" b="1">
              <a:solidFill>
                <a:srgbClr val="0070C0"/>
              </a:solidFill>
              <a:latin typeface="Calibri"/>
              <a:ea typeface="Calibri"/>
              <a:cs typeface="Calibri"/>
              <a:sym typeface="Calibri"/>
            </a:endParaRPr>
          </a:p>
        </p:txBody>
      </p:sp>
      <p:sp>
        <p:nvSpPr>
          <p:cNvPr id="116" name="Google Shape;116;p3"/>
          <p:cNvSpPr/>
          <p:nvPr/>
        </p:nvSpPr>
        <p:spPr>
          <a:xfrm>
            <a:off x="411606" y="1616919"/>
            <a:ext cx="3847459" cy="61955"/>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7" name="Google Shape;117;p3"/>
          <p:cNvSpPr txBox="1"/>
          <p:nvPr/>
        </p:nvSpPr>
        <p:spPr>
          <a:xfrm>
            <a:off x="3404144" y="2984337"/>
            <a:ext cx="6853428" cy="175432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2400"/>
              <a:buFont typeface="Calibri"/>
              <a:buNone/>
            </a:pPr>
            <a:endParaRPr sz="2400" b="1">
              <a:solidFill>
                <a:schemeClr val="dk1"/>
              </a:solidFill>
              <a:latin typeface="Calibri"/>
              <a:ea typeface="Calibri"/>
              <a:cs typeface="Calibri"/>
              <a:sym typeface="Calibri"/>
            </a:endParaRPr>
          </a:p>
          <a:p>
            <a:pPr marL="0" marR="0" lvl="0" indent="0" algn="just" rtl="0">
              <a:spcBef>
                <a:spcPts val="0"/>
              </a:spcBef>
              <a:spcAft>
                <a:spcPts val="0"/>
              </a:spcAft>
              <a:buClr>
                <a:schemeClr val="accent5"/>
              </a:buClr>
              <a:buSzPts val="2400"/>
              <a:buFont typeface="Calibri"/>
              <a:buNone/>
            </a:pPr>
            <a:r>
              <a:rPr lang="es-CO" sz="2400" b="1">
                <a:solidFill>
                  <a:schemeClr val="accent5"/>
                </a:solidFill>
                <a:latin typeface="Calibri"/>
                <a:ea typeface="Calibri"/>
                <a:cs typeface="Calibri"/>
                <a:sym typeface="Calibri"/>
              </a:rPr>
              <a:t>Derecho</a:t>
            </a:r>
            <a:r>
              <a:rPr lang="es-CO" sz="2400">
                <a:solidFill>
                  <a:schemeClr val="dk1"/>
                </a:solidFill>
                <a:latin typeface="Calibri"/>
                <a:ea typeface="Calibri"/>
                <a:cs typeface="Calibri"/>
                <a:sym typeface="Calibri"/>
              </a:rPr>
              <a:t> </a:t>
            </a:r>
            <a:r>
              <a:rPr lang="es-CO" sz="2000">
                <a:solidFill>
                  <a:schemeClr val="dk1"/>
                </a:solidFill>
                <a:latin typeface="Calibri"/>
                <a:ea typeface="Calibri"/>
                <a:cs typeface="Calibri"/>
                <a:sym typeface="Calibri"/>
              </a:rPr>
              <a:t>de los ciudadanos que se ejerce en un espacio de diálogo constructivo con la administración pública.</a:t>
            </a:r>
            <a:endParaRPr/>
          </a:p>
          <a:p>
            <a:pPr marL="0" marR="0" lvl="0" indent="0" algn="just" rtl="0">
              <a:spcBef>
                <a:spcPts val="0"/>
              </a:spcBef>
              <a:spcAft>
                <a:spcPts val="0"/>
              </a:spcAft>
              <a:buClr>
                <a:schemeClr val="dk1"/>
              </a:buClr>
              <a:buSzPts val="2000"/>
              <a:buFont typeface="Calibri"/>
              <a:buNone/>
            </a:pPr>
            <a:endParaRPr sz="2000">
              <a:solidFill>
                <a:schemeClr val="dk1"/>
              </a:solidFill>
              <a:latin typeface="Calibri"/>
              <a:ea typeface="Calibri"/>
              <a:cs typeface="Calibri"/>
              <a:sym typeface="Calibri"/>
            </a:endParaRPr>
          </a:p>
          <a:p>
            <a:pPr marL="0" marR="0" lvl="0" indent="0" algn="just" rtl="0">
              <a:spcBef>
                <a:spcPts val="0"/>
              </a:spcBef>
              <a:spcAft>
                <a:spcPts val="0"/>
              </a:spcAft>
              <a:buClr>
                <a:schemeClr val="dk1"/>
              </a:buClr>
              <a:buSzPts val="2000"/>
              <a:buFont typeface="Calibri"/>
              <a:buNone/>
            </a:pPr>
            <a:r>
              <a:rPr lang="es-CO" sz="2000">
                <a:solidFill>
                  <a:schemeClr val="dk1"/>
                </a:solidFill>
                <a:latin typeface="Calibri"/>
                <a:ea typeface="Calibri"/>
                <a:cs typeface="Calibri"/>
                <a:sym typeface="Calibri"/>
              </a:rPr>
              <a:t>*</a:t>
            </a:r>
            <a:r>
              <a:rPr lang="es-CO" sz="1200">
                <a:solidFill>
                  <a:schemeClr val="dk1"/>
                </a:solidFill>
                <a:latin typeface="Calibri"/>
                <a:ea typeface="Calibri"/>
                <a:cs typeface="Calibri"/>
                <a:sym typeface="Calibri"/>
              </a:rPr>
              <a:t>Contraloría General de la Nación y Departamento Administrativo de la Función Pública.</a:t>
            </a:r>
            <a:endParaRPr/>
          </a:p>
        </p:txBody>
      </p:sp>
      <p:sp>
        <p:nvSpPr>
          <p:cNvPr id="118" name="Google Shape;118;p3"/>
          <p:cNvSpPr txBox="1"/>
          <p:nvPr/>
        </p:nvSpPr>
        <p:spPr>
          <a:xfrm>
            <a:off x="948690" y="2127020"/>
            <a:ext cx="6853428" cy="7694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accent5"/>
              </a:buClr>
              <a:buSzPts val="2400"/>
              <a:buFont typeface="Calibri"/>
              <a:buNone/>
            </a:pPr>
            <a:r>
              <a:rPr lang="es-CO" sz="2400" b="1">
                <a:solidFill>
                  <a:schemeClr val="accent5"/>
                </a:solidFill>
                <a:latin typeface="Calibri"/>
                <a:ea typeface="Calibri"/>
                <a:cs typeface="Calibri"/>
                <a:sym typeface="Calibri"/>
              </a:rPr>
              <a:t>Deber</a:t>
            </a:r>
            <a:r>
              <a:rPr lang="es-CO" sz="2000">
                <a:solidFill>
                  <a:schemeClr val="accent5"/>
                </a:solidFill>
                <a:latin typeface="Calibri"/>
                <a:ea typeface="Calibri"/>
                <a:cs typeface="Calibri"/>
                <a:sym typeface="Calibri"/>
              </a:rPr>
              <a:t> </a:t>
            </a:r>
            <a:r>
              <a:rPr lang="es-CO" sz="2000">
                <a:solidFill>
                  <a:schemeClr val="dk1"/>
                </a:solidFill>
                <a:latin typeface="Calibri"/>
                <a:ea typeface="Calibri"/>
                <a:cs typeface="Calibri"/>
                <a:sym typeface="Calibri"/>
              </a:rPr>
              <a:t>de informar, explicar y responder públicamente a la ciudadanía, por sus acciones, recursos y decisiones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30"/>
          <p:cNvSpPr txBox="1"/>
          <p:nvPr/>
        </p:nvSpPr>
        <p:spPr>
          <a:xfrm>
            <a:off x="887518" y="73171"/>
            <a:ext cx="1776307" cy="830997"/>
          </a:xfrm>
          <a:prstGeom prst="rect">
            <a:avLst/>
          </a:prstGeom>
          <a:solidFill>
            <a:srgbClr val="2F549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800"/>
              <a:buFont typeface="Calibri"/>
              <a:buNone/>
            </a:pPr>
            <a:r>
              <a:rPr lang="es-CO" sz="4800" b="1" i="0" u="none" strike="noStrike" cap="none">
                <a:solidFill>
                  <a:srgbClr val="FFFFFF"/>
                </a:solidFill>
                <a:latin typeface="Calibri"/>
                <a:ea typeface="Calibri"/>
                <a:cs typeface="Calibri"/>
                <a:sym typeface="Calibri"/>
              </a:rPr>
              <a:t>Fase 2</a:t>
            </a:r>
            <a:endParaRPr/>
          </a:p>
        </p:txBody>
      </p:sp>
      <p:sp>
        <p:nvSpPr>
          <p:cNvPr id="634" name="Google Shape;634;p30"/>
          <p:cNvSpPr txBox="1"/>
          <p:nvPr/>
        </p:nvSpPr>
        <p:spPr>
          <a:xfrm>
            <a:off x="2820818" y="73171"/>
            <a:ext cx="7595962" cy="55399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70C0"/>
              </a:buClr>
              <a:buSzPts val="3000"/>
              <a:buFont typeface="Avenir"/>
              <a:buNone/>
            </a:pPr>
            <a:r>
              <a:rPr lang="es-CO" sz="3000" b="0" i="0" u="none" strike="noStrike" cap="none">
                <a:solidFill>
                  <a:srgbClr val="0070C0"/>
                </a:solidFill>
                <a:latin typeface="Avenir"/>
                <a:ea typeface="Avenir"/>
                <a:cs typeface="Avenir"/>
                <a:sym typeface="Avenir"/>
              </a:rPr>
              <a:t>Análisis del Gasto Público en niñez</a:t>
            </a:r>
            <a:endParaRPr sz="3000" b="0" i="0" u="none" strike="noStrike" cap="none">
              <a:solidFill>
                <a:srgbClr val="0070C0"/>
              </a:solidFill>
              <a:latin typeface="Avenir"/>
              <a:ea typeface="Avenir"/>
              <a:cs typeface="Avenir"/>
              <a:sym typeface="Avenir"/>
            </a:endParaRPr>
          </a:p>
        </p:txBody>
      </p:sp>
      <p:sp>
        <p:nvSpPr>
          <p:cNvPr id="635" name="Google Shape;635;p30"/>
          <p:cNvSpPr/>
          <p:nvPr/>
        </p:nvSpPr>
        <p:spPr>
          <a:xfrm>
            <a:off x="1" y="6624957"/>
            <a:ext cx="12278600" cy="318984"/>
          </a:xfrm>
          <a:prstGeom prst="rect">
            <a:avLst/>
          </a:prstGeom>
          <a:solidFill>
            <a:srgbClr val="0070C0">
              <a:alpha val="1254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636" name="Google Shape;636;p30"/>
          <p:cNvPicPr preferRelativeResize="0"/>
          <p:nvPr/>
        </p:nvPicPr>
        <p:blipFill rotWithShape="1">
          <a:blip r:embed="rId3">
            <a:alphaModFix/>
          </a:blip>
          <a:srcRect l="38064" t="23366" r="39261" b="35414"/>
          <a:stretch/>
        </p:blipFill>
        <p:spPr>
          <a:xfrm>
            <a:off x="0" y="233043"/>
            <a:ext cx="1282959" cy="1308123"/>
          </a:xfrm>
          <a:prstGeom prst="rect">
            <a:avLst/>
          </a:prstGeom>
          <a:noFill/>
          <a:ln>
            <a:noFill/>
          </a:ln>
        </p:spPr>
      </p:pic>
      <p:grpSp>
        <p:nvGrpSpPr>
          <p:cNvPr id="637" name="Google Shape;637;p30"/>
          <p:cNvGrpSpPr/>
          <p:nvPr/>
        </p:nvGrpSpPr>
        <p:grpSpPr>
          <a:xfrm>
            <a:off x="10479372" y="0"/>
            <a:ext cx="1712628" cy="1015663"/>
            <a:chOff x="13226556" y="1171042"/>
            <a:chExt cx="1712628" cy="1015663"/>
          </a:xfrm>
        </p:grpSpPr>
        <p:sp>
          <p:nvSpPr>
            <p:cNvPr id="638" name="Google Shape;638;p30"/>
            <p:cNvSpPr/>
            <p:nvPr/>
          </p:nvSpPr>
          <p:spPr>
            <a:xfrm>
              <a:off x="13226556" y="1171042"/>
              <a:ext cx="1712628" cy="1015663"/>
            </a:xfrm>
            <a:prstGeom prst="rect">
              <a:avLst/>
            </a:prstGeom>
            <a:solidFill>
              <a:srgbClr val="0070C0"/>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aphicFrame>
          <p:nvGraphicFramePr>
            <p:cNvPr id="639" name="Google Shape;639;p30"/>
            <p:cNvGraphicFramePr/>
            <p:nvPr/>
          </p:nvGraphicFramePr>
          <p:xfrm>
            <a:off x="13351740" y="1212839"/>
            <a:ext cx="1587444" cy="857264"/>
          </p:xfrm>
          <a:graphic>
            <a:graphicData uri="http://schemas.openxmlformats.org/presentationml/2006/ole">
              <mc:AlternateContent xmlns:mc="http://schemas.openxmlformats.org/markup-compatibility/2006">
                <mc:Choice xmlns:v="urn:schemas-microsoft-com:vml" Requires="v">
                  <p:oleObj r:id="rId4" imgW="1587444" imgH="857264" progId="CorelDRAW.Graphic.10">
                    <p:embed/>
                  </p:oleObj>
                </mc:Choice>
                <mc:Fallback>
                  <p:oleObj r:id="rId4" imgW="1587444" imgH="857264" progId="CorelDRAW.Graphic.10">
                    <p:embed/>
                    <p:pic>
                      <p:nvPicPr>
                        <p:cNvPr id="639" name="Google Shape;639;p30"/>
                        <p:cNvPicPr preferRelativeResize="0"/>
                        <p:nvPr/>
                      </p:nvPicPr>
                      <p:blipFill rotWithShape="1">
                        <a:blip r:embed="rId5">
                          <a:alphaModFix/>
                        </a:blip>
                        <a:srcRect/>
                        <a:stretch/>
                      </p:blipFill>
                      <p:spPr>
                        <a:xfrm>
                          <a:off x="13351740" y="1212839"/>
                          <a:ext cx="1587444" cy="857264"/>
                        </a:xfrm>
                        <a:prstGeom prst="rect">
                          <a:avLst/>
                        </a:prstGeom>
                        <a:noFill/>
                        <a:ln>
                          <a:noFill/>
                        </a:ln>
                      </p:spPr>
                    </p:pic>
                  </p:oleObj>
                </mc:Fallback>
              </mc:AlternateContent>
            </a:graphicData>
          </a:graphic>
        </p:graphicFrame>
      </p:grpSp>
      <p:sp>
        <p:nvSpPr>
          <p:cNvPr id="640" name="Google Shape;640;p30"/>
          <p:cNvSpPr txBox="1"/>
          <p:nvPr/>
        </p:nvSpPr>
        <p:spPr>
          <a:xfrm>
            <a:off x="3055545" y="3251124"/>
            <a:ext cx="614730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Times New Roman"/>
              <a:buNone/>
            </a:pPr>
            <a:r>
              <a:rPr lang="es-CO" sz="1800" b="0" i="0" u="none" strike="noStrike" cap="none">
                <a:solidFill>
                  <a:srgbClr val="000000"/>
                </a:solidFill>
                <a:latin typeface="Times New Roman"/>
                <a:ea typeface="Times New Roman"/>
                <a:cs typeface="Times New Roman"/>
                <a:sym typeface="Times New Roman"/>
              </a:rPr>
              <a:t> </a:t>
            </a:r>
            <a:endParaRPr sz="1800" b="0" i="0" u="none" strike="noStrike" cap="none">
              <a:solidFill>
                <a:srgbClr val="000000"/>
              </a:solidFill>
              <a:latin typeface="Calibri"/>
              <a:ea typeface="Calibri"/>
              <a:cs typeface="Calibri"/>
              <a:sym typeface="Calibri"/>
            </a:endParaRPr>
          </a:p>
        </p:txBody>
      </p:sp>
      <p:sp>
        <p:nvSpPr>
          <p:cNvPr id="641" name="Google Shape;641;p30"/>
          <p:cNvSpPr txBox="1"/>
          <p:nvPr/>
        </p:nvSpPr>
        <p:spPr>
          <a:xfrm>
            <a:off x="3055545" y="3251124"/>
            <a:ext cx="614730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Times New Roman"/>
              <a:buNone/>
            </a:pPr>
            <a:r>
              <a:rPr lang="es-CO" sz="1800" b="0" i="0" u="none" strike="noStrike" cap="none">
                <a:solidFill>
                  <a:srgbClr val="000000"/>
                </a:solidFill>
                <a:latin typeface="Times New Roman"/>
                <a:ea typeface="Times New Roman"/>
                <a:cs typeface="Times New Roman"/>
                <a:sym typeface="Times New Roman"/>
              </a:rPr>
              <a:t> </a:t>
            </a:r>
            <a:endParaRPr sz="1800" b="0" i="0" u="none" strike="noStrike" cap="none">
              <a:solidFill>
                <a:srgbClr val="000000"/>
              </a:solidFill>
              <a:latin typeface="Calibri"/>
              <a:ea typeface="Calibri"/>
              <a:cs typeface="Calibri"/>
              <a:sym typeface="Calibri"/>
            </a:endParaRPr>
          </a:p>
        </p:txBody>
      </p:sp>
      <p:sp>
        <p:nvSpPr>
          <p:cNvPr id="642" name="Google Shape;642;p30"/>
          <p:cNvSpPr txBox="1"/>
          <p:nvPr/>
        </p:nvSpPr>
        <p:spPr>
          <a:xfrm>
            <a:off x="2789009" y="529729"/>
            <a:ext cx="6139542" cy="36933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Calibri"/>
              <a:buNone/>
            </a:pPr>
            <a:r>
              <a:rPr lang="es-CO" sz="1800" b="1" i="0" u="none" strike="noStrike" cap="none">
                <a:solidFill>
                  <a:srgbClr val="000000"/>
                </a:solidFill>
                <a:latin typeface="Calibri"/>
                <a:ea typeface="Calibri"/>
                <a:cs typeface="Calibri"/>
                <a:sym typeface="Calibri"/>
              </a:rPr>
              <a:t>Lineamientos con su caja de herramientas</a:t>
            </a:r>
            <a:endParaRPr sz="1800" b="1" i="0" u="none" strike="noStrike" cap="none">
              <a:solidFill>
                <a:srgbClr val="000000"/>
              </a:solidFill>
              <a:latin typeface="Calibri"/>
              <a:ea typeface="Calibri"/>
              <a:cs typeface="Calibri"/>
              <a:sym typeface="Calibri"/>
            </a:endParaRPr>
          </a:p>
        </p:txBody>
      </p:sp>
      <p:sp>
        <p:nvSpPr>
          <p:cNvPr id="643" name="Google Shape;643;p30"/>
          <p:cNvSpPr txBox="1"/>
          <p:nvPr/>
        </p:nvSpPr>
        <p:spPr>
          <a:xfrm>
            <a:off x="722763" y="1600511"/>
            <a:ext cx="613847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Calibri"/>
              <a:buNone/>
            </a:pPr>
            <a:r>
              <a:rPr lang="es-CO" sz="2400" b="1" i="0" u="none" strike="noStrike" cap="none">
                <a:solidFill>
                  <a:srgbClr val="000000"/>
                </a:solidFill>
                <a:latin typeface="Calibri"/>
                <a:ea typeface="Calibri"/>
                <a:cs typeface="Calibri"/>
                <a:sym typeface="Calibri"/>
              </a:rPr>
              <a:t>El Gasto Público en Niñez está compuesto por</a:t>
            </a:r>
            <a:endParaRPr sz="2400" b="1" i="0" u="none" strike="noStrike" cap="none">
              <a:solidFill>
                <a:srgbClr val="000000"/>
              </a:solidFill>
              <a:latin typeface="Calibri"/>
              <a:ea typeface="Calibri"/>
              <a:cs typeface="Calibri"/>
              <a:sym typeface="Calibri"/>
            </a:endParaRPr>
          </a:p>
        </p:txBody>
      </p:sp>
      <p:pic>
        <p:nvPicPr>
          <p:cNvPr id="644" name="Google Shape;644;p30" descr="Diagrama&#10;&#10;Descripción generada automáticamente"/>
          <p:cNvPicPr preferRelativeResize="0"/>
          <p:nvPr/>
        </p:nvPicPr>
        <p:blipFill rotWithShape="1">
          <a:blip r:embed="rId6">
            <a:alphaModFix/>
          </a:blip>
          <a:srcRect l="49365"/>
          <a:stretch/>
        </p:blipFill>
        <p:spPr>
          <a:xfrm>
            <a:off x="7354555" y="2245133"/>
            <a:ext cx="4599121" cy="3854321"/>
          </a:xfrm>
          <a:prstGeom prst="rect">
            <a:avLst/>
          </a:prstGeom>
          <a:noFill/>
          <a:ln>
            <a:noFill/>
          </a:ln>
        </p:spPr>
      </p:pic>
      <p:sp>
        <p:nvSpPr>
          <p:cNvPr id="645" name="Google Shape;645;p30"/>
          <p:cNvSpPr/>
          <p:nvPr/>
        </p:nvSpPr>
        <p:spPr>
          <a:xfrm>
            <a:off x="722763" y="2378470"/>
            <a:ext cx="5809821" cy="655995"/>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800"/>
              <a:buFont typeface="Calibri"/>
              <a:buNone/>
            </a:pPr>
            <a:r>
              <a:rPr lang="es-CO" sz="1800" b="0" i="0" u="none" strike="noStrike" cap="none">
                <a:solidFill>
                  <a:srgbClr val="72BF44"/>
                </a:solidFill>
                <a:latin typeface="Calibri"/>
                <a:ea typeface="Calibri"/>
                <a:cs typeface="Calibri"/>
                <a:sym typeface="Calibri"/>
              </a:rPr>
              <a:t>Gasto específico: </a:t>
            </a:r>
            <a:r>
              <a:rPr lang="es-CO" sz="1800" b="0" i="0" u="none" strike="noStrike" cap="none">
                <a:solidFill>
                  <a:srgbClr val="3A3838"/>
                </a:solidFill>
                <a:latin typeface="Calibri"/>
                <a:ea typeface="Calibri"/>
                <a:cs typeface="Calibri"/>
                <a:sym typeface="Calibri"/>
              </a:rPr>
              <a:t>hace referencia a los gastos que se hacen directamente en las atenciones a los niños niñas y adolescentes como el PAE, matrículas, atención en salud, etc.</a:t>
            </a:r>
            <a:endParaRPr/>
          </a:p>
        </p:txBody>
      </p:sp>
      <p:sp>
        <p:nvSpPr>
          <p:cNvPr id="646" name="Google Shape;646;p30"/>
          <p:cNvSpPr/>
          <p:nvPr/>
        </p:nvSpPr>
        <p:spPr>
          <a:xfrm>
            <a:off x="685829" y="3567086"/>
            <a:ext cx="5809821" cy="655995"/>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800"/>
              <a:buFont typeface="Calibri"/>
              <a:buNone/>
            </a:pPr>
            <a:r>
              <a:rPr lang="es-CO" sz="1800" b="0" i="0" u="none" strike="noStrike" cap="none">
                <a:solidFill>
                  <a:srgbClr val="72BF44"/>
                </a:solidFill>
                <a:latin typeface="Calibri"/>
                <a:ea typeface="Calibri"/>
                <a:cs typeface="Calibri"/>
                <a:sym typeface="Calibri"/>
              </a:rPr>
              <a:t>Gasto agentico: </a:t>
            </a:r>
            <a:r>
              <a:rPr lang="es-CO" sz="1800" b="0" i="0" u="none" strike="noStrike" cap="none">
                <a:solidFill>
                  <a:srgbClr val="3A3838"/>
                </a:solidFill>
                <a:latin typeface="Calibri"/>
                <a:ea typeface="Calibri"/>
                <a:cs typeface="Calibri"/>
                <a:sym typeface="Calibri"/>
              </a:rPr>
              <a:t>se refiere a los gastos realizados para el fortalecimiento a los agentes que intervienen en la garantía de derechos de los niños, niñas y adolescentes, como por ejemplo, las capacitaciones a los profesores y actividades de bienestar para estos agentes.</a:t>
            </a:r>
            <a:endParaRPr/>
          </a:p>
        </p:txBody>
      </p:sp>
      <p:sp>
        <p:nvSpPr>
          <p:cNvPr id="647" name="Google Shape;647;p30"/>
          <p:cNvSpPr/>
          <p:nvPr/>
        </p:nvSpPr>
        <p:spPr>
          <a:xfrm>
            <a:off x="641479" y="5157609"/>
            <a:ext cx="5809821" cy="655995"/>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800"/>
              <a:buFont typeface="Calibri"/>
              <a:buNone/>
            </a:pPr>
            <a:r>
              <a:rPr lang="es-CO" sz="1800" b="0" i="0" u="none" strike="noStrike" cap="none">
                <a:solidFill>
                  <a:srgbClr val="72BF44"/>
                </a:solidFill>
                <a:latin typeface="Calibri"/>
                <a:ea typeface="Calibri"/>
                <a:cs typeface="Calibri"/>
                <a:sym typeface="Calibri"/>
              </a:rPr>
              <a:t>Gasto en bienes públicos: </a:t>
            </a:r>
            <a:r>
              <a:rPr lang="es-CO" sz="1800" b="0" i="0" u="none" strike="noStrike" cap="none">
                <a:solidFill>
                  <a:srgbClr val="3A3838"/>
                </a:solidFill>
                <a:latin typeface="Calibri"/>
                <a:ea typeface="Calibri"/>
                <a:cs typeface="Calibri"/>
                <a:sym typeface="Calibri"/>
              </a:rPr>
              <a:t>estos gastos tienen que ver principalmente en infraestructura que beneficia a los niños, niñas y adolescentes como colegios, jardines infantiles, parques públicos, etc.</a:t>
            </a:r>
            <a:endParaRPr/>
          </a:p>
        </p:txBody>
      </p:sp>
      <p:sp>
        <p:nvSpPr>
          <p:cNvPr id="648" name="Google Shape;648;p30"/>
          <p:cNvSpPr txBox="1"/>
          <p:nvPr/>
        </p:nvSpPr>
        <p:spPr>
          <a:xfrm>
            <a:off x="8093767" y="1415845"/>
            <a:ext cx="312069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030A0"/>
              </a:buClr>
              <a:buSzPts val="1800"/>
              <a:buFont typeface="Calibri"/>
              <a:buNone/>
            </a:pPr>
            <a:r>
              <a:rPr lang="es-CO" sz="1800" b="1" i="0" u="none" strike="noStrike" cap="none">
                <a:solidFill>
                  <a:srgbClr val="7030A0"/>
                </a:solidFill>
                <a:latin typeface="Calibri"/>
                <a:ea typeface="Calibri"/>
                <a:cs typeface="Calibri"/>
                <a:sym typeface="Calibri"/>
              </a:rPr>
              <a:t>Sectores identificados en el gasto en niñez</a:t>
            </a:r>
            <a:endParaRPr sz="1800" b="1" i="0" u="none" strike="noStrike" cap="none">
              <a:solidFill>
                <a:srgbClr val="7030A0"/>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31"/>
          <p:cNvSpPr txBox="1"/>
          <p:nvPr/>
        </p:nvSpPr>
        <p:spPr>
          <a:xfrm>
            <a:off x="887518" y="73171"/>
            <a:ext cx="1776307" cy="830997"/>
          </a:xfrm>
          <a:prstGeom prst="rect">
            <a:avLst/>
          </a:prstGeom>
          <a:solidFill>
            <a:srgbClr val="2F549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800"/>
              <a:buFont typeface="Calibri"/>
              <a:buNone/>
            </a:pPr>
            <a:r>
              <a:rPr lang="es-CO" sz="4800" b="1" i="0" u="none" strike="noStrike" cap="none">
                <a:solidFill>
                  <a:srgbClr val="FFFFFF"/>
                </a:solidFill>
                <a:latin typeface="Calibri"/>
                <a:ea typeface="Calibri"/>
                <a:cs typeface="Calibri"/>
                <a:sym typeface="Calibri"/>
              </a:rPr>
              <a:t>Fase 2</a:t>
            </a:r>
            <a:endParaRPr/>
          </a:p>
        </p:txBody>
      </p:sp>
      <p:sp>
        <p:nvSpPr>
          <p:cNvPr id="655" name="Google Shape;655;p31"/>
          <p:cNvSpPr txBox="1"/>
          <p:nvPr/>
        </p:nvSpPr>
        <p:spPr>
          <a:xfrm>
            <a:off x="2820818" y="73171"/>
            <a:ext cx="7595962" cy="55399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70C0"/>
              </a:buClr>
              <a:buSzPts val="3000"/>
              <a:buFont typeface="Avenir"/>
              <a:buNone/>
            </a:pPr>
            <a:r>
              <a:rPr lang="es-CO" sz="3000" b="0" i="0" u="none" strike="noStrike" cap="none">
                <a:solidFill>
                  <a:srgbClr val="0070C0"/>
                </a:solidFill>
                <a:latin typeface="Avenir"/>
                <a:ea typeface="Avenir"/>
                <a:cs typeface="Avenir"/>
                <a:sym typeface="Avenir"/>
              </a:rPr>
              <a:t>Análisis del Gasto Público en niñez</a:t>
            </a:r>
            <a:endParaRPr sz="3000" b="0" i="0" u="none" strike="noStrike" cap="none">
              <a:solidFill>
                <a:srgbClr val="0070C0"/>
              </a:solidFill>
              <a:latin typeface="Avenir"/>
              <a:ea typeface="Avenir"/>
              <a:cs typeface="Avenir"/>
              <a:sym typeface="Avenir"/>
            </a:endParaRPr>
          </a:p>
        </p:txBody>
      </p:sp>
      <p:sp>
        <p:nvSpPr>
          <p:cNvPr id="656" name="Google Shape;656;p31"/>
          <p:cNvSpPr/>
          <p:nvPr/>
        </p:nvSpPr>
        <p:spPr>
          <a:xfrm>
            <a:off x="1" y="6624957"/>
            <a:ext cx="12278600" cy="318984"/>
          </a:xfrm>
          <a:prstGeom prst="rect">
            <a:avLst/>
          </a:prstGeom>
          <a:solidFill>
            <a:srgbClr val="0070C0">
              <a:alpha val="1254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657" name="Google Shape;657;p31"/>
          <p:cNvPicPr preferRelativeResize="0"/>
          <p:nvPr/>
        </p:nvPicPr>
        <p:blipFill rotWithShape="1">
          <a:blip r:embed="rId3">
            <a:alphaModFix/>
          </a:blip>
          <a:srcRect l="38064" t="23366" r="39261" b="35414"/>
          <a:stretch/>
        </p:blipFill>
        <p:spPr>
          <a:xfrm>
            <a:off x="0" y="233043"/>
            <a:ext cx="1282959" cy="1308123"/>
          </a:xfrm>
          <a:prstGeom prst="rect">
            <a:avLst/>
          </a:prstGeom>
          <a:noFill/>
          <a:ln>
            <a:noFill/>
          </a:ln>
        </p:spPr>
      </p:pic>
      <p:grpSp>
        <p:nvGrpSpPr>
          <p:cNvPr id="658" name="Google Shape;658;p31"/>
          <p:cNvGrpSpPr/>
          <p:nvPr/>
        </p:nvGrpSpPr>
        <p:grpSpPr>
          <a:xfrm>
            <a:off x="10479372" y="0"/>
            <a:ext cx="1712628" cy="1015663"/>
            <a:chOff x="13226556" y="1171042"/>
            <a:chExt cx="1712628" cy="1015663"/>
          </a:xfrm>
        </p:grpSpPr>
        <p:sp>
          <p:nvSpPr>
            <p:cNvPr id="659" name="Google Shape;659;p31"/>
            <p:cNvSpPr/>
            <p:nvPr/>
          </p:nvSpPr>
          <p:spPr>
            <a:xfrm>
              <a:off x="13226556" y="1171042"/>
              <a:ext cx="1712628" cy="1015663"/>
            </a:xfrm>
            <a:prstGeom prst="rect">
              <a:avLst/>
            </a:prstGeom>
            <a:solidFill>
              <a:srgbClr val="0070C0"/>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aphicFrame>
          <p:nvGraphicFramePr>
            <p:cNvPr id="660" name="Google Shape;660;p31"/>
            <p:cNvGraphicFramePr/>
            <p:nvPr/>
          </p:nvGraphicFramePr>
          <p:xfrm>
            <a:off x="13351740" y="1212839"/>
            <a:ext cx="1587444" cy="857264"/>
          </p:xfrm>
          <a:graphic>
            <a:graphicData uri="http://schemas.openxmlformats.org/presentationml/2006/ole">
              <mc:AlternateContent xmlns:mc="http://schemas.openxmlformats.org/markup-compatibility/2006">
                <mc:Choice xmlns:v="urn:schemas-microsoft-com:vml" Requires="v">
                  <p:oleObj r:id="rId4" imgW="1587444" imgH="857264" progId="CorelDRAW.Graphic.10">
                    <p:embed/>
                  </p:oleObj>
                </mc:Choice>
                <mc:Fallback>
                  <p:oleObj r:id="rId4" imgW="1587444" imgH="857264" progId="CorelDRAW.Graphic.10">
                    <p:embed/>
                    <p:pic>
                      <p:nvPicPr>
                        <p:cNvPr id="660" name="Google Shape;660;p31"/>
                        <p:cNvPicPr preferRelativeResize="0"/>
                        <p:nvPr/>
                      </p:nvPicPr>
                      <p:blipFill rotWithShape="1">
                        <a:blip r:embed="rId5">
                          <a:alphaModFix/>
                        </a:blip>
                        <a:srcRect/>
                        <a:stretch/>
                      </p:blipFill>
                      <p:spPr>
                        <a:xfrm>
                          <a:off x="13351740" y="1212839"/>
                          <a:ext cx="1587444" cy="857264"/>
                        </a:xfrm>
                        <a:prstGeom prst="rect">
                          <a:avLst/>
                        </a:prstGeom>
                        <a:noFill/>
                        <a:ln>
                          <a:noFill/>
                        </a:ln>
                      </p:spPr>
                    </p:pic>
                  </p:oleObj>
                </mc:Fallback>
              </mc:AlternateContent>
            </a:graphicData>
          </a:graphic>
        </p:graphicFrame>
      </p:grpSp>
      <p:sp>
        <p:nvSpPr>
          <p:cNvPr id="661" name="Google Shape;661;p31"/>
          <p:cNvSpPr txBox="1"/>
          <p:nvPr/>
        </p:nvSpPr>
        <p:spPr>
          <a:xfrm>
            <a:off x="2789009" y="529729"/>
            <a:ext cx="6139542" cy="36933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Calibri"/>
              <a:buNone/>
            </a:pPr>
            <a:r>
              <a:rPr lang="es-CO" sz="1800" b="1" i="0" u="none" strike="noStrike" cap="none">
                <a:solidFill>
                  <a:srgbClr val="000000"/>
                </a:solidFill>
                <a:latin typeface="Calibri"/>
                <a:ea typeface="Calibri"/>
                <a:cs typeface="Calibri"/>
                <a:sym typeface="Calibri"/>
              </a:rPr>
              <a:t>Lineamientos con su caja de herramientas</a:t>
            </a:r>
            <a:endParaRPr sz="1800" b="1" i="0" u="none" strike="noStrike" cap="none">
              <a:solidFill>
                <a:srgbClr val="000000"/>
              </a:solidFill>
              <a:latin typeface="Calibri"/>
              <a:ea typeface="Calibri"/>
              <a:cs typeface="Calibri"/>
              <a:sym typeface="Calibri"/>
            </a:endParaRPr>
          </a:p>
        </p:txBody>
      </p:sp>
      <p:sp>
        <p:nvSpPr>
          <p:cNvPr id="662" name="Google Shape;662;p31"/>
          <p:cNvSpPr txBox="1"/>
          <p:nvPr/>
        </p:nvSpPr>
        <p:spPr>
          <a:xfrm>
            <a:off x="326686" y="2989313"/>
            <a:ext cx="3091072"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Calibri"/>
              <a:buNone/>
            </a:pPr>
            <a:r>
              <a:rPr lang="es-CO" sz="2400" b="1" i="0" u="none" strike="noStrike" cap="none">
                <a:solidFill>
                  <a:srgbClr val="000000"/>
                </a:solidFill>
                <a:latin typeface="Calibri"/>
                <a:ea typeface="Calibri"/>
                <a:cs typeface="Calibri"/>
                <a:sym typeface="Calibri"/>
              </a:rPr>
              <a:t>La Mesa Nacional de Gasto Público en Niñez</a:t>
            </a:r>
            <a:endParaRPr sz="2400" b="1" i="0" u="none" strike="noStrike" cap="none">
              <a:solidFill>
                <a:srgbClr val="000000"/>
              </a:solidFill>
              <a:latin typeface="Calibri"/>
              <a:ea typeface="Calibri"/>
              <a:cs typeface="Calibri"/>
              <a:sym typeface="Calibri"/>
            </a:endParaRPr>
          </a:p>
        </p:txBody>
      </p:sp>
      <p:sp>
        <p:nvSpPr>
          <p:cNvPr id="663" name="Google Shape;663;p31"/>
          <p:cNvSpPr txBox="1"/>
          <p:nvPr/>
        </p:nvSpPr>
        <p:spPr>
          <a:xfrm>
            <a:off x="4886794" y="1783830"/>
            <a:ext cx="6760099" cy="64633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Calibri"/>
              <a:buNone/>
            </a:pPr>
            <a:r>
              <a:rPr lang="es-CO" sz="1800" b="0" i="0" u="none" strike="noStrike" cap="none">
                <a:solidFill>
                  <a:srgbClr val="000000"/>
                </a:solidFill>
                <a:latin typeface="Calibri"/>
                <a:ea typeface="Calibri"/>
                <a:cs typeface="Calibri"/>
                <a:sym typeface="Calibri"/>
              </a:rPr>
              <a:t>Elaboró y aprobó las orientaciones para el análisis de gasto público en niñez que están contenidos en el Lineamiento y la </a:t>
            </a:r>
            <a:r>
              <a:rPr lang="es-CO" sz="1800" b="1" i="0" u="none" strike="noStrike" cap="none">
                <a:solidFill>
                  <a:srgbClr val="000000"/>
                </a:solidFill>
                <a:latin typeface="Calibri"/>
                <a:ea typeface="Calibri"/>
                <a:cs typeface="Calibri"/>
                <a:sym typeface="Calibri"/>
              </a:rPr>
              <a:t>Guía 2.3</a:t>
            </a:r>
            <a:endParaRPr/>
          </a:p>
        </p:txBody>
      </p:sp>
      <p:sp>
        <p:nvSpPr>
          <p:cNvPr id="664" name="Google Shape;664;p31"/>
          <p:cNvSpPr txBox="1"/>
          <p:nvPr/>
        </p:nvSpPr>
        <p:spPr>
          <a:xfrm>
            <a:off x="4886794" y="2646775"/>
            <a:ext cx="6760099" cy="64633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Calibri"/>
              <a:buNone/>
            </a:pPr>
            <a:r>
              <a:rPr lang="es-CO" sz="1800" b="0" i="0" u="none" strike="noStrike" cap="none">
                <a:solidFill>
                  <a:srgbClr val="000000"/>
                </a:solidFill>
                <a:latin typeface="Calibri"/>
                <a:ea typeface="Calibri"/>
                <a:cs typeface="Calibri"/>
                <a:sym typeface="Calibri"/>
              </a:rPr>
              <a:t>Realizó los cálculos con base a la metodología aprobada para facilitar el análisis de los territorios, y los puso a disposición a través del SUIN.</a:t>
            </a:r>
            <a:endParaRPr/>
          </a:p>
        </p:txBody>
      </p:sp>
      <p:sp>
        <p:nvSpPr>
          <p:cNvPr id="665" name="Google Shape;665;p31"/>
          <p:cNvSpPr txBox="1"/>
          <p:nvPr/>
        </p:nvSpPr>
        <p:spPr>
          <a:xfrm>
            <a:off x="4886794" y="3522627"/>
            <a:ext cx="6760099" cy="120032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Calibri"/>
              <a:buNone/>
            </a:pPr>
            <a:r>
              <a:rPr lang="es-CO" sz="1800" b="0" i="0" u="none" strike="noStrike" cap="none">
                <a:solidFill>
                  <a:srgbClr val="000000"/>
                </a:solidFill>
                <a:latin typeface="Calibri"/>
                <a:ea typeface="Calibri"/>
                <a:cs typeface="Calibri"/>
                <a:sym typeface="Calibri"/>
              </a:rPr>
              <a:t>Tomó como fuente de información para los cálculos la información reportada en el Formulario Único Territorial (FUT) y la Categoría Única de Información del Presupuesto Ordinario (CUIPO) de la Contaduría General de la Nación (CGN) a partir de la vigencia 2021.</a:t>
            </a:r>
            <a:endParaRPr sz="1800" b="0" i="0" u="none" strike="noStrike" cap="none">
              <a:solidFill>
                <a:srgbClr val="000000"/>
              </a:solidFill>
              <a:latin typeface="Calibri"/>
              <a:ea typeface="Calibri"/>
              <a:cs typeface="Calibri"/>
              <a:sym typeface="Calibri"/>
            </a:endParaRPr>
          </a:p>
        </p:txBody>
      </p:sp>
      <p:sp>
        <p:nvSpPr>
          <p:cNvPr id="666" name="Google Shape;666;p31"/>
          <p:cNvSpPr txBox="1"/>
          <p:nvPr/>
        </p:nvSpPr>
        <p:spPr>
          <a:xfrm>
            <a:off x="4886794" y="5014574"/>
            <a:ext cx="6683581" cy="968278"/>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800"/>
              <a:buFont typeface="Calibri"/>
              <a:buNone/>
            </a:pPr>
            <a:r>
              <a:rPr lang="es-CO" sz="1800" b="0" i="0" u="none" strike="noStrike" cap="none">
                <a:solidFill>
                  <a:srgbClr val="000000"/>
                </a:solidFill>
                <a:latin typeface="Calibri"/>
                <a:ea typeface="Calibri"/>
                <a:cs typeface="Calibri"/>
                <a:sym typeface="Calibri"/>
              </a:rPr>
              <a:t>También se tuvo en cuenta la información del Trazador Presupuestal en Niñez para las vigencias 2021 y 2022 la cual se puede consultar en el Sistema Unificado de Inversión y Finanzas Públicas (SUIFP) del DNP</a:t>
            </a:r>
            <a:endParaRPr/>
          </a:p>
        </p:txBody>
      </p:sp>
      <p:pic>
        <p:nvPicPr>
          <p:cNvPr id="667" name="Google Shape;667;p31" descr="How to Make a Check Icon"/>
          <p:cNvPicPr preferRelativeResize="0"/>
          <p:nvPr/>
        </p:nvPicPr>
        <p:blipFill rotWithShape="1">
          <a:blip r:embed="rId6">
            <a:alphaModFix/>
          </a:blip>
          <a:srcRect/>
          <a:stretch/>
        </p:blipFill>
        <p:spPr>
          <a:xfrm>
            <a:off x="3932132" y="1783830"/>
            <a:ext cx="819750" cy="617224"/>
          </a:xfrm>
          <a:prstGeom prst="rect">
            <a:avLst/>
          </a:prstGeom>
          <a:noFill/>
          <a:ln>
            <a:noFill/>
          </a:ln>
        </p:spPr>
      </p:pic>
      <p:pic>
        <p:nvPicPr>
          <p:cNvPr id="668" name="Google Shape;668;p31" descr="How to Make a Check Icon"/>
          <p:cNvPicPr preferRelativeResize="0"/>
          <p:nvPr/>
        </p:nvPicPr>
        <p:blipFill rotWithShape="1">
          <a:blip r:embed="rId6">
            <a:alphaModFix/>
          </a:blip>
          <a:srcRect/>
          <a:stretch/>
        </p:blipFill>
        <p:spPr>
          <a:xfrm>
            <a:off x="3932132" y="2864050"/>
            <a:ext cx="819750" cy="617224"/>
          </a:xfrm>
          <a:prstGeom prst="rect">
            <a:avLst/>
          </a:prstGeom>
          <a:noFill/>
          <a:ln>
            <a:noFill/>
          </a:ln>
        </p:spPr>
      </p:pic>
      <p:pic>
        <p:nvPicPr>
          <p:cNvPr id="669" name="Google Shape;669;p31" descr="How to Make a Check Icon"/>
          <p:cNvPicPr preferRelativeResize="0"/>
          <p:nvPr/>
        </p:nvPicPr>
        <p:blipFill rotWithShape="1">
          <a:blip r:embed="rId6">
            <a:alphaModFix/>
          </a:blip>
          <a:srcRect/>
          <a:stretch/>
        </p:blipFill>
        <p:spPr>
          <a:xfrm>
            <a:off x="3932132" y="3944270"/>
            <a:ext cx="819750" cy="617224"/>
          </a:xfrm>
          <a:prstGeom prst="rect">
            <a:avLst/>
          </a:prstGeom>
          <a:noFill/>
          <a:ln>
            <a:noFill/>
          </a:ln>
        </p:spPr>
      </p:pic>
      <p:pic>
        <p:nvPicPr>
          <p:cNvPr id="670" name="Google Shape;670;p31" descr="How to Make a Check Icon"/>
          <p:cNvPicPr preferRelativeResize="0"/>
          <p:nvPr/>
        </p:nvPicPr>
        <p:blipFill rotWithShape="1">
          <a:blip r:embed="rId6">
            <a:alphaModFix/>
          </a:blip>
          <a:srcRect/>
          <a:stretch/>
        </p:blipFill>
        <p:spPr>
          <a:xfrm>
            <a:off x="3932132" y="5024490"/>
            <a:ext cx="819750" cy="61722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32"/>
          <p:cNvSpPr txBox="1"/>
          <p:nvPr/>
        </p:nvSpPr>
        <p:spPr>
          <a:xfrm>
            <a:off x="887518" y="73171"/>
            <a:ext cx="1776307" cy="830997"/>
          </a:xfrm>
          <a:prstGeom prst="rect">
            <a:avLst/>
          </a:prstGeom>
          <a:solidFill>
            <a:srgbClr val="2F549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800"/>
              <a:buFont typeface="Calibri"/>
              <a:buNone/>
            </a:pPr>
            <a:r>
              <a:rPr lang="es-CO" sz="4800" b="1" i="0" u="none" strike="noStrike" cap="none">
                <a:solidFill>
                  <a:srgbClr val="FFFFFF"/>
                </a:solidFill>
                <a:latin typeface="Calibri"/>
                <a:ea typeface="Calibri"/>
                <a:cs typeface="Calibri"/>
                <a:sym typeface="Calibri"/>
              </a:rPr>
              <a:t>Fase 2</a:t>
            </a:r>
            <a:endParaRPr/>
          </a:p>
        </p:txBody>
      </p:sp>
      <p:sp>
        <p:nvSpPr>
          <p:cNvPr id="677" name="Google Shape;677;p32"/>
          <p:cNvSpPr txBox="1"/>
          <p:nvPr/>
        </p:nvSpPr>
        <p:spPr>
          <a:xfrm>
            <a:off x="2820818" y="73171"/>
            <a:ext cx="7595962" cy="55399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70C0"/>
              </a:buClr>
              <a:buSzPts val="3000"/>
              <a:buFont typeface="Avenir"/>
              <a:buNone/>
            </a:pPr>
            <a:r>
              <a:rPr lang="es-CO" sz="3000" b="0" i="0" u="none" strike="noStrike" cap="none">
                <a:solidFill>
                  <a:srgbClr val="0070C0"/>
                </a:solidFill>
                <a:latin typeface="Avenir"/>
                <a:ea typeface="Avenir"/>
                <a:cs typeface="Avenir"/>
                <a:sym typeface="Avenir"/>
              </a:rPr>
              <a:t>Análisis del Gasto Público en niñez</a:t>
            </a:r>
            <a:endParaRPr sz="3000" b="0" i="0" u="none" strike="noStrike" cap="none">
              <a:solidFill>
                <a:srgbClr val="0070C0"/>
              </a:solidFill>
              <a:latin typeface="Avenir"/>
              <a:ea typeface="Avenir"/>
              <a:cs typeface="Avenir"/>
              <a:sym typeface="Avenir"/>
            </a:endParaRPr>
          </a:p>
        </p:txBody>
      </p:sp>
      <p:sp>
        <p:nvSpPr>
          <p:cNvPr id="678" name="Google Shape;678;p32"/>
          <p:cNvSpPr/>
          <p:nvPr/>
        </p:nvSpPr>
        <p:spPr>
          <a:xfrm>
            <a:off x="1" y="6624957"/>
            <a:ext cx="12278600" cy="318984"/>
          </a:xfrm>
          <a:prstGeom prst="rect">
            <a:avLst/>
          </a:prstGeom>
          <a:solidFill>
            <a:srgbClr val="0070C0">
              <a:alpha val="1254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679" name="Google Shape;679;p32"/>
          <p:cNvPicPr preferRelativeResize="0"/>
          <p:nvPr/>
        </p:nvPicPr>
        <p:blipFill rotWithShape="1">
          <a:blip r:embed="rId3">
            <a:alphaModFix/>
          </a:blip>
          <a:srcRect l="38064" t="23366" r="39261" b="35414"/>
          <a:stretch/>
        </p:blipFill>
        <p:spPr>
          <a:xfrm>
            <a:off x="0" y="233043"/>
            <a:ext cx="1282959" cy="1308123"/>
          </a:xfrm>
          <a:prstGeom prst="rect">
            <a:avLst/>
          </a:prstGeom>
          <a:noFill/>
          <a:ln>
            <a:noFill/>
          </a:ln>
        </p:spPr>
      </p:pic>
      <p:grpSp>
        <p:nvGrpSpPr>
          <p:cNvPr id="680" name="Google Shape;680;p32"/>
          <p:cNvGrpSpPr/>
          <p:nvPr/>
        </p:nvGrpSpPr>
        <p:grpSpPr>
          <a:xfrm>
            <a:off x="10479372" y="0"/>
            <a:ext cx="1712628" cy="1015663"/>
            <a:chOff x="13226556" y="1171042"/>
            <a:chExt cx="1712628" cy="1015663"/>
          </a:xfrm>
        </p:grpSpPr>
        <p:sp>
          <p:nvSpPr>
            <p:cNvPr id="681" name="Google Shape;681;p32"/>
            <p:cNvSpPr/>
            <p:nvPr/>
          </p:nvSpPr>
          <p:spPr>
            <a:xfrm>
              <a:off x="13226556" y="1171042"/>
              <a:ext cx="1712628" cy="1015663"/>
            </a:xfrm>
            <a:prstGeom prst="rect">
              <a:avLst/>
            </a:prstGeom>
            <a:solidFill>
              <a:srgbClr val="0070C0"/>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aphicFrame>
          <p:nvGraphicFramePr>
            <p:cNvPr id="682" name="Google Shape;682;p32"/>
            <p:cNvGraphicFramePr/>
            <p:nvPr/>
          </p:nvGraphicFramePr>
          <p:xfrm>
            <a:off x="13351740" y="1212839"/>
            <a:ext cx="1587444" cy="857264"/>
          </p:xfrm>
          <a:graphic>
            <a:graphicData uri="http://schemas.openxmlformats.org/presentationml/2006/ole">
              <mc:AlternateContent xmlns:mc="http://schemas.openxmlformats.org/markup-compatibility/2006">
                <mc:Choice xmlns:v="urn:schemas-microsoft-com:vml" Requires="v">
                  <p:oleObj r:id="rId4" imgW="1587444" imgH="857264" progId="CorelDRAW.Graphic.10">
                    <p:embed/>
                  </p:oleObj>
                </mc:Choice>
                <mc:Fallback>
                  <p:oleObj r:id="rId4" imgW="1587444" imgH="857264" progId="CorelDRAW.Graphic.10">
                    <p:embed/>
                    <p:pic>
                      <p:nvPicPr>
                        <p:cNvPr id="682" name="Google Shape;682;p32"/>
                        <p:cNvPicPr preferRelativeResize="0"/>
                        <p:nvPr/>
                      </p:nvPicPr>
                      <p:blipFill rotWithShape="1">
                        <a:blip r:embed="rId5">
                          <a:alphaModFix/>
                        </a:blip>
                        <a:srcRect/>
                        <a:stretch/>
                      </p:blipFill>
                      <p:spPr>
                        <a:xfrm>
                          <a:off x="13351740" y="1212839"/>
                          <a:ext cx="1587444" cy="857264"/>
                        </a:xfrm>
                        <a:prstGeom prst="rect">
                          <a:avLst/>
                        </a:prstGeom>
                        <a:noFill/>
                        <a:ln>
                          <a:noFill/>
                        </a:ln>
                      </p:spPr>
                    </p:pic>
                  </p:oleObj>
                </mc:Fallback>
              </mc:AlternateContent>
            </a:graphicData>
          </a:graphic>
        </p:graphicFrame>
      </p:grpSp>
      <p:sp>
        <p:nvSpPr>
          <p:cNvPr id="683" name="Google Shape;683;p32"/>
          <p:cNvSpPr txBox="1"/>
          <p:nvPr/>
        </p:nvSpPr>
        <p:spPr>
          <a:xfrm>
            <a:off x="3055545" y="3251124"/>
            <a:ext cx="614730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Times New Roman"/>
              <a:buNone/>
            </a:pPr>
            <a:r>
              <a:rPr lang="es-CO" sz="1800" b="0" i="0" u="none" strike="noStrike" cap="none">
                <a:solidFill>
                  <a:srgbClr val="000000"/>
                </a:solidFill>
                <a:latin typeface="Times New Roman"/>
                <a:ea typeface="Times New Roman"/>
                <a:cs typeface="Times New Roman"/>
                <a:sym typeface="Times New Roman"/>
              </a:rPr>
              <a:t> </a:t>
            </a:r>
            <a:endParaRPr sz="1800" b="0" i="0" u="none" strike="noStrike" cap="none">
              <a:solidFill>
                <a:srgbClr val="000000"/>
              </a:solidFill>
              <a:latin typeface="Calibri"/>
              <a:ea typeface="Calibri"/>
              <a:cs typeface="Calibri"/>
              <a:sym typeface="Calibri"/>
            </a:endParaRPr>
          </a:p>
        </p:txBody>
      </p:sp>
      <p:sp>
        <p:nvSpPr>
          <p:cNvPr id="684" name="Google Shape;684;p32"/>
          <p:cNvSpPr txBox="1"/>
          <p:nvPr/>
        </p:nvSpPr>
        <p:spPr>
          <a:xfrm>
            <a:off x="2789009" y="529729"/>
            <a:ext cx="6139542" cy="36933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Calibri"/>
              <a:buNone/>
            </a:pPr>
            <a:r>
              <a:rPr lang="es-CO" sz="1800" b="1" i="0" u="none" strike="noStrike" cap="none">
                <a:solidFill>
                  <a:srgbClr val="000000"/>
                </a:solidFill>
                <a:latin typeface="Calibri"/>
                <a:ea typeface="Calibri"/>
                <a:cs typeface="Calibri"/>
                <a:sym typeface="Calibri"/>
              </a:rPr>
              <a:t>Verificar la información Del territorio en el SUIN</a:t>
            </a:r>
            <a:endParaRPr/>
          </a:p>
        </p:txBody>
      </p:sp>
      <p:sp>
        <p:nvSpPr>
          <p:cNvPr id="685" name="Google Shape;685;p32"/>
          <p:cNvSpPr txBox="1"/>
          <p:nvPr/>
        </p:nvSpPr>
        <p:spPr>
          <a:xfrm>
            <a:off x="2238129" y="5935083"/>
            <a:ext cx="7211871"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s-CO" sz="1800" b="0" i="0" u="none" strike="noStrike" cap="none">
                <a:solidFill>
                  <a:srgbClr val="000000"/>
                </a:solidFill>
                <a:latin typeface="Calibri"/>
                <a:ea typeface="Calibri"/>
                <a:cs typeface="Calibri"/>
                <a:sym typeface="Calibri"/>
              </a:rPr>
              <a:t>Consultar en: </a:t>
            </a:r>
            <a:r>
              <a:rPr lang="es-CO" sz="1800" b="0" i="0" u="sng" strike="noStrike" cap="none">
                <a:solidFill>
                  <a:srgbClr val="00B0F0"/>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https://portalsuin.icbf.gov.co/sites/suin/lineamientos</a:t>
            </a:r>
            <a:endParaRPr sz="1800" b="0" i="0" u="none" strike="noStrike" cap="none">
              <a:solidFill>
                <a:srgbClr val="00B0F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B0F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B0F0"/>
              </a:solidFill>
              <a:latin typeface="Calibri"/>
              <a:ea typeface="Calibri"/>
              <a:cs typeface="Calibri"/>
              <a:sym typeface="Calibri"/>
            </a:endParaRPr>
          </a:p>
        </p:txBody>
      </p:sp>
      <p:pic>
        <p:nvPicPr>
          <p:cNvPr id="686" name="Google Shape;686;p32"/>
          <p:cNvPicPr preferRelativeResize="0"/>
          <p:nvPr/>
        </p:nvPicPr>
        <p:blipFill rotWithShape="1">
          <a:blip r:embed="rId7">
            <a:alphaModFix/>
          </a:blip>
          <a:srcRect/>
          <a:stretch/>
        </p:blipFill>
        <p:spPr>
          <a:xfrm>
            <a:off x="1232039" y="1309699"/>
            <a:ext cx="7686675" cy="4705350"/>
          </a:xfrm>
          <a:prstGeom prst="rect">
            <a:avLst/>
          </a:prstGeom>
          <a:noFill/>
          <a:ln>
            <a:noFill/>
          </a:ln>
        </p:spPr>
      </p:pic>
      <p:sp>
        <p:nvSpPr>
          <p:cNvPr id="687" name="Google Shape;687;p32" descr="Flecha: recto con relleno sólido"/>
          <p:cNvSpPr/>
          <p:nvPr/>
        </p:nvSpPr>
        <p:spPr>
          <a:xfrm>
            <a:off x="8342334" y="1541650"/>
            <a:ext cx="838226" cy="457200"/>
          </a:xfrm>
          <a:custGeom>
            <a:avLst/>
            <a:gdLst/>
            <a:ahLst/>
            <a:cxnLst/>
            <a:rect l="l" t="t" r="r" b="b"/>
            <a:pathLst>
              <a:path w="838226" h="457200" extrusionOk="0">
                <a:moveTo>
                  <a:pt x="228626" y="114300"/>
                </a:moveTo>
                <a:lnTo>
                  <a:pt x="228626" y="0"/>
                </a:lnTo>
                <a:lnTo>
                  <a:pt x="26" y="228600"/>
                </a:lnTo>
                <a:cubicBezTo>
                  <a:pt x="-2831" y="228600"/>
                  <a:pt x="228626" y="457200"/>
                  <a:pt x="228626" y="457200"/>
                </a:cubicBezTo>
                <a:lnTo>
                  <a:pt x="228626" y="342900"/>
                </a:lnTo>
                <a:lnTo>
                  <a:pt x="838226" y="228600"/>
                </a:lnTo>
                <a:lnTo>
                  <a:pt x="228626" y="114300"/>
                </a:lnTo>
                <a:close/>
              </a:path>
            </a:pathLst>
          </a:custGeom>
          <a:solidFill>
            <a:srgbClr val="A02A70"/>
          </a:solidFill>
          <a:ln w="9525" cap="flat" cmpd="sng">
            <a:solidFill>
              <a:srgbClr val="A02A7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88" name="Google Shape;688;p32"/>
          <p:cNvSpPr txBox="1"/>
          <p:nvPr/>
        </p:nvSpPr>
        <p:spPr>
          <a:xfrm>
            <a:off x="9382541" y="1422382"/>
            <a:ext cx="2568312"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0AD47"/>
              </a:buClr>
              <a:buSzPts val="2400"/>
              <a:buFont typeface="Calibri"/>
              <a:buNone/>
            </a:pPr>
            <a:r>
              <a:rPr lang="es-CO" sz="2400" b="1" i="0" u="none" strike="noStrike" cap="none">
                <a:solidFill>
                  <a:srgbClr val="70AD47"/>
                </a:solidFill>
                <a:latin typeface="Calibri"/>
                <a:ea typeface="Calibri"/>
                <a:cs typeface="Calibri"/>
                <a:sym typeface="Calibri"/>
              </a:rPr>
              <a:t>Seleccionar entidad territorial</a:t>
            </a:r>
            <a:endParaRPr sz="2400" b="1" i="0" u="none" strike="noStrike" cap="none">
              <a:solidFill>
                <a:srgbClr val="70AD47"/>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33"/>
          <p:cNvSpPr txBox="1"/>
          <p:nvPr/>
        </p:nvSpPr>
        <p:spPr>
          <a:xfrm>
            <a:off x="887518" y="73171"/>
            <a:ext cx="1776307" cy="830997"/>
          </a:xfrm>
          <a:prstGeom prst="rect">
            <a:avLst/>
          </a:prstGeom>
          <a:solidFill>
            <a:srgbClr val="2F549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800"/>
              <a:buFont typeface="Calibri"/>
              <a:buNone/>
            </a:pPr>
            <a:r>
              <a:rPr lang="es-CO" sz="4800" b="1" i="0" u="none" strike="noStrike" cap="none">
                <a:solidFill>
                  <a:srgbClr val="FFFFFF"/>
                </a:solidFill>
                <a:latin typeface="Calibri"/>
                <a:ea typeface="Calibri"/>
                <a:cs typeface="Calibri"/>
                <a:sym typeface="Calibri"/>
              </a:rPr>
              <a:t>Fase 2</a:t>
            </a:r>
            <a:endParaRPr/>
          </a:p>
        </p:txBody>
      </p:sp>
      <p:sp>
        <p:nvSpPr>
          <p:cNvPr id="695" name="Google Shape;695;p33"/>
          <p:cNvSpPr txBox="1"/>
          <p:nvPr/>
        </p:nvSpPr>
        <p:spPr>
          <a:xfrm>
            <a:off x="2820818" y="73171"/>
            <a:ext cx="7595962" cy="55399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70C0"/>
              </a:buClr>
              <a:buSzPts val="3000"/>
              <a:buFont typeface="Avenir"/>
              <a:buNone/>
            </a:pPr>
            <a:r>
              <a:rPr lang="es-CO" sz="3000" b="0" i="0" u="none" strike="noStrike" cap="none">
                <a:solidFill>
                  <a:srgbClr val="0070C0"/>
                </a:solidFill>
                <a:latin typeface="Avenir"/>
                <a:ea typeface="Avenir"/>
                <a:cs typeface="Avenir"/>
                <a:sym typeface="Avenir"/>
              </a:rPr>
              <a:t>Análisis del Gasto Público en niñez</a:t>
            </a:r>
            <a:endParaRPr sz="3000" b="0" i="0" u="none" strike="noStrike" cap="none">
              <a:solidFill>
                <a:srgbClr val="0070C0"/>
              </a:solidFill>
              <a:latin typeface="Avenir"/>
              <a:ea typeface="Avenir"/>
              <a:cs typeface="Avenir"/>
              <a:sym typeface="Avenir"/>
            </a:endParaRPr>
          </a:p>
        </p:txBody>
      </p:sp>
      <p:sp>
        <p:nvSpPr>
          <p:cNvPr id="696" name="Google Shape;696;p33"/>
          <p:cNvSpPr/>
          <p:nvPr/>
        </p:nvSpPr>
        <p:spPr>
          <a:xfrm>
            <a:off x="1" y="6574609"/>
            <a:ext cx="12278600" cy="369332"/>
          </a:xfrm>
          <a:prstGeom prst="rect">
            <a:avLst/>
          </a:prstGeom>
          <a:solidFill>
            <a:srgbClr val="0070C0">
              <a:alpha val="1254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697" name="Google Shape;697;p33"/>
          <p:cNvPicPr preferRelativeResize="0"/>
          <p:nvPr/>
        </p:nvPicPr>
        <p:blipFill rotWithShape="1">
          <a:blip r:embed="rId3">
            <a:alphaModFix/>
          </a:blip>
          <a:srcRect l="38064" t="23366" r="39261" b="35414"/>
          <a:stretch/>
        </p:blipFill>
        <p:spPr>
          <a:xfrm>
            <a:off x="0" y="233043"/>
            <a:ext cx="1282959" cy="1308123"/>
          </a:xfrm>
          <a:prstGeom prst="rect">
            <a:avLst/>
          </a:prstGeom>
          <a:noFill/>
          <a:ln>
            <a:noFill/>
          </a:ln>
        </p:spPr>
      </p:pic>
      <p:grpSp>
        <p:nvGrpSpPr>
          <p:cNvPr id="698" name="Google Shape;698;p33"/>
          <p:cNvGrpSpPr/>
          <p:nvPr/>
        </p:nvGrpSpPr>
        <p:grpSpPr>
          <a:xfrm>
            <a:off x="10479372" y="0"/>
            <a:ext cx="1712628" cy="1015663"/>
            <a:chOff x="13226556" y="1171042"/>
            <a:chExt cx="1712628" cy="1015663"/>
          </a:xfrm>
        </p:grpSpPr>
        <p:sp>
          <p:nvSpPr>
            <p:cNvPr id="699" name="Google Shape;699;p33"/>
            <p:cNvSpPr/>
            <p:nvPr/>
          </p:nvSpPr>
          <p:spPr>
            <a:xfrm>
              <a:off x="13226556" y="1171042"/>
              <a:ext cx="1712628" cy="1015663"/>
            </a:xfrm>
            <a:prstGeom prst="rect">
              <a:avLst/>
            </a:prstGeom>
            <a:solidFill>
              <a:srgbClr val="0070C0"/>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aphicFrame>
          <p:nvGraphicFramePr>
            <p:cNvPr id="700" name="Google Shape;700;p33"/>
            <p:cNvGraphicFramePr/>
            <p:nvPr/>
          </p:nvGraphicFramePr>
          <p:xfrm>
            <a:off x="13351740" y="1212839"/>
            <a:ext cx="1587444" cy="857264"/>
          </p:xfrm>
          <a:graphic>
            <a:graphicData uri="http://schemas.openxmlformats.org/presentationml/2006/ole">
              <mc:AlternateContent xmlns:mc="http://schemas.openxmlformats.org/markup-compatibility/2006">
                <mc:Choice xmlns:v="urn:schemas-microsoft-com:vml" Requires="v">
                  <p:oleObj r:id="rId4" imgW="1587444" imgH="857264" progId="CorelDRAW.Graphic.10">
                    <p:embed/>
                  </p:oleObj>
                </mc:Choice>
                <mc:Fallback>
                  <p:oleObj r:id="rId4" imgW="1587444" imgH="857264" progId="CorelDRAW.Graphic.10">
                    <p:embed/>
                    <p:pic>
                      <p:nvPicPr>
                        <p:cNvPr id="700" name="Google Shape;700;p33"/>
                        <p:cNvPicPr preferRelativeResize="0"/>
                        <p:nvPr/>
                      </p:nvPicPr>
                      <p:blipFill rotWithShape="1">
                        <a:blip r:embed="rId5">
                          <a:alphaModFix/>
                        </a:blip>
                        <a:srcRect/>
                        <a:stretch/>
                      </p:blipFill>
                      <p:spPr>
                        <a:xfrm>
                          <a:off x="13351740" y="1212839"/>
                          <a:ext cx="1587444" cy="857264"/>
                        </a:xfrm>
                        <a:prstGeom prst="rect">
                          <a:avLst/>
                        </a:prstGeom>
                        <a:noFill/>
                        <a:ln>
                          <a:noFill/>
                        </a:ln>
                      </p:spPr>
                    </p:pic>
                  </p:oleObj>
                </mc:Fallback>
              </mc:AlternateContent>
            </a:graphicData>
          </a:graphic>
        </p:graphicFrame>
      </p:grpSp>
      <p:sp>
        <p:nvSpPr>
          <p:cNvPr id="701" name="Google Shape;701;p33"/>
          <p:cNvSpPr txBox="1"/>
          <p:nvPr/>
        </p:nvSpPr>
        <p:spPr>
          <a:xfrm>
            <a:off x="3055545" y="3251124"/>
            <a:ext cx="614730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Times New Roman"/>
              <a:buNone/>
            </a:pPr>
            <a:r>
              <a:rPr lang="es-CO" sz="1800" b="0" i="0" u="none" strike="noStrike" cap="none">
                <a:solidFill>
                  <a:srgbClr val="000000"/>
                </a:solidFill>
                <a:latin typeface="Times New Roman"/>
                <a:ea typeface="Times New Roman"/>
                <a:cs typeface="Times New Roman"/>
                <a:sym typeface="Times New Roman"/>
              </a:rPr>
              <a:t> </a:t>
            </a:r>
            <a:endParaRPr sz="1800" b="0" i="0" u="none" strike="noStrike" cap="none">
              <a:solidFill>
                <a:srgbClr val="000000"/>
              </a:solidFill>
              <a:latin typeface="Calibri"/>
              <a:ea typeface="Calibri"/>
              <a:cs typeface="Calibri"/>
              <a:sym typeface="Calibri"/>
            </a:endParaRPr>
          </a:p>
        </p:txBody>
      </p:sp>
      <p:sp>
        <p:nvSpPr>
          <p:cNvPr id="702" name="Google Shape;702;p33"/>
          <p:cNvSpPr txBox="1"/>
          <p:nvPr/>
        </p:nvSpPr>
        <p:spPr>
          <a:xfrm>
            <a:off x="3055545" y="3251124"/>
            <a:ext cx="614730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Times New Roman"/>
              <a:buNone/>
            </a:pPr>
            <a:r>
              <a:rPr lang="es-CO" sz="1800" b="0" i="0" u="none" strike="noStrike" cap="none">
                <a:solidFill>
                  <a:srgbClr val="000000"/>
                </a:solidFill>
                <a:latin typeface="Times New Roman"/>
                <a:ea typeface="Times New Roman"/>
                <a:cs typeface="Times New Roman"/>
                <a:sym typeface="Times New Roman"/>
              </a:rPr>
              <a:t> </a:t>
            </a:r>
            <a:endParaRPr sz="1800" b="0" i="0" u="none" strike="noStrike" cap="none">
              <a:solidFill>
                <a:srgbClr val="000000"/>
              </a:solidFill>
              <a:latin typeface="Calibri"/>
              <a:ea typeface="Calibri"/>
              <a:cs typeface="Calibri"/>
              <a:sym typeface="Calibri"/>
            </a:endParaRPr>
          </a:p>
        </p:txBody>
      </p:sp>
      <p:sp>
        <p:nvSpPr>
          <p:cNvPr id="703" name="Google Shape;703;p33"/>
          <p:cNvSpPr txBox="1"/>
          <p:nvPr/>
        </p:nvSpPr>
        <p:spPr>
          <a:xfrm>
            <a:off x="2789009" y="529729"/>
            <a:ext cx="6139542" cy="36933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Calibri"/>
              <a:buNone/>
            </a:pPr>
            <a:r>
              <a:rPr lang="es-CO" sz="1800" b="1" i="0" u="none" strike="noStrike" cap="none">
                <a:solidFill>
                  <a:srgbClr val="000000"/>
                </a:solidFill>
                <a:latin typeface="Calibri"/>
                <a:ea typeface="Calibri"/>
                <a:cs typeface="Calibri"/>
                <a:sym typeface="Calibri"/>
              </a:rPr>
              <a:t>Verificar la información Del territorio en el SUIN</a:t>
            </a:r>
            <a:endParaRPr/>
          </a:p>
        </p:txBody>
      </p:sp>
      <p:pic>
        <p:nvPicPr>
          <p:cNvPr id="704" name="Google Shape;704;p33"/>
          <p:cNvPicPr preferRelativeResize="0"/>
          <p:nvPr/>
        </p:nvPicPr>
        <p:blipFill rotWithShape="1">
          <a:blip r:embed="rId6">
            <a:alphaModFix/>
          </a:blip>
          <a:srcRect/>
          <a:stretch/>
        </p:blipFill>
        <p:spPr>
          <a:xfrm>
            <a:off x="892037" y="1307007"/>
            <a:ext cx="7562850" cy="4772025"/>
          </a:xfrm>
          <a:prstGeom prst="rect">
            <a:avLst/>
          </a:prstGeom>
          <a:noFill/>
          <a:ln>
            <a:noFill/>
          </a:ln>
        </p:spPr>
      </p:pic>
      <p:sp>
        <p:nvSpPr>
          <p:cNvPr id="705" name="Google Shape;705;p33" descr="Flecha: recto con relleno sólido"/>
          <p:cNvSpPr/>
          <p:nvPr/>
        </p:nvSpPr>
        <p:spPr>
          <a:xfrm>
            <a:off x="8342334" y="1541650"/>
            <a:ext cx="838226" cy="457200"/>
          </a:xfrm>
          <a:custGeom>
            <a:avLst/>
            <a:gdLst/>
            <a:ahLst/>
            <a:cxnLst/>
            <a:rect l="l" t="t" r="r" b="b"/>
            <a:pathLst>
              <a:path w="838226" h="457200" extrusionOk="0">
                <a:moveTo>
                  <a:pt x="228626" y="114300"/>
                </a:moveTo>
                <a:lnTo>
                  <a:pt x="228626" y="0"/>
                </a:lnTo>
                <a:lnTo>
                  <a:pt x="26" y="228600"/>
                </a:lnTo>
                <a:cubicBezTo>
                  <a:pt x="-2831" y="228600"/>
                  <a:pt x="228626" y="457200"/>
                  <a:pt x="228626" y="457200"/>
                </a:cubicBezTo>
                <a:lnTo>
                  <a:pt x="228626" y="342900"/>
                </a:lnTo>
                <a:lnTo>
                  <a:pt x="838226" y="228600"/>
                </a:lnTo>
                <a:lnTo>
                  <a:pt x="228626" y="114300"/>
                </a:lnTo>
                <a:close/>
              </a:path>
            </a:pathLst>
          </a:custGeom>
          <a:solidFill>
            <a:srgbClr val="A02A70"/>
          </a:solidFill>
          <a:ln w="9525" cap="flat" cmpd="sng">
            <a:solidFill>
              <a:srgbClr val="A02A7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06" name="Google Shape;706;p33"/>
          <p:cNvSpPr txBox="1"/>
          <p:nvPr/>
        </p:nvSpPr>
        <p:spPr>
          <a:xfrm>
            <a:off x="9382541" y="1422382"/>
            <a:ext cx="2568312"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0AD47"/>
              </a:buClr>
              <a:buSzPts val="2400"/>
              <a:buFont typeface="Calibri"/>
              <a:buNone/>
            </a:pPr>
            <a:r>
              <a:rPr lang="es-CO" sz="2400" b="1" i="0" u="none" strike="noStrike" cap="none">
                <a:solidFill>
                  <a:srgbClr val="70AD47"/>
                </a:solidFill>
                <a:latin typeface="Calibri"/>
                <a:ea typeface="Calibri"/>
                <a:cs typeface="Calibri"/>
                <a:sym typeface="Calibri"/>
              </a:rPr>
              <a:t>Seleccionar entidad territorial</a:t>
            </a:r>
            <a:endParaRPr sz="2400" b="1" i="0" u="none" strike="noStrike" cap="none">
              <a:solidFill>
                <a:srgbClr val="70AD47"/>
              </a:solidFill>
              <a:latin typeface="Calibri"/>
              <a:ea typeface="Calibri"/>
              <a:cs typeface="Calibri"/>
              <a:sym typeface="Calibri"/>
            </a:endParaRPr>
          </a:p>
        </p:txBody>
      </p:sp>
      <p:sp>
        <p:nvSpPr>
          <p:cNvPr id="707" name="Google Shape;707;p33"/>
          <p:cNvSpPr txBox="1"/>
          <p:nvPr/>
        </p:nvSpPr>
        <p:spPr>
          <a:xfrm>
            <a:off x="2608231" y="6015049"/>
            <a:ext cx="793417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s-CO" sz="1800" b="0" i="0" u="none" strike="noStrike" cap="none">
                <a:solidFill>
                  <a:srgbClr val="000000"/>
                </a:solidFill>
                <a:latin typeface="Calibri"/>
                <a:ea typeface="Calibri"/>
                <a:cs typeface="Calibri"/>
                <a:sym typeface="Calibri"/>
              </a:rPr>
              <a:t>Consultar en: </a:t>
            </a:r>
            <a:r>
              <a:rPr lang="es-CO" sz="1800" b="0" i="0" u="sng" strike="noStrike" cap="none">
                <a:solidFill>
                  <a:srgbClr val="000000"/>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https://portalsuin.icbf.gov.co/sites/suin/gasto-publico-territorial</a:t>
            </a:r>
            <a:endParaRPr sz="1800" b="0" i="0" u="none" strike="noStrike" cap="none">
              <a:solidFill>
                <a:srgbClr val="00B0F0"/>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p34"/>
          <p:cNvSpPr txBox="1"/>
          <p:nvPr/>
        </p:nvSpPr>
        <p:spPr>
          <a:xfrm>
            <a:off x="887518" y="73171"/>
            <a:ext cx="1776307" cy="830997"/>
          </a:xfrm>
          <a:prstGeom prst="rect">
            <a:avLst/>
          </a:prstGeom>
          <a:solidFill>
            <a:srgbClr val="2F549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800"/>
              <a:buFont typeface="Calibri"/>
              <a:buNone/>
            </a:pPr>
            <a:r>
              <a:rPr lang="es-CO" sz="4800" b="1" i="0" u="none" strike="noStrike" cap="none">
                <a:solidFill>
                  <a:srgbClr val="FFFFFF"/>
                </a:solidFill>
                <a:latin typeface="Calibri"/>
                <a:ea typeface="Calibri"/>
                <a:cs typeface="Calibri"/>
                <a:sym typeface="Calibri"/>
              </a:rPr>
              <a:t>Fase 2</a:t>
            </a:r>
            <a:endParaRPr/>
          </a:p>
        </p:txBody>
      </p:sp>
      <p:sp>
        <p:nvSpPr>
          <p:cNvPr id="714" name="Google Shape;714;p34"/>
          <p:cNvSpPr txBox="1"/>
          <p:nvPr/>
        </p:nvSpPr>
        <p:spPr>
          <a:xfrm>
            <a:off x="2820818" y="73171"/>
            <a:ext cx="7595962" cy="55399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70C0"/>
              </a:buClr>
              <a:buSzPts val="3000"/>
              <a:buFont typeface="Avenir"/>
              <a:buNone/>
            </a:pPr>
            <a:r>
              <a:rPr lang="es-CO" sz="3000" b="0" i="0" u="none" strike="noStrike" cap="none">
                <a:solidFill>
                  <a:srgbClr val="0070C0"/>
                </a:solidFill>
                <a:latin typeface="Avenir"/>
                <a:ea typeface="Avenir"/>
                <a:cs typeface="Avenir"/>
                <a:sym typeface="Avenir"/>
              </a:rPr>
              <a:t>Análisis del Gasto Público en niñez</a:t>
            </a:r>
            <a:endParaRPr sz="3000" b="0" i="0" u="none" strike="noStrike" cap="none">
              <a:solidFill>
                <a:srgbClr val="0070C0"/>
              </a:solidFill>
              <a:latin typeface="Avenir"/>
              <a:ea typeface="Avenir"/>
              <a:cs typeface="Avenir"/>
              <a:sym typeface="Avenir"/>
            </a:endParaRPr>
          </a:p>
        </p:txBody>
      </p:sp>
      <p:sp>
        <p:nvSpPr>
          <p:cNvPr id="715" name="Google Shape;715;p34"/>
          <p:cNvSpPr/>
          <p:nvPr/>
        </p:nvSpPr>
        <p:spPr>
          <a:xfrm>
            <a:off x="1" y="6624957"/>
            <a:ext cx="12278600" cy="318984"/>
          </a:xfrm>
          <a:prstGeom prst="rect">
            <a:avLst/>
          </a:prstGeom>
          <a:solidFill>
            <a:srgbClr val="0070C0">
              <a:alpha val="1254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716" name="Google Shape;716;p34"/>
          <p:cNvPicPr preferRelativeResize="0"/>
          <p:nvPr/>
        </p:nvPicPr>
        <p:blipFill rotWithShape="1">
          <a:blip r:embed="rId3">
            <a:alphaModFix/>
          </a:blip>
          <a:srcRect l="38064" t="23366" r="39261" b="35414"/>
          <a:stretch/>
        </p:blipFill>
        <p:spPr>
          <a:xfrm>
            <a:off x="0" y="233043"/>
            <a:ext cx="1282959" cy="1308123"/>
          </a:xfrm>
          <a:prstGeom prst="rect">
            <a:avLst/>
          </a:prstGeom>
          <a:noFill/>
          <a:ln>
            <a:noFill/>
          </a:ln>
        </p:spPr>
      </p:pic>
      <p:grpSp>
        <p:nvGrpSpPr>
          <p:cNvPr id="717" name="Google Shape;717;p34"/>
          <p:cNvGrpSpPr/>
          <p:nvPr/>
        </p:nvGrpSpPr>
        <p:grpSpPr>
          <a:xfrm>
            <a:off x="10479372" y="0"/>
            <a:ext cx="1712628" cy="1015663"/>
            <a:chOff x="13226556" y="1171042"/>
            <a:chExt cx="1712628" cy="1015663"/>
          </a:xfrm>
        </p:grpSpPr>
        <p:sp>
          <p:nvSpPr>
            <p:cNvPr id="718" name="Google Shape;718;p34"/>
            <p:cNvSpPr/>
            <p:nvPr/>
          </p:nvSpPr>
          <p:spPr>
            <a:xfrm>
              <a:off x="13226556" y="1171042"/>
              <a:ext cx="1712628" cy="1015663"/>
            </a:xfrm>
            <a:prstGeom prst="rect">
              <a:avLst/>
            </a:prstGeom>
            <a:solidFill>
              <a:srgbClr val="0070C0"/>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aphicFrame>
          <p:nvGraphicFramePr>
            <p:cNvPr id="719" name="Google Shape;719;p34"/>
            <p:cNvGraphicFramePr/>
            <p:nvPr/>
          </p:nvGraphicFramePr>
          <p:xfrm>
            <a:off x="13351740" y="1212839"/>
            <a:ext cx="1587444" cy="857264"/>
          </p:xfrm>
          <a:graphic>
            <a:graphicData uri="http://schemas.openxmlformats.org/presentationml/2006/ole">
              <mc:AlternateContent xmlns:mc="http://schemas.openxmlformats.org/markup-compatibility/2006">
                <mc:Choice xmlns:v="urn:schemas-microsoft-com:vml" Requires="v">
                  <p:oleObj r:id="rId4" imgW="1587444" imgH="857264" progId="CorelDRAW.Graphic.10">
                    <p:embed/>
                  </p:oleObj>
                </mc:Choice>
                <mc:Fallback>
                  <p:oleObj r:id="rId4" imgW="1587444" imgH="857264" progId="CorelDRAW.Graphic.10">
                    <p:embed/>
                    <p:pic>
                      <p:nvPicPr>
                        <p:cNvPr id="719" name="Google Shape;719;p34"/>
                        <p:cNvPicPr preferRelativeResize="0"/>
                        <p:nvPr/>
                      </p:nvPicPr>
                      <p:blipFill rotWithShape="1">
                        <a:blip r:embed="rId5">
                          <a:alphaModFix/>
                        </a:blip>
                        <a:srcRect/>
                        <a:stretch/>
                      </p:blipFill>
                      <p:spPr>
                        <a:xfrm>
                          <a:off x="13351740" y="1212839"/>
                          <a:ext cx="1587444" cy="857264"/>
                        </a:xfrm>
                        <a:prstGeom prst="rect">
                          <a:avLst/>
                        </a:prstGeom>
                        <a:noFill/>
                        <a:ln>
                          <a:noFill/>
                        </a:ln>
                      </p:spPr>
                    </p:pic>
                  </p:oleObj>
                </mc:Fallback>
              </mc:AlternateContent>
            </a:graphicData>
          </a:graphic>
        </p:graphicFrame>
      </p:grpSp>
      <p:sp>
        <p:nvSpPr>
          <p:cNvPr id="720" name="Google Shape;720;p34"/>
          <p:cNvSpPr txBox="1"/>
          <p:nvPr/>
        </p:nvSpPr>
        <p:spPr>
          <a:xfrm>
            <a:off x="3055545" y="3251124"/>
            <a:ext cx="614730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Times New Roman"/>
              <a:buNone/>
            </a:pPr>
            <a:r>
              <a:rPr lang="es-CO" sz="1800" b="0" i="0" u="none" strike="noStrike" cap="none">
                <a:solidFill>
                  <a:srgbClr val="000000"/>
                </a:solidFill>
                <a:latin typeface="Times New Roman"/>
                <a:ea typeface="Times New Roman"/>
                <a:cs typeface="Times New Roman"/>
                <a:sym typeface="Times New Roman"/>
              </a:rPr>
              <a:t> </a:t>
            </a:r>
            <a:endParaRPr sz="1800" b="0" i="0" u="none" strike="noStrike" cap="none">
              <a:solidFill>
                <a:srgbClr val="000000"/>
              </a:solidFill>
              <a:latin typeface="Calibri"/>
              <a:ea typeface="Calibri"/>
              <a:cs typeface="Calibri"/>
              <a:sym typeface="Calibri"/>
            </a:endParaRPr>
          </a:p>
        </p:txBody>
      </p:sp>
      <p:sp>
        <p:nvSpPr>
          <p:cNvPr id="721" name="Google Shape;721;p34"/>
          <p:cNvSpPr txBox="1"/>
          <p:nvPr/>
        </p:nvSpPr>
        <p:spPr>
          <a:xfrm>
            <a:off x="2789009" y="529729"/>
            <a:ext cx="6139542" cy="36933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Calibri"/>
              <a:buNone/>
            </a:pPr>
            <a:r>
              <a:rPr lang="es-CO" sz="1800" b="1" i="0" u="none" strike="noStrike" cap="none">
                <a:solidFill>
                  <a:srgbClr val="000000"/>
                </a:solidFill>
                <a:latin typeface="Calibri"/>
                <a:ea typeface="Calibri"/>
                <a:cs typeface="Calibri"/>
                <a:sym typeface="Calibri"/>
              </a:rPr>
              <a:t>Verificar la información Del territorio en el SUIN</a:t>
            </a:r>
            <a:endParaRPr/>
          </a:p>
        </p:txBody>
      </p:sp>
      <p:sp>
        <p:nvSpPr>
          <p:cNvPr id="722" name="Google Shape;722;p34" descr="Flecha: recto con relleno sólido"/>
          <p:cNvSpPr/>
          <p:nvPr/>
        </p:nvSpPr>
        <p:spPr>
          <a:xfrm>
            <a:off x="8342334" y="1541650"/>
            <a:ext cx="838226" cy="457200"/>
          </a:xfrm>
          <a:custGeom>
            <a:avLst/>
            <a:gdLst/>
            <a:ahLst/>
            <a:cxnLst/>
            <a:rect l="l" t="t" r="r" b="b"/>
            <a:pathLst>
              <a:path w="838226" h="457200" extrusionOk="0">
                <a:moveTo>
                  <a:pt x="228626" y="114300"/>
                </a:moveTo>
                <a:lnTo>
                  <a:pt x="228626" y="0"/>
                </a:lnTo>
                <a:lnTo>
                  <a:pt x="26" y="228600"/>
                </a:lnTo>
                <a:cubicBezTo>
                  <a:pt x="-2831" y="228600"/>
                  <a:pt x="228626" y="457200"/>
                  <a:pt x="228626" y="457200"/>
                </a:cubicBezTo>
                <a:lnTo>
                  <a:pt x="228626" y="342900"/>
                </a:lnTo>
                <a:lnTo>
                  <a:pt x="838226" y="228600"/>
                </a:lnTo>
                <a:lnTo>
                  <a:pt x="228626" y="114300"/>
                </a:lnTo>
                <a:close/>
              </a:path>
            </a:pathLst>
          </a:custGeom>
          <a:solidFill>
            <a:srgbClr val="A02A70"/>
          </a:solidFill>
          <a:ln w="9525" cap="flat" cmpd="sng">
            <a:solidFill>
              <a:srgbClr val="A02A7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723" name="Google Shape;723;p34"/>
          <p:cNvGrpSpPr/>
          <p:nvPr/>
        </p:nvGrpSpPr>
        <p:grpSpPr>
          <a:xfrm>
            <a:off x="2050317" y="1080276"/>
            <a:ext cx="7753250" cy="5267682"/>
            <a:chOff x="0" y="0"/>
            <a:chExt cx="6745361" cy="6160899"/>
          </a:xfrm>
        </p:grpSpPr>
        <p:pic>
          <p:nvPicPr>
            <p:cNvPr id="724" name="Google Shape;724;p34"/>
            <p:cNvPicPr preferRelativeResize="0"/>
            <p:nvPr/>
          </p:nvPicPr>
          <p:blipFill rotWithShape="1">
            <a:blip r:embed="rId6">
              <a:alphaModFix/>
            </a:blip>
            <a:srcRect/>
            <a:stretch/>
          </p:blipFill>
          <p:spPr>
            <a:xfrm>
              <a:off x="118783" y="0"/>
              <a:ext cx="6626577" cy="3323615"/>
            </a:xfrm>
            <a:prstGeom prst="rect">
              <a:avLst/>
            </a:prstGeom>
            <a:noFill/>
            <a:ln>
              <a:noFill/>
            </a:ln>
          </p:spPr>
        </p:pic>
        <p:pic>
          <p:nvPicPr>
            <p:cNvPr id="725" name="Google Shape;725;p34"/>
            <p:cNvPicPr preferRelativeResize="0"/>
            <p:nvPr/>
          </p:nvPicPr>
          <p:blipFill rotWithShape="1">
            <a:blip r:embed="rId7">
              <a:alphaModFix/>
            </a:blip>
            <a:srcRect t="14474" b="32894"/>
            <a:stretch/>
          </p:blipFill>
          <p:spPr>
            <a:xfrm>
              <a:off x="118783" y="5709370"/>
              <a:ext cx="6626577" cy="451529"/>
            </a:xfrm>
            <a:prstGeom prst="rect">
              <a:avLst/>
            </a:prstGeom>
            <a:noFill/>
            <a:ln>
              <a:noFill/>
            </a:ln>
          </p:spPr>
        </p:pic>
        <p:sp>
          <p:nvSpPr>
            <p:cNvPr id="726" name="Google Shape;726;p34"/>
            <p:cNvSpPr/>
            <p:nvPr/>
          </p:nvSpPr>
          <p:spPr>
            <a:xfrm>
              <a:off x="0" y="0"/>
              <a:ext cx="6745360" cy="6160899"/>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727" name="Google Shape;727;p34"/>
            <p:cNvPicPr preferRelativeResize="0"/>
            <p:nvPr/>
          </p:nvPicPr>
          <p:blipFill rotWithShape="1">
            <a:blip r:embed="rId8">
              <a:alphaModFix/>
            </a:blip>
            <a:srcRect t="17223"/>
            <a:stretch/>
          </p:blipFill>
          <p:spPr>
            <a:xfrm>
              <a:off x="118783" y="2784732"/>
              <a:ext cx="6626578" cy="3206485"/>
            </a:xfrm>
            <a:prstGeom prst="rect">
              <a:avLst/>
            </a:prstGeom>
            <a:noFill/>
            <a:ln>
              <a:noFill/>
            </a:ln>
          </p:spPr>
        </p:pic>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35"/>
          <p:cNvSpPr txBox="1"/>
          <p:nvPr/>
        </p:nvSpPr>
        <p:spPr>
          <a:xfrm>
            <a:off x="887518" y="73171"/>
            <a:ext cx="1776307" cy="830997"/>
          </a:xfrm>
          <a:prstGeom prst="rect">
            <a:avLst/>
          </a:prstGeom>
          <a:solidFill>
            <a:srgbClr val="2F549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800"/>
              <a:buFont typeface="Calibri"/>
              <a:buNone/>
            </a:pPr>
            <a:r>
              <a:rPr lang="es-CO" sz="4800" b="1" i="0" u="none" strike="noStrike" cap="none">
                <a:solidFill>
                  <a:srgbClr val="FFFFFF"/>
                </a:solidFill>
                <a:latin typeface="Calibri"/>
                <a:ea typeface="Calibri"/>
                <a:cs typeface="Calibri"/>
                <a:sym typeface="Calibri"/>
              </a:rPr>
              <a:t>Fase 2</a:t>
            </a:r>
            <a:endParaRPr/>
          </a:p>
        </p:txBody>
      </p:sp>
      <p:sp>
        <p:nvSpPr>
          <p:cNvPr id="734" name="Google Shape;734;p35"/>
          <p:cNvSpPr txBox="1"/>
          <p:nvPr/>
        </p:nvSpPr>
        <p:spPr>
          <a:xfrm>
            <a:off x="2820818" y="73171"/>
            <a:ext cx="7595962" cy="55399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70C0"/>
              </a:buClr>
              <a:buSzPts val="3000"/>
              <a:buFont typeface="Avenir"/>
              <a:buNone/>
            </a:pPr>
            <a:r>
              <a:rPr lang="es-CO" sz="3000" b="0" i="0" u="none" strike="noStrike" cap="none">
                <a:solidFill>
                  <a:srgbClr val="0070C0"/>
                </a:solidFill>
                <a:latin typeface="Avenir"/>
                <a:ea typeface="Avenir"/>
                <a:cs typeface="Avenir"/>
                <a:sym typeface="Avenir"/>
              </a:rPr>
              <a:t>Análisis del Gasto Público en niñez</a:t>
            </a:r>
            <a:endParaRPr sz="3000" b="0" i="0" u="none" strike="noStrike" cap="none">
              <a:solidFill>
                <a:srgbClr val="0070C0"/>
              </a:solidFill>
              <a:latin typeface="Avenir"/>
              <a:ea typeface="Avenir"/>
              <a:cs typeface="Avenir"/>
              <a:sym typeface="Avenir"/>
            </a:endParaRPr>
          </a:p>
        </p:txBody>
      </p:sp>
      <p:sp>
        <p:nvSpPr>
          <p:cNvPr id="735" name="Google Shape;735;p35"/>
          <p:cNvSpPr/>
          <p:nvPr/>
        </p:nvSpPr>
        <p:spPr>
          <a:xfrm>
            <a:off x="1" y="6612582"/>
            <a:ext cx="12278600" cy="331359"/>
          </a:xfrm>
          <a:prstGeom prst="rect">
            <a:avLst/>
          </a:prstGeom>
          <a:solidFill>
            <a:srgbClr val="0070C0">
              <a:alpha val="1254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736" name="Google Shape;736;p35"/>
          <p:cNvPicPr preferRelativeResize="0"/>
          <p:nvPr/>
        </p:nvPicPr>
        <p:blipFill rotWithShape="1">
          <a:blip r:embed="rId3">
            <a:alphaModFix/>
          </a:blip>
          <a:srcRect l="38064" t="23366" r="39261" b="35414"/>
          <a:stretch/>
        </p:blipFill>
        <p:spPr>
          <a:xfrm>
            <a:off x="0" y="233043"/>
            <a:ext cx="1282959" cy="1308123"/>
          </a:xfrm>
          <a:prstGeom prst="rect">
            <a:avLst/>
          </a:prstGeom>
          <a:noFill/>
          <a:ln>
            <a:noFill/>
          </a:ln>
        </p:spPr>
      </p:pic>
      <p:grpSp>
        <p:nvGrpSpPr>
          <p:cNvPr id="737" name="Google Shape;737;p35"/>
          <p:cNvGrpSpPr/>
          <p:nvPr/>
        </p:nvGrpSpPr>
        <p:grpSpPr>
          <a:xfrm>
            <a:off x="10479372" y="0"/>
            <a:ext cx="1712628" cy="1015663"/>
            <a:chOff x="13226556" y="1171042"/>
            <a:chExt cx="1712628" cy="1015663"/>
          </a:xfrm>
        </p:grpSpPr>
        <p:sp>
          <p:nvSpPr>
            <p:cNvPr id="738" name="Google Shape;738;p35"/>
            <p:cNvSpPr/>
            <p:nvPr/>
          </p:nvSpPr>
          <p:spPr>
            <a:xfrm>
              <a:off x="13226556" y="1171042"/>
              <a:ext cx="1712628" cy="1015663"/>
            </a:xfrm>
            <a:prstGeom prst="rect">
              <a:avLst/>
            </a:prstGeom>
            <a:solidFill>
              <a:srgbClr val="0070C0"/>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aphicFrame>
          <p:nvGraphicFramePr>
            <p:cNvPr id="739" name="Google Shape;739;p35"/>
            <p:cNvGraphicFramePr/>
            <p:nvPr/>
          </p:nvGraphicFramePr>
          <p:xfrm>
            <a:off x="13351740" y="1212839"/>
            <a:ext cx="1587444" cy="857264"/>
          </p:xfrm>
          <a:graphic>
            <a:graphicData uri="http://schemas.openxmlformats.org/presentationml/2006/ole">
              <mc:AlternateContent xmlns:mc="http://schemas.openxmlformats.org/markup-compatibility/2006">
                <mc:Choice xmlns:v="urn:schemas-microsoft-com:vml" Requires="v">
                  <p:oleObj r:id="rId4" imgW="1587444" imgH="857264" progId="CorelDRAW.Graphic.10">
                    <p:embed/>
                  </p:oleObj>
                </mc:Choice>
                <mc:Fallback>
                  <p:oleObj r:id="rId4" imgW="1587444" imgH="857264" progId="CorelDRAW.Graphic.10">
                    <p:embed/>
                    <p:pic>
                      <p:nvPicPr>
                        <p:cNvPr id="739" name="Google Shape;739;p35"/>
                        <p:cNvPicPr preferRelativeResize="0"/>
                        <p:nvPr/>
                      </p:nvPicPr>
                      <p:blipFill rotWithShape="1">
                        <a:blip r:embed="rId5">
                          <a:alphaModFix/>
                        </a:blip>
                        <a:srcRect/>
                        <a:stretch/>
                      </p:blipFill>
                      <p:spPr>
                        <a:xfrm>
                          <a:off x="13351740" y="1212839"/>
                          <a:ext cx="1587444" cy="857264"/>
                        </a:xfrm>
                        <a:prstGeom prst="rect">
                          <a:avLst/>
                        </a:prstGeom>
                        <a:noFill/>
                        <a:ln>
                          <a:noFill/>
                        </a:ln>
                      </p:spPr>
                    </p:pic>
                  </p:oleObj>
                </mc:Fallback>
              </mc:AlternateContent>
            </a:graphicData>
          </a:graphic>
        </p:graphicFrame>
      </p:grpSp>
      <p:sp>
        <p:nvSpPr>
          <p:cNvPr id="740" name="Google Shape;740;p35"/>
          <p:cNvSpPr txBox="1"/>
          <p:nvPr/>
        </p:nvSpPr>
        <p:spPr>
          <a:xfrm>
            <a:off x="3055545" y="3251124"/>
            <a:ext cx="614730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Times New Roman"/>
              <a:buNone/>
            </a:pPr>
            <a:r>
              <a:rPr lang="es-CO" sz="1800" b="0" i="0" u="none" strike="noStrike" cap="none">
                <a:solidFill>
                  <a:srgbClr val="000000"/>
                </a:solidFill>
                <a:latin typeface="Times New Roman"/>
                <a:ea typeface="Times New Roman"/>
                <a:cs typeface="Times New Roman"/>
                <a:sym typeface="Times New Roman"/>
              </a:rPr>
              <a:t> </a:t>
            </a:r>
            <a:endParaRPr sz="1800" b="0" i="0" u="none" strike="noStrike" cap="none">
              <a:solidFill>
                <a:srgbClr val="000000"/>
              </a:solidFill>
              <a:latin typeface="Calibri"/>
              <a:ea typeface="Calibri"/>
              <a:cs typeface="Calibri"/>
              <a:sym typeface="Calibri"/>
            </a:endParaRPr>
          </a:p>
        </p:txBody>
      </p:sp>
      <p:sp>
        <p:nvSpPr>
          <p:cNvPr id="741" name="Google Shape;741;p35"/>
          <p:cNvSpPr txBox="1"/>
          <p:nvPr/>
        </p:nvSpPr>
        <p:spPr>
          <a:xfrm>
            <a:off x="3055545" y="3251124"/>
            <a:ext cx="614730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Times New Roman"/>
              <a:buNone/>
            </a:pPr>
            <a:r>
              <a:rPr lang="es-CO" sz="1800" b="0" i="0" u="none" strike="noStrike" cap="none">
                <a:solidFill>
                  <a:srgbClr val="000000"/>
                </a:solidFill>
                <a:latin typeface="Times New Roman"/>
                <a:ea typeface="Times New Roman"/>
                <a:cs typeface="Times New Roman"/>
                <a:sym typeface="Times New Roman"/>
              </a:rPr>
              <a:t> </a:t>
            </a:r>
            <a:endParaRPr sz="1800" b="0" i="0" u="none" strike="noStrike" cap="none">
              <a:solidFill>
                <a:srgbClr val="000000"/>
              </a:solidFill>
              <a:latin typeface="Calibri"/>
              <a:ea typeface="Calibri"/>
              <a:cs typeface="Calibri"/>
              <a:sym typeface="Calibri"/>
            </a:endParaRPr>
          </a:p>
        </p:txBody>
      </p:sp>
      <p:pic>
        <p:nvPicPr>
          <p:cNvPr id="742" name="Google Shape;742;p35"/>
          <p:cNvPicPr preferRelativeResize="0"/>
          <p:nvPr/>
        </p:nvPicPr>
        <p:blipFill rotWithShape="1">
          <a:blip r:embed="rId6">
            <a:alphaModFix/>
          </a:blip>
          <a:srcRect/>
          <a:stretch/>
        </p:blipFill>
        <p:spPr>
          <a:xfrm>
            <a:off x="254000" y="1541166"/>
            <a:ext cx="4819650" cy="4924425"/>
          </a:xfrm>
          <a:prstGeom prst="rect">
            <a:avLst/>
          </a:prstGeom>
          <a:noFill/>
          <a:ln>
            <a:noFill/>
          </a:ln>
        </p:spPr>
      </p:pic>
      <p:sp>
        <p:nvSpPr>
          <p:cNvPr id="743" name="Google Shape;743;p35"/>
          <p:cNvSpPr txBox="1"/>
          <p:nvPr/>
        </p:nvSpPr>
        <p:spPr>
          <a:xfrm>
            <a:off x="5123545" y="1952775"/>
            <a:ext cx="6652592" cy="387798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0AD47"/>
              </a:buClr>
              <a:buSzPts val="2400"/>
              <a:buFont typeface="Calibri"/>
              <a:buNone/>
            </a:pPr>
            <a:r>
              <a:rPr lang="es-CO" sz="2400" b="1" i="0" u="none" strike="noStrike" cap="none" dirty="0">
                <a:solidFill>
                  <a:srgbClr val="70AD47"/>
                </a:solidFill>
                <a:latin typeface="Calibri"/>
                <a:ea typeface="Calibri"/>
                <a:cs typeface="Calibri"/>
                <a:sym typeface="Calibri"/>
              </a:rPr>
              <a:t>Preguntas sugeridas:</a:t>
            </a:r>
            <a:endParaRPr dirty="0"/>
          </a:p>
          <a:p>
            <a:pPr marL="0" marR="0" lvl="0" indent="0" algn="l" rtl="0">
              <a:lnSpc>
                <a:spcPct val="100000"/>
              </a:lnSpc>
              <a:spcBef>
                <a:spcPts val="0"/>
              </a:spcBef>
              <a:spcAft>
                <a:spcPts val="0"/>
              </a:spcAft>
              <a:buClr>
                <a:schemeClr val="dk1"/>
              </a:buClr>
              <a:buSzPts val="1600"/>
              <a:buFont typeface="Calibri"/>
              <a:buNone/>
            </a:pPr>
            <a:endParaRPr sz="16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Calibri"/>
              <a:buNone/>
            </a:pPr>
            <a:r>
              <a:rPr lang="es-CO" sz="1600" b="0" i="0" u="none" strike="noStrike" cap="none" dirty="0">
                <a:solidFill>
                  <a:srgbClr val="000000"/>
                </a:solidFill>
                <a:latin typeface="Calibri"/>
                <a:ea typeface="Calibri"/>
                <a:cs typeface="Calibri"/>
                <a:sym typeface="Calibri"/>
              </a:rPr>
              <a:t>1. ¿Cuáles fueron los principales logros presupuestales en materia de niñez alcanzados? </a:t>
            </a:r>
            <a:endParaRPr dirty="0"/>
          </a:p>
          <a:p>
            <a:pPr marL="0" marR="0" lvl="0" indent="0" algn="l" rtl="0">
              <a:lnSpc>
                <a:spcPct val="100000"/>
              </a:lnSpc>
              <a:spcBef>
                <a:spcPts val="0"/>
              </a:spcBef>
              <a:spcAft>
                <a:spcPts val="0"/>
              </a:spcAft>
              <a:buClr>
                <a:srgbClr val="000000"/>
              </a:buClr>
              <a:buSzPts val="1600"/>
              <a:buFont typeface="Calibri"/>
              <a:buNone/>
            </a:pPr>
            <a:r>
              <a:rPr lang="es-CO" sz="1600" b="0" i="0" u="none" strike="noStrike" cap="none" dirty="0">
                <a:solidFill>
                  <a:srgbClr val="000000"/>
                </a:solidFill>
                <a:latin typeface="Calibri"/>
                <a:ea typeface="Calibri"/>
                <a:cs typeface="Calibri"/>
                <a:sym typeface="Calibri"/>
              </a:rPr>
              <a:t>1.1 ¿Cuál fue la fuente principal de recursos para la niñez en su territorio?</a:t>
            </a:r>
            <a:endParaRPr dirty="0"/>
          </a:p>
          <a:p>
            <a:pPr marL="0" marR="0" lvl="0" indent="0" algn="l" rtl="0">
              <a:lnSpc>
                <a:spcPct val="100000"/>
              </a:lnSpc>
              <a:spcBef>
                <a:spcPts val="0"/>
              </a:spcBef>
              <a:spcAft>
                <a:spcPts val="0"/>
              </a:spcAft>
              <a:buClr>
                <a:srgbClr val="000000"/>
              </a:buClr>
              <a:buSzPts val="1600"/>
              <a:buFont typeface="Calibri"/>
              <a:buNone/>
            </a:pPr>
            <a:r>
              <a:rPr lang="es-CO" sz="1600" b="0" i="0" u="none" strike="noStrike" cap="none" dirty="0">
                <a:solidFill>
                  <a:srgbClr val="000000"/>
                </a:solidFill>
                <a:latin typeface="Calibri"/>
                <a:ea typeface="Calibri"/>
                <a:cs typeface="Calibri"/>
                <a:sym typeface="Calibri"/>
              </a:rPr>
              <a:t>1.2 ¿Cuál es el programa que concentra la mayor inversión para la niñez respecto a las categorías del gasto en su territorio?</a:t>
            </a:r>
            <a:endParaRPr dirty="0"/>
          </a:p>
          <a:p>
            <a:pPr marL="0" marR="0" lvl="0" indent="0" algn="l" rtl="0">
              <a:lnSpc>
                <a:spcPct val="100000"/>
              </a:lnSpc>
              <a:spcBef>
                <a:spcPts val="0"/>
              </a:spcBef>
              <a:spcAft>
                <a:spcPts val="0"/>
              </a:spcAft>
              <a:buClr>
                <a:srgbClr val="000000"/>
              </a:buClr>
              <a:buSzPts val="1600"/>
              <a:buFont typeface="Calibri"/>
              <a:buNone/>
            </a:pPr>
            <a:r>
              <a:rPr lang="es-CO" sz="1600" b="0" i="0" u="none" strike="noStrike" cap="none" dirty="0">
                <a:solidFill>
                  <a:srgbClr val="000000"/>
                </a:solidFill>
                <a:latin typeface="Calibri"/>
                <a:ea typeface="Calibri"/>
                <a:cs typeface="Calibri"/>
                <a:sym typeface="Calibri"/>
              </a:rPr>
              <a:t>1.3 ¿Cuál es el sector que más invierte en la niñez en su territorio?</a:t>
            </a:r>
            <a:endParaRPr sz="16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Calibri"/>
              <a:buNone/>
            </a:pPr>
            <a:r>
              <a:rPr lang="es-CO" sz="1600" b="0" i="0" u="none" strike="noStrike" cap="none" dirty="0">
                <a:solidFill>
                  <a:srgbClr val="000000"/>
                </a:solidFill>
                <a:latin typeface="Calibri"/>
                <a:ea typeface="Calibri"/>
                <a:cs typeface="Calibri"/>
                <a:sym typeface="Calibri"/>
              </a:rPr>
              <a:t>2. Cuáles fueron las principales dificultades, en materia presupuestal, presentadas para alcanzar los objetivos propuestos? ¿Se presentaron dificultades para financiar los temas de niñez propuestos en el Plan de Desarrollo Territorial?</a:t>
            </a:r>
            <a:endParaRPr dirty="0"/>
          </a:p>
          <a:p>
            <a:pPr marL="0" marR="0" lvl="0" indent="0" algn="l" rtl="0">
              <a:lnSpc>
                <a:spcPct val="100000"/>
              </a:lnSpc>
              <a:spcBef>
                <a:spcPts val="0"/>
              </a:spcBef>
              <a:spcAft>
                <a:spcPts val="0"/>
              </a:spcAft>
              <a:buClr>
                <a:srgbClr val="000000"/>
              </a:buClr>
              <a:buSzPts val="1600"/>
              <a:buFont typeface="Calibri"/>
              <a:buNone/>
            </a:pPr>
            <a:r>
              <a:rPr lang="es-CO" sz="1600" b="0" i="0" u="none" strike="noStrike" cap="none" dirty="0">
                <a:solidFill>
                  <a:srgbClr val="000000"/>
                </a:solidFill>
                <a:latin typeface="Calibri"/>
                <a:ea typeface="Calibri"/>
                <a:cs typeface="Calibri"/>
                <a:sym typeface="Calibri"/>
              </a:rPr>
              <a:t>2.1 ¿identifica alguna brecha entre la necesidad de atención para niños, niñas y adolescentes y el recurso, entre sectores o entre ciclos de vida?</a:t>
            </a:r>
            <a:endParaRPr dirty="0"/>
          </a:p>
          <a:p>
            <a:pPr marL="0" marR="0" lvl="0" indent="0" algn="l" rtl="0">
              <a:lnSpc>
                <a:spcPct val="100000"/>
              </a:lnSpc>
              <a:spcBef>
                <a:spcPts val="0"/>
              </a:spcBef>
              <a:spcAft>
                <a:spcPts val="0"/>
              </a:spcAft>
              <a:buClr>
                <a:srgbClr val="000000"/>
              </a:buClr>
              <a:buSzPts val="1600"/>
              <a:buFont typeface="Calibri"/>
              <a:buNone/>
            </a:pPr>
            <a:r>
              <a:rPr lang="es-CO" sz="1600" b="0" i="0" u="none" strike="noStrike" cap="none" dirty="0">
                <a:solidFill>
                  <a:srgbClr val="000000"/>
                </a:solidFill>
                <a:latin typeface="Calibri"/>
                <a:ea typeface="Calibri"/>
                <a:cs typeface="Calibri"/>
                <a:sym typeface="Calibri"/>
              </a:rPr>
              <a:t>3. ¿Qué acciones se adelantaron para superar dichas dificultades?</a:t>
            </a:r>
            <a:endParaRPr sz="1600" b="0" i="0" u="none" strike="noStrike" cap="none" dirty="0">
              <a:solidFill>
                <a:srgbClr val="000000"/>
              </a:solidFill>
              <a:latin typeface="Calibri"/>
              <a:ea typeface="Calibri"/>
              <a:cs typeface="Calibri"/>
              <a:sym typeface="Calibri"/>
            </a:endParaRPr>
          </a:p>
        </p:txBody>
      </p:sp>
      <p:sp>
        <p:nvSpPr>
          <p:cNvPr id="744" name="Google Shape;744;p35"/>
          <p:cNvSpPr txBox="1"/>
          <p:nvPr/>
        </p:nvSpPr>
        <p:spPr>
          <a:xfrm>
            <a:off x="2789009" y="529729"/>
            <a:ext cx="6139542" cy="36933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Calibri"/>
              <a:buNone/>
            </a:pPr>
            <a:r>
              <a:rPr lang="es-CO" sz="1800" b="1" i="0" u="none" strike="noStrike" cap="none">
                <a:solidFill>
                  <a:srgbClr val="000000"/>
                </a:solidFill>
                <a:latin typeface="Calibri"/>
                <a:ea typeface="Calibri"/>
                <a:cs typeface="Calibri"/>
                <a:sym typeface="Calibri"/>
              </a:rPr>
              <a:t>Qué debe analizar el territorio</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36"/>
          <p:cNvSpPr txBox="1"/>
          <p:nvPr/>
        </p:nvSpPr>
        <p:spPr>
          <a:xfrm>
            <a:off x="887518" y="73171"/>
            <a:ext cx="1776307" cy="830997"/>
          </a:xfrm>
          <a:prstGeom prst="rect">
            <a:avLst/>
          </a:prstGeom>
          <a:solidFill>
            <a:srgbClr val="2F549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800"/>
              <a:buFont typeface="Calibri"/>
              <a:buNone/>
            </a:pPr>
            <a:r>
              <a:rPr lang="es-CO" sz="4800" b="1" i="0" u="none" strike="noStrike" cap="none">
                <a:solidFill>
                  <a:srgbClr val="FFFFFF"/>
                </a:solidFill>
                <a:latin typeface="Calibri"/>
                <a:ea typeface="Calibri"/>
                <a:cs typeface="Calibri"/>
                <a:sym typeface="Calibri"/>
              </a:rPr>
              <a:t>Fase 2</a:t>
            </a:r>
            <a:endParaRPr/>
          </a:p>
        </p:txBody>
      </p:sp>
      <p:sp>
        <p:nvSpPr>
          <p:cNvPr id="751" name="Google Shape;751;p36"/>
          <p:cNvSpPr txBox="1"/>
          <p:nvPr/>
        </p:nvSpPr>
        <p:spPr>
          <a:xfrm>
            <a:off x="2820818" y="73171"/>
            <a:ext cx="7595962" cy="55399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70C0"/>
              </a:buClr>
              <a:buSzPts val="3000"/>
              <a:buFont typeface="Avenir"/>
              <a:buNone/>
            </a:pPr>
            <a:r>
              <a:rPr lang="es-CO" sz="3000" b="0" i="0" u="none" strike="noStrike" cap="none">
                <a:solidFill>
                  <a:srgbClr val="0070C0"/>
                </a:solidFill>
                <a:latin typeface="Avenir"/>
                <a:ea typeface="Avenir"/>
                <a:cs typeface="Avenir"/>
                <a:sym typeface="Avenir"/>
              </a:rPr>
              <a:t>Análisis del Gasto Público en niñez</a:t>
            </a:r>
            <a:endParaRPr sz="3000" b="0" i="0" u="none" strike="noStrike" cap="none">
              <a:solidFill>
                <a:srgbClr val="0070C0"/>
              </a:solidFill>
              <a:latin typeface="Avenir"/>
              <a:ea typeface="Avenir"/>
              <a:cs typeface="Avenir"/>
              <a:sym typeface="Avenir"/>
            </a:endParaRPr>
          </a:p>
        </p:txBody>
      </p:sp>
      <p:sp>
        <p:nvSpPr>
          <p:cNvPr id="752" name="Google Shape;752;p36"/>
          <p:cNvSpPr/>
          <p:nvPr/>
        </p:nvSpPr>
        <p:spPr>
          <a:xfrm>
            <a:off x="1" y="6612582"/>
            <a:ext cx="12278600" cy="331359"/>
          </a:xfrm>
          <a:prstGeom prst="rect">
            <a:avLst/>
          </a:prstGeom>
          <a:solidFill>
            <a:srgbClr val="0070C0">
              <a:alpha val="1254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753" name="Google Shape;753;p36"/>
          <p:cNvPicPr preferRelativeResize="0"/>
          <p:nvPr/>
        </p:nvPicPr>
        <p:blipFill rotWithShape="1">
          <a:blip r:embed="rId3">
            <a:alphaModFix/>
          </a:blip>
          <a:srcRect l="38064" t="23366" r="39261" b="35414"/>
          <a:stretch/>
        </p:blipFill>
        <p:spPr>
          <a:xfrm>
            <a:off x="0" y="233043"/>
            <a:ext cx="1282959" cy="1308123"/>
          </a:xfrm>
          <a:prstGeom prst="rect">
            <a:avLst/>
          </a:prstGeom>
          <a:noFill/>
          <a:ln>
            <a:noFill/>
          </a:ln>
        </p:spPr>
      </p:pic>
      <p:grpSp>
        <p:nvGrpSpPr>
          <p:cNvPr id="754" name="Google Shape;754;p36"/>
          <p:cNvGrpSpPr/>
          <p:nvPr/>
        </p:nvGrpSpPr>
        <p:grpSpPr>
          <a:xfrm>
            <a:off x="10479372" y="0"/>
            <a:ext cx="1712628" cy="1015663"/>
            <a:chOff x="13226556" y="1171042"/>
            <a:chExt cx="1712628" cy="1015663"/>
          </a:xfrm>
        </p:grpSpPr>
        <p:sp>
          <p:nvSpPr>
            <p:cNvPr id="755" name="Google Shape;755;p36"/>
            <p:cNvSpPr/>
            <p:nvPr/>
          </p:nvSpPr>
          <p:spPr>
            <a:xfrm>
              <a:off x="13226556" y="1171042"/>
              <a:ext cx="1712628" cy="1015663"/>
            </a:xfrm>
            <a:prstGeom prst="rect">
              <a:avLst/>
            </a:prstGeom>
            <a:solidFill>
              <a:srgbClr val="0070C0"/>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aphicFrame>
          <p:nvGraphicFramePr>
            <p:cNvPr id="756" name="Google Shape;756;p36"/>
            <p:cNvGraphicFramePr/>
            <p:nvPr/>
          </p:nvGraphicFramePr>
          <p:xfrm>
            <a:off x="13351740" y="1212839"/>
            <a:ext cx="1587444" cy="857264"/>
          </p:xfrm>
          <a:graphic>
            <a:graphicData uri="http://schemas.openxmlformats.org/presentationml/2006/ole">
              <mc:AlternateContent xmlns:mc="http://schemas.openxmlformats.org/markup-compatibility/2006">
                <mc:Choice xmlns:v="urn:schemas-microsoft-com:vml" Requires="v">
                  <p:oleObj r:id="rId4" imgW="1587444" imgH="857264" progId="CorelDRAW.Graphic.10">
                    <p:embed/>
                  </p:oleObj>
                </mc:Choice>
                <mc:Fallback>
                  <p:oleObj r:id="rId4" imgW="1587444" imgH="857264" progId="CorelDRAW.Graphic.10">
                    <p:embed/>
                    <p:pic>
                      <p:nvPicPr>
                        <p:cNvPr id="756" name="Google Shape;756;p36"/>
                        <p:cNvPicPr preferRelativeResize="0"/>
                        <p:nvPr/>
                      </p:nvPicPr>
                      <p:blipFill rotWithShape="1">
                        <a:blip r:embed="rId5">
                          <a:alphaModFix/>
                        </a:blip>
                        <a:srcRect/>
                        <a:stretch/>
                      </p:blipFill>
                      <p:spPr>
                        <a:xfrm>
                          <a:off x="13351740" y="1212839"/>
                          <a:ext cx="1587444" cy="857264"/>
                        </a:xfrm>
                        <a:prstGeom prst="rect">
                          <a:avLst/>
                        </a:prstGeom>
                        <a:noFill/>
                        <a:ln>
                          <a:noFill/>
                        </a:ln>
                      </p:spPr>
                    </p:pic>
                  </p:oleObj>
                </mc:Fallback>
              </mc:AlternateContent>
            </a:graphicData>
          </a:graphic>
        </p:graphicFrame>
      </p:grpSp>
      <p:sp>
        <p:nvSpPr>
          <p:cNvPr id="757" name="Google Shape;757;p36"/>
          <p:cNvSpPr txBox="1"/>
          <p:nvPr/>
        </p:nvSpPr>
        <p:spPr>
          <a:xfrm>
            <a:off x="3055545" y="3251124"/>
            <a:ext cx="614730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Times New Roman"/>
              <a:buNone/>
            </a:pPr>
            <a:r>
              <a:rPr lang="es-CO" sz="1800" b="0" i="0" u="none" strike="noStrike" cap="none">
                <a:solidFill>
                  <a:srgbClr val="000000"/>
                </a:solidFill>
                <a:latin typeface="Times New Roman"/>
                <a:ea typeface="Times New Roman"/>
                <a:cs typeface="Times New Roman"/>
                <a:sym typeface="Times New Roman"/>
              </a:rPr>
              <a:t> </a:t>
            </a:r>
            <a:endParaRPr sz="1800" b="0" i="0" u="none" strike="noStrike" cap="none">
              <a:solidFill>
                <a:srgbClr val="000000"/>
              </a:solidFill>
              <a:latin typeface="Calibri"/>
              <a:ea typeface="Calibri"/>
              <a:cs typeface="Calibri"/>
              <a:sym typeface="Calibri"/>
            </a:endParaRPr>
          </a:p>
        </p:txBody>
      </p:sp>
      <p:sp>
        <p:nvSpPr>
          <p:cNvPr id="758" name="Google Shape;758;p36"/>
          <p:cNvSpPr txBox="1"/>
          <p:nvPr/>
        </p:nvSpPr>
        <p:spPr>
          <a:xfrm>
            <a:off x="3055545" y="3251124"/>
            <a:ext cx="614730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Times New Roman"/>
              <a:buNone/>
            </a:pPr>
            <a:r>
              <a:rPr lang="es-CO" sz="1800" b="0" i="0" u="none" strike="noStrike" cap="none">
                <a:solidFill>
                  <a:srgbClr val="000000"/>
                </a:solidFill>
                <a:latin typeface="Times New Roman"/>
                <a:ea typeface="Times New Roman"/>
                <a:cs typeface="Times New Roman"/>
                <a:sym typeface="Times New Roman"/>
              </a:rPr>
              <a:t> </a:t>
            </a:r>
            <a:endParaRPr sz="1800" b="0" i="0" u="none" strike="noStrike" cap="none">
              <a:solidFill>
                <a:srgbClr val="000000"/>
              </a:solidFill>
              <a:latin typeface="Calibri"/>
              <a:ea typeface="Calibri"/>
              <a:cs typeface="Calibri"/>
              <a:sym typeface="Calibri"/>
            </a:endParaRPr>
          </a:p>
        </p:txBody>
      </p:sp>
      <p:sp>
        <p:nvSpPr>
          <p:cNvPr id="759" name="Google Shape;759;p36"/>
          <p:cNvSpPr txBox="1"/>
          <p:nvPr/>
        </p:nvSpPr>
        <p:spPr>
          <a:xfrm>
            <a:off x="2789009" y="529729"/>
            <a:ext cx="6139542" cy="36933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Calibri"/>
              <a:buNone/>
            </a:pPr>
            <a:r>
              <a:rPr lang="es-CO" sz="1800" b="1" i="0" u="none" strike="noStrike" cap="none">
                <a:solidFill>
                  <a:srgbClr val="000000"/>
                </a:solidFill>
                <a:latin typeface="Calibri"/>
                <a:ea typeface="Calibri"/>
                <a:cs typeface="Calibri"/>
                <a:sym typeface="Calibri"/>
              </a:rPr>
              <a:t>Ejemplo</a:t>
            </a:r>
            <a:endParaRPr/>
          </a:p>
        </p:txBody>
      </p:sp>
      <p:sp>
        <p:nvSpPr>
          <p:cNvPr id="760" name="Google Shape;760;p36"/>
          <p:cNvSpPr txBox="1"/>
          <p:nvPr/>
        </p:nvSpPr>
        <p:spPr>
          <a:xfrm>
            <a:off x="1282959" y="2444384"/>
            <a:ext cx="7642799" cy="3526093"/>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1F3864"/>
              </a:buClr>
              <a:buSzPts val="2000"/>
              <a:buFont typeface="Calibri"/>
              <a:buNone/>
            </a:pPr>
            <a:r>
              <a:rPr lang="es-CO" sz="2000" b="1" i="1" u="none" strike="noStrike" cap="none">
                <a:solidFill>
                  <a:srgbClr val="1F3864"/>
                </a:solidFill>
                <a:latin typeface="Calibri"/>
                <a:ea typeface="Calibri"/>
                <a:cs typeface="Calibri"/>
                <a:sym typeface="Calibri"/>
              </a:rPr>
              <a:t>Por ciclo de vida: </a:t>
            </a:r>
            <a:r>
              <a:rPr lang="es-CO" sz="2000" b="0" i="1" u="none" strike="noStrike" cap="none">
                <a:solidFill>
                  <a:srgbClr val="1F3864"/>
                </a:solidFill>
                <a:latin typeface="Calibri"/>
                <a:ea typeface="Calibri"/>
                <a:cs typeface="Calibri"/>
                <a:sym typeface="Calibri"/>
              </a:rPr>
              <a:t>Se cumplió la meta de atención para la población de primera infancia, sin embargo, para la atención del 100 % de los adolescentes que cumplen los criterios para el programa de “jóvenes con educación” se necesitan $1.000 millones que corresponden a la atención de 300 jóvenes que son vulnerables y que quedaron por fuera del programa. </a:t>
            </a:r>
            <a:endParaRPr/>
          </a:p>
          <a:p>
            <a:pPr marL="0" marR="0" lvl="0" indent="0" algn="just" rtl="0">
              <a:lnSpc>
                <a:spcPct val="107000"/>
              </a:lnSpc>
              <a:spcBef>
                <a:spcPts val="800"/>
              </a:spcBef>
              <a:spcAft>
                <a:spcPts val="0"/>
              </a:spcAft>
              <a:buClr>
                <a:schemeClr val="dk1"/>
              </a:buClr>
              <a:buSzPts val="2000"/>
              <a:buFont typeface="Calibri"/>
              <a:buNone/>
            </a:pPr>
            <a:endParaRPr sz="2000" b="0" i="1" u="none" strike="noStrike" cap="none">
              <a:solidFill>
                <a:srgbClr val="1F3864"/>
              </a:solidFill>
              <a:latin typeface="Calibri"/>
              <a:ea typeface="Calibri"/>
              <a:cs typeface="Calibri"/>
              <a:sym typeface="Calibri"/>
            </a:endParaRPr>
          </a:p>
          <a:p>
            <a:pPr marL="0" marR="0" lvl="0" indent="0" algn="just" rtl="0">
              <a:lnSpc>
                <a:spcPct val="100000"/>
              </a:lnSpc>
              <a:spcBef>
                <a:spcPts val="800"/>
              </a:spcBef>
              <a:spcAft>
                <a:spcPts val="0"/>
              </a:spcAft>
              <a:buClr>
                <a:srgbClr val="1F3864"/>
              </a:buClr>
              <a:buSzPts val="2000"/>
              <a:buFont typeface="Calibri"/>
              <a:buNone/>
            </a:pPr>
            <a:r>
              <a:rPr lang="es-CO" sz="2000" b="1" i="1" u="none" strike="noStrike" cap="none">
                <a:solidFill>
                  <a:srgbClr val="1F3864"/>
                </a:solidFill>
                <a:latin typeface="Calibri"/>
                <a:ea typeface="Calibri"/>
                <a:cs typeface="Calibri"/>
                <a:sym typeface="Calibri"/>
              </a:rPr>
              <a:t>Por sector: </a:t>
            </a:r>
            <a:r>
              <a:rPr lang="es-CO" sz="2000" b="0" i="1" u="none" strike="noStrike" cap="none">
                <a:solidFill>
                  <a:srgbClr val="1F3864"/>
                </a:solidFill>
                <a:latin typeface="Calibri"/>
                <a:ea typeface="Calibri"/>
                <a:cs typeface="Calibri"/>
                <a:sym typeface="Calibri"/>
              </a:rPr>
              <a:t>Debido a la pandemia, fue necesario priorizar la atención en salud y trasladando recursos para cubrir la emergencia, quedando un rezago en la atención de los servicios de educación para la niñez</a:t>
            </a:r>
            <a:endParaRPr sz="2000" b="0" i="0" u="none" strike="noStrike" cap="none">
              <a:solidFill>
                <a:srgbClr val="000000"/>
              </a:solidFill>
              <a:latin typeface="Calibri"/>
              <a:ea typeface="Calibri"/>
              <a:cs typeface="Calibri"/>
              <a:sym typeface="Calibri"/>
            </a:endParaRPr>
          </a:p>
        </p:txBody>
      </p:sp>
      <p:sp>
        <p:nvSpPr>
          <p:cNvPr id="761" name="Google Shape;761;p36"/>
          <p:cNvSpPr txBox="1"/>
          <p:nvPr/>
        </p:nvSpPr>
        <p:spPr>
          <a:xfrm>
            <a:off x="1206589" y="1329939"/>
            <a:ext cx="4729516"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BBEEB"/>
              </a:buClr>
              <a:buSzPts val="2000"/>
              <a:buFont typeface="Calibri"/>
              <a:buNone/>
            </a:pPr>
            <a:r>
              <a:rPr lang="es-CO" sz="2000" b="1" i="0" u="none" strike="noStrike" cap="none">
                <a:solidFill>
                  <a:srgbClr val="7BBEEB"/>
                </a:solidFill>
                <a:latin typeface="Calibri"/>
                <a:ea typeface="Calibri"/>
                <a:cs typeface="Calibri"/>
                <a:sym typeface="Calibri"/>
              </a:rPr>
              <a:t>Análisis 1</a:t>
            </a:r>
            <a:r>
              <a:rPr lang="es-CO" sz="2000" b="1" i="0" u="none" strike="noStrike" cap="none">
                <a:solidFill>
                  <a:srgbClr val="000000"/>
                </a:solidFill>
                <a:latin typeface="Calibri"/>
                <a:ea typeface="Calibri"/>
                <a:cs typeface="Calibri"/>
                <a:sym typeface="Calibri"/>
              </a:rPr>
              <a:t>. </a:t>
            </a:r>
            <a:r>
              <a:rPr lang="es-CO" sz="2000" b="1" i="0" u="none" strike="noStrike" cap="none">
                <a:solidFill>
                  <a:srgbClr val="2C5EB5"/>
                </a:solidFill>
                <a:latin typeface="Calibri"/>
                <a:ea typeface="Calibri"/>
                <a:cs typeface="Calibri"/>
                <a:sym typeface="Calibri"/>
              </a:rPr>
              <a:t>Primera Infancia (Niños y niñas entre 0 y 5 años, y madres gestantes)</a:t>
            </a:r>
            <a:endParaRPr sz="2000" b="1" i="0" u="none" strike="noStrike" cap="none">
              <a:solidFill>
                <a:srgbClr val="2C5EB5"/>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37"/>
          <p:cNvSpPr txBox="1"/>
          <p:nvPr/>
        </p:nvSpPr>
        <p:spPr>
          <a:xfrm>
            <a:off x="887518" y="73171"/>
            <a:ext cx="1776307" cy="830997"/>
          </a:xfrm>
          <a:prstGeom prst="rect">
            <a:avLst/>
          </a:prstGeom>
          <a:solidFill>
            <a:srgbClr val="2F549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800"/>
              <a:buFont typeface="Calibri"/>
              <a:buNone/>
            </a:pPr>
            <a:r>
              <a:rPr lang="es-CO" sz="4800" b="1" i="0" u="none" strike="noStrike" cap="none">
                <a:solidFill>
                  <a:srgbClr val="FFFFFF"/>
                </a:solidFill>
                <a:latin typeface="Calibri"/>
                <a:ea typeface="Calibri"/>
                <a:cs typeface="Calibri"/>
                <a:sym typeface="Calibri"/>
              </a:rPr>
              <a:t>Fase 2</a:t>
            </a:r>
            <a:endParaRPr/>
          </a:p>
        </p:txBody>
      </p:sp>
      <p:sp>
        <p:nvSpPr>
          <p:cNvPr id="768" name="Google Shape;768;p37"/>
          <p:cNvSpPr txBox="1"/>
          <p:nvPr/>
        </p:nvSpPr>
        <p:spPr>
          <a:xfrm>
            <a:off x="2789009" y="236836"/>
            <a:ext cx="4082205" cy="55399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70C0"/>
              </a:buClr>
              <a:buSzPts val="3000"/>
              <a:buFont typeface="Avenir"/>
              <a:buNone/>
            </a:pPr>
            <a:r>
              <a:rPr lang="es-CO" sz="3000" b="0" i="0" u="none" strike="noStrike" cap="none">
                <a:solidFill>
                  <a:srgbClr val="0070C0"/>
                </a:solidFill>
                <a:latin typeface="Avenir"/>
                <a:ea typeface="Avenir"/>
                <a:cs typeface="Avenir"/>
                <a:sym typeface="Avenir"/>
              </a:rPr>
              <a:t>Análisis de Gobernanza</a:t>
            </a:r>
            <a:endParaRPr sz="3000" b="0" i="0" u="none" strike="noStrike" cap="none">
              <a:solidFill>
                <a:srgbClr val="0070C0"/>
              </a:solidFill>
              <a:latin typeface="Avenir"/>
              <a:ea typeface="Avenir"/>
              <a:cs typeface="Avenir"/>
              <a:sym typeface="Avenir"/>
            </a:endParaRPr>
          </a:p>
        </p:txBody>
      </p:sp>
      <p:sp>
        <p:nvSpPr>
          <p:cNvPr id="769" name="Google Shape;769;p37"/>
          <p:cNvSpPr/>
          <p:nvPr/>
        </p:nvSpPr>
        <p:spPr>
          <a:xfrm>
            <a:off x="1" y="6539878"/>
            <a:ext cx="12278600" cy="512351"/>
          </a:xfrm>
          <a:prstGeom prst="rect">
            <a:avLst/>
          </a:prstGeom>
          <a:solidFill>
            <a:srgbClr val="0070C0">
              <a:alpha val="1254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770" name="Google Shape;770;p37"/>
          <p:cNvPicPr preferRelativeResize="0"/>
          <p:nvPr/>
        </p:nvPicPr>
        <p:blipFill rotWithShape="1">
          <a:blip r:embed="rId3">
            <a:alphaModFix/>
          </a:blip>
          <a:srcRect l="38064" t="23366" r="39261" b="35414"/>
          <a:stretch/>
        </p:blipFill>
        <p:spPr>
          <a:xfrm>
            <a:off x="0" y="233043"/>
            <a:ext cx="1282959" cy="1308123"/>
          </a:xfrm>
          <a:prstGeom prst="rect">
            <a:avLst/>
          </a:prstGeom>
          <a:noFill/>
          <a:ln>
            <a:noFill/>
          </a:ln>
        </p:spPr>
      </p:pic>
      <p:grpSp>
        <p:nvGrpSpPr>
          <p:cNvPr id="771" name="Google Shape;771;p37"/>
          <p:cNvGrpSpPr/>
          <p:nvPr/>
        </p:nvGrpSpPr>
        <p:grpSpPr>
          <a:xfrm>
            <a:off x="10479372" y="0"/>
            <a:ext cx="1712628" cy="1015663"/>
            <a:chOff x="13226556" y="1171042"/>
            <a:chExt cx="1712628" cy="1015663"/>
          </a:xfrm>
        </p:grpSpPr>
        <p:sp>
          <p:nvSpPr>
            <p:cNvPr id="772" name="Google Shape;772;p37"/>
            <p:cNvSpPr/>
            <p:nvPr/>
          </p:nvSpPr>
          <p:spPr>
            <a:xfrm>
              <a:off x="13226556" y="1171042"/>
              <a:ext cx="1712628" cy="1015663"/>
            </a:xfrm>
            <a:prstGeom prst="rect">
              <a:avLst/>
            </a:prstGeom>
            <a:solidFill>
              <a:srgbClr val="0070C0"/>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aphicFrame>
          <p:nvGraphicFramePr>
            <p:cNvPr id="773" name="Google Shape;773;p37"/>
            <p:cNvGraphicFramePr/>
            <p:nvPr/>
          </p:nvGraphicFramePr>
          <p:xfrm>
            <a:off x="13351740" y="1212839"/>
            <a:ext cx="1587444" cy="857264"/>
          </p:xfrm>
          <a:graphic>
            <a:graphicData uri="http://schemas.openxmlformats.org/presentationml/2006/ole">
              <mc:AlternateContent xmlns:mc="http://schemas.openxmlformats.org/markup-compatibility/2006">
                <mc:Choice xmlns:v="urn:schemas-microsoft-com:vml" Requires="v">
                  <p:oleObj r:id="rId4" imgW="1587444" imgH="857264" progId="CorelDRAW.Graphic.10">
                    <p:embed/>
                  </p:oleObj>
                </mc:Choice>
                <mc:Fallback>
                  <p:oleObj r:id="rId4" imgW="1587444" imgH="857264" progId="CorelDRAW.Graphic.10">
                    <p:embed/>
                    <p:pic>
                      <p:nvPicPr>
                        <p:cNvPr id="773" name="Google Shape;773;p37"/>
                        <p:cNvPicPr preferRelativeResize="0"/>
                        <p:nvPr/>
                      </p:nvPicPr>
                      <p:blipFill rotWithShape="1">
                        <a:blip r:embed="rId5">
                          <a:alphaModFix/>
                        </a:blip>
                        <a:srcRect/>
                        <a:stretch/>
                      </p:blipFill>
                      <p:spPr>
                        <a:xfrm>
                          <a:off x="13351740" y="1212839"/>
                          <a:ext cx="1587444" cy="857264"/>
                        </a:xfrm>
                        <a:prstGeom prst="rect">
                          <a:avLst/>
                        </a:prstGeom>
                        <a:noFill/>
                        <a:ln>
                          <a:noFill/>
                        </a:ln>
                      </p:spPr>
                    </p:pic>
                  </p:oleObj>
                </mc:Fallback>
              </mc:AlternateContent>
            </a:graphicData>
          </a:graphic>
        </p:graphicFrame>
      </p:grpSp>
      <p:sp>
        <p:nvSpPr>
          <p:cNvPr id="774" name="Google Shape;774;p37"/>
          <p:cNvSpPr txBox="1"/>
          <p:nvPr/>
        </p:nvSpPr>
        <p:spPr>
          <a:xfrm>
            <a:off x="147162" y="1814882"/>
            <a:ext cx="2734147"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F7F7F"/>
              </a:buClr>
              <a:buSzPts val="1800"/>
              <a:buFont typeface="Calibri"/>
              <a:buNone/>
            </a:pPr>
            <a:r>
              <a:rPr lang="es-CO" sz="1800" b="1" i="0" u="none" strike="noStrike" cap="none">
                <a:solidFill>
                  <a:srgbClr val="7F7F7F"/>
                </a:solidFill>
                <a:latin typeface="Calibri"/>
                <a:ea typeface="Calibri"/>
                <a:cs typeface="Calibri"/>
                <a:sym typeface="Calibri"/>
              </a:rPr>
              <a:t>IMPLEMENTACIÓN PLAN DE </a:t>
            </a:r>
            <a:endParaRPr/>
          </a:p>
          <a:p>
            <a:pPr marL="0" marR="0" lvl="0" indent="0" algn="ctr" rtl="0">
              <a:lnSpc>
                <a:spcPct val="100000"/>
              </a:lnSpc>
              <a:spcBef>
                <a:spcPts val="0"/>
              </a:spcBef>
              <a:spcAft>
                <a:spcPts val="0"/>
              </a:spcAft>
              <a:buClr>
                <a:srgbClr val="7F7F7F"/>
              </a:buClr>
              <a:buSzPts val="1800"/>
              <a:buFont typeface="Calibri"/>
              <a:buNone/>
            </a:pPr>
            <a:r>
              <a:rPr lang="es-CO" sz="1800" b="1" i="0" u="none" strike="noStrike" cap="none">
                <a:solidFill>
                  <a:srgbClr val="7F7F7F"/>
                </a:solidFill>
                <a:latin typeface="Calibri"/>
                <a:ea typeface="Calibri"/>
                <a:cs typeface="Calibri"/>
                <a:sym typeface="Calibri"/>
              </a:rPr>
              <a:t>DESARROLLO TERRITORIAL</a:t>
            </a:r>
            <a:endParaRPr sz="1800" b="1" i="0" u="none" strike="noStrike" cap="none">
              <a:solidFill>
                <a:srgbClr val="7F7F7F"/>
              </a:solidFill>
              <a:latin typeface="Calibri"/>
              <a:ea typeface="Calibri"/>
              <a:cs typeface="Calibri"/>
              <a:sym typeface="Calibri"/>
            </a:endParaRPr>
          </a:p>
        </p:txBody>
      </p:sp>
      <p:sp>
        <p:nvSpPr>
          <p:cNvPr id="775" name="Google Shape;775;p37"/>
          <p:cNvSpPr/>
          <p:nvPr/>
        </p:nvSpPr>
        <p:spPr>
          <a:xfrm>
            <a:off x="147162" y="3064403"/>
            <a:ext cx="2777420" cy="2807137"/>
          </a:xfrm>
          <a:prstGeom prst="rightBracket">
            <a:avLst>
              <a:gd name="adj" fmla="val 8333"/>
            </a:avLst>
          </a:prstGeom>
          <a:noFill/>
          <a:ln w="9525" cap="flat" cmpd="sng">
            <a:solidFill>
              <a:srgbClr val="AEABAB"/>
            </a:solidFill>
            <a:prstDash val="lgDashDot"/>
            <a:miter lim="800000"/>
            <a:headEnd type="none" w="sm" len="sm"/>
            <a:tailEnd type="none" w="sm" len="sm"/>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400"/>
              <a:buFont typeface="Arial"/>
              <a:buChar char="•"/>
            </a:pPr>
            <a:r>
              <a:rPr lang="es-CO" sz="1400" b="0" i="0" u="none" strike="noStrike" cap="none">
                <a:solidFill>
                  <a:srgbClr val="000000"/>
                </a:solidFill>
                <a:latin typeface="Calibri"/>
                <a:ea typeface="Calibri"/>
                <a:cs typeface="Calibri"/>
                <a:sym typeface="Calibri"/>
              </a:rPr>
              <a:t>Informes de avance de su PDT</a:t>
            </a:r>
            <a:endParaRPr sz="14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400"/>
              <a:buFont typeface="Arial"/>
              <a:buChar char="•"/>
            </a:pPr>
            <a:r>
              <a:rPr lang="es-CO" sz="1400" b="0" i="0" u="none" strike="noStrike" cap="none">
                <a:solidFill>
                  <a:srgbClr val="000000"/>
                </a:solidFill>
                <a:latin typeface="Calibri"/>
                <a:ea typeface="Calibri"/>
                <a:cs typeface="Calibri"/>
                <a:sym typeface="Calibri"/>
              </a:rPr>
              <a:t> Informes del plan plurianual de inversiones</a:t>
            </a:r>
            <a:endParaRPr/>
          </a:p>
          <a:p>
            <a:pPr marL="285750" marR="0" lvl="0" indent="-285750" algn="l" rtl="0">
              <a:lnSpc>
                <a:spcPct val="100000"/>
              </a:lnSpc>
              <a:spcBef>
                <a:spcPts val="0"/>
              </a:spcBef>
              <a:spcAft>
                <a:spcPts val="0"/>
              </a:spcAft>
              <a:buClr>
                <a:srgbClr val="000000"/>
              </a:buClr>
              <a:buSzPts val="1400"/>
              <a:buFont typeface="Arial"/>
              <a:buChar char="•"/>
            </a:pPr>
            <a:r>
              <a:rPr lang="es-CO" sz="1400" b="0" i="0" u="none" strike="noStrike" cap="none">
                <a:solidFill>
                  <a:srgbClr val="000000"/>
                </a:solidFill>
                <a:latin typeface="Calibri"/>
                <a:ea typeface="Calibri"/>
                <a:cs typeface="Calibri"/>
                <a:sym typeface="Calibri"/>
              </a:rPr>
              <a:t> Resultados de la prestación de servicios.</a:t>
            </a:r>
            <a:endParaRPr/>
          </a:p>
          <a:p>
            <a:pPr marL="285750" marR="0" lvl="0" indent="-285750" algn="l" rtl="0">
              <a:lnSpc>
                <a:spcPct val="100000"/>
              </a:lnSpc>
              <a:spcBef>
                <a:spcPts val="0"/>
              </a:spcBef>
              <a:spcAft>
                <a:spcPts val="0"/>
              </a:spcAft>
              <a:buClr>
                <a:srgbClr val="000000"/>
              </a:buClr>
              <a:buSzPts val="1400"/>
              <a:buFont typeface="Arial"/>
              <a:buChar char="•"/>
            </a:pPr>
            <a:r>
              <a:rPr lang="es-CO" sz="1400" b="0" i="0" u="none" strike="noStrike" cap="none">
                <a:solidFill>
                  <a:srgbClr val="000000"/>
                </a:solidFill>
                <a:latin typeface="Calibri"/>
                <a:ea typeface="Calibri"/>
                <a:cs typeface="Calibri"/>
                <a:sym typeface="Calibri"/>
              </a:rPr>
              <a:t>Reportes de los planes de acción de las políticas públicas de NNAJ</a:t>
            </a:r>
            <a:endParaRPr sz="1400" b="0" i="0" u="none" strike="noStrike" cap="none">
              <a:solidFill>
                <a:srgbClr val="000000"/>
              </a:solidFill>
              <a:latin typeface="Calibri"/>
              <a:ea typeface="Calibri"/>
              <a:cs typeface="Calibri"/>
              <a:sym typeface="Calibri"/>
            </a:endParaRPr>
          </a:p>
        </p:txBody>
      </p:sp>
      <p:sp>
        <p:nvSpPr>
          <p:cNvPr id="776" name="Google Shape;776;p37"/>
          <p:cNvSpPr txBox="1"/>
          <p:nvPr/>
        </p:nvSpPr>
        <p:spPr>
          <a:xfrm>
            <a:off x="3700127" y="1814882"/>
            <a:ext cx="2014638"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F7F7F"/>
              </a:buClr>
              <a:buSzPts val="1800"/>
              <a:buFont typeface="Calibri"/>
              <a:buNone/>
            </a:pPr>
            <a:r>
              <a:rPr lang="es-CO" sz="1800" b="1" i="0" u="none" strike="noStrike" cap="none">
                <a:solidFill>
                  <a:srgbClr val="7F7F7F"/>
                </a:solidFill>
                <a:latin typeface="Calibri"/>
                <a:ea typeface="Calibri"/>
                <a:cs typeface="Calibri"/>
                <a:sym typeface="Calibri"/>
              </a:rPr>
              <a:t>MARCO NORMATIVO </a:t>
            </a:r>
            <a:endParaRPr/>
          </a:p>
        </p:txBody>
      </p:sp>
      <p:sp>
        <p:nvSpPr>
          <p:cNvPr id="777" name="Google Shape;777;p37"/>
          <p:cNvSpPr txBox="1"/>
          <p:nvPr/>
        </p:nvSpPr>
        <p:spPr>
          <a:xfrm>
            <a:off x="6373637" y="1589146"/>
            <a:ext cx="2634558"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F7F7F"/>
              </a:buClr>
              <a:buSzPts val="1800"/>
              <a:buFont typeface="Calibri"/>
              <a:buNone/>
            </a:pPr>
            <a:r>
              <a:rPr lang="es-CO" sz="1800" b="1" i="0" u="none" strike="noStrike" cap="none">
                <a:solidFill>
                  <a:srgbClr val="7F7F7F"/>
                </a:solidFill>
                <a:latin typeface="Calibri"/>
                <a:ea typeface="Calibri"/>
                <a:cs typeface="Calibri"/>
                <a:sym typeface="Calibri"/>
              </a:rPr>
              <a:t>ARQUITECTURA INSTITUCIONAL DEL TERRITORIO</a:t>
            </a:r>
            <a:endParaRPr/>
          </a:p>
        </p:txBody>
      </p:sp>
      <p:sp>
        <p:nvSpPr>
          <p:cNvPr id="778" name="Google Shape;778;p37"/>
          <p:cNvSpPr/>
          <p:nvPr/>
        </p:nvSpPr>
        <p:spPr>
          <a:xfrm>
            <a:off x="3669430" y="3064403"/>
            <a:ext cx="2254268" cy="1677829"/>
          </a:xfrm>
          <a:prstGeom prst="rightBracket">
            <a:avLst>
              <a:gd name="adj" fmla="val 8333"/>
            </a:avLst>
          </a:prstGeom>
          <a:noFill/>
          <a:ln w="9525" cap="flat" cmpd="sng">
            <a:solidFill>
              <a:srgbClr val="AEABAB"/>
            </a:solidFill>
            <a:prstDash val="lgDashDot"/>
            <a:miter lim="800000"/>
            <a:headEnd type="none" w="sm" len="sm"/>
            <a:tailEnd type="none" w="sm" len="sm"/>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400"/>
              <a:buFont typeface="Arial"/>
              <a:buChar char="•"/>
            </a:pPr>
            <a:r>
              <a:rPr lang="es-CO" sz="1400" b="0" i="0" u="none" strike="noStrike" cap="none">
                <a:solidFill>
                  <a:srgbClr val="000000"/>
                </a:solidFill>
                <a:latin typeface="Calibri"/>
                <a:ea typeface="Calibri"/>
                <a:cs typeface="Calibri"/>
                <a:sym typeface="Calibri"/>
              </a:rPr>
              <a:t>Decretos, Acuerdos, Resoluciones u Ordenanzas expedidos en la  vigencia 2020-2023.</a:t>
            </a:r>
            <a:endParaRPr/>
          </a:p>
        </p:txBody>
      </p:sp>
      <p:pic>
        <p:nvPicPr>
          <p:cNvPr id="779" name="Google Shape;779;p37"/>
          <p:cNvPicPr preferRelativeResize="0"/>
          <p:nvPr/>
        </p:nvPicPr>
        <p:blipFill rotWithShape="1">
          <a:blip r:embed="rId6">
            <a:alphaModFix/>
          </a:blip>
          <a:srcRect r="55545"/>
          <a:stretch/>
        </p:blipFill>
        <p:spPr>
          <a:xfrm>
            <a:off x="3331676" y="5812457"/>
            <a:ext cx="4704784" cy="1047240"/>
          </a:xfrm>
          <a:prstGeom prst="rect">
            <a:avLst/>
          </a:prstGeom>
          <a:noFill/>
          <a:ln>
            <a:noFill/>
          </a:ln>
        </p:spPr>
      </p:pic>
      <p:sp>
        <p:nvSpPr>
          <p:cNvPr id="780" name="Google Shape;780;p37"/>
          <p:cNvSpPr txBox="1"/>
          <p:nvPr/>
        </p:nvSpPr>
        <p:spPr>
          <a:xfrm>
            <a:off x="9596673" y="1575713"/>
            <a:ext cx="2389517"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F7F7F"/>
              </a:buClr>
              <a:buSzPts val="1800"/>
              <a:buFont typeface="Calibri"/>
              <a:buNone/>
            </a:pPr>
            <a:r>
              <a:rPr lang="es-CO" sz="1800" b="1" i="0" u="none" strike="noStrike" cap="none">
                <a:solidFill>
                  <a:srgbClr val="7F7F7F"/>
                </a:solidFill>
                <a:latin typeface="Calibri"/>
                <a:ea typeface="Calibri"/>
                <a:cs typeface="Calibri"/>
                <a:sym typeface="Calibri"/>
              </a:rPr>
              <a:t>GESTIÓN Y ADMINISTRACIÓN DE LA INFORMACIÓN </a:t>
            </a:r>
            <a:endParaRPr sz="1800" b="1" i="0" u="none" strike="noStrike" cap="none">
              <a:solidFill>
                <a:srgbClr val="7F7F7F"/>
              </a:solidFill>
              <a:latin typeface="Calibri"/>
              <a:ea typeface="Calibri"/>
              <a:cs typeface="Calibri"/>
              <a:sym typeface="Calibri"/>
            </a:endParaRPr>
          </a:p>
        </p:txBody>
      </p:sp>
      <p:sp>
        <p:nvSpPr>
          <p:cNvPr id="781" name="Google Shape;781;p37"/>
          <p:cNvSpPr/>
          <p:nvPr/>
        </p:nvSpPr>
        <p:spPr>
          <a:xfrm>
            <a:off x="6633939" y="3047841"/>
            <a:ext cx="2469131" cy="2781240"/>
          </a:xfrm>
          <a:prstGeom prst="rightBracket">
            <a:avLst>
              <a:gd name="adj" fmla="val 8333"/>
            </a:avLst>
          </a:prstGeom>
          <a:noFill/>
          <a:ln w="9525" cap="flat" cmpd="sng">
            <a:solidFill>
              <a:srgbClr val="AEABAB"/>
            </a:solidFill>
            <a:prstDash val="lgDashDot"/>
            <a:miter lim="800000"/>
            <a:headEnd type="none" w="sm" len="sm"/>
            <a:tailEnd type="none" w="sm" len="sm"/>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400"/>
              <a:buFont typeface="Arial"/>
              <a:buChar char="•"/>
            </a:pPr>
            <a:r>
              <a:rPr lang="es-CO" sz="1400" b="0" i="0" u="none" strike="noStrike" cap="none">
                <a:solidFill>
                  <a:srgbClr val="000000"/>
                </a:solidFill>
                <a:latin typeface="Calibri"/>
                <a:ea typeface="Calibri"/>
                <a:cs typeface="Calibri"/>
                <a:sym typeface="Calibri"/>
              </a:rPr>
              <a:t>Dependencias responsable de la niñez y la juventud.</a:t>
            </a:r>
            <a:endParaRPr/>
          </a:p>
          <a:p>
            <a:pPr marL="285750" marR="0" lvl="0" indent="-285750" algn="l" rtl="0">
              <a:lnSpc>
                <a:spcPct val="100000"/>
              </a:lnSpc>
              <a:spcBef>
                <a:spcPts val="0"/>
              </a:spcBef>
              <a:spcAft>
                <a:spcPts val="0"/>
              </a:spcAft>
              <a:buClr>
                <a:srgbClr val="000000"/>
              </a:buClr>
              <a:buSzPts val="1400"/>
              <a:buFont typeface="Arial"/>
              <a:buChar char="•"/>
            </a:pPr>
            <a:r>
              <a:rPr lang="es-CO" sz="1400" b="0" i="0" u="none" strike="noStrike" cap="none">
                <a:solidFill>
                  <a:srgbClr val="000000"/>
                </a:solidFill>
                <a:latin typeface="Calibri"/>
                <a:ea typeface="Calibri"/>
                <a:cs typeface="Calibri"/>
                <a:sym typeface="Calibri"/>
              </a:rPr>
              <a:t>Identificación de las competencias</a:t>
            </a:r>
            <a:endParaRPr/>
          </a:p>
          <a:p>
            <a:pPr marL="285750" marR="0" lvl="0" indent="-285750" algn="l" rtl="0">
              <a:lnSpc>
                <a:spcPct val="100000"/>
              </a:lnSpc>
              <a:spcBef>
                <a:spcPts val="0"/>
              </a:spcBef>
              <a:spcAft>
                <a:spcPts val="0"/>
              </a:spcAft>
              <a:buClr>
                <a:srgbClr val="000000"/>
              </a:buClr>
              <a:buSzPts val="1400"/>
              <a:buFont typeface="Arial"/>
              <a:buChar char="•"/>
            </a:pPr>
            <a:r>
              <a:rPr lang="es-CO" sz="1400" b="0" i="0" u="none" strike="noStrike" cap="none">
                <a:solidFill>
                  <a:srgbClr val="000000"/>
                </a:solidFill>
                <a:latin typeface="Calibri"/>
                <a:ea typeface="Calibri"/>
                <a:cs typeface="Calibri"/>
                <a:sym typeface="Calibri"/>
              </a:rPr>
              <a:t>Herramientas de seguimiento de la Política Pública</a:t>
            </a:r>
            <a:endParaRPr/>
          </a:p>
          <a:p>
            <a:pPr marL="285750" marR="0" lvl="0" indent="-285750" algn="l" rtl="0">
              <a:lnSpc>
                <a:spcPct val="100000"/>
              </a:lnSpc>
              <a:spcBef>
                <a:spcPts val="0"/>
              </a:spcBef>
              <a:spcAft>
                <a:spcPts val="0"/>
              </a:spcAft>
              <a:buClr>
                <a:srgbClr val="000000"/>
              </a:buClr>
              <a:buSzPts val="1400"/>
              <a:buFont typeface="Arial"/>
              <a:buChar char="•"/>
            </a:pPr>
            <a:r>
              <a:rPr lang="es-CO" sz="1400" b="0" i="0" u="none" strike="noStrike" cap="none">
                <a:solidFill>
                  <a:srgbClr val="000000"/>
                </a:solidFill>
                <a:latin typeface="Calibri"/>
                <a:ea typeface="Calibri"/>
                <a:cs typeface="Calibri"/>
                <a:sym typeface="Calibri"/>
              </a:rPr>
              <a:t>Análisis de las Instancias territoriales</a:t>
            </a:r>
            <a:endParaRPr/>
          </a:p>
        </p:txBody>
      </p:sp>
      <p:sp>
        <p:nvSpPr>
          <p:cNvPr id="782" name="Google Shape;782;p37"/>
          <p:cNvSpPr/>
          <p:nvPr/>
        </p:nvSpPr>
        <p:spPr>
          <a:xfrm>
            <a:off x="9732475" y="2980697"/>
            <a:ext cx="2253715" cy="1451967"/>
          </a:xfrm>
          <a:prstGeom prst="rightBracket">
            <a:avLst>
              <a:gd name="adj" fmla="val 8333"/>
            </a:avLst>
          </a:prstGeom>
          <a:noFill/>
          <a:ln w="9525" cap="flat" cmpd="sng">
            <a:solidFill>
              <a:srgbClr val="AEABAB"/>
            </a:solidFill>
            <a:prstDash val="lgDashDot"/>
            <a:miter lim="800000"/>
            <a:headEnd type="none" w="sm" len="sm"/>
            <a:tailEnd type="none" w="sm" len="sm"/>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400"/>
              <a:buFont typeface="Arial"/>
              <a:buChar char="•"/>
            </a:pPr>
            <a:r>
              <a:rPr lang="es-CO" sz="1400" b="0" i="0" u="none" strike="noStrike" cap="none">
                <a:solidFill>
                  <a:srgbClr val="000000"/>
                </a:solidFill>
                <a:latin typeface="Calibri"/>
                <a:ea typeface="Calibri"/>
                <a:cs typeface="Calibri"/>
                <a:sym typeface="Calibri"/>
              </a:rPr>
              <a:t>Generación de herramientas y sistemas para la toma de decisiones evidencias.</a:t>
            </a:r>
            <a:endParaRPr/>
          </a:p>
        </p:txBody>
      </p:sp>
      <p:cxnSp>
        <p:nvCxnSpPr>
          <p:cNvPr id="783" name="Google Shape;783;p37"/>
          <p:cNvCxnSpPr/>
          <p:nvPr/>
        </p:nvCxnSpPr>
        <p:spPr>
          <a:xfrm>
            <a:off x="353085" y="2489703"/>
            <a:ext cx="2211152" cy="0"/>
          </a:xfrm>
          <a:prstGeom prst="straightConnector1">
            <a:avLst/>
          </a:prstGeom>
          <a:noFill/>
          <a:ln w="9525" cap="flat" cmpd="sng">
            <a:solidFill>
              <a:srgbClr val="7030A0"/>
            </a:solidFill>
            <a:prstDash val="lgDashDot"/>
            <a:miter lim="800000"/>
            <a:headEnd type="oval" w="med" len="med"/>
            <a:tailEnd type="oval" w="med" len="med"/>
          </a:ln>
        </p:spPr>
      </p:cxnSp>
      <p:cxnSp>
        <p:nvCxnSpPr>
          <p:cNvPr id="784" name="Google Shape;784;p37"/>
          <p:cNvCxnSpPr/>
          <p:nvPr/>
        </p:nvCxnSpPr>
        <p:spPr>
          <a:xfrm>
            <a:off x="3529342" y="2451980"/>
            <a:ext cx="2211152" cy="0"/>
          </a:xfrm>
          <a:prstGeom prst="straightConnector1">
            <a:avLst/>
          </a:prstGeom>
          <a:noFill/>
          <a:ln w="9525" cap="flat" cmpd="sng">
            <a:solidFill>
              <a:srgbClr val="0070C0"/>
            </a:solidFill>
            <a:prstDash val="lgDashDot"/>
            <a:miter lim="800000"/>
            <a:headEnd type="oval" w="med" len="med"/>
            <a:tailEnd type="oval" w="med" len="med"/>
          </a:ln>
        </p:spPr>
      </p:cxnSp>
      <p:cxnSp>
        <p:nvCxnSpPr>
          <p:cNvPr id="785" name="Google Shape;785;p37"/>
          <p:cNvCxnSpPr/>
          <p:nvPr/>
        </p:nvCxnSpPr>
        <p:spPr>
          <a:xfrm>
            <a:off x="6533584" y="2439909"/>
            <a:ext cx="2211152" cy="0"/>
          </a:xfrm>
          <a:prstGeom prst="straightConnector1">
            <a:avLst/>
          </a:prstGeom>
          <a:noFill/>
          <a:ln w="9525" cap="flat" cmpd="sng">
            <a:solidFill>
              <a:srgbClr val="F61E95"/>
            </a:solidFill>
            <a:prstDash val="lgDashDot"/>
            <a:miter lim="800000"/>
            <a:headEnd type="oval" w="med" len="med"/>
            <a:tailEnd type="oval" w="med" len="med"/>
          </a:ln>
        </p:spPr>
      </p:cxnSp>
      <p:cxnSp>
        <p:nvCxnSpPr>
          <p:cNvPr id="786" name="Google Shape;786;p37"/>
          <p:cNvCxnSpPr/>
          <p:nvPr/>
        </p:nvCxnSpPr>
        <p:spPr>
          <a:xfrm>
            <a:off x="9664573" y="2433873"/>
            <a:ext cx="2211152" cy="0"/>
          </a:xfrm>
          <a:prstGeom prst="straightConnector1">
            <a:avLst/>
          </a:prstGeom>
          <a:noFill/>
          <a:ln w="9525" cap="flat" cmpd="sng">
            <a:solidFill>
              <a:srgbClr val="108865"/>
            </a:solidFill>
            <a:prstDash val="lgDashDot"/>
            <a:miter lim="800000"/>
            <a:headEnd type="oval" w="med" len="med"/>
            <a:tailEnd type="oval" w="med" len="med"/>
          </a:ln>
        </p:spPr>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Google Shape;792;p38"/>
          <p:cNvSpPr txBox="1"/>
          <p:nvPr/>
        </p:nvSpPr>
        <p:spPr>
          <a:xfrm>
            <a:off x="887518" y="73171"/>
            <a:ext cx="1776307" cy="830997"/>
          </a:xfrm>
          <a:prstGeom prst="rect">
            <a:avLst/>
          </a:prstGeom>
          <a:solidFill>
            <a:srgbClr val="2F549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800"/>
              <a:buFont typeface="Calibri"/>
              <a:buNone/>
            </a:pPr>
            <a:r>
              <a:rPr lang="es-CO" sz="4800" b="1" i="0" u="none" strike="noStrike" cap="none">
                <a:solidFill>
                  <a:srgbClr val="FFFFFF"/>
                </a:solidFill>
                <a:latin typeface="Calibri"/>
                <a:ea typeface="Calibri"/>
                <a:cs typeface="Calibri"/>
                <a:sym typeface="Calibri"/>
              </a:rPr>
              <a:t>Fase 2</a:t>
            </a:r>
            <a:endParaRPr/>
          </a:p>
        </p:txBody>
      </p:sp>
      <p:pic>
        <p:nvPicPr>
          <p:cNvPr id="793" name="Google Shape;793;p38"/>
          <p:cNvPicPr preferRelativeResize="0"/>
          <p:nvPr/>
        </p:nvPicPr>
        <p:blipFill rotWithShape="1">
          <a:blip r:embed="rId3">
            <a:alphaModFix/>
          </a:blip>
          <a:srcRect l="38064" t="23366" r="39261" b="35414"/>
          <a:stretch/>
        </p:blipFill>
        <p:spPr>
          <a:xfrm>
            <a:off x="0" y="233043"/>
            <a:ext cx="1282959" cy="1308123"/>
          </a:xfrm>
          <a:prstGeom prst="rect">
            <a:avLst/>
          </a:prstGeom>
          <a:noFill/>
          <a:ln>
            <a:noFill/>
          </a:ln>
        </p:spPr>
      </p:pic>
      <p:grpSp>
        <p:nvGrpSpPr>
          <p:cNvPr id="794" name="Google Shape;794;p38"/>
          <p:cNvGrpSpPr/>
          <p:nvPr/>
        </p:nvGrpSpPr>
        <p:grpSpPr>
          <a:xfrm>
            <a:off x="10479372" y="0"/>
            <a:ext cx="1712628" cy="1015663"/>
            <a:chOff x="13226556" y="1171042"/>
            <a:chExt cx="1712628" cy="1015663"/>
          </a:xfrm>
        </p:grpSpPr>
        <p:sp>
          <p:nvSpPr>
            <p:cNvPr id="795" name="Google Shape;795;p38"/>
            <p:cNvSpPr/>
            <p:nvPr/>
          </p:nvSpPr>
          <p:spPr>
            <a:xfrm>
              <a:off x="13226556" y="1171042"/>
              <a:ext cx="1712628" cy="1015663"/>
            </a:xfrm>
            <a:prstGeom prst="rect">
              <a:avLst/>
            </a:prstGeom>
            <a:solidFill>
              <a:srgbClr val="0070C0"/>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aphicFrame>
          <p:nvGraphicFramePr>
            <p:cNvPr id="796" name="Google Shape;796;p38"/>
            <p:cNvGraphicFramePr/>
            <p:nvPr/>
          </p:nvGraphicFramePr>
          <p:xfrm>
            <a:off x="13351740" y="1212839"/>
            <a:ext cx="1587444" cy="857264"/>
          </p:xfrm>
          <a:graphic>
            <a:graphicData uri="http://schemas.openxmlformats.org/presentationml/2006/ole">
              <mc:AlternateContent xmlns:mc="http://schemas.openxmlformats.org/markup-compatibility/2006">
                <mc:Choice xmlns:v="urn:schemas-microsoft-com:vml" Requires="v">
                  <p:oleObj r:id="rId4" imgW="1587444" imgH="857264" progId="CorelDRAW.Graphic.10">
                    <p:embed/>
                  </p:oleObj>
                </mc:Choice>
                <mc:Fallback>
                  <p:oleObj r:id="rId4" imgW="1587444" imgH="857264" progId="CorelDRAW.Graphic.10">
                    <p:embed/>
                    <p:pic>
                      <p:nvPicPr>
                        <p:cNvPr id="796" name="Google Shape;796;p38"/>
                        <p:cNvPicPr preferRelativeResize="0"/>
                        <p:nvPr/>
                      </p:nvPicPr>
                      <p:blipFill rotWithShape="1">
                        <a:blip r:embed="rId5">
                          <a:alphaModFix/>
                        </a:blip>
                        <a:srcRect/>
                        <a:stretch/>
                      </p:blipFill>
                      <p:spPr>
                        <a:xfrm>
                          <a:off x="13351740" y="1212839"/>
                          <a:ext cx="1587444" cy="857264"/>
                        </a:xfrm>
                        <a:prstGeom prst="rect">
                          <a:avLst/>
                        </a:prstGeom>
                        <a:noFill/>
                        <a:ln>
                          <a:noFill/>
                        </a:ln>
                      </p:spPr>
                    </p:pic>
                  </p:oleObj>
                </mc:Fallback>
              </mc:AlternateContent>
            </a:graphicData>
          </a:graphic>
        </p:graphicFrame>
      </p:grpSp>
      <p:sp>
        <p:nvSpPr>
          <p:cNvPr id="797" name="Google Shape;797;p38"/>
          <p:cNvSpPr txBox="1"/>
          <p:nvPr/>
        </p:nvSpPr>
        <p:spPr>
          <a:xfrm>
            <a:off x="3055545" y="3251124"/>
            <a:ext cx="614730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Times New Roman"/>
              <a:buNone/>
            </a:pPr>
            <a:r>
              <a:rPr lang="es-CO" sz="1800" b="0" i="0" u="none" strike="noStrike" cap="none">
                <a:solidFill>
                  <a:srgbClr val="000000"/>
                </a:solidFill>
                <a:latin typeface="Times New Roman"/>
                <a:ea typeface="Times New Roman"/>
                <a:cs typeface="Times New Roman"/>
                <a:sym typeface="Times New Roman"/>
              </a:rPr>
              <a:t> </a:t>
            </a:r>
            <a:endParaRPr sz="1800" b="0" i="0" u="none" strike="noStrike" cap="none">
              <a:solidFill>
                <a:srgbClr val="000000"/>
              </a:solidFill>
              <a:latin typeface="Calibri"/>
              <a:ea typeface="Calibri"/>
              <a:cs typeface="Calibri"/>
              <a:sym typeface="Calibri"/>
            </a:endParaRPr>
          </a:p>
        </p:txBody>
      </p:sp>
      <p:sp>
        <p:nvSpPr>
          <p:cNvPr id="798" name="Google Shape;798;p38"/>
          <p:cNvSpPr txBox="1"/>
          <p:nvPr/>
        </p:nvSpPr>
        <p:spPr>
          <a:xfrm>
            <a:off x="3055545" y="3251124"/>
            <a:ext cx="614730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Times New Roman"/>
              <a:buNone/>
            </a:pPr>
            <a:r>
              <a:rPr lang="es-CO" sz="1800" b="0" i="0" u="none" strike="noStrike" cap="none">
                <a:solidFill>
                  <a:srgbClr val="000000"/>
                </a:solidFill>
                <a:latin typeface="Times New Roman"/>
                <a:ea typeface="Times New Roman"/>
                <a:cs typeface="Times New Roman"/>
                <a:sym typeface="Times New Roman"/>
              </a:rPr>
              <a:t> </a:t>
            </a:r>
            <a:endParaRPr sz="1800" b="0" i="0" u="none" strike="noStrike" cap="none">
              <a:solidFill>
                <a:srgbClr val="000000"/>
              </a:solidFill>
              <a:latin typeface="Calibri"/>
              <a:ea typeface="Calibri"/>
              <a:cs typeface="Calibri"/>
              <a:sym typeface="Calibri"/>
            </a:endParaRPr>
          </a:p>
        </p:txBody>
      </p:sp>
      <p:sp>
        <p:nvSpPr>
          <p:cNvPr id="799" name="Google Shape;799;p38"/>
          <p:cNvSpPr txBox="1"/>
          <p:nvPr/>
        </p:nvSpPr>
        <p:spPr>
          <a:xfrm>
            <a:off x="2789009" y="236836"/>
            <a:ext cx="4082205" cy="55399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70C0"/>
              </a:buClr>
              <a:buSzPts val="3000"/>
              <a:buFont typeface="Avenir"/>
              <a:buNone/>
            </a:pPr>
            <a:r>
              <a:rPr lang="es-CO" sz="3000" b="0" i="0" u="none" strike="noStrike" cap="none">
                <a:solidFill>
                  <a:srgbClr val="0070C0"/>
                </a:solidFill>
                <a:latin typeface="Avenir"/>
                <a:ea typeface="Avenir"/>
                <a:cs typeface="Avenir"/>
                <a:sym typeface="Avenir"/>
              </a:rPr>
              <a:t>Análisis de Gobernanza</a:t>
            </a:r>
            <a:endParaRPr sz="3000" b="0" i="0" u="none" strike="noStrike" cap="none">
              <a:solidFill>
                <a:srgbClr val="0070C0"/>
              </a:solidFill>
              <a:latin typeface="Avenir"/>
              <a:ea typeface="Avenir"/>
              <a:cs typeface="Avenir"/>
              <a:sym typeface="Avenir"/>
            </a:endParaRPr>
          </a:p>
        </p:txBody>
      </p:sp>
      <p:graphicFrame>
        <p:nvGraphicFramePr>
          <p:cNvPr id="800" name="Google Shape;800;p38"/>
          <p:cNvGraphicFramePr/>
          <p:nvPr/>
        </p:nvGraphicFramePr>
        <p:xfrm>
          <a:off x="114680" y="1541166"/>
          <a:ext cx="11945225" cy="5242520"/>
        </p:xfrm>
        <a:graphic>
          <a:graphicData uri="http://schemas.openxmlformats.org/drawingml/2006/table">
            <a:tbl>
              <a:tblPr>
                <a:noFill/>
                <a:tableStyleId>{1A05E640-D450-4392-8F07-DB154D864792}</a:tableStyleId>
              </a:tblPr>
              <a:tblGrid>
                <a:gridCol w="2825750">
                  <a:extLst>
                    <a:ext uri="{9D8B030D-6E8A-4147-A177-3AD203B41FA5}">
                      <a16:colId xmlns:a16="http://schemas.microsoft.com/office/drawing/2014/main" val="20000"/>
                    </a:ext>
                  </a:extLst>
                </a:gridCol>
                <a:gridCol w="4052875">
                  <a:extLst>
                    <a:ext uri="{9D8B030D-6E8A-4147-A177-3AD203B41FA5}">
                      <a16:colId xmlns:a16="http://schemas.microsoft.com/office/drawing/2014/main" val="20001"/>
                    </a:ext>
                  </a:extLst>
                </a:gridCol>
                <a:gridCol w="2339825">
                  <a:extLst>
                    <a:ext uri="{9D8B030D-6E8A-4147-A177-3AD203B41FA5}">
                      <a16:colId xmlns:a16="http://schemas.microsoft.com/office/drawing/2014/main" val="20002"/>
                    </a:ext>
                  </a:extLst>
                </a:gridCol>
                <a:gridCol w="2726775">
                  <a:extLst>
                    <a:ext uri="{9D8B030D-6E8A-4147-A177-3AD203B41FA5}">
                      <a16:colId xmlns:a16="http://schemas.microsoft.com/office/drawing/2014/main" val="20003"/>
                    </a:ext>
                  </a:extLst>
                </a:gridCol>
              </a:tblGrid>
              <a:tr h="901700">
                <a:tc>
                  <a:txBody>
                    <a:bodyPr/>
                    <a:lstStyle/>
                    <a:p>
                      <a:pPr marL="0" marR="0" lvl="0" indent="0" algn="ctr" rtl="0">
                        <a:spcBef>
                          <a:spcPts val="0"/>
                        </a:spcBef>
                        <a:spcAft>
                          <a:spcPts val="0"/>
                        </a:spcAft>
                        <a:buNone/>
                      </a:pPr>
                      <a:r>
                        <a:rPr lang="es-CO" sz="1400" b="1" u="none" strike="noStrike">
                          <a:solidFill>
                            <a:srgbClr val="7F7F7F"/>
                          </a:solidFill>
                          <a:latin typeface="Calibri"/>
                          <a:ea typeface="Calibri"/>
                          <a:cs typeface="Calibri"/>
                          <a:sym typeface="Calibri"/>
                        </a:rPr>
                        <a:t>¿Cómo recibió la administración el territorio?</a:t>
                      </a:r>
                      <a:endParaRPr sz="1400" b="1" i="0" u="none" strike="noStrike">
                        <a:solidFill>
                          <a:srgbClr val="7F7F7F"/>
                        </a:solidFill>
                        <a:latin typeface="Calibri"/>
                        <a:ea typeface="Calibri"/>
                        <a:cs typeface="Calibri"/>
                        <a:sym typeface="Calibri"/>
                      </a:endParaRPr>
                    </a:p>
                  </a:txBody>
                  <a:tcPr marL="137150" marR="137150" marT="137150" marB="137150" anchor="ctr">
                    <a:solidFill>
                      <a:srgbClr val="DDEAF6"/>
                    </a:solidFill>
                  </a:tcPr>
                </a:tc>
                <a:tc>
                  <a:txBody>
                    <a:bodyPr/>
                    <a:lstStyle/>
                    <a:p>
                      <a:pPr marL="0" marR="0" lvl="0" indent="0" algn="ctr" rtl="0">
                        <a:spcBef>
                          <a:spcPts val="0"/>
                        </a:spcBef>
                        <a:spcAft>
                          <a:spcPts val="0"/>
                        </a:spcAft>
                        <a:buNone/>
                      </a:pPr>
                      <a:r>
                        <a:rPr lang="es-CO" sz="1400" b="1" u="none" strike="noStrike">
                          <a:solidFill>
                            <a:srgbClr val="7F7F7F"/>
                          </a:solidFill>
                          <a:latin typeface="Calibri"/>
                          <a:ea typeface="Calibri"/>
                          <a:cs typeface="Calibri"/>
                          <a:sym typeface="Calibri"/>
                        </a:rPr>
                        <a:t>¿Qué hizo?</a:t>
                      </a:r>
                      <a:endParaRPr sz="1400" b="1" i="0" u="none" strike="noStrike">
                        <a:solidFill>
                          <a:srgbClr val="7F7F7F"/>
                        </a:solidFill>
                        <a:latin typeface="Calibri"/>
                        <a:ea typeface="Calibri"/>
                        <a:cs typeface="Calibri"/>
                        <a:sym typeface="Calibri"/>
                      </a:endParaRPr>
                    </a:p>
                  </a:txBody>
                  <a:tcPr marL="137150" marR="137150" marT="137150" marB="137150" anchor="ctr">
                    <a:solidFill>
                      <a:srgbClr val="DDEAF6"/>
                    </a:solidFill>
                  </a:tcPr>
                </a:tc>
                <a:tc>
                  <a:txBody>
                    <a:bodyPr/>
                    <a:lstStyle/>
                    <a:p>
                      <a:pPr marL="0" marR="0" lvl="0" indent="0" algn="ctr" rtl="0">
                        <a:spcBef>
                          <a:spcPts val="0"/>
                        </a:spcBef>
                        <a:spcAft>
                          <a:spcPts val="0"/>
                        </a:spcAft>
                        <a:buNone/>
                      </a:pPr>
                      <a:r>
                        <a:rPr lang="es-CO" sz="1400" b="1" u="none" strike="noStrike">
                          <a:solidFill>
                            <a:srgbClr val="7F7F7F"/>
                          </a:solidFill>
                          <a:latin typeface="Calibri"/>
                          <a:ea typeface="Calibri"/>
                          <a:cs typeface="Calibri"/>
                          <a:sym typeface="Calibri"/>
                        </a:rPr>
                        <a:t>¿Qué dejó de hacer y por qué?</a:t>
                      </a:r>
                      <a:endParaRPr sz="1400" b="1" i="0" u="none" strike="noStrike">
                        <a:solidFill>
                          <a:srgbClr val="7F7F7F"/>
                        </a:solidFill>
                        <a:latin typeface="Calibri"/>
                        <a:ea typeface="Calibri"/>
                        <a:cs typeface="Calibri"/>
                        <a:sym typeface="Calibri"/>
                      </a:endParaRPr>
                    </a:p>
                  </a:txBody>
                  <a:tcPr marL="137150" marR="137150" marT="137150" marB="137150" anchor="ctr">
                    <a:solidFill>
                      <a:srgbClr val="DDEAF6"/>
                    </a:solidFill>
                  </a:tcPr>
                </a:tc>
                <a:tc>
                  <a:txBody>
                    <a:bodyPr/>
                    <a:lstStyle/>
                    <a:p>
                      <a:pPr marL="0" marR="0" lvl="0" indent="0" algn="ctr" rtl="0">
                        <a:spcBef>
                          <a:spcPts val="0"/>
                        </a:spcBef>
                        <a:spcAft>
                          <a:spcPts val="0"/>
                        </a:spcAft>
                        <a:buNone/>
                      </a:pPr>
                      <a:r>
                        <a:rPr lang="es-CO" sz="1400" b="1" u="none" strike="noStrike">
                          <a:solidFill>
                            <a:srgbClr val="7F7F7F"/>
                          </a:solidFill>
                          <a:latin typeface="Calibri"/>
                          <a:ea typeface="Calibri"/>
                          <a:cs typeface="Calibri"/>
                          <a:sym typeface="Calibri"/>
                        </a:rPr>
                        <a:t>¿Qué debería continuar? ¿Qué recomendaciones haría al próximo gobierno?</a:t>
                      </a:r>
                      <a:endParaRPr sz="1400" b="1" i="0" u="none" strike="noStrike">
                        <a:solidFill>
                          <a:srgbClr val="7F7F7F"/>
                        </a:solidFill>
                        <a:latin typeface="Calibri"/>
                        <a:ea typeface="Calibri"/>
                        <a:cs typeface="Calibri"/>
                        <a:sym typeface="Calibri"/>
                      </a:endParaRPr>
                    </a:p>
                  </a:txBody>
                  <a:tcPr marL="137150" marR="137150" marT="137150" marB="137150" anchor="ctr">
                    <a:solidFill>
                      <a:srgbClr val="DDEAF6"/>
                    </a:solidFill>
                  </a:tcPr>
                </a:tc>
                <a:extLst>
                  <a:ext uri="{0D108BD9-81ED-4DB2-BD59-A6C34878D82A}">
                    <a16:rowId xmlns:a16="http://schemas.microsoft.com/office/drawing/2014/main" val="10000"/>
                  </a:ext>
                </a:extLst>
              </a:tr>
              <a:tr h="4036975">
                <a:tc>
                  <a:txBody>
                    <a:bodyPr/>
                    <a:lstStyle/>
                    <a:p>
                      <a:pPr marL="0" marR="0" lvl="0" indent="0" algn="just" rtl="0">
                        <a:spcBef>
                          <a:spcPts val="0"/>
                        </a:spcBef>
                        <a:spcAft>
                          <a:spcPts val="0"/>
                        </a:spcAft>
                        <a:buClr>
                          <a:schemeClr val="dk1"/>
                        </a:buClr>
                        <a:buSzPts val="1400"/>
                        <a:buFont typeface="Arial"/>
                        <a:buNone/>
                      </a:pPr>
                      <a:endParaRPr sz="1400" u="none" strike="noStrike">
                        <a:latin typeface="Calibri"/>
                        <a:ea typeface="Calibri"/>
                        <a:cs typeface="Calibri"/>
                        <a:sym typeface="Calibri"/>
                      </a:endParaRPr>
                    </a:p>
                    <a:p>
                      <a:pPr marL="171450" marR="0" lvl="0" indent="-171450" algn="just" rtl="0">
                        <a:spcBef>
                          <a:spcPts val="0"/>
                        </a:spcBef>
                        <a:spcAft>
                          <a:spcPts val="0"/>
                        </a:spcAft>
                        <a:buClr>
                          <a:schemeClr val="dk1"/>
                        </a:buClr>
                        <a:buSzPts val="1400"/>
                        <a:buFont typeface="Arial"/>
                        <a:buChar char="•"/>
                      </a:pPr>
                      <a:r>
                        <a:rPr lang="es-CO" sz="1400" u="none" strike="noStrike">
                          <a:latin typeface="Calibri"/>
                          <a:ea typeface="Calibri"/>
                          <a:cs typeface="Calibri"/>
                          <a:sym typeface="Calibri"/>
                        </a:rPr>
                        <a:t>Dificultades o potencialidades de tipo administrativo, financiero, de recursos (humano y logístico) para cumplir con la garantía de derechos.</a:t>
                      </a:r>
                      <a:endParaRPr/>
                    </a:p>
                    <a:p>
                      <a:pPr marL="0" marR="0" lvl="0" indent="0" algn="just" rtl="0">
                        <a:spcBef>
                          <a:spcPts val="0"/>
                        </a:spcBef>
                        <a:spcAft>
                          <a:spcPts val="0"/>
                        </a:spcAft>
                        <a:buClr>
                          <a:schemeClr val="dk1"/>
                        </a:buClr>
                        <a:buSzPts val="1400"/>
                        <a:buFont typeface="Arial"/>
                        <a:buNone/>
                      </a:pPr>
                      <a:endParaRPr sz="1400" u="none" strike="noStrike">
                        <a:latin typeface="Calibri"/>
                        <a:ea typeface="Calibri"/>
                        <a:cs typeface="Calibri"/>
                        <a:sym typeface="Calibri"/>
                      </a:endParaRPr>
                    </a:p>
                    <a:p>
                      <a:pPr marL="171450" marR="0" lvl="0" indent="-171450" algn="just" rtl="0">
                        <a:spcBef>
                          <a:spcPts val="0"/>
                        </a:spcBef>
                        <a:spcAft>
                          <a:spcPts val="0"/>
                        </a:spcAft>
                        <a:buClr>
                          <a:schemeClr val="dk1"/>
                        </a:buClr>
                        <a:buSzPts val="1400"/>
                        <a:buFont typeface="Arial"/>
                        <a:buChar char="•"/>
                      </a:pPr>
                      <a:r>
                        <a:rPr lang="es-CO" sz="1400" u="none" strike="noStrike">
                          <a:latin typeface="Calibri"/>
                          <a:ea typeface="Calibri"/>
                          <a:cs typeface="Calibri"/>
                          <a:sym typeface="Calibri"/>
                        </a:rPr>
                        <a:t>Dificultades o potencialidades en la articulación y gestión con los demás sectores o niveles de la administración</a:t>
                      </a:r>
                      <a:endParaRPr sz="1400" b="0" i="0" u="none" strike="noStrike">
                        <a:solidFill>
                          <a:srgbClr val="000000"/>
                        </a:solidFill>
                        <a:latin typeface="Calibri"/>
                        <a:ea typeface="Calibri"/>
                        <a:cs typeface="Calibri"/>
                        <a:sym typeface="Calibri"/>
                      </a:endParaRPr>
                    </a:p>
                  </a:txBody>
                  <a:tcPr marL="137150" marR="137150" marT="137150" marB="137150"/>
                </a:tc>
                <a:tc>
                  <a:txBody>
                    <a:bodyPr/>
                    <a:lstStyle/>
                    <a:p>
                      <a:pPr marL="0" marR="0" lvl="0" indent="0" algn="just" rtl="0">
                        <a:spcBef>
                          <a:spcPts val="0"/>
                        </a:spcBef>
                        <a:spcAft>
                          <a:spcPts val="0"/>
                        </a:spcAft>
                        <a:buClr>
                          <a:schemeClr val="dk1"/>
                        </a:buClr>
                        <a:buSzPts val="1400"/>
                        <a:buFont typeface="Arial"/>
                        <a:buNone/>
                      </a:pPr>
                      <a:endParaRPr sz="1400" u="none" strike="noStrike">
                        <a:latin typeface="Calibri"/>
                        <a:ea typeface="Calibri"/>
                        <a:cs typeface="Calibri"/>
                        <a:sym typeface="Calibri"/>
                      </a:endParaRPr>
                    </a:p>
                    <a:p>
                      <a:pPr marL="171450" marR="0" lvl="0" indent="-171450" algn="just" rtl="0">
                        <a:spcBef>
                          <a:spcPts val="0"/>
                        </a:spcBef>
                        <a:spcAft>
                          <a:spcPts val="0"/>
                        </a:spcAft>
                        <a:buClr>
                          <a:schemeClr val="dk1"/>
                        </a:buClr>
                        <a:buSzPts val="1400"/>
                        <a:buFont typeface="Arial"/>
                        <a:buChar char="•"/>
                      </a:pPr>
                      <a:r>
                        <a:rPr lang="es-CO" sz="1400" u="none" strike="noStrike">
                          <a:latin typeface="Calibri"/>
                          <a:ea typeface="Calibri"/>
                          <a:cs typeface="Calibri"/>
                          <a:sym typeface="Calibri"/>
                        </a:rPr>
                        <a:t>La creación o ajuste del organigrama de la entidad territorial con el fin de contar con un equipo líder en los temas de niñez, adolescencia y juventud.</a:t>
                      </a:r>
                      <a:endParaRPr/>
                    </a:p>
                    <a:p>
                      <a:pPr marL="171450" marR="0" lvl="0" indent="-82550" algn="just" rtl="0">
                        <a:spcBef>
                          <a:spcPts val="0"/>
                        </a:spcBef>
                        <a:spcAft>
                          <a:spcPts val="0"/>
                        </a:spcAft>
                        <a:buClr>
                          <a:schemeClr val="dk1"/>
                        </a:buClr>
                        <a:buSzPts val="1400"/>
                        <a:buFont typeface="Arial"/>
                        <a:buNone/>
                      </a:pPr>
                      <a:endParaRPr sz="1400" u="none" strike="noStrike">
                        <a:latin typeface="Calibri"/>
                        <a:ea typeface="Calibri"/>
                        <a:cs typeface="Calibri"/>
                        <a:sym typeface="Calibri"/>
                      </a:endParaRPr>
                    </a:p>
                    <a:p>
                      <a:pPr marL="171450" marR="0" lvl="0" indent="-171450" algn="just" rtl="0">
                        <a:spcBef>
                          <a:spcPts val="0"/>
                        </a:spcBef>
                        <a:spcAft>
                          <a:spcPts val="0"/>
                        </a:spcAft>
                        <a:buClr>
                          <a:schemeClr val="dk1"/>
                        </a:buClr>
                        <a:buSzPts val="1400"/>
                        <a:buFont typeface="Arial"/>
                        <a:buChar char="•"/>
                      </a:pPr>
                      <a:r>
                        <a:rPr lang="es-CO" sz="1400" u="none" strike="noStrike">
                          <a:latin typeface="Calibri"/>
                          <a:ea typeface="Calibri"/>
                          <a:cs typeface="Calibri"/>
                          <a:sym typeface="Calibri"/>
                        </a:rPr>
                        <a:t>El fortalecimiento de la capacidad técnica de los funcionarios y servidores.</a:t>
                      </a:r>
                      <a:endParaRPr/>
                    </a:p>
                    <a:p>
                      <a:pPr marL="171450" marR="0" lvl="0" indent="-82550" algn="just" rtl="0">
                        <a:spcBef>
                          <a:spcPts val="0"/>
                        </a:spcBef>
                        <a:spcAft>
                          <a:spcPts val="0"/>
                        </a:spcAft>
                        <a:buClr>
                          <a:schemeClr val="dk1"/>
                        </a:buClr>
                        <a:buSzPts val="1400"/>
                        <a:buFont typeface="Arial"/>
                        <a:buNone/>
                      </a:pPr>
                      <a:endParaRPr sz="1400" u="none" strike="noStrike">
                        <a:latin typeface="Calibri"/>
                        <a:ea typeface="Calibri"/>
                        <a:cs typeface="Calibri"/>
                        <a:sym typeface="Calibri"/>
                      </a:endParaRPr>
                    </a:p>
                    <a:p>
                      <a:pPr marL="171450" marR="0" lvl="0" indent="-171450" algn="just" rtl="0">
                        <a:spcBef>
                          <a:spcPts val="0"/>
                        </a:spcBef>
                        <a:spcAft>
                          <a:spcPts val="0"/>
                        </a:spcAft>
                        <a:buClr>
                          <a:schemeClr val="dk1"/>
                        </a:buClr>
                        <a:buSzPts val="1400"/>
                        <a:buFont typeface="Arial"/>
                        <a:buChar char="•"/>
                      </a:pPr>
                      <a:r>
                        <a:rPr lang="es-CO" sz="1400" u="none" strike="noStrike">
                          <a:latin typeface="Calibri"/>
                          <a:ea typeface="Calibri"/>
                          <a:cs typeface="Calibri"/>
                          <a:sym typeface="Calibri"/>
                        </a:rPr>
                        <a:t>El fortalecimiento de instancias o mecanismos de coordinación y articulación para garantizar los derechos de la niñez y la juventud en su territorio.</a:t>
                      </a:r>
                      <a:endParaRPr/>
                    </a:p>
                    <a:p>
                      <a:pPr marL="171450" marR="0" lvl="0" indent="-82550" algn="just" rtl="0">
                        <a:spcBef>
                          <a:spcPts val="0"/>
                        </a:spcBef>
                        <a:spcAft>
                          <a:spcPts val="0"/>
                        </a:spcAft>
                        <a:buClr>
                          <a:schemeClr val="dk1"/>
                        </a:buClr>
                        <a:buSzPts val="1400"/>
                        <a:buFont typeface="Arial"/>
                        <a:buNone/>
                      </a:pPr>
                      <a:endParaRPr sz="1400" u="none" strike="noStrike">
                        <a:latin typeface="Calibri"/>
                        <a:ea typeface="Calibri"/>
                        <a:cs typeface="Calibri"/>
                        <a:sym typeface="Calibri"/>
                      </a:endParaRPr>
                    </a:p>
                    <a:p>
                      <a:pPr marL="171450" marR="0" lvl="0" indent="-171450" algn="just" rtl="0">
                        <a:spcBef>
                          <a:spcPts val="0"/>
                        </a:spcBef>
                        <a:spcAft>
                          <a:spcPts val="0"/>
                        </a:spcAft>
                        <a:buClr>
                          <a:schemeClr val="dk1"/>
                        </a:buClr>
                        <a:buSzPts val="1400"/>
                        <a:buFont typeface="Arial"/>
                        <a:buChar char="•"/>
                      </a:pPr>
                      <a:r>
                        <a:rPr lang="es-CO" sz="1400" u="none" strike="noStrike">
                          <a:latin typeface="Calibri"/>
                          <a:ea typeface="Calibri"/>
                          <a:cs typeface="Calibri"/>
                          <a:sym typeface="Calibri"/>
                        </a:rPr>
                        <a:t>Decisiones que se generaron en el marco de las instancias del SNBF o como resultado de recomendaciones/ solicitudes /observaciones de los agentes del SNBF y del Sistema Nacional de Juventud.</a:t>
                      </a:r>
                      <a:endParaRPr sz="1400" b="0" i="0" u="none" strike="noStrike">
                        <a:solidFill>
                          <a:srgbClr val="000000"/>
                        </a:solidFill>
                        <a:latin typeface="Calibri"/>
                        <a:ea typeface="Calibri"/>
                        <a:cs typeface="Calibri"/>
                        <a:sym typeface="Calibri"/>
                      </a:endParaRPr>
                    </a:p>
                  </a:txBody>
                  <a:tcPr marL="137150" marR="137150" marT="137150" marB="137150"/>
                </a:tc>
                <a:tc>
                  <a:txBody>
                    <a:bodyPr/>
                    <a:lstStyle/>
                    <a:p>
                      <a:pPr marL="0" marR="0" lvl="0" indent="0" algn="just" rtl="0">
                        <a:spcBef>
                          <a:spcPts val="0"/>
                        </a:spcBef>
                        <a:spcAft>
                          <a:spcPts val="0"/>
                        </a:spcAft>
                        <a:buNone/>
                      </a:pPr>
                      <a:endParaRPr sz="1400" u="none" strike="noStrike">
                        <a:latin typeface="Calibri"/>
                        <a:ea typeface="Calibri"/>
                        <a:cs typeface="Calibri"/>
                        <a:sym typeface="Calibri"/>
                      </a:endParaRPr>
                    </a:p>
                    <a:p>
                      <a:pPr marL="285750" marR="0" lvl="0" indent="-285750" algn="just" rtl="0">
                        <a:spcBef>
                          <a:spcPts val="0"/>
                        </a:spcBef>
                        <a:spcAft>
                          <a:spcPts val="0"/>
                        </a:spcAft>
                        <a:buClr>
                          <a:schemeClr val="dk1"/>
                        </a:buClr>
                        <a:buSzPts val="1400"/>
                        <a:buFont typeface="Arial"/>
                        <a:buChar char="•"/>
                      </a:pPr>
                      <a:r>
                        <a:rPr lang="es-CO" sz="1400" u="none" strike="noStrike">
                          <a:latin typeface="Calibri"/>
                          <a:ea typeface="Calibri"/>
                          <a:cs typeface="Calibri"/>
                          <a:sym typeface="Calibri"/>
                        </a:rPr>
                        <a:t>Metas de su Plan de desarrollo que no logró alcanzar o ha ejecutado de manera parcial a la fecha.</a:t>
                      </a:r>
                      <a:br>
                        <a:rPr lang="es-CO" sz="1400" u="none" strike="noStrike">
                          <a:latin typeface="Calibri"/>
                          <a:ea typeface="Calibri"/>
                          <a:cs typeface="Calibri"/>
                          <a:sym typeface="Calibri"/>
                        </a:rPr>
                      </a:br>
                      <a:br>
                        <a:rPr lang="es-CO" sz="1400" u="none" strike="noStrike">
                          <a:latin typeface="Calibri"/>
                          <a:ea typeface="Calibri"/>
                          <a:cs typeface="Calibri"/>
                          <a:sym typeface="Calibri"/>
                        </a:rPr>
                      </a:br>
                      <a:br>
                        <a:rPr lang="es-CO" sz="1400" u="none" strike="noStrike">
                          <a:latin typeface="Calibri"/>
                          <a:ea typeface="Calibri"/>
                          <a:cs typeface="Calibri"/>
                          <a:sym typeface="Calibri"/>
                        </a:rPr>
                      </a:br>
                      <a:endParaRPr sz="1400" b="0" i="0" u="none" strike="noStrike">
                        <a:solidFill>
                          <a:srgbClr val="000000"/>
                        </a:solidFill>
                        <a:latin typeface="Calibri"/>
                        <a:ea typeface="Calibri"/>
                        <a:cs typeface="Calibri"/>
                        <a:sym typeface="Calibri"/>
                      </a:endParaRPr>
                    </a:p>
                  </a:txBody>
                  <a:tcPr marL="137150" marR="137150" marT="137150" marB="137150"/>
                </a:tc>
                <a:tc>
                  <a:txBody>
                    <a:bodyPr/>
                    <a:lstStyle/>
                    <a:p>
                      <a:pPr marL="285750" marR="0" lvl="0" indent="-196850" algn="just" rtl="0">
                        <a:spcBef>
                          <a:spcPts val="0"/>
                        </a:spcBef>
                        <a:spcAft>
                          <a:spcPts val="0"/>
                        </a:spcAft>
                        <a:buClr>
                          <a:schemeClr val="dk1"/>
                        </a:buClr>
                        <a:buSzPts val="1400"/>
                        <a:buFont typeface="Arial"/>
                        <a:buNone/>
                      </a:pPr>
                      <a:endParaRPr sz="1400" u="none" strike="noStrike">
                        <a:latin typeface="Calibri"/>
                        <a:ea typeface="Calibri"/>
                        <a:cs typeface="Calibri"/>
                        <a:sym typeface="Calibri"/>
                      </a:endParaRPr>
                    </a:p>
                    <a:p>
                      <a:pPr marL="285750" marR="0" lvl="0" indent="-285750" algn="just" rtl="0">
                        <a:spcBef>
                          <a:spcPts val="0"/>
                        </a:spcBef>
                        <a:spcAft>
                          <a:spcPts val="0"/>
                        </a:spcAft>
                        <a:buClr>
                          <a:schemeClr val="dk1"/>
                        </a:buClr>
                        <a:buSzPts val="1400"/>
                        <a:buFont typeface="Arial"/>
                        <a:buChar char="•"/>
                      </a:pPr>
                      <a:r>
                        <a:rPr lang="es-CO" sz="1400" u="none" strike="noStrike">
                          <a:latin typeface="Calibri"/>
                          <a:ea typeface="Calibri"/>
                          <a:cs typeface="Calibri"/>
                          <a:sym typeface="Calibri"/>
                        </a:rPr>
                        <a:t>Buenas prácticas o experiencias exitosas de su gobierno, que usted recomienda por sus resultados.</a:t>
                      </a:r>
                      <a:br>
                        <a:rPr lang="es-CO" sz="1400" u="none" strike="noStrike">
                          <a:latin typeface="Calibri"/>
                          <a:ea typeface="Calibri"/>
                          <a:cs typeface="Calibri"/>
                          <a:sym typeface="Calibri"/>
                        </a:rPr>
                      </a:br>
                      <a:br>
                        <a:rPr lang="es-CO" sz="1400" u="none" strike="noStrike">
                          <a:latin typeface="Calibri"/>
                          <a:ea typeface="Calibri"/>
                          <a:cs typeface="Calibri"/>
                          <a:sym typeface="Calibri"/>
                        </a:rPr>
                      </a:br>
                      <a:r>
                        <a:rPr lang="es-CO" sz="1400" u="none" strike="noStrike">
                          <a:latin typeface="Calibri"/>
                          <a:ea typeface="Calibri"/>
                          <a:cs typeface="Calibri"/>
                          <a:sym typeface="Calibri"/>
                        </a:rPr>
                        <a:t>Recomendaciones frente acciones concretas debería desarrollar la siguiente administración</a:t>
                      </a:r>
                      <a:endParaRPr/>
                    </a:p>
                    <a:p>
                      <a:pPr marL="285750" marR="0" lvl="0" indent="-196850" algn="just" rtl="0">
                        <a:spcBef>
                          <a:spcPts val="0"/>
                        </a:spcBef>
                        <a:spcAft>
                          <a:spcPts val="0"/>
                        </a:spcAft>
                        <a:buClr>
                          <a:schemeClr val="dk1"/>
                        </a:buClr>
                        <a:buSzPts val="1400"/>
                        <a:buFont typeface="Arial"/>
                        <a:buNone/>
                      </a:pPr>
                      <a:endParaRPr sz="1400" u="none" strike="noStrike">
                        <a:latin typeface="Calibri"/>
                        <a:ea typeface="Calibri"/>
                        <a:cs typeface="Calibri"/>
                        <a:sym typeface="Calibri"/>
                      </a:endParaRPr>
                    </a:p>
                    <a:p>
                      <a:pPr marL="285750" marR="0" lvl="0" indent="-285750" algn="just" rtl="0">
                        <a:spcBef>
                          <a:spcPts val="0"/>
                        </a:spcBef>
                        <a:spcAft>
                          <a:spcPts val="0"/>
                        </a:spcAft>
                        <a:buClr>
                          <a:schemeClr val="dk1"/>
                        </a:buClr>
                        <a:buSzPts val="1400"/>
                        <a:buFont typeface="Arial"/>
                        <a:buChar char="•"/>
                      </a:pPr>
                      <a:r>
                        <a:rPr lang="es-CO" sz="1400" u="none" strike="noStrike">
                          <a:latin typeface="Calibri"/>
                          <a:ea typeface="Calibri"/>
                          <a:cs typeface="Calibri"/>
                          <a:sym typeface="Calibri"/>
                        </a:rPr>
                        <a:t> Estos elementos le serán útiles para su plan de mejoramiento o su informe de empalme.</a:t>
                      </a:r>
                      <a:endParaRPr sz="1400" b="0" i="0" u="none" strike="noStrike">
                        <a:solidFill>
                          <a:srgbClr val="333333"/>
                        </a:solidFill>
                        <a:latin typeface="Calibri"/>
                        <a:ea typeface="Calibri"/>
                        <a:cs typeface="Calibri"/>
                        <a:sym typeface="Calibri"/>
                      </a:endParaRPr>
                    </a:p>
                  </a:txBody>
                  <a:tcPr marL="137150" marR="137150" marT="137150" marB="137150"/>
                </a:tc>
                <a:extLst>
                  <a:ext uri="{0D108BD9-81ED-4DB2-BD59-A6C34878D82A}">
                    <a16:rowId xmlns:a16="http://schemas.microsoft.com/office/drawing/2014/main" val="10001"/>
                  </a:ext>
                </a:extLst>
              </a:tr>
            </a:tbl>
          </a:graphicData>
        </a:graphic>
      </p:graphicFrame>
      <p:sp>
        <p:nvSpPr>
          <p:cNvPr id="801" name="Google Shape;801;p38"/>
          <p:cNvSpPr txBox="1"/>
          <p:nvPr/>
        </p:nvSpPr>
        <p:spPr>
          <a:xfrm>
            <a:off x="2829537" y="724417"/>
            <a:ext cx="6103256" cy="36933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Calibri"/>
              <a:buNone/>
            </a:pPr>
            <a:r>
              <a:rPr lang="es-CO" sz="1800" b="1" i="0" u="none" strike="noStrike" cap="none">
                <a:solidFill>
                  <a:srgbClr val="000000"/>
                </a:solidFill>
                <a:latin typeface="Calibri"/>
                <a:ea typeface="Calibri"/>
                <a:cs typeface="Calibri"/>
                <a:sym typeface="Calibri"/>
              </a:rPr>
              <a:t>Análisis de arquitectura institucional</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39"/>
          <p:cNvSpPr txBox="1"/>
          <p:nvPr/>
        </p:nvSpPr>
        <p:spPr>
          <a:xfrm>
            <a:off x="887518" y="73171"/>
            <a:ext cx="1776307" cy="830997"/>
          </a:xfrm>
          <a:prstGeom prst="rect">
            <a:avLst/>
          </a:prstGeom>
          <a:solidFill>
            <a:srgbClr val="2F549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800"/>
              <a:buFont typeface="Calibri"/>
              <a:buNone/>
            </a:pPr>
            <a:r>
              <a:rPr lang="es-CO" sz="4800" b="1" i="0" u="none" strike="noStrike" cap="none">
                <a:solidFill>
                  <a:srgbClr val="FFFFFF"/>
                </a:solidFill>
                <a:latin typeface="Calibri"/>
                <a:ea typeface="Calibri"/>
                <a:cs typeface="Calibri"/>
                <a:sym typeface="Calibri"/>
              </a:rPr>
              <a:t>Fase 2</a:t>
            </a:r>
            <a:endParaRPr/>
          </a:p>
        </p:txBody>
      </p:sp>
      <p:pic>
        <p:nvPicPr>
          <p:cNvPr id="808" name="Google Shape;808;p39"/>
          <p:cNvPicPr preferRelativeResize="0"/>
          <p:nvPr/>
        </p:nvPicPr>
        <p:blipFill rotWithShape="1">
          <a:blip r:embed="rId3">
            <a:alphaModFix/>
          </a:blip>
          <a:srcRect l="38064" t="23366" r="39261" b="35414"/>
          <a:stretch/>
        </p:blipFill>
        <p:spPr>
          <a:xfrm>
            <a:off x="0" y="233043"/>
            <a:ext cx="1282959" cy="1308123"/>
          </a:xfrm>
          <a:prstGeom prst="rect">
            <a:avLst/>
          </a:prstGeom>
          <a:noFill/>
          <a:ln>
            <a:noFill/>
          </a:ln>
        </p:spPr>
      </p:pic>
      <p:grpSp>
        <p:nvGrpSpPr>
          <p:cNvPr id="809" name="Google Shape;809;p39"/>
          <p:cNvGrpSpPr/>
          <p:nvPr/>
        </p:nvGrpSpPr>
        <p:grpSpPr>
          <a:xfrm>
            <a:off x="10479372" y="0"/>
            <a:ext cx="1712628" cy="1015663"/>
            <a:chOff x="13226556" y="1171042"/>
            <a:chExt cx="1712628" cy="1015663"/>
          </a:xfrm>
        </p:grpSpPr>
        <p:sp>
          <p:nvSpPr>
            <p:cNvPr id="810" name="Google Shape;810;p39"/>
            <p:cNvSpPr/>
            <p:nvPr/>
          </p:nvSpPr>
          <p:spPr>
            <a:xfrm>
              <a:off x="13226556" y="1171042"/>
              <a:ext cx="1712628" cy="1015663"/>
            </a:xfrm>
            <a:prstGeom prst="rect">
              <a:avLst/>
            </a:prstGeom>
            <a:solidFill>
              <a:srgbClr val="0070C0"/>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aphicFrame>
          <p:nvGraphicFramePr>
            <p:cNvPr id="811" name="Google Shape;811;p39"/>
            <p:cNvGraphicFramePr/>
            <p:nvPr/>
          </p:nvGraphicFramePr>
          <p:xfrm>
            <a:off x="13351740" y="1212839"/>
            <a:ext cx="1587444" cy="857264"/>
          </p:xfrm>
          <a:graphic>
            <a:graphicData uri="http://schemas.openxmlformats.org/presentationml/2006/ole">
              <mc:AlternateContent xmlns:mc="http://schemas.openxmlformats.org/markup-compatibility/2006">
                <mc:Choice xmlns:v="urn:schemas-microsoft-com:vml" Requires="v">
                  <p:oleObj r:id="rId4" imgW="1587444" imgH="857264" progId="CorelDRAW.Graphic.10">
                    <p:embed/>
                  </p:oleObj>
                </mc:Choice>
                <mc:Fallback>
                  <p:oleObj r:id="rId4" imgW="1587444" imgH="857264" progId="CorelDRAW.Graphic.10">
                    <p:embed/>
                    <p:pic>
                      <p:nvPicPr>
                        <p:cNvPr id="811" name="Google Shape;811;p39"/>
                        <p:cNvPicPr preferRelativeResize="0"/>
                        <p:nvPr/>
                      </p:nvPicPr>
                      <p:blipFill rotWithShape="1">
                        <a:blip r:embed="rId5">
                          <a:alphaModFix/>
                        </a:blip>
                        <a:srcRect/>
                        <a:stretch/>
                      </p:blipFill>
                      <p:spPr>
                        <a:xfrm>
                          <a:off x="13351740" y="1212839"/>
                          <a:ext cx="1587444" cy="857264"/>
                        </a:xfrm>
                        <a:prstGeom prst="rect">
                          <a:avLst/>
                        </a:prstGeom>
                        <a:noFill/>
                        <a:ln>
                          <a:noFill/>
                        </a:ln>
                      </p:spPr>
                    </p:pic>
                  </p:oleObj>
                </mc:Fallback>
              </mc:AlternateContent>
            </a:graphicData>
          </a:graphic>
        </p:graphicFrame>
      </p:grpSp>
      <p:sp>
        <p:nvSpPr>
          <p:cNvPr id="812" name="Google Shape;812;p39"/>
          <p:cNvSpPr txBox="1"/>
          <p:nvPr/>
        </p:nvSpPr>
        <p:spPr>
          <a:xfrm>
            <a:off x="3055545" y="3251124"/>
            <a:ext cx="614730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Times New Roman"/>
              <a:buNone/>
            </a:pPr>
            <a:r>
              <a:rPr lang="es-CO" sz="1800" b="0" i="0" u="none" strike="noStrike" cap="none">
                <a:solidFill>
                  <a:srgbClr val="000000"/>
                </a:solidFill>
                <a:latin typeface="Times New Roman"/>
                <a:ea typeface="Times New Roman"/>
                <a:cs typeface="Times New Roman"/>
                <a:sym typeface="Times New Roman"/>
              </a:rPr>
              <a:t> </a:t>
            </a:r>
            <a:endParaRPr sz="1800" b="0" i="0" u="none" strike="noStrike" cap="none">
              <a:solidFill>
                <a:srgbClr val="000000"/>
              </a:solidFill>
              <a:latin typeface="Calibri"/>
              <a:ea typeface="Calibri"/>
              <a:cs typeface="Calibri"/>
              <a:sym typeface="Calibri"/>
            </a:endParaRPr>
          </a:p>
        </p:txBody>
      </p:sp>
      <p:sp>
        <p:nvSpPr>
          <p:cNvPr id="813" name="Google Shape;813;p39"/>
          <p:cNvSpPr txBox="1"/>
          <p:nvPr/>
        </p:nvSpPr>
        <p:spPr>
          <a:xfrm>
            <a:off x="3055545" y="3251124"/>
            <a:ext cx="614730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Times New Roman"/>
              <a:buNone/>
            </a:pPr>
            <a:r>
              <a:rPr lang="es-CO" sz="1800" b="0" i="0" u="none" strike="noStrike" cap="none">
                <a:solidFill>
                  <a:srgbClr val="000000"/>
                </a:solidFill>
                <a:latin typeface="Times New Roman"/>
                <a:ea typeface="Times New Roman"/>
                <a:cs typeface="Times New Roman"/>
                <a:sym typeface="Times New Roman"/>
              </a:rPr>
              <a:t> </a:t>
            </a:r>
            <a:endParaRPr sz="1800" b="0" i="0" u="none" strike="noStrike" cap="none">
              <a:solidFill>
                <a:srgbClr val="000000"/>
              </a:solidFill>
              <a:latin typeface="Calibri"/>
              <a:ea typeface="Calibri"/>
              <a:cs typeface="Calibri"/>
              <a:sym typeface="Calibri"/>
            </a:endParaRPr>
          </a:p>
        </p:txBody>
      </p:sp>
      <p:sp>
        <p:nvSpPr>
          <p:cNvPr id="814" name="Google Shape;814;p39"/>
          <p:cNvSpPr txBox="1"/>
          <p:nvPr/>
        </p:nvSpPr>
        <p:spPr>
          <a:xfrm>
            <a:off x="2789009" y="236836"/>
            <a:ext cx="4082205" cy="55399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70C0"/>
              </a:buClr>
              <a:buSzPts val="3000"/>
              <a:buFont typeface="Avenir"/>
              <a:buNone/>
            </a:pPr>
            <a:r>
              <a:rPr lang="es-CO" sz="3000" b="0" i="0" u="none" strike="noStrike" cap="none">
                <a:solidFill>
                  <a:srgbClr val="0070C0"/>
                </a:solidFill>
                <a:latin typeface="Avenir"/>
                <a:ea typeface="Avenir"/>
                <a:cs typeface="Avenir"/>
                <a:sym typeface="Avenir"/>
              </a:rPr>
              <a:t>Análisis de Gobernanza</a:t>
            </a:r>
            <a:endParaRPr sz="3000" b="0" i="0" u="none" strike="noStrike" cap="none">
              <a:solidFill>
                <a:srgbClr val="0070C0"/>
              </a:solidFill>
              <a:latin typeface="Avenir"/>
              <a:ea typeface="Avenir"/>
              <a:cs typeface="Avenir"/>
              <a:sym typeface="Avenir"/>
            </a:endParaRPr>
          </a:p>
        </p:txBody>
      </p:sp>
      <p:sp>
        <p:nvSpPr>
          <p:cNvPr id="815" name="Google Shape;815;p39"/>
          <p:cNvSpPr txBox="1"/>
          <p:nvPr/>
        </p:nvSpPr>
        <p:spPr>
          <a:xfrm>
            <a:off x="2829537" y="724417"/>
            <a:ext cx="6103256" cy="36933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Calibri"/>
              <a:buNone/>
            </a:pPr>
            <a:r>
              <a:rPr lang="es-CO" sz="1800" b="1" i="0" u="none" strike="noStrike" cap="none">
                <a:solidFill>
                  <a:srgbClr val="000000"/>
                </a:solidFill>
                <a:latin typeface="Calibri"/>
                <a:ea typeface="Calibri"/>
                <a:cs typeface="Calibri"/>
                <a:sym typeface="Calibri"/>
              </a:rPr>
              <a:t>Análisis del marco normativo</a:t>
            </a:r>
            <a:endParaRPr/>
          </a:p>
        </p:txBody>
      </p:sp>
      <p:graphicFrame>
        <p:nvGraphicFramePr>
          <p:cNvPr id="816" name="Google Shape;816;p39"/>
          <p:cNvGraphicFramePr/>
          <p:nvPr/>
        </p:nvGraphicFramePr>
        <p:xfrm>
          <a:off x="276726" y="1602232"/>
          <a:ext cx="11773750" cy="5018925"/>
        </p:xfrm>
        <a:graphic>
          <a:graphicData uri="http://schemas.openxmlformats.org/drawingml/2006/table">
            <a:tbl>
              <a:tblPr>
                <a:noFill/>
                <a:tableStyleId>{1A05E640-D450-4392-8F07-DB154D864792}</a:tableStyleId>
              </a:tblPr>
              <a:tblGrid>
                <a:gridCol w="2444825">
                  <a:extLst>
                    <a:ext uri="{9D8B030D-6E8A-4147-A177-3AD203B41FA5}">
                      <a16:colId xmlns:a16="http://schemas.microsoft.com/office/drawing/2014/main" val="20000"/>
                    </a:ext>
                  </a:extLst>
                </a:gridCol>
                <a:gridCol w="3849525">
                  <a:extLst>
                    <a:ext uri="{9D8B030D-6E8A-4147-A177-3AD203B41FA5}">
                      <a16:colId xmlns:a16="http://schemas.microsoft.com/office/drawing/2014/main" val="20001"/>
                    </a:ext>
                  </a:extLst>
                </a:gridCol>
                <a:gridCol w="2426625">
                  <a:extLst>
                    <a:ext uri="{9D8B030D-6E8A-4147-A177-3AD203B41FA5}">
                      <a16:colId xmlns:a16="http://schemas.microsoft.com/office/drawing/2014/main" val="20002"/>
                    </a:ext>
                  </a:extLst>
                </a:gridCol>
                <a:gridCol w="3052775">
                  <a:extLst>
                    <a:ext uri="{9D8B030D-6E8A-4147-A177-3AD203B41FA5}">
                      <a16:colId xmlns:a16="http://schemas.microsoft.com/office/drawing/2014/main" val="20003"/>
                    </a:ext>
                  </a:extLst>
                </a:gridCol>
              </a:tblGrid>
              <a:tr h="1228425">
                <a:tc>
                  <a:txBody>
                    <a:bodyPr/>
                    <a:lstStyle/>
                    <a:p>
                      <a:pPr marL="0" marR="0" lvl="0" indent="0" algn="ctr" rtl="0">
                        <a:spcBef>
                          <a:spcPts val="0"/>
                        </a:spcBef>
                        <a:spcAft>
                          <a:spcPts val="0"/>
                        </a:spcAft>
                        <a:buNone/>
                      </a:pPr>
                      <a:r>
                        <a:rPr lang="es-CO" sz="1400" b="1" u="none" strike="noStrike">
                          <a:solidFill>
                            <a:srgbClr val="7F7F7F"/>
                          </a:solidFill>
                          <a:latin typeface="Calibri"/>
                          <a:ea typeface="Calibri"/>
                          <a:cs typeface="Calibri"/>
                          <a:sym typeface="Calibri"/>
                        </a:rPr>
                        <a:t>¿Cómo recibió la administración el territorio?</a:t>
                      </a:r>
                      <a:endParaRPr sz="1400" b="1" i="0" u="none" strike="noStrike">
                        <a:solidFill>
                          <a:srgbClr val="7F7F7F"/>
                        </a:solidFill>
                        <a:latin typeface="Calibri"/>
                        <a:ea typeface="Calibri"/>
                        <a:cs typeface="Calibri"/>
                        <a:sym typeface="Calibri"/>
                      </a:endParaRPr>
                    </a:p>
                  </a:txBody>
                  <a:tcPr marL="137150" marR="137150" marT="137150" marB="137150" anchor="ctr">
                    <a:solidFill>
                      <a:srgbClr val="DDEAF6"/>
                    </a:solidFill>
                  </a:tcPr>
                </a:tc>
                <a:tc>
                  <a:txBody>
                    <a:bodyPr/>
                    <a:lstStyle/>
                    <a:p>
                      <a:pPr marL="0" marR="0" lvl="0" indent="0" algn="ctr" rtl="0">
                        <a:spcBef>
                          <a:spcPts val="0"/>
                        </a:spcBef>
                        <a:spcAft>
                          <a:spcPts val="0"/>
                        </a:spcAft>
                        <a:buNone/>
                      </a:pPr>
                      <a:r>
                        <a:rPr lang="es-CO" sz="1400" b="1" u="none" strike="noStrike">
                          <a:solidFill>
                            <a:srgbClr val="7F7F7F"/>
                          </a:solidFill>
                          <a:latin typeface="Calibri"/>
                          <a:ea typeface="Calibri"/>
                          <a:cs typeface="Calibri"/>
                          <a:sym typeface="Calibri"/>
                        </a:rPr>
                        <a:t>¿Qué hizo?</a:t>
                      </a:r>
                      <a:endParaRPr sz="1400" b="1" i="0" u="none" strike="noStrike">
                        <a:solidFill>
                          <a:srgbClr val="7F7F7F"/>
                        </a:solidFill>
                        <a:latin typeface="Calibri"/>
                        <a:ea typeface="Calibri"/>
                        <a:cs typeface="Calibri"/>
                        <a:sym typeface="Calibri"/>
                      </a:endParaRPr>
                    </a:p>
                  </a:txBody>
                  <a:tcPr marL="137150" marR="137150" marT="137150" marB="137150" anchor="ctr">
                    <a:solidFill>
                      <a:srgbClr val="DDEAF6"/>
                    </a:solidFill>
                  </a:tcPr>
                </a:tc>
                <a:tc>
                  <a:txBody>
                    <a:bodyPr/>
                    <a:lstStyle/>
                    <a:p>
                      <a:pPr marL="0" marR="0" lvl="0" indent="0" algn="ctr" rtl="0">
                        <a:spcBef>
                          <a:spcPts val="0"/>
                        </a:spcBef>
                        <a:spcAft>
                          <a:spcPts val="0"/>
                        </a:spcAft>
                        <a:buNone/>
                      </a:pPr>
                      <a:r>
                        <a:rPr lang="es-CO" sz="1400" b="1" u="none" strike="noStrike">
                          <a:solidFill>
                            <a:srgbClr val="7F7F7F"/>
                          </a:solidFill>
                          <a:latin typeface="Calibri"/>
                          <a:ea typeface="Calibri"/>
                          <a:cs typeface="Calibri"/>
                          <a:sym typeface="Calibri"/>
                        </a:rPr>
                        <a:t>¿Qué dejó de hacer y por qué?</a:t>
                      </a:r>
                      <a:endParaRPr sz="1400" b="1" i="0" u="none" strike="noStrike">
                        <a:solidFill>
                          <a:srgbClr val="7F7F7F"/>
                        </a:solidFill>
                        <a:latin typeface="Calibri"/>
                        <a:ea typeface="Calibri"/>
                        <a:cs typeface="Calibri"/>
                        <a:sym typeface="Calibri"/>
                      </a:endParaRPr>
                    </a:p>
                  </a:txBody>
                  <a:tcPr marL="137150" marR="137150" marT="137150" marB="137150" anchor="ctr">
                    <a:solidFill>
                      <a:srgbClr val="DDEAF6"/>
                    </a:solidFill>
                  </a:tcPr>
                </a:tc>
                <a:tc>
                  <a:txBody>
                    <a:bodyPr/>
                    <a:lstStyle/>
                    <a:p>
                      <a:pPr marL="0" marR="0" lvl="0" indent="0" algn="ctr" rtl="0">
                        <a:spcBef>
                          <a:spcPts val="0"/>
                        </a:spcBef>
                        <a:spcAft>
                          <a:spcPts val="0"/>
                        </a:spcAft>
                        <a:buNone/>
                      </a:pPr>
                      <a:r>
                        <a:rPr lang="es-CO" sz="1400" b="1" u="none" strike="noStrike">
                          <a:solidFill>
                            <a:srgbClr val="7F7F7F"/>
                          </a:solidFill>
                          <a:latin typeface="Calibri"/>
                          <a:ea typeface="Calibri"/>
                          <a:cs typeface="Calibri"/>
                          <a:sym typeface="Calibri"/>
                        </a:rPr>
                        <a:t>¿Qué debería continuar? ¿Qué recomendaciones haría al próximo gobierno?</a:t>
                      </a:r>
                      <a:endParaRPr sz="1400" b="1" i="0" u="none" strike="noStrike">
                        <a:solidFill>
                          <a:srgbClr val="7F7F7F"/>
                        </a:solidFill>
                        <a:latin typeface="Calibri"/>
                        <a:ea typeface="Calibri"/>
                        <a:cs typeface="Calibri"/>
                        <a:sym typeface="Calibri"/>
                      </a:endParaRPr>
                    </a:p>
                  </a:txBody>
                  <a:tcPr marL="137150" marR="137150" marT="137150" marB="137150" anchor="ctr">
                    <a:solidFill>
                      <a:srgbClr val="DDEAF6"/>
                    </a:solidFill>
                  </a:tcPr>
                </a:tc>
                <a:extLst>
                  <a:ext uri="{0D108BD9-81ED-4DB2-BD59-A6C34878D82A}">
                    <a16:rowId xmlns:a16="http://schemas.microsoft.com/office/drawing/2014/main" val="10000"/>
                  </a:ext>
                </a:extLst>
              </a:tr>
              <a:tr h="3790500">
                <a:tc>
                  <a:txBody>
                    <a:bodyPr/>
                    <a:lstStyle/>
                    <a:p>
                      <a:pPr marL="285750" marR="0" lvl="0" indent="-285750" algn="just" rtl="0">
                        <a:lnSpc>
                          <a:spcPct val="107000"/>
                        </a:lnSpc>
                        <a:spcBef>
                          <a:spcPts val="0"/>
                        </a:spcBef>
                        <a:spcAft>
                          <a:spcPts val="0"/>
                        </a:spcAft>
                        <a:buClr>
                          <a:schemeClr val="dk1"/>
                        </a:buClr>
                        <a:buSzPts val="1400"/>
                        <a:buFont typeface="Arial"/>
                        <a:buChar char="•"/>
                      </a:pPr>
                      <a:r>
                        <a:rPr lang="es-CO" sz="1400" u="none" strike="noStrike">
                          <a:latin typeface="Calibri"/>
                          <a:ea typeface="Calibri"/>
                          <a:cs typeface="Calibri"/>
                          <a:sym typeface="Calibri"/>
                        </a:rPr>
                        <a:t>Antecedentes normativos con los que contaba la entidad territorial al inicio del periodo. </a:t>
                      </a:r>
                      <a:endParaRPr sz="1400" b="0" i="0" u="none" strike="noStrike">
                        <a:solidFill>
                          <a:srgbClr val="000000"/>
                        </a:solidFill>
                        <a:latin typeface="Calibri"/>
                        <a:ea typeface="Calibri"/>
                        <a:cs typeface="Calibri"/>
                        <a:sym typeface="Calibri"/>
                      </a:endParaRPr>
                    </a:p>
                  </a:txBody>
                  <a:tcPr marL="137150" marR="137150" marT="137150" marB="137150"/>
                </a:tc>
                <a:tc>
                  <a:txBody>
                    <a:bodyPr/>
                    <a:lstStyle/>
                    <a:p>
                      <a:pPr marL="285750" marR="0" lvl="0" indent="-285750" algn="just" rtl="0">
                        <a:spcBef>
                          <a:spcPts val="0"/>
                        </a:spcBef>
                        <a:spcAft>
                          <a:spcPts val="0"/>
                        </a:spcAft>
                        <a:buClr>
                          <a:schemeClr val="dk1"/>
                        </a:buClr>
                        <a:buSzPts val="1400"/>
                        <a:buFont typeface="Arial"/>
                        <a:buChar char="•"/>
                      </a:pPr>
                      <a:r>
                        <a:rPr lang="es-CO" sz="1400" u="none" strike="noStrike">
                          <a:latin typeface="Calibri"/>
                          <a:ea typeface="Calibri"/>
                          <a:cs typeface="Calibri"/>
                          <a:sym typeface="Calibri"/>
                        </a:rPr>
                        <a:t>Políticas públicas y planes  promovidos por el territorio para potenciar la garantía y el restablecimiento de los derechos de niñas, niños, adolescentes y jóvenes.</a:t>
                      </a:r>
                      <a:endParaRPr/>
                    </a:p>
                    <a:p>
                      <a:pPr marL="0" marR="0" lvl="0" indent="0" algn="just" rtl="0">
                        <a:spcBef>
                          <a:spcPts val="0"/>
                        </a:spcBef>
                        <a:spcAft>
                          <a:spcPts val="0"/>
                        </a:spcAft>
                        <a:buNone/>
                      </a:pPr>
                      <a:endParaRPr sz="1400" u="none" strike="noStrike">
                        <a:latin typeface="Calibri"/>
                        <a:ea typeface="Calibri"/>
                        <a:cs typeface="Calibri"/>
                        <a:sym typeface="Calibri"/>
                      </a:endParaRPr>
                    </a:p>
                    <a:p>
                      <a:pPr marL="285750" marR="0" lvl="0" indent="-285750" algn="just" rtl="0">
                        <a:spcBef>
                          <a:spcPts val="0"/>
                        </a:spcBef>
                        <a:spcAft>
                          <a:spcPts val="0"/>
                        </a:spcAft>
                        <a:buClr>
                          <a:schemeClr val="dk1"/>
                        </a:buClr>
                        <a:buSzPts val="1400"/>
                        <a:buFont typeface="Arial"/>
                        <a:buChar char="•"/>
                      </a:pPr>
                      <a:r>
                        <a:rPr lang="es-CO" sz="1400" u="none" strike="noStrike">
                          <a:latin typeface="Calibri"/>
                          <a:ea typeface="Calibri"/>
                          <a:cs typeface="Calibri"/>
                          <a:sym typeface="Calibri"/>
                        </a:rPr>
                        <a:t>Instrumentos formales y de política que formularon o implementaron incluyendo por ejemplo el enfoque de derechos o el enfoque diferencial</a:t>
                      </a:r>
                      <a:endParaRPr sz="1400" b="0" i="0" u="none" strike="noStrike">
                        <a:solidFill>
                          <a:srgbClr val="000000"/>
                        </a:solidFill>
                        <a:latin typeface="Calibri"/>
                        <a:ea typeface="Calibri"/>
                        <a:cs typeface="Calibri"/>
                        <a:sym typeface="Calibri"/>
                      </a:endParaRPr>
                    </a:p>
                  </a:txBody>
                  <a:tcPr marL="137150" marR="137150" marT="137150" marB="137150"/>
                </a:tc>
                <a:tc>
                  <a:txBody>
                    <a:bodyPr/>
                    <a:lstStyle/>
                    <a:p>
                      <a:pPr marL="285750" marR="0" lvl="0" indent="-285750" algn="just" rtl="0">
                        <a:spcBef>
                          <a:spcPts val="0"/>
                        </a:spcBef>
                        <a:spcAft>
                          <a:spcPts val="0"/>
                        </a:spcAft>
                        <a:buClr>
                          <a:schemeClr val="dk1"/>
                        </a:buClr>
                        <a:buSzPts val="1400"/>
                        <a:buFont typeface="Arial"/>
                        <a:buChar char="•"/>
                      </a:pPr>
                      <a:r>
                        <a:rPr lang="es-CO" sz="1400" u="none" strike="noStrike">
                          <a:latin typeface="Calibri"/>
                          <a:ea typeface="Calibri"/>
                          <a:cs typeface="Calibri"/>
                          <a:sym typeface="Calibri"/>
                        </a:rPr>
                        <a:t>Mencione si se planteó la expedición de algún acto administrativo, política pública o plan que no logró concretar. </a:t>
                      </a:r>
                      <a:endParaRPr sz="1400" b="0" i="0" u="none" strike="noStrike">
                        <a:solidFill>
                          <a:srgbClr val="000000"/>
                        </a:solidFill>
                        <a:latin typeface="Calibri"/>
                        <a:ea typeface="Calibri"/>
                        <a:cs typeface="Calibri"/>
                        <a:sym typeface="Calibri"/>
                      </a:endParaRPr>
                    </a:p>
                  </a:txBody>
                  <a:tcPr marL="137150" marR="137150" marT="137150" marB="137150"/>
                </a:tc>
                <a:tc>
                  <a:txBody>
                    <a:bodyPr/>
                    <a:lstStyle/>
                    <a:p>
                      <a:pPr marL="0" marR="0" lvl="0" indent="0" algn="just" rtl="0">
                        <a:spcBef>
                          <a:spcPts val="0"/>
                        </a:spcBef>
                        <a:spcAft>
                          <a:spcPts val="0"/>
                        </a:spcAft>
                        <a:buNone/>
                      </a:pPr>
                      <a:r>
                        <a:rPr lang="es-CO" sz="1400" u="none" strike="noStrike">
                          <a:latin typeface="Calibri"/>
                          <a:ea typeface="Calibri"/>
                          <a:cs typeface="Calibri"/>
                          <a:sym typeface="Calibri"/>
                        </a:rPr>
                        <a:t>Recomendaciones frente normativas o políticas concretas que debería desarrollar la siguiente administración</a:t>
                      </a:r>
                      <a:endParaRPr sz="1400" b="0" i="0" u="none" strike="noStrike">
                        <a:solidFill>
                          <a:srgbClr val="000000"/>
                        </a:solidFill>
                        <a:latin typeface="Calibri"/>
                        <a:ea typeface="Calibri"/>
                        <a:cs typeface="Calibri"/>
                        <a:sym typeface="Calibri"/>
                      </a:endParaRPr>
                    </a:p>
                  </a:txBody>
                  <a:tcPr marL="137150" marR="137150" marT="137150" marB="137150"/>
                </a:tc>
                <a:extLst>
                  <a:ext uri="{0D108BD9-81ED-4DB2-BD59-A6C34878D82A}">
                    <a16:rowId xmlns:a16="http://schemas.microsoft.com/office/drawing/2014/main" val="10001"/>
                  </a:ext>
                </a:extLst>
              </a:tr>
            </a:tbl>
          </a:graphicData>
        </a:graphic>
      </p:graphicFrame>
      <p:sp>
        <p:nvSpPr>
          <p:cNvPr id="817" name="Google Shape;817;p39"/>
          <p:cNvSpPr txBox="1"/>
          <p:nvPr/>
        </p:nvSpPr>
        <p:spPr>
          <a:xfrm>
            <a:off x="7551390" y="5764251"/>
            <a:ext cx="610633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s-CO" sz="1800" b="1" i="0" u="none" strike="noStrike" cap="none">
                <a:solidFill>
                  <a:srgbClr val="000000"/>
                </a:solidFill>
                <a:latin typeface="Calibri"/>
                <a:ea typeface="Calibri"/>
                <a:cs typeface="Calibri"/>
                <a:sym typeface="Calibri"/>
              </a:rPr>
              <a:t>GUÍA 2.4 Normograma territorial  </a:t>
            </a:r>
            <a:endParaRPr/>
          </a:p>
        </p:txBody>
      </p:sp>
      <p:sp>
        <p:nvSpPr>
          <p:cNvPr id="818" name="Google Shape;818;p39"/>
          <p:cNvSpPr txBox="1"/>
          <p:nvPr/>
        </p:nvSpPr>
        <p:spPr>
          <a:xfrm>
            <a:off x="6985090" y="5325546"/>
            <a:ext cx="800100"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030A0"/>
              </a:buClr>
              <a:buSzPts val="6600"/>
              <a:buFont typeface="Calibri"/>
              <a:buNone/>
            </a:pPr>
            <a:r>
              <a:rPr lang="es-CO" sz="6600" b="1" i="0" u="none" strike="noStrike" cap="none">
                <a:solidFill>
                  <a:srgbClr val="7030A0"/>
                </a:solidFill>
                <a:latin typeface="Calibri"/>
                <a:ea typeface="Calibri"/>
                <a:cs typeface="Calibri"/>
                <a:sym typeface="Calibri"/>
              </a:rPr>
              <a:t>+</a:t>
            </a:r>
            <a:endParaRPr sz="1400" b="1" i="0" u="none" strike="noStrike" cap="none">
              <a:solidFill>
                <a:srgbClr val="7030A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4"/>
          <p:cNvSpPr/>
          <p:nvPr/>
        </p:nvSpPr>
        <p:spPr>
          <a:xfrm>
            <a:off x="1" y="5978102"/>
            <a:ext cx="12278600" cy="1359952"/>
          </a:xfrm>
          <a:prstGeom prst="rect">
            <a:avLst/>
          </a:prstGeom>
          <a:solidFill>
            <a:srgbClr val="0070C0">
              <a:alpha val="1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5" name="Google Shape;125;p4"/>
          <p:cNvPicPr preferRelativeResize="0"/>
          <p:nvPr/>
        </p:nvPicPr>
        <p:blipFill rotWithShape="1">
          <a:blip r:embed="rId3">
            <a:alphaModFix/>
          </a:blip>
          <a:srcRect/>
          <a:stretch/>
        </p:blipFill>
        <p:spPr>
          <a:xfrm>
            <a:off x="-14999" y="5278258"/>
            <a:ext cx="12192000" cy="1596167"/>
          </a:xfrm>
          <a:prstGeom prst="rect">
            <a:avLst/>
          </a:prstGeom>
          <a:noFill/>
          <a:ln>
            <a:noFill/>
          </a:ln>
        </p:spPr>
      </p:pic>
      <p:sp>
        <p:nvSpPr>
          <p:cNvPr id="126" name="Google Shape;126;p4"/>
          <p:cNvSpPr txBox="1"/>
          <p:nvPr/>
        </p:nvSpPr>
        <p:spPr>
          <a:xfrm>
            <a:off x="289568" y="1033526"/>
            <a:ext cx="504670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3200">
                <a:solidFill>
                  <a:srgbClr val="0070C0"/>
                </a:solidFill>
                <a:latin typeface="Calibri"/>
                <a:ea typeface="Calibri"/>
                <a:cs typeface="Calibri"/>
                <a:sym typeface="Calibri"/>
              </a:rPr>
              <a:t>Marco Normativo</a:t>
            </a:r>
            <a:endParaRPr sz="3200">
              <a:solidFill>
                <a:schemeClr val="accent4"/>
              </a:solidFill>
              <a:latin typeface="Calibri"/>
              <a:ea typeface="Calibri"/>
              <a:cs typeface="Calibri"/>
              <a:sym typeface="Calibri"/>
            </a:endParaRPr>
          </a:p>
        </p:txBody>
      </p:sp>
      <p:sp>
        <p:nvSpPr>
          <p:cNvPr id="127" name="Google Shape;127;p4"/>
          <p:cNvSpPr txBox="1"/>
          <p:nvPr/>
        </p:nvSpPr>
        <p:spPr>
          <a:xfrm>
            <a:off x="289568" y="232593"/>
            <a:ext cx="11280405"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5400" b="1">
                <a:solidFill>
                  <a:srgbClr val="0070C0"/>
                </a:solidFill>
                <a:latin typeface="Calibri"/>
                <a:ea typeface="Calibri"/>
                <a:cs typeface="Calibri"/>
                <a:sym typeface="Calibri"/>
              </a:rPr>
              <a:t>Antecedentes</a:t>
            </a:r>
            <a:endParaRPr/>
          </a:p>
        </p:txBody>
      </p:sp>
      <p:sp>
        <p:nvSpPr>
          <p:cNvPr id="128" name="Google Shape;128;p4"/>
          <p:cNvSpPr/>
          <p:nvPr/>
        </p:nvSpPr>
        <p:spPr>
          <a:xfrm>
            <a:off x="411606" y="1616919"/>
            <a:ext cx="3847459" cy="61955"/>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9" name="Google Shape;129;p4"/>
          <p:cNvSpPr txBox="1"/>
          <p:nvPr/>
        </p:nvSpPr>
        <p:spPr>
          <a:xfrm>
            <a:off x="3016758" y="2173000"/>
            <a:ext cx="6158484" cy="1077218"/>
          </a:xfrm>
          <a:prstGeom prst="rect">
            <a:avLst/>
          </a:prstGeom>
          <a:noFill/>
          <a:ln>
            <a:noFill/>
          </a:ln>
        </p:spPr>
        <p:txBody>
          <a:bodyPr spcFirstLastPara="1" wrap="square" lIns="91425" tIns="45700" rIns="91425" bIns="45700" anchor="t" anchorCtr="0">
            <a:spAutoFit/>
          </a:bodyPr>
          <a:lstStyle/>
          <a:p>
            <a:pPr marL="0" marR="0" lvl="2" indent="0" algn="just" rtl="0">
              <a:spcBef>
                <a:spcPts val="0"/>
              </a:spcBef>
              <a:spcAft>
                <a:spcPts val="0"/>
              </a:spcAft>
              <a:buClr>
                <a:schemeClr val="dk1"/>
              </a:buClr>
              <a:buSzPts val="2000"/>
              <a:buFont typeface="Calibri"/>
              <a:buNone/>
            </a:pPr>
            <a:r>
              <a:rPr lang="es-CO" sz="2000" b="1" i="0" u="none" strike="noStrike" cap="none">
                <a:solidFill>
                  <a:schemeClr val="dk1"/>
                </a:solidFill>
                <a:latin typeface="Calibri"/>
                <a:ea typeface="Calibri"/>
                <a:cs typeface="Calibri"/>
                <a:sym typeface="Calibri"/>
              </a:rPr>
              <a:t>Articulo 204, </a:t>
            </a:r>
            <a:r>
              <a:rPr lang="es-CO" sz="2000" b="0" i="0" u="none" strike="noStrike" cap="none">
                <a:solidFill>
                  <a:schemeClr val="dk1"/>
                </a:solidFill>
                <a:latin typeface="Calibri"/>
                <a:ea typeface="Calibri"/>
                <a:cs typeface="Calibri"/>
                <a:sym typeface="Calibri"/>
              </a:rPr>
              <a:t>Ley 1098 de 2006</a:t>
            </a:r>
            <a:r>
              <a:rPr lang="es-CO" sz="2000" b="1" i="0" u="none" strike="noStrike" cap="none">
                <a:solidFill>
                  <a:schemeClr val="dk1"/>
                </a:solidFill>
                <a:latin typeface="Calibri"/>
                <a:ea typeface="Calibri"/>
                <a:cs typeface="Calibri"/>
                <a:sym typeface="Calibri"/>
              </a:rPr>
              <a:t>. </a:t>
            </a:r>
            <a:r>
              <a:rPr lang="es-CO" sz="2000" b="0" i="0" u="none" strike="noStrike" cap="none">
                <a:solidFill>
                  <a:schemeClr val="dk1"/>
                </a:solidFill>
                <a:latin typeface="Calibri"/>
                <a:ea typeface="Calibri"/>
                <a:cs typeface="Calibri"/>
                <a:sym typeface="Calibri"/>
              </a:rPr>
              <a:t>Responsabilidad de </a:t>
            </a:r>
            <a:r>
              <a:rPr lang="es-CO" sz="2400" b="1" i="0" u="none" strike="noStrike" cap="none">
                <a:solidFill>
                  <a:schemeClr val="accent5"/>
                </a:solidFill>
                <a:latin typeface="Calibri"/>
                <a:ea typeface="Calibri"/>
                <a:cs typeface="Calibri"/>
                <a:sym typeface="Calibri"/>
              </a:rPr>
              <a:t>rendir cuentas especiales</a:t>
            </a:r>
            <a:r>
              <a:rPr lang="es-CO" sz="2000" b="1" i="0" u="none" strike="noStrike" cap="none">
                <a:solidFill>
                  <a:srgbClr val="0070C0"/>
                </a:solidFill>
                <a:latin typeface="Calibri"/>
                <a:ea typeface="Calibri"/>
                <a:cs typeface="Calibri"/>
                <a:sym typeface="Calibri"/>
              </a:rPr>
              <a:t> </a:t>
            </a:r>
            <a:r>
              <a:rPr lang="es-CO" sz="2000" b="0" i="0" u="none" strike="noStrike" cap="none">
                <a:solidFill>
                  <a:schemeClr val="dk1"/>
                </a:solidFill>
                <a:latin typeface="Calibri"/>
                <a:ea typeface="Calibri"/>
                <a:cs typeface="Calibri"/>
                <a:sym typeface="Calibri"/>
              </a:rPr>
              <a:t>sobre los derechos de las niñas, los niños y los adolescentes</a:t>
            </a:r>
            <a:endParaRPr sz="2000" b="0" i="0" u="none" strike="noStrike" cap="none">
              <a:solidFill>
                <a:schemeClr val="dk1"/>
              </a:solidFill>
              <a:latin typeface="Calibri"/>
              <a:ea typeface="Calibri"/>
              <a:cs typeface="Calibri"/>
              <a:sym typeface="Calibri"/>
            </a:endParaRPr>
          </a:p>
        </p:txBody>
      </p:sp>
      <p:sp>
        <p:nvSpPr>
          <p:cNvPr id="130" name="Google Shape;130;p4"/>
          <p:cNvSpPr txBox="1"/>
          <p:nvPr/>
        </p:nvSpPr>
        <p:spPr>
          <a:xfrm>
            <a:off x="3060059" y="3891299"/>
            <a:ext cx="6158484" cy="1138773"/>
          </a:xfrm>
          <a:prstGeom prst="rect">
            <a:avLst/>
          </a:prstGeom>
          <a:noFill/>
          <a:ln>
            <a:noFill/>
          </a:ln>
        </p:spPr>
        <p:txBody>
          <a:bodyPr spcFirstLastPara="1" wrap="square" lIns="91425" tIns="45700" rIns="91425" bIns="45700" anchor="t" anchorCtr="0">
            <a:spAutoFit/>
          </a:bodyPr>
          <a:lstStyle/>
          <a:p>
            <a:pPr marL="0" marR="0" lvl="2" indent="0" algn="just" rtl="0">
              <a:spcBef>
                <a:spcPts val="0"/>
              </a:spcBef>
              <a:spcAft>
                <a:spcPts val="0"/>
              </a:spcAft>
              <a:buClr>
                <a:schemeClr val="dk1"/>
              </a:buClr>
              <a:buSzPts val="2000"/>
              <a:buFont typeface="Calibri"/>
              <a:buNone/>
            </a:pPr>
            <a:r>
              <a:rPr lang="es-CO" sz="2000" b="1" i="0" u="none" strike="noStrike" cap="none">
                <a:solidFill>
                  <a:schemeClr val="dk1"/>
                </a:solidFill>
                <a:latin typeface="Calibri"/>
                <a:ea typeface="Calibri"/>
                <a:cs typeface="Calibri"/>
                <a:sym typeface="Calibri"/>
              </a:rPr>
              <a:t>Artículo 09,</a:t>
            </a:r>
            <a:r>
              <a:rPr lang="es-CO" sz="2000" b="0" i="0" u="none" strike="noStrike" cap="none">
                <a:solidFill>
                  <a:schemeClr val="dk1"/>
                </a:solidFill>
                <a:latin typeface="Calibri"/>
                <a:ea typeface="Calibri"/>
                <a:cs typeface="Calibri"/>
                <a:sym typeface="Calibri"/>
              </a:rPr>
              <a:t> Ley 1622 de 2013, Estatutaria de Juventud. Seguimiento y </a:t>
            </a:r>
            <a:r>
              <a:rPr lang="es-CO" sz="2400" b="1" i="0" u="none" strike="noStrike" cap="none">
                <a:solidFill>
                  <a:schemeClr val="accent5"/>
                </a:solidFill>
                <a:latin typeface="Calibri"/>
                <a:ea typeface="Calibri"/>
                <a:cs typeface="Calibri"/>
                <a:sym typeface="Calibri"/>
              </a:rPr>
              <a:t>verificación del cumplimiento de lo contenido en esta ley ( …)</a:t>
            </a:r>
            <a:endParaRPr sz="2400" b="1" i="0" u="none" strike="noStrike" cap="none">
              <a:solidFill>
                <a:schemeClr val="accent5"/>
              </a:solidFill>
              <a:latin typeface="Calibri"/>
              <a:ea typeface="Calibri"/>
              <a:cs typeface="Calibri"/>
              <a:sym typeface="Calibri"/>
            </a:endParaRPr>
          </a:p>
        </p:txBody>
      </p:sp>
      <p:grpSp>
        <p:nvGrpSpPr>
          <p:cNvPr id="131" name="Google Shape;131;p4"/>
          <p:cNvGrpSpPr/>
          <p:nvPr/>
        </p:nvGrpSpPr>
        <p:grpSpPr>
          <a:xfrm>
            <a:off x="10479372" y="0"/>
            <a:ext cx="1712628" cy="1015663"/>
            <a:chOff x="13226556" y="1171042"/>
            <a:chExt cx="1712628" cy="1015663"/>
          </a:xfrm>
        </p:grpSpPr>
        <p:sp>
          <p:nvSpPr>
            <p:cNvPr id="132" name="Google Shape;132;p4"/>
            <p:cNvSpPr/>
            <p:nvPr/>
          </p:nvSpPr>
          <p:spPr>
            <a:xfrm>
              <a:off x="13226556" y="1171042"/>
              <a:ext cx="1712628" cy="1015663"/>
            </a:xfrm>
            <a:prstGeom prst="rect">
              <a:avLst/>
            </a:prstGeom>
            <a:solidFill>
              <a:srgbClr val="0070C0"/>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133" name="Google Shape;133;p4"/>
            <p:cNvGraphicFramePr/>
            <p:nvPr/>
          </p:nvGraphicFramePr>
          <p:xfrm>
            <a:off x="13351740" y="1212839"/>
            <a:ext cx="1587444" cy="857264"/>
          </p:xfrm>
          <a:graphic>
            <a:graphicData uri="http://schemas.openxmlformats.org/presentationml/2006/ole">
              <mc:AlternateContent xmlns:mc="http://schemas.openxmlformats.org/markup-compatibility/2006">
                <mc:Choice xmlns:v="urn:schemas-microsoft-com:vml" Requires="v">
                  <p:oleObj r:id="rId4" imgW="1587444" imgH="857264" progId="CorelDRAW.Graphic.10">
                    <p:embed/>
                  </p:oleObj>
                </mc:Choice>
                <mc:Fallback>
                  <p:oleObj r:id="rId4" imgW="1587444" imgH="857264" progId="CorelDRAW.Graphic.10">
                    <p:embed/>
                    <p:pic>
                      <p:nvPicPr>
                        <p:cNvPr id="133" name="Google Shape;133;p4"/>
                        <p:cNvPicPr preferRelativeResize="0"/>
                        <p:nvPr/>
                      </p:nvPicPr>
                      <p:blipFill rotWithShape="1">
                        <a:blip r:embed="rId5">
                          <a:alphaModFix/>
                        </a:blip>
                        <a:srcRect/>
                        <a:stretch/>
                      </p:blipFill>
                      <p:spPr>
                        <a:xfrm>
                          <a:off x="13351740" y="1212839"/>
                          <a:ext cx="1587444" cy="857264"/>
                        </a:xfrm>
                        <a:prstGeom prst="rect">
                          <a:avLst/>
                        </a:prstGeom>
                        <a:noFill/>
                        <a:ln>
                          <a:noFill/>
                        </a:ln>
                      </p:spPr>
                    </p:pic>
                  </p:oleObj>
                </mc:Fallback>
              </mc:AlternateContent>
            </a:graphicData>
          </a:graphic>
        </p:graphicFrame>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Google Shape;824;p40"/>
          <p:cNvSpPr txBox="1"/>
          <p:nvPr/>
        </p:nvSpPr>
        <p:spPr>
          <a:xfrm>
            <a:off x="887518" y="73171"/>
            <a:ext cx="1776307" cy="830997"/>
          </a:xfrm>
          <a:prstGeom prst="rect">
            <a:avLst/>
          </a:prstGeom>
          <a:solidFill>
            <a:srgbClr val="2F549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800"/>
              <a:buFont typeface="Calibri"/>
              <a:buNone/>
            </a:pPr>
            <a:r>
              <a:rPr lang="es-CO" sz="4800" b="1" i="0" u="none" strike="noStrike" cap="none">
                <a:solidFill>
                  <a:srgbClr val="FFFFFF"/>
                </a:solidFill>
                <a:latin typeface="Calibri"/>
                <a:ea typeface="Calibri"/>
                <a:cs typeface="Calibri"/>
                <a:sym typeface="Calibri"/>
              </a:rPr>
              <a:t>Fase 2</a:t>
            </a:r>
            <a:endParaRPr/>
          </a:p>
        </p:txBody>
      </p:sp>
      <p:pic>
        <p:nvPicPr>
          <p:cNvPr id="825" name="Google Shape;825;p40"/>
          <p:cNvPicPr preferRelativeResize="0"/>
          <p:nvPr/>
        </p:nvPicPr>
        <p:blipFill rotWithShape="1">
          <a:blip r:embed="rId3">
            <a:alphaModFix/>
          </a:blip>
          <a:srcRect l="38064" t="23366" r="39261" b="35414"/>
          <a:stretch/>
        </p:blipFill>
        <p:spPr>
          <a:xfrm>
            <a:off x="0" y="233043"/>
            <a:ext cx="1282959" cy="1308123"/>
          </a:xfrm>
          <a:prstGeom prst="rect">
            <a:avLst/>
          </a:prstGeom>
          <a:noFill/>
          <a:ln>
            <a:noFill/>
          </a:ln>
        </p:spPr>
      </p:pic>
      <p:grpSp>
        <p:nvGrpSpPr>
          <p:cNvPr id="826" name="Google Shape;826;p40"/>
          <p:cNvGrpSpPr/>
          <p:nvPr/>
        </p:nvGrpSpPr>
        <p:grpSpPr>
          <a:xfrm>
            <a:off x="10479372" y="0"/>
            <a:ext cx="1712628" cy="1015663"/>
            <a:chOff x="13226556" y="1171042"/>
            <a:chExt cx="1712628" cy="1015663"/>
          </a:xfrm>
        </p:grpSpPr>
        <p:sp>
          <p:nvSpPr>
            <p:cNvPr id="827" name="Google Shape;827;p40"/>
            <p:cNvSpPr/>
            <p:nvPr/>
          </p:nvSpPr>
          <p:spPr>
            <a:xfrm>
              <a:off x="13226556" y="1171042"/>
              <a:ext cx="1712628" cy="1015663"/>
            </a:xfrm>
            <a:prstGeom prst="rect">
              <a:avLst/>
            </a:prstGeom>
            <a:solidFill>
              <a:srgbClr val="0070C0"/>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aphicFrame>
          <p:nvGraphicFramePr>
            <p:cNvPr id="828" name="Google Shape;828;p40"/>
            <p:cNvGraphicFramePr/>
            <p:nvPr/>
          </p:nvGraphicFramePr>
          <p:xfrm>
            <a:off x="13351740" y="1212839"/>
            <a:ext cx="1587444" cy="857264"/>
          </p:xfrm>
          <a:graphic>
            <a:graphicData uri="http://schemas.openxmlformats.org/presentationml/2006/ole">
              <mc:AlternateContent xmlns:mc="http://schemas.openxmlformats.org/markup-compatibility/2006">
                <mc:Choice xmlns:v="urn:schemas-microsoft-com:vml" Requires="v">
                  <p:oleObj r:id="rId4" imgW="1587444" imgH="857264" progId="CorelDRAW.Graphic.10">
                    <p:embed/>
                  </p:oleObj>
                </mc:Choice>
                <mc:Fallback>
                  <p:oleObj r:id="rId4" imgW="1587444" imgH="857264" progId="CorelDRAW.Graphic.10">
                    <p:embed/>
                    <p:pic>
                      <p:nvPicPr>
                        <p:cNvPr id="828" name="Google Shape;828;p40"/>
                        <p:cNvPicPr preferRelativeResize="0"/>
                        <p:nvPr/>
                      </p:nvPicPr>
                      <p:blipFill rotWithShape="1">
                        <a:blip r:embed="rId5">
                          <a:alphaModFix/>
                        </a:blip>
                        <a:srcRect/>
                        <a:stretch/>
                      </p:blipFill>
                      <p:spPr>
                        <a:xfrm>
                          <a:off x="13351740" y="1212839"/>
                          <a:ext cx="1587444" cy="857264"/>
                        </a:xfrm>
                        <a:prstGeom prst="rect">
                          <a:avLst/>
                        </a:prstGeom>
                        <a:noFill/>
                        <a:ln>
                          <a:noFill/>
                        </a:ln>
                      </p:spPr>
                    </p:pic>
                  </p:oleObj>
                </mc:Fallback>
              </mc:AlternateContent>
            </a:graphicData>
          </a:graphic>
        </p:graphicFrame>
      </p:grpSp>
      <p:sp>
        <p:nvSpPr>
          <p:cNvPr id="829" name="Google Shape;829;p40"/>
          <p:cNvSpPr txBox="1"/>
          <p:nvPr/>
        </p:nvSpPr>
        <p:spPr>
          <a:xfrm>
            <a:off x="3055545" y="3251124"/>
            <a:ext cx="614730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Times New Roman"/>
              <a:buNone/>
            </a:pPr>
            <a:r>
              <a:rPr lang="es-CO" sz="1800" b="0" i="0" u="none" strike="noStrike" cap="none">
                <a:solidFill>
                  <a:srgbClr val="000000"/>
                </a:solidFill>
                <a:latin typeface="Times New Roman"/>
                <a:ea typeface="Times New Roman"/>
                <a:cs typeface="Times New Roman"/>
                <a:sym typeface="Times New Roman"/>
              </a:rPr>
              <a:t> </a:t>
            </a:r>
            <a:endParaRPr sz="1800" b="0" i="0" u="none" strike="noStrike" cap="none">
              <a:solidFill>
                <a:srgbClr val="000000"/>
              </a:solidFill>
              <a:latin typeface="Calibri"/>
              <a:ea typeface="Calibri"/>
              <a:cs typeface="Calibri"/>
              <a:sym typeface="Calibri"/>
            </a:endParaRPr>
          </a:p>
        </p:txBody>
      </p:sp>
      <p:sp>
        <p:nvSpPr>
          <p:cNvPr id="830" name="Google Shape;830;p40"/>
          <p:cNvSpPr txBox="1"/>
          <p:nvPr/>
        </p:nvSpPr>
        <p:spPr>
          <a:xfrm>
            <a:off x="3055545" y="3251124"/>
            <a:ext cx="614730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Times New Roman"/>
              <a:buNone/>
            </a:pPr>
            <a:r>
              <a:rPr lang="es-CO" sz="1800" b="0" i="0" u="none" strike="noStrike" cap="none">
                <a:solidFill>
                  <a:srgbClr val="000000"/>
                </a:solidFill>
                <a:latin typeface="Times New Roman"/>
                <a:ea typeface="Times New Roman"/>
                <a:cs typeface="Times New Roman"/>
                <a:sym typeface="Times New Roman"/>
              </a:rPr>
              <a:t> </a:t>
            </a:r>
            <a:endParaRPr sz="1800" b="0" i="0" u="none" strike="noStrike" cap="none">
              <a:solidFill>
                <a:srgbClr val="000000"/>
              </a:solidFill>
              <a:latin typeface="Calibri"/>
              <a:ea typeface="Calibri"/>
              <a:cs typeface="Calibri"/>
              <a:sym typeface="Calibri"/>
            </a:endParaRPr>
          </a:p>
        </p:txBody>
      </p:sp>
      <p:sp>
        <p:nvSpPr>
          <p:cNvPr id="831" name="Google Shape;831;p40"/>
          <p:cNvSpPr txBox="1"/>
          <p:nvPr/>
        </p:nvSpPr>
        <p:spPr>
          <a:xfrm>
            <a:off x="2789009" y="236836"/>
            <a:ext cx="4082205" cy="55399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70C0"/>
              </a:buClr>
              <a:buSzPts val="3000"/>
              <a:buFont typeface="Avenir"/>
              <a:buNone/>
            </a:pPr>
            <a:r>
              <a:rPr lang="es-CO" sz="3000" b="0" i="0" u="none" strike="noStrike" cap="none">
                <a:solidFill>
                  <a:srgbClr val="0070C0"/>
                </a:solidFill>
                <a:latin typeface="Avenir"/>
                <a:ea typeface="Avenir"/>
                <a:cs typeface="Avenir"/>
                <a:sym typeface="Avenir"/>
              </a:rPr>
              <a:t>Análisis de Gobernanza</a:t>
            </a:r>
            <a:endParaRPr sz="3000" b="0" i="0" u="none" strike="noStrike" cap="none">
              <a:solidFill>
                <a:srgbClr val="0070C0"/>
              </a:solidFill>
              <a:latin typeface="Avenir"/>
              <a:ea typeface="Avenir"/>
              <a:cs typeface="Avenir"/>
              <a:sym typeface="Avenir"/>
            </a:endParaRPr>
          </a:p>
        </p:txBody>
      </p:sp>
      <p:sp>
        <p:nvSpPr>
          <p:cNvPr id="832" name="Google Shape;832;p40"/>
          <p:cNvSpPr txBox="1"/>
          <p:nvPr/>
        </p:nvSpPr>
        <p:spPr>
          <a:xfrm>
            <a:off x="2829537" y="724417"/>
            <a:ext cx="6103256" cy="36933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Calibri"/>
              <a:buNone/>
            </a:pPr>
            <a:r>
              <a:rPr lang="es-CO" sz="1800" b="1" i="0" u="none" strike="noStrike" cap="none">
                <a:solidFill>
                  <a:srgbClr val="000000"/>
                </a:solidFill>
                <a:latin typeface="Calibri"/>
                <a:ea typeface="Calibri"/>
                <a:cs typeface="Calibri"/>
                <a:sym typeface="Calibri"/>
              </a:rPr>
              <a:t>Análisis de la gestión y administración de la información</a:t>
            </a:r>
            <a:endParaRPr/>
          </a:p>
        </p:txBody>
      </p:sp>
      <p:graphicFrame>
        <p:nvGraphicFramePr>
          <p:cNvPr id="833" name="Google Shape;833;p40"/>
          <p:cNvGraphicFramePr/>
          <p:nvPr/>
        </p:nvGraphicFramePr>
        <p:xfrm>
          <a:off x="276726" y="1590735"/>
          <a:ext cx="11610500" cy="4348155"/>
        </p:xfrm>
        <a:graphic>
          <a:graphicData uri="http://schemas.openxmlformats.org/drawingml/2006/table">
            <a:tbl>
              <a:tblPr>
                <a:noFill/>
                <a:tableStyleId>{1A05E640-D450-4392-8F07-DB154D864792}</a:tableStyleId>
              </a:tblPr>
              <a:tblGrid>
                <a:gridCol w="2410925">
                  <a:extLst>
                    <a:ext uri="{9D8B030D-6E8A-4147-A177-3AD203B41FA5}">
                      <a16:colId xmlns:a16="http://schemas.microsoft.com/office/drawing/2014/main" val="20000"/>
                    </a:ext>
                  </a:extLst>
                </a:gridCol>
                <a:gridCol w="3796150">
                  <a:extLst>
                    <a:ext uri="{9D8B030D-6E8A-4147-A177-3AD203B41FA5}">
                      <a16:colId xmlns:a16="http://schemas.microsoft.com/office/drawing/2014/main" val="20001"/>
                    </a:ext>
                  </a:extLst>
                </a:gridCol>
                <a:gridCol w="2675275">
                  <a:extLst>
                    <a:ext uri="{9D8B030D-6E8A-4147-A177-3AD203B41FA5}">
                      <a16:colId xmlns:a16="http://schemas.microsoft.com/office/drawing/2014/main" val="20002"/>
                    </a:ext>
                  </a:extLst>
                </a:gridCol>
                <a:gridCol w="2728150">
                  <a:extLst>
                    <a:ext uri="{9D8B030D-6E8A-4147-A177-3AD203B41FA5}">
                      <a16:colId xmlns:a16="http://schemas.microsoft.com/office/drawing/2014/main" val="20003"/>
                    </a:ext>
                  </a:extLst>
                </a:gridCol>
              </a:tblGrid>
              <a:tr h="815575">
                <a:tc>
                  <a:txBody>
                    <a:bodyPr/>
                    <a:lstStyle/>
                    <a:p>
                      <a:pPr marL="0" marR="0" lvl="0" indent="0" algn="ctr" rtl="0">
                        <a:spcBef>
                          <a:spcPts val="0"/>
                        </a:spcBef>
                        <a:spcAft>
                          <a:spcPts val="0"/>
                        </a:spcAft>
                        <a:buNone/>
                      </a:pPr>
                      <a:r>
                        <a:rPr lang="es-CO" sz="1400" b="1" u="none" strike="noStrike">
                          <a:solidFill>
                            <a:srgbClr val="7F7F7F"/>
                          </a:solidFill>
                          <a:latin typeface="Calibri"/>
                          <a:ea typeface="Calibri"/>
                          <a:cs typeface="Calibri"/>
                          <a:sym typeface="Calibri"/>
                        </a:rPr>
                        <a:t>¿Cómo recibió la administración el territorio?</a:t>
                      </a:r>
                      <a:endParaRPr sz="1400" b="1" i="0" u="none" strike="noStrike">
                        <a:solidFill>
                          <a:srgbClr val="7F7F7F"/>
                        </a:solidFill>
                        <a:latin typeface="Calibri"/>
                        <a:ea typeface="Calibri"/>
                        <a:cs typeface="Calibri"/>
                        <a:sym typeface="Calibri"/>
                      </a:endParaRPr>
                    </a:p>
                  </a:txBody>
                  <a:tcPr marL="137150" marR="137150" marT="137150" marB="137150" anchor="ctr">
                    <a:solidFill>
                      <a:srgbClr val="DDEAF6"/>
                    </a:solidFill>
                  </a:tcPr>
                </a:tc>
                <a:tc>
                  <a:txBody>
                    <a:bodyPr/>
                    <a:lstStyle/>
                    <a:p>
                      <a:pPr marL="0" marR="0" lvl="0" indent="0" algn="ctr" rtl="0">
                        <a:spcBef>
                          <a:spcPts val="0"/>
                        </a:spcBef>
                        <a:spcAft>
                          <a:spcPts val="0"/>
                        </a:spcAft>
                        <a:buNone/>
                      </a:pPr>
                      <a:r>
                        <a:rPr lang="es-CO" sz="1400" b="1" u="none" strike="noStrike">
                          <a:solidFill>
                            <a:srgbClr val="7F7F7F"/>
                          </a:solidFill>
                          <a:latin typeface="Calibri"/>
                          <a:ea typeface="Calibri"/>
                          <a:cs typeface="Calibri"/>
                          <a:sym typeface="Calibri"/>
                        </a:rPr>
                        <a:t>¿Qué hizo?</a:t>
                      </a:r>
                      <a:endParaRPr sz="1400" b="1" i="0" u="none" strike="noStrike">
                        <a:solidFill>
                          <a:srgbClr val="7F7F7F"/>
                        </a:solidFill>
                        <a:latin typeface="Calibri"/>
                        <a:ea typeface="Calibri"/>
                        <a:cs typeface="Calibri"/>
                        <a:sym typeface="Calibri"/>
                      </a:endParaRPr>
                    </a:p>
                  </a:txBody>
                  <a:tcPr marL="137150" marR="137150" marT="137150" marB="137150" anchor="ctr">
                    <a:solidFill>
                      <a:srgbClr val="DDEAF6"/>
                    </a:solidFill>
                  </a:tcPr>
                </a:tc>
                <a:tc>
                  <a:txBody>
                    <a:bodyPr/>
                    <a:lstStyle/>
                    <a:p>
                      <a:pPr marL="0" marR="0" lvl="0" indent="0" algn="ctr" rtl="0">
                        <a:spcBef>
                          <a:spcPts val="0"/>
                        </a:spcBef>
                        <a:spcAft>
                          <a:spcPts val="0"/>
                        </a:spcAft>
                        <a:buNone/>
                      </a:pPr>
                      <a:r>
                        <a:rPr lang="es-CO" sz="1400" b="1" u="none" strike="noStrike">
                          <a:solidFill>
                            <a:srgbClr val="7F7F7F"/>
                          </a:solidFill>
                          <a:latin typeface="Calibri"/>
                          <a:ea typeface="Calibri"/>
                          <a:cs typeface="Calibri"/>
                          <a:sym typeface="Calibri"/>
                        </a:rPr>
                        <a:t>¿Qué dejó de hacer y por qué?</a:t>
                      </a:r>
                      <a:endParaRPr sz="1400" b="1" i="0" u="none" strike="noStrike">
                        <a:solidFill>
                          <a:srgbClr val="7F7F7F"/>
                        </a:solidFill>
                        <a:latin typeface="Calibri"/>
                        <a:ea typeface="Calibri"/>
                        <a:cs typeface="Calibri"/>
                        <a:sym typeface="Calibri"/>
                      </a:endParaRPr>
                    </a:p>
                  </a:txBody>
                  <a:tcPr marL="137150" marR="137150" marT="137150" marB="137150" anchor="ctr">
                    <a:solidFill>
                      <a:srgbClr val="DDEAF6"/>
                    </a:solidFill>
                  </a:tcPr>
                </a:tc>
                <a:tc>
                  <a:txBody>
                    <a:bodyPr/>
                    <a:lstStyle/>
                    <a:p>
                      <a:pPr marL="0" marR="0" lvl="0" indent="0" algn="ctr" rtl="0">
                        <a:spcBef>
                          <a:spcPts val="0"/>
                        </a:spcBef>
                        <a:spcAft>
                          <a:spcPts val="0"/>
                        </a:spcAft>
                        <a:buNone/>
                      </a:pPr>
                      <a:r>
                        <a:rPr lang="es-CO" sz="1400" b="1" u="none" strike="noStrike">
                          <a:solidFill>
                            <a:srgbClr val="7F7F7F"/>
                          </a:solidFill>
                          <a:latin typeface="Calibri"/>
                          <a:ea typeface="Calibri"/>
                          <a:cs typeface="Calibri"/>
                          <a:sym typeface="Calibri"/>
                        </a:rPr>
                        <a:t>¿Qué debería continuar? ¿Qué recomendaciones haría al próximo gobierno?</a:t>
                      </a:r>
                      <a:endParaRPr sz="1400" b="1" i="0" u="none" strike="noStrike">
                        <a:solidFill>
                          <a:srgbClr val="7F7F7F"/>
                        </a:solidFill>
                        <a:latin typeface="Calibri"/>
                        <a:ea typeface="Calibri"/>
                        <a:cs typeface="Calibri"/>
                        <a:sym typeface="Calibri"/>
                      </a:endParaRPr>
                    </a:p>
                  </a:txBody>
                  <a:tcPr marL="137150" marR="137150" marT="137150" marB="137150" anchor="ctr">
                    <a:solidFill>
                      <a:srgbClr val="DDEAF6"/>
                    </a:solidFill>
                  </a:tcPr>
                </a:tc>
                <a:extLst>
                  <a:ext uri="{0D108BD9-81ED-4DB2-BD59-A6C34878D82A}">
                    <a16:rowId xmlns:a16="http://schemas.microsoft.com/office/drawing/2014/main" val="10000"/>
                  </a:ext>
                </a:extLst>
              </a:tr>
              <a:tr h="3433775">
                <a:tc>
                  <a:txBody>
                    <a:bodyPr/>
                    <a:lstStyle/>
                    <a:p>
                      <a:pPr marL="171450" marR="0" lvl="0" indent="-171450" algn="just" rtl="0">
                        <a:spcBef>
                          <a:spcPts val="0"/>
                        </a:spcBef>
                        <a:spcAft>
                          <a:spcPts val="0"/>
                        </a:spcAft>
                        <a:buClr>
                          <a:schemeClr val="dk1"/>
                        </a:buClr>
                        <a:buSzPts val="1400"/>
                        <a:buFont typeface="Arial"/>
                        <a:buChar char="•"/>
                      </a:pPr>
                      <a:r>
                        <a:rPr lang="es-CO" sz="1400" u="none" strike="noStrike">
                          <a:latin typeface="Calibri"/>
                          <a:ea typeface="Calibri"/>
                          <a:cs typeface="Calibri"/>
                          <a:sym typeface="Calibri"/>
                        </a:rPr>
                        <a:t>Antecedentes del territorio en </a:t>
                      </a:r>
                      <a:r>
                        <a:rPr lang="es-CO" sz="1400" b="0" i="0" u="none" strike="noStrike">
                          <a:solidFill>
                            <a:srgbClr val="000000"/>
                          </a:solidFill>
                          <a:latin typeface="Arial"/>
                          <a:ea typeface="Arial"/>
                          <a:cs typeface="Arial"/>
                          <a:sym typeface="Arial"/>
                        </a:rPr>
                        <a:t>sistemas de información locales, estrategias de seguimiento, o evaluaciones realizadas que le permita una toma de decisiones basada en la evidencia. </a:t>
                      </a:r>
                      <a:endParaRPr sz="1400" b="0" i="0" u="none" strike="noStrike">
                        <a:solidFill>
                          <a:srgbClr val="000000"/>
                        </a:solidFill>
                        <a:latin typeface="Calibri"/>
                        <a:ea typeface="Calibri"/>
                        <a:cs typeface="Calibri"/>
                        <a:sym typeface="Calibri"/>
                      </a:endParaRPr>
                    </a:p>
                  </a:txBody>
                  <a:tcPr marL="137150" marR="137150" marT="137150" marB="137150"/>
                </a:tc>
                <a:tc>
                  <a:txBody>
                    <a:bodyPr/>
                    <a:lstStyle/>
                    <a:p>
                      <a:pPr marL="171450" marR="0" lvl="0" indent="-171450" algn="just" rtl="0">
                        <a:spcBef>
                          <a:spcPts val="0"/>
                        </a:spcBef>
                        <a:spcAft>
                          <a:spcPts val="0"/>
                        </a:spcAft>
                        <a:buClr>
                          <a:schemeClr val="dk1"/>
                        </a:buClr>
                        <a:buSzPts val="1400"/>
                        <a:buFont typeface="Arial"/>
                        <a:buChar char="•"/>
                      </a:pPr>
                      <a:r>
                        <a:rPr lang="es-CO" sz="1400" u="none" strike="noStrike">
                          <a:latin typeface="Calibri"/>
                          <a:ea typeface="Calibri"/>
                          <a:cs typeface="Calibri"/>
                          <a:sym typeface="Calibri"/>
                        </a:rPr>
                        <a:t>Desarrollo o implementación de programas /proyectos para la gestión y administración de la información. </a:t>
                      </a:r>
                      <a:endParaRPr/>
                    </a:p>
                    <a:p>
                      <a:pPr marL="0" marR="0" lvl="0" indent="0" algn="just" rtl="0">
                        <a:spcBef>
                          <a:spcPts val="0"/>
                        </a:spcBef>
                        <a:spcAft>
                          <a:spcPts val="0"/>
                        </a:spcAft>
                        <a:buClr>
                          <a:schemeClr val="dk1"/>
                        </a:buClr>
                        <a:buSzPts val="1400"/>
                        <a:buFont typeface="Arial"/>
                        <a:buNone/>
                      </a:pPr>
                      <a:endParaRPr sz="1400" u="none" strike="noStrike">
                        <a:latin typeface="Calibri"/>
                        <a:ea typeface="Calibri"/>
                        <a:cs typeface="Calibri"/>
                        <a:sym typeface="Calibri"/>
                      </a:endParaRPr>
                    </a:p>
                    <a:p>
                      <a:pPr marL="171450" marR="0" lvl="0" indent="-171450" algn="just" rtl="0">
                        <a:spcBef>
                          <a:spcPts val="0"/>
                        </a:spcBef>
                        <a:spcAft>
                          <a:spcPts val="0"/>
                        </a:spcAft>
                        <a:buClr>
                          <a:schemeClr val="dk1"/>
                        </a:buClr>
                        <a:buSzPts val="1400"/>
                        <a:buFont typeface="Arial"/>
                        <a:buChar char="•"/>
                      </a:pPr>
                      <a:r>
                        <a:rPr lang="es-CO" sz="1400" u="none" strike="noStrike">
                          <a:latin typeface="Calibri"/>
                          <a:ea typeface="Calibri"/>
                          <a:cs typeface="Calibri"/>
                          <a:sym typeface="Calibri"/>
                        </a:rPr>
                        <a:t>Evaluaciones sobre programas o políticas de niñez, adolescencia y juventud para la toma de decisiones basadas en evidencias.</a:t>
                      </a:r>
                      <a:endParaRPr/>
                    </a:p>
                    <a:p>
                      <a:pPr marL="171450" marR="0" lvl="0" indent="-82550" algn="just" rtl="0">
                        <a:spcBef>
                          <a:spcPts val="0"/>
                        </a:spcBef>
                        <a:spcAft>
                          <a:spcPts val="0"/>
                        </a:spcAft>
                        <a:buClr>
                          <a:schemeClr val="dk1"/>
                        </a:buClr>
                        <a:buSzPts val="1400"/>
                        <a:buFont typeface="Arial"/>
                        <a:buNone/>
                      </a:pPr>
                      <a:endParaRPr sz="1400" u="none" strike="noStrike">
                        <a:latin typeface="Calibri"/>
                        <a:ea typeface="Calibri"/>
                        <a:cs typeface="Calibri"/>
                        <a:sym typeface="Calibri"/>
                      </a:endParaRPr>
                    </a:p>
                    <a:p>
                      <a:pPr marL="171450" marR="0" lvl="0" indent="-171450" algn="just" rtl="0">
                        <a:spcBef>
                          <a:spcPts val="0"/>
                        </a:spcBef>
                        <a:spcAft>
                          <a:spcPts val="0"/>
                        </a:spcAft>
                        <a:buClr>
                          <a:schemeClr val="dk1"/>
                        </a:buClr>
                        <a:buSzPts val="1400"/>
                        <a:buFont typeface="Arial"/>
                        <a:buChar char="•"/>
                      </a:pPr>
                      <a:r>
                        <a:rPr lang="es-CO" sz="1400" u="none" strike="noStrike">
                          <a:latin typeface="Calibri"/>
                          <a:ea typeface="Calibri"/>
                          <a:cs typeface="Calibri"/>
                          <a:sym typeface="Calibri"/>
                        </a:rPr>
                        <a:t>Estrategias de difusión de información de avances y resultados durante la gestión para garantizar el derecho a la participación y al control social.</a:t>
                      </a:r>
                      <a:endParaRPr/>
                    </a:p>
                  </a:txBody>
                  <a:tcPr marL="137150" marR="137150" marT="137150" marB="137150"/>
                </a:tc>
                <a:tc>
                  <a:txBody>
                    <a:bodyPr/>
                    <a:lstStyle/>
                    <a:p>
                      <a:pPr marL="0" marR="0" lvl="0" indent="0" algn="just" rtl="0">
                        <a:spcBef>
                          <a:spcPts val="0"/>
                        </a:spcBef>
                        <a:spcAft>
                          <a:spcPts val="0"/>
                        </a:spcAft>
                        <a:buNone/>
                      </a:pPr>
                      <a:r>
                        <a:rPr lang="es-CO" sz="1400" u="none" strike="noStrike">
                          <a:latin typeface="Calibri"/>
                          <a:ea typeface="Calibri"/>
                          <a:cs typeface="Calibri"/>
                          <a:sym typeface="Calibri"/>
                        </a:rPr>
                        <a:t>Metas de su PDT sobre </a:t>
                      </a:r>
                      <a:r>
                        <a:rPr lang="es-CO" sz="1400" b="0" i="0" u="none" strike="noStrike">
                          <a:solidFill>
                            <a:srgbClr val="000000"/>
                          </a:solidFill>
                          <a:latin typeface="Arial"/>
                          <a:ea typeface="Arial"/>
                          <a:cs typeface="Arial"/>
                          <a:sym typeface="Arial"/>
                        </a:rPr>
                        <a:t>sistemas de información, estrategias de seguimiento, o evaluaciones  que no logró desarrollar. </a:t>
                      </a:r>
                      <a:endParaRPr sz="1400" b="0" i="0" u="none" strike="noStrike">
                        <a:solidFill>
                          <a:srgbClr val="000000"/>
                        </a:solidFill>
                        <a:latin typeface="Calibri"/>
                        <a:ea typeface="Calibri"/>
                        <a:cs typeface="Calibri"/>
                        <a:sym typeface="Calibri"/>
                      </a:endParaRPr>
                    </a:p>
                  </a:txBody>
                  <a:tcPr marL="137150" marR="137150" marT="137150" marB="137150"/>
                </a:tc>
                <a:tc>
                  <a:txBody>
                    <a:bodyPr/>
                    <a:lstStyle/>
                    <a:p>
                      <a:pPr marL="628650" marR="0" lvl="1" indent="-171450" algn="l" rtl="0">
                        <a:lnSpc>
                          <a:spcPct val="100000"/>
                        </a:lnSpc>
                        <a:spcBef>
                          <a:spcPts val="0"/>
                        </a:spcBef>
                        <a:spcAft>
                          <a:spcPts val="0"/>
                        </a:spcAft>
                        <a:buClr>
                          <a:schemeClr val="dk1"/>
                        </a:buClr>
                        <a:buSzPts val="1100"/>
                        <a:buFont typeface="Arial"/>
                        <a:buChar char="•"/>
                      </a:pPr>
                      <a:r>
                        <a:rPr lang="es-CO" sz="1100" u="none" strike="noStrike" cap="none">
                          <a:latin typeface="Calibri"/>
                          <a:ea typeface="Calibri"/>
                          <a:cs typeface="Calibri"/>
                          <a:sym typeface="Calibri"/>
                        </a:rPr>
                        <a:t>Recomendaciones frente a </a:t>
                      </a:r>
                      <a:r>
                        <a:rPr lang="es-CO" sz="1100" b="0" i="0" u="none" strike="noStrike" cap="none">
                          <a:solidFill>
                            <a:srgbClr val="000000"/>
                          </a:solidFill>
                          <a:latin typeface="Arial"/>
                          <a:ea typeface="Arial"/>
                          <a:cs typeface="Arial"/>
                          <a:sym typeface="Arial"/>
                        </a:rPr>
                        <a:t>sistemas de información, estrategias de seguimiento, o evaluaciones que</a:t>
                      </a:r>
                      <a:r>
                        <a:rPr lang="es-CO" sz="1100" u="none" strike="noStrike" cap="none">
                          <a:latin typeface="Calibri"/>
                          <a:ea typeface="Calibri"/>
                          <a:cs typeface="Calibri"/>
                          <a:sym typeface="Calibri"/>
                        </a:rPr>
                        <a:t> debería desarrollar la siguiente administración</a:t>
                      </a:r>
                      <a:endParaRPr sz="1100" u="none" strike="noStrike" cap="none">
                        <a:latin typeface="Arial"/>
                        <a:ea typeface="Arial"/>
                        <a:cs typeface="Arial"/>
                        <a:sym typeface="Arial"/>
                      </a:endParaRPr>
                    </a:p>
                  </a:txBody>
                  <a:tcPr marL="137150" marR="137150" marT="137150" marB="137150"/>
                </a:tc>
                <a:extLst>
                  <a:ext uri="{0D108BD9-81ED-4DB2-BD59-A6C34878D82A}">
                    <a16:rowId xmlns:a16="http://schemas.microsoft.com/office/drawing/2014/main" val="10001"/>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839" name="Google Shape;839;p41"/>
          <p:cNvSpPr txBox="1"/>
          <p:nvPr/>
        </p:nvSpPr>
        <p:spPr>
          <a:xfrm>
            <a:off x="887518" y="73171"/>
            <a:ext cx="1776307" cy="830997"/>
          </a:xfrm>
          <a:prstGeom prst="rect">
            <a:avLst/>
          </a:prstGeom>
          <a:solidFill>
            <a:srgbClr val="2F549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800"/>
              <a:buFont typeface="Calibri"/>
              <a:buNone/>
            </a:pPr>
            <a:r>
              <a:rPr lang="es-CO" sz="4800" b="1" i="0" u="none" strike="noStrike" cap="none">
                <a:solidFill>
                  <a:srgbClr val="FFFFFF"/>
                </a:solidFill>
                <a:latin typeface="Calibri"/>
                <a:ea typeface="Calibri"/>
                <a:cs typeface="Calibri"/>
                <a:sym typeface="Calibri"/>
              </a:rPr>
              <a:t>Fase 2</a:t>
            </a:r>
            <a:endParaRPr/>
          </a:p>
        </p:txBody>
      </p:sp>
      <p:sp>
        <p:nvSpPr>
          <p:cNvPr id="840" name="Google Shape;840;p41"/>
          <p:cNvSpPr txBox="1"/>
          <p:nvPr/>
        </p:nvSpPr>
        <p:spPr>
          <a:xfrm>
            <a:off x="2789009" y="230832"/>
            <a:ext cx="6147302" cy="55399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70C0"/>
              </a:buClr>
              <a:buSzPts val="3000"/>
              <a:buFont typeface="Avenir"/>
              <a:buNone/>
            </a:pPr>
            <a:r>
              <a:rPr lang="es-CO" sz="3000" b="0" i="0" u="none" strike="noStrike" cap="none">
                <a:solidFill>
                  <a:srgbClr val="0070C0"/>
                </a:solidFill>
                <a:latin typeface="Avenir"/>
                <a:ea typeface="Avenir"/>
                <a:cs typeface="Avenir"/>
                <a:sym typeface="Avenir"/>
              </a:rPr>
              <a:t>Análisis de desarrollos transversales </a:t>
            </a:r>
            <a:endParaRPr/>
          </a:p>
        </p:txBody>
      </p:sp>
      <p:sp>
        <p:nvSpPr>
          <p:cNvPr id="841" name="Google Shape;841;p41"/>
          <p:cNvSpPr/>
          <p:nvPr/>
        </p:nvSpPr>
        <p:spPr>
          <a:xfrm>
            <a:off x="1" y="6223465"/>
            <a:ext cx="12191999" cy="634536"/>
          </a:xfrm>
          <a:prstGeom prst="rect">
            <a:avLst/>
          </a:prstGeom>
          <a:solidFill>
            <a:srgbClr val="0070C0">
              <a:alpha val="1254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842" name="Google Shape;842;p41"/>
          <p:cNvPicPr preferRelativeResize="0"/>
          <p:nvPr/>
        </p:nvPicPr>
        <p:blipFill rotWithShape="1">
          <a:blip r:embed="rId3">
            <a:alphaModFix/>
          </a:blip>
          <a:srcRect l="38064" t="23366" r="39261" b="35414"/>
          <a:stretch/>
        </p:blipFill>
        <p:spPr>
          <a:xfrm>
            <a:off x="0" y="233043"/>
            <a:ext cx="1282959" cy="1308123"/>
          </a:xfrm>
          <a:prstGeom prst="rect">
            <a:avLst/>
          </a:prstGeom>
          <a:noFill/>
          <a:ln>
            <a:noFill/>
          </a:ln>
        </p:spPr>
      </p:pic>
      <p:grpSp>
        <p:nvGrpSpPr>
          <p:cNvPr id="843" name="Google Shape;843;p41"/>
          <p:cNvGrpSpPr/>
          <p:nvPr/>
        </p:nvGrpSpPr>
        <p:grpSpPr>
          <a:xfrm>
            <a:off x="10479372" y="0"/>
            <a:ext cx="1712628" cy="1015663"/>
            <a:chOff x="13226556" y="1171042"/>
            <a:chExt cx="1712628" cy="1015663"/>
          </a:xfrm>
        </p:grpSpPr>
        <p:sp>
          <p:nvSpPr>
            <p:cNvPr id="844" name="Google Shape;844;p41"/>
            <p:cNvSpPr/>
            <p:nvPr/>
          </p:nvSpPr>
          <p:spPr>
            <a:xfrm>
              <a:off x="13226556" y="1171042"/>
              <a:ext cx="1712628" cy="1015663"/>
            </a:xfrm>
            <a:prstGeom prst="rect">
              <a:avLst/>
            </a:prstGeom>
            <a:solidFill>
              <a:srgbClr val="0070C0"/>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aphicFrame>
          <p:nvGraphicFramePr>
            <p:cNvPr id="845" name="Google Shape;845;p41"/>
            <p:cNvGraphicFramePr/>
            <p:nvPr/>
          </p:nvGraphicFramePr>
          <p:xfrm>
            <a:off x="13351740" y="1212839"/>
            <a:ext cx="1587444" cy="857264"/>
          </p:xfrm>
          <a:graphic>
            <a:graphicData uri="http://schemas.openxmlformats.org/presentationml/2006/ole">
              <mc:AlternateContent xmlns:mc="http://schemas.openxmlformats.org/markup-compatibility/2006">
                <mc:Choice xmlns:v="urn:schemas-microsoft-com:vml" Requires="v">
                  <p:oleObj r:id="rId4" imgW="1587444" imgH="857264" progId="CorelDRAW.Graphic.10">
                    <p:embed/>
                  </p:oleObj>
                </mc:Choice>
                <mc:Fallback>
                  <p:oleObj r:id="rId4" imgW="1587444" imgH="857264" progId="CorelDRAW.Graphic.10">
                    <p:embed/>
                    <p:pic>
                      <p:nvPicPr>
                        <p:cNvPr id="845" name="Google Shape;845;p41"/>
                        <p:cNvPicPr preferRelativeResize="0"/>
                        <p:nvPr/>
                      </p:nvPicPr>
                      <p:blipFill rotWithShape="1">
                        <a:blip r:embed="rId5">
                          <a:alphaModFix/>
                        </a:blip>
                        <a:srcRect/>
                        <a:stretch/>
                      </p:blipFill>
                      <p:spPr>
                        <a:xfrm>
                          <a:off x="13351740" y="1212839"/>
                          <a:ext cx="1587444" cy="857264"/>
                        </a:xfrm>
                        <a:prstGeom prst="rect">
                          <a:avLst/>
                        </a:prstGeom>
                        <a:noFill/>
                        <a:ln>
                          <a:noFill/>
                        </a:ln>
                      </p:spPr>
                    </p:pic>
                  </p:oleObj>
                </mc:Fallback>
              </mc:AlternateContent>
            </a:graphicData>
          </a:graphic>
        </p:graphicFrame>
      </p:grpSp>
      <p:sp>
        <p:nvSpPr>
          <p:cNvPr id="846" name="Google Shape;846;p41"/>
          <p:cNvSpPr txBox="1"/>
          <p:nvPr/>
        </p:nvSpPr>
        <p:spPr>
          <a:xfrm>
            <a:off x="81475" y="1873758"/>
            <a:ext cx="2100404"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F7F7F"/>
              </a:buClr>
              <a:buSzPts val="1600"/>
              <a:buFont typeface="Calibri"/>
              <a:buNone/>
            </a:pPr>
            <a:r>
              <a:rPr lang="es-CO" sz="1600" b="1" i="0" u="none" strike="noStrike" cap="none">
                <a:solidFill>
                  <a:srgbClr val="7F7F7F"/>
                </a:solidFill>
                <a:latin typeface="Calibri"/>
                <a:ea typeface="Calibri"/>
                <a:cs typeface="Calibri"/>
                <a:sym typeface="Calibri"/>
              </a:rPr>
              <a:t>EQUIDAD E INCLUSIÓN SOCIAL</a:t>
            </a:r>
            <a:endParaRPr sz="1600" b="0" i="0" u="none" strike="noStrike" cap="none">
              <a:solidFill>
                <a:srgbClr val="7F7F7F"/>
              </a:solidFill>
              <a:latin typeface="Calibri"/>
              <a:ea typeface="Calibri"/>
              <a:cs typeface="Calibri"/>
              <a:sym typeface="Calibri"/>
            </a:endParaRPr>
          </a:p>
        </p:txBody>
      </p:sp>
      <p:sp>
        <p:nvSpPr>
          <p:cNvPr id="847" name="Google Shape;847;p41"/>
          <p:cNvSpPr/>
          <p:nvPr/>
        </p:nvSpPr>
        <p:spPr>
          <a:xfrm>
            <a:off x="2714090" y="2828417"/>
            <a:ext cx="2097747" cy="2755344"/>
          </a:xfrm>
          <a:prstGeom prst="rightBracket">
            <a:avLst>
              <a:gd name="adj" fmla="val 8333"/>
            </a:avLst>
          </a:prstGeom>
          <a:noFill/>
          <a:ln w="9525" cap="flat" cmpd="sng">
            <a:solidFill>
              <a:srgbClr val="AEABAB"/>
            </a:solidFill>
            <a:prstDash val="lgDashDot"/>
            <a:miter lim="800000"/>
            <a:headEnd type="none" w="sm" len="sm"/>
            <a:tailEnd type="none" w="sm" len="sm"/>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200"/>
              <a:buFont typeface="Arial"/>
              <a:buChar char="•"/>
            </a:pPr>
            <a:r>
              <a:rPr lang="es-CO" sz="1200" b="0" i="0" u="none" strike="noStrike" cap="none">
                <a:solidFill>
                  <a:srgbClr val="000000"/>
                </a:solidFill>
                <a:latin typeface="Calibri"/>
                <a:ea typeface="Calibri"/>
                <a:cs typeface="Calibri"/>
                <a:sym typeface="Calibri"/>
              </a:rPr>
              <a:t>Coordinación intersectorial </a:t>
            </a:r>
            <a:endParaRPr/>
          </a:p>
          <a:p>
            <a:pPr marL="285750" marR="0" lvl="0" indent="-285750" algn="l" rtl="0">
              <a:lnSpc>
                <a:spcPct val="100000"/>
              </a:lnSpc>
              <a:spcBef>
                <a:spcPts val="0"/>
              </a:spcBef>
              <a:spcAft>
                <a:spcPts val="0"/>
              </a:spcAft>
              <a:buClr>
                <a:srgbClr val="000000"/>
              </a:buClr>
              <a:buSzPts val="1200"/>
              <a:buFont typeface="Arial"/>
              <a:buChar char="•"/>
            </a:pPr>
            <a:r>
              <a:rPr lang="es-CO" sz="1200" b="0" i="0" u="none" strike="noStrike" cap="none">
                <a:solidFill>
                  <a:srgbClr val="000000"/>
                </a:solidFill>
                <a:latin typeface="Calibri"/>
                <a:ea typeface="Calibri"/>
                <a:cs typeface="Calibri"/>
                <a:sym typeface="Calibri"/>
              </a:rPr>
              <a:t>Desarrollo de capacidades </a:t>
            </a:r>
            <a:endParaRPr/>
          </a:p>
          <a:p>
            <a:pPr marL="285750" marR="0" lvl="0" indent="-285750" algn="l" rtl="0">
              <a:lnSpc>
                <a:spcPct val="100000"/>
              </a:lnSpc>
              <a:spcBef>
                <a:spcPts val="0"/>
              </a:spcBef>
              <a:spcAft>
                <a:spcPts val="0"/>
              </a:spcAft>
              <a:buClr>
                <a:srgbClr val="000000"/>
              </a:buClr>
              <a:buSzPts val="1200"/>
              <a:buFont typeface="Arial"/>
              <a:buChar char="•"/>
            </a:pPr>
            <a:r>
              <a:rPr lang="es-CO" sz="1200" b="0" i="0" u="none" strike="noStrike" cap="none">
                <a:solidFill>
                  <a:srgbClr val="000000"/>
                </a:solidFill>
                <a:latin typeface="Calibri"/>
                <a:ea typeface="Calibri"/>
                <a:cs typeface="Calibri"/>
                <a:sym typeface="Calibri"/>
              </a:rPr>
              <a:t>Afiliación al sistema de salud </a:t>
            </a:r>
            <a:endParaRPr/>
          </a:p>
          <a:p>
            <a:pPr marL="285750" marR="0" lvl="0" indent="-285750" algn="l" rtl="0">
              <a:lnSpc>
                <a:spcPct val="100000"/>
              </a:lnSpc>
              <a:spcBef>
                <a:spcPts val="0"/>
              </a:spcBef>
              <a:spcAft>
                <a:spcPts val="0"/>
              </a:spcAft>
              <a:buClr>
                <a:srgbClr val="000000"/>
              </a:buClr>
              <a:buSzPts val="1200"/>
              <a:buFont typeface="Arial"/>
              <a:buChar char="•"/>
            </a:pPr>
            <a:r>
              <a:rPr lang="es-CO" sz="1200" b="0" i="0" u="none" strike="noStrike" cap="none">
                <a:solidFill>
                  <a:srgbClr val="000000"/>
                </a:solidFill>
                <a:latin typeface="Calibri"/>
                <a:ea typeface="Calibri"/>
                <a:cs typeface="Calibri"/>
                <a:sym typeface="Calibri"/>
              </a:rPr>
              <a:t>Control de alimentos y bebidas </a:t>
            </a:r>
            <a:endParaRPr/>
          </a:p>
          <a:p>
            <a:pPr marL="285750" marR="0" lvl="0" indent="-285750" algn="l" rtl="0">
              <a:lnSpc>
                <a:spcPct val="100000"/>
              </a:lnSpc>
              <a:spcBef>
                <a:spcPts val="0"/>
              </a:spcBef>
              <a:spcAft>
                <a:spcPts val="0"/>
              </a:spcAft>
              <a:buClr>
                <a:srgbClr val="000000"/>
              </a:buClr>
              <a:buSzPts val="1200"/>
              <a:buFont typeface="Arial"/>
              <a:buChar char="•"/>
            </a:pPr>
            <a:r>
              <a:rPr lang="es-CO" sz="1200" b="0" i="0" u="none" strike="noStrike" cap="none">
                <a:solidFill>
                  <a:srgbClr val="000000"/>
                </a:solidFill>
                <a:latin typeface="Calibri"/>
                <a:ea typeface="Calibri"/>
                <a:cs typeface="Calibri"/>
                <a:sym typeface="Calibri"/>
              </a:rPr>
              <a:t>Vigilancia de brotes y epidemias </a:t>
            </a:r>
            <a:endParaRPr/>
          </a:p>
          <a:p>
            <a:pPr marL="285750" marR="0" lvl="0" indent="-285750" algn="l" rtl="0">
              <a:lnSpc>
                <a:spcPct val="100000"/>
              </a:lnSpc>
              <a:spcBef>
                <a:spcPts val="0"/>
              </a:spcBef>
              <a:spcAft>
                <a:spcPts val="0"/>
              </a:spcAft>
              <a:buClr>
                <a:srgbClr val="000000"/>
              </a:buClr>
              <a:buSzPts val="1200"/>
              <a:buFont typeface="Arial"/>
              <a:buChar char="•"/>
            </a:pPr>
            <a:r>
              <a:rPr lang="es-CO" sz="1200" b="0" i="0" u="none" strike="noStrike" cap="none">
                <a:solidFill>
                  <a:srgbClr val="000000"/>
                </a:solidFill>
                <a:latin typeface="Calibri"/>
                <a:ea typeface="Calibri"/>
                <a:cs typeface="Calibri"/>
                <a:sym typeface="Calibri"/>
              </a:rPr>
              <a:t>Intervenciones colectivas </a:t>
            </a:r>
            <a:endParaRPr sz="1200" b="0" i="0" u="none" strike="noStrike" cap="none">
              <a:solidFill>
                <a:srgbClr val="000000"/>
              </a:solidFill>
              <a:latin typeface="Calibri"/>
              <a:ea typeface="Calibri"/>
              <a:cs typeface="Calibri"/>
              <a:sym typeface="Calibri"/>
            </a:endParaRPr>
          </a:p>
        </p:txBody>
      </p:sp>
      <p:sp>
        <p:nvSpPr>
          <p:cNvPr id="848" name="Google Shape;848;p41"/>
          <p:cNvSpPr txBox="1"/>
          <p:nvPr/>
        </p:nvSpPr>
        <p:spPr>
          <a:xfrm>
            <a:off x="2602876" y="1603939"/>
            <a:ext cx="2014638"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F7F7F"/>
              </a:buClr>
              <a:buSzPts val="1600"/>
              <a:buFont typeface="Calibri"/>
              <a:buNone/>
            </a:pPr>
            <a:r>
              <a:rPr lang="es-CO" sz="1600" b="1" i="0" u="none" strike="noStrike" cap="none">
                <a:solidFill>
                  <a:srgbClr val="7F7F7F"/>
                </a:solidFill>
                <a:latin typeface="Calibri"/>
                <a:ea typeface="Calibri"/>
                <a:cs typeface="Calibri"/>
                <a:sym typeface="Calibri"/>
              </a:rPr>
              <a:t>EMERGENCIA MIGRATORIA Y GESTIÓN DEL RIESGO</a:t>
            </a:r>
            <a:r>
              <a:rPr lang="es-CO" sz="1600" b="0" i="0" u="none" strike="noStrike" cap="none">
                <a:solidFill>
                  <a:srgbClr val="7F7F7F"/>
                </a:solidFill>
                <a:latin typeface="Calibri"/>
                <a:ea typeface="Calibri"/>
                <a:cs typeface="Calibri"/>
                <a:sym typeface="Calibri"/>
              </a:rPr>
              <a:t>. </a:t>
            </a:r>
            <a:endParaRPr/>
          </a:p>
        </p:txBody>
      </p:sp>
      <p:sp>
        <p:nvSpPr>
          <p:cNvPr id="849" name="Google Shape;849;p41"/>
          <p:cNvSpPr txBox="1"/>
          <p:nvPr/>
        </p:nvSpPr>
        <p:spPr>
          <a:xfrm>
            <a:off x="4838341" y="1925563"/>
            <a:ext cx="235251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F7F7F"/>
              </a:buClr>
              <a:buSzPts val="1600"/>
              <a:buFont typeface="Calibri"/>
              <a:buNone/>
            </a:pPr>
            <a:r>
              <a:rPr lang="es-CO" sz="1600" b="1" i="0" u="none" strike="noStrike" cap="none">
                <a:solidFill>
                  <a:srgbClr val="7F7F7F"/>
                </a:solidFill>
                <a:latin typeface="Calibri"/>
                <a:ea typeface="Calibri"/>
                <a:cs typeface="Calibri"/>
                <a:sym typeface="Calibri"/>
              </a:rPr>
              <a:t>FORTALECIMIENTO FAMILIAR</a:t>
            </a:r>
            <a:r>
              <a:rPr lang="es-CO" sz="1600" b="0" i="0" u="none" strike="noStrike" cap="none">
                <a:solidFill>
                  <a:srgbClr val="7F7F7F"/>
                </a:solidFill>
                <a:latin typeface="Calibri"/>
                <a:ea typeface="Calibri"/>
                <a:cs typeface="Calibri"/>
                <a:sym typeface="Calibri"/>
              </a:rPr>
              <a:t>. </a:t>
            </a:r>
            <a:endParaRPr/>
          </a:p>
        </p:txBody>
      </p:sp>
      <p:sp>
        <p:nvSpPr>
          <p:cNvPr id="850" name="Google Shape;850;p41"/>
          <p:cNvSpPr/>
          <p:nvPr/>
        </p:nvSpPr>
        <p:spPr>
          <a:xfrm>
            <a:off x="184740" y="2838131"/>
            <a:ext cx="1915662" cy="2014002"/>
          </a:xfrm>
          <a:prstGeom prst="rightBracket">
            <a:avLst>
              <a:gd name="adj" fmla="val 8333"/>
            </a:avLst>
          </a:prstGeom>
          <a:noFill/>
          <a:ln w="9525" cap="flat" cmpd="sng">
            <a:solidFill>
              <a:srgbClr val="AEABAB"/>
            </a:solidFill>
            <a:prstDash val="lgDashDot"/>
            <a:miter lim="800000"/>
            <a:headEnd type="none" w="sm" len="sm"/>
            <a:tailEnd type="none" w="sm" len="sm"/>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200"/>
              <a:buFont typeface="Arial"/>
              <a:buChar char="•"/>
            </a:pPr>
            <a:r>
              <a:rPr lang="es-CO" sz="1200" b="0" i="0" u="none" strike="noStrike" cap="none">
                <a:solidFill>
                  <a:srgbClr val="000000"/>
                </a:solidFill>
                <a:latin typeface="Calibri"/>
                <a:ea typeface="Calibri"/>
                <a:cs typeface="Calibri"/>
                <a:sym typeface="Calibri"/>
              </a:rPr>
              <a:t>Planes, programas y proyectos orientados a la superación de la pobreza y la vulnerabilidad de la niñez y juventud.</a:t>
            </a:r>
            <a:endParaRPr sz="1050" b="0" i="0" u="none" strike="noStrike" cap="none">
              <a:solidFill>
                <a:srgbClr val="000000"/>
              </a:solidFill>
              <a:latin typeface="Calibri"/>
              <a:ea typeface="Calibri"/>
              <a:cs typeface="Calibri"/>
              <a:sym typeface="Calibri"/>
            </a:endParaRPr>
          </a:p>
        </p:txBody>
      </p:sp>
      <p:sp>
        <p:nvSpPr>
          <p:cNvPr id="851" name="Google Shape;851;p41"/>
          <p:cNvSpPr txBox="1"/>
          <p:nvPr/>
        </p:nvSpPr>
        <p:spPr>
          <a:xfrm>
            <a:off x="7500317" y="1837770"/>
            <a:ext cx="206135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F7F7F"/>
              </a:buClr>
              <a:buSzPts val="1600"/>
              <a:buFont typeface="Calibri"/>
              <a:buNone/>
            </a:pPr>
            <a:r>
              <a:rPr lang="es-CO" sz="1600" b="1" i="0" u="none" strike="noStrike" cap="none">
                <a:solidFill>
                  <a:srgbClr val="7F7F7F"/>
                </a:solidFill>
                <a:latin typeface="Calibri"/>
                <a:ea typeface="Calibri"/>
                <a:cs typeface="Calibri"/>
                <a:sym typeface="Calibri"/>
              </a:rPr>
              <a:t>GESTIÓN DEL COVID-19 </a:t>
            </a:r>
            <a:r>
              <a:rPr lang="es-CO" sz="1600" b="0" i="0" u="none" strike="noStrike" cap="none">
                <a:solidFill>
                  <a:srgbClr val="7F7F7F"/>
                </a:solidFill>
                <a:latin typeface="Calibri"/>
                <a:ea typeface="Calibri"/>
                <a:cs typeface="Calibri"/>
                <a:sym typeface="Calibri"/>
              </a:rPr>
              <a:t>. </a:t>
            </a:r>
            <a:endParaRPr sz="1600" b="0" i="0" u="none" strike="noStrike" cap="none">
              <a:solidFill>
                <a:srgbClr val="7F7F7F"/>
              </a:solidFill>
              <a:latin typeface="Calibri"/>
              <a:ea typeface="Calibri"/>
              <a:cs typeface="Calibri"/>
              <a:sym typeface="Calibri"/>
            </a:endParaRPr>
          </a:p>
        </p:txBody>
      </p:sp>
      <p:sp>
        <p:nvSpPr>
          <p:cNvPr id="852" name="Google Shape;852;p41"/>
          <p:cNvSpPr/>
          <p:nvPr/>
        </p:nvSpPr>
        <p:spPr>
          <a:xfrm>
            <a:off x="5093622" y="2940090"/>
            <a:ext cx="2091358" cy="1645563"/>
          </a:xfrm>
          <a:prstGeom prst="rightBracket">
            <a:avLst>
              <a:gd name="adj" fmla="val 8333"/>
            </a:avLst>
          </a:prstGeom>
          <a:noFill/>
          <a:ln w="9525" cap="flat" cmpd="sng">
            <a:solidFill>
              <a:srgbClr val="AEABAB"/>
            </a:solidFill>
            <a:prstDash val="lgDashDot"/>
            <a:miter lim="800000"/>
            <a:headEnd type="none" w="sm" len="sm"/>
            <a:tailEnd type="none" w="sm" len="sm"/>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200"/>
              <a:buFont typeface="Arial"/>
              <a:buChar char="•"/>
            </a:pPr>
            <a:r>
              <a:rPr lang="es-CO" sz="1200" b="0" i="0" u="none" strike="noStrike" cap="none">
                <a:solidFill>
                  <a:srgbClr val="000000"/>
                </a:solidFill>
                <a:latin typeface="Calibri"/>
                <a:ea typeface="Calibri"/>
                <a:cs typeface="Calibri"/>
                <a:sym typeface="Calibri"/>
              </a:rPr>
              <a:t>Implementación de la Ley 1361 de 2009 Política Nacional de Apoyo y Fortalecimiento a las Familias – PPNAFF </a:t>
            </a:r>
            <a:endParaRPr/>
          </a:p>
        </p:txBody>
      </p:sp>
      <p:sp>
        <p:nvSpPr>
          <p:cNvPr id="853" name="Google Shape;853;p41"/>
          <p:cNvSpPr/>
          <p:nvPr/>
        </p:nvSpPr>
        <p:spPr>
          <a:xfrm>
            <a:off x="7631594" y="2940090"/>
            <a:ext cx="1993451" cy="1258372"/>
          </a:xfrm>
          <a:prstGeom prst="rightBracket">
            <a:avLst>
              <a:gd name="adj" fmla="val 8333"/>
            </a:avLst>
          </a:prstGeom>
          <a:noFill/>
          <a:ln w="9525" cap="flat" cmpd="sng">
            <a:solidFill>
              <a:srgbClr val="AEABAB"/>
            </a:solidFill>
            <a:prstDash val="lgDashDot"/>
            <a:miter lim="800000"/>
            <a:headEnd type="none" w="sm" len="sm"/>
            <a:tailEnd type="none" w="sm" len="sm"/>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200"/>
              <a:buFont typeface="Arial"/>
              <a:buChar char="•"/>
            </a:pPr>
            <a:r>
              <a:rPr lang="es-CO" sz="1200" b="0" i="0" u="none" strike="noStrike" cap="none">
                <a:solidFill>
                  <a:srgbClr val="000000"/>
                </a:solidFill>
                <a:latin typeface="Calibri"/>
                <a:ea typeface="Calibri"/>
                <a:cs typeface="Calibri"/>
                <a:sym typeface="Calibri"/>
              </a:rPr>
              <a:t>Gestión y adaptación del Plan de Desarrollo, debido a la emergencia.</a:t>
            </a:r>
            <a:endParaRPr/>
          </a:p>
        </p:txBody>
      </p:sp>
      <p:sp>
        <p:nvSpPr>
          <p:cNvPr id="854" name="Google Shape;854;p41"/>
          <p:cNvSpPr txBox="1"/>
          <p:nvPr/>
        </p:nvSpPr>
        <p:spPr>
          <a:xfrm>
            <a:off x="9939373" y="1819428"/>
            <a:ext cx="206135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F7F7F"/>
              </a:buClr>
              <a:buSzPts val="1600"/>
              <a:buFont typeface="Calibri"/>
              <a:buNone/>
            </a:pPr>
            <a:r>
              <a:rPr lang="es-CO" sz="1600" b="1" i="0" u="none" strike="noStrike" cap="none">
                <a:solidFill>
                  <a:srgbClr val="7F7F7F"/>
                </a:solidFill>
                <a:latin typeface="Calibri"/>
                <a:ea typeface="Calibri"/>
                <a:cs typeface="Calibri"/>
                <a:sym typeface="Calibri"/>
              </a:rPr>
              <a:t>GESTIÓN DE </a:t>
            </a:r>
            <a:endParaRPr sz="1600" b="0" i="0" u="none" strike="noStrike" cap="none">
              <a:solidFill>
                <a:srgbClr val="7F7F7F"/>
              </a:solidFill>
              <a:latin typeface="Calibri"/>
              <a:ea typeface="Calibri"/>
              <a:cs typeface="Calibri"/>
              <a:sym typeface="Calibri"/>
            </a:endParaRPr>
          </a:p>
          <a:p>
            <a:pPr marL="0" marR="0" lvl="0" indent="0" algn="ctr" rtl="0">
              <a:lnSpc>
                <a:spcPct val="100000"/>
              </a:lnSpc>
              <a:spcBef>
                <a:spcPts val="0"/>
              </a:spcBef>
              <a:spcAft>
                <a:spcPts val="0"/>
              </a:spcAft>
              <a:buClr>
                <a:srgbClr val="7F7F7F"/>
              </a:buClr>
              <a:buSzPts val="1600"/>
              <a:buFont typeface="Calibri"/>
              <a:buNone/>
            </a:pPr>
            <a:r>
              <a:rPr lang="es-CO" sz="1600" b="1" i="0" u="none" strike="noStrike" cap="none">
                <a:solidFill>
                  <a:srgbClr val="7F7F7F"/>
                </a:solidFill>
                <a:latin typeface="Calibri"/>
                <a:ea typeface="Calibri"/>
                <a:cs typeface="Calibri"/>
                <a:sym typeface="Calibri"/>
              </a:rPr>
              <a:t>INICIATIVAS PDET </a:t>
            </a:r>
            <a:r>
              <a:rPr lang="es-CO" sz="1400" b="0" i="0" u="none" strike="noStrike" cap="none">
                <a:solidFill>
                  <a:srgbClr val="7F7F7F"/>
                </a:solidFill>
                <a:latin typeface="Calibri"/>
                <a:ea typeface="Calibri"/>
                <a:cs typeface="Calibri"/>
                <a:sym typeface="Calibri"/>
              </a:rPr>
              <a:t>. </a:t>
            </a:r>
            <a:endParaRPr sz="1400" b="0" i="0" u="none" strike="noStrike" cap="none">
              <a:solidFill>
                <a:srgbClr val="7F7F7F"/>
              </a:solidFill>
              <a:latin typeface="Calibri"/>
              <a:ea typeface="Calibri"/>
              <a:cs typeface="Calibri"/>
              <a:sym typeface="Calibri"/>
            </a:endParaRPr>
          </a:p>
        </p:txBody>
      </p:sp>
      <p:sp>
        <p:nvSpPr>
          <p:cNvPr id="855" name="Google Shape;855;p41"/>
          <p:cNvSpPr/>
          <p:nvPr/>
        </p:nvSpPr>
        <p:spPr>
          <a:xfrm>
            <a:off x="10007275" y="2893825"/>
            <a:ext cx="1993451" cy="2397621"/>
          </a:xfrm>
          <a:prstGeom prst="rightBracket">
            <a:avLst>
              <a:gd name="adj" fmla="val 8333"/>
            </a:avLst>
          </a:prstGeom>
          <a:noFill/>
          <a:ln w="9525" cap="flat" cmpd="sng">
            <a:solidFill>
              <a:srgbClr val="AEABAB"/>
            </a:solidFill>
            <a:prstDash val="lgDashDot"/>
            <a:miter lim="800000"/>
            <a:headEnd type="none" w="sm" len="sm"/>
            <a:tailEnd type="none" w="sm" len="sm"/>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200"/>
              <a:buFont typeface="Arial"/>
              <a:buChar char="•"/>
            </a:pPr>
            <a:r>
              <a:rPr lang="es-CO" sz="1200" b="0" i="0" u="none" strike="noStrike" cap="none">
                <a:solidFill>
                  <a:srgbClr val="000000"/>
                </a:solidFill>
                <a:latin typeface="Calibri"/>
                <a:ea typeface="Calibri"/>
                <a:cs typeface="Calibri"/>
                <a:sym typeface="Calibri"/>
              </a:rPr>
              <a:t>Determinar si la entidad territorial hace parte de los 170 municipios PDET .</a:t>
            </a:r>
            <a:endParaRPr/>
          </a:p>
          <a:p>
            <a:pPr marL="285750" marR="0" lvl="0" indent="-285750" algn="l" rtl="0">
              <a:lnSpc>
                <a:spcPct val="100000"/>
              </a:lnSpc>
              <a:spcBef>
                <a:spcPts val="0"/>
              </a:spcBef>
              <a:spcAft>
                <a:spcPts val="0"/>
              </a:spcAft>
              <a:buClr>
                <a:srgbClr val="000000"/>
              </a:buClr>
              <a:buSzPts val="1200"/>
              <a:buFont typeface="Arial"/>
              <a:buChar char="•"/>
            </a:pPr>
            <a:r>
              <a:rPr lang="es-CO" sz="1200" b="0" i="0" u="none" strike="noStrike" cap="none">
                <a:solidFill>
                  <a:srgbClr val="000000"/>
                </a:solidFill>
                <a:latin typeface="Calibri"/>
                <a:ea typeface="Calibri"/>
                <a:cs typeface="Calibri"/>
                <a:sym typeface="Calibri"/>
              </a:rPr>
              <a:t>Identificar las iniciativas o acciones desarrolladas en cada uno de los pilares.</a:t>
            </a:r>
            <a:endParaRPr/>
          </a:p>
        </p:txBody>
      </p:sp>
      <p:cxnSp>
        <p:nvCxnSpPr>
          <p:cNvPr id="856" name="Google Shape;856;p41"/>
          <p:cNvCxnSpPr/>
          <p:nvPr/>
        </p:nvCxnSpPr>
        <p:spPr>
          <a:xfrm>
            <a:off x="367817" y="2433873"/>
            <a:ext cx="1501017" cy="0"/>
          </a:xfrm>
          <a:prstGeom prst="straightConnector1">
            <a:avLst/>
          </a:prstGeom>
          <a:noFill/>
          <a:ln w="9525" cap="flat" cmpd="sng">
            <a:solidFill>
              <a:srgbClr val="7030A0"/>
            </a:solidFill>
            <a:prstDash val="lgDashDot"/>
            <a:miter lim="800000"/>
            <a:headEnd type="oval" w="med" len="med"/>
            <a:tailEnd type="oval" w="med" len="med"/>
          </a:ln>
        </p:spPr>
      </p:cxnSp>
      <p:cxnSp>
        <p:nvCxnSpPr>
          <p:cNvPr id="857" name="Google Shape;857;p41"/>
          <p:cNvCxnSpPr/>
          <p:nvPr/>
        </p:nvCxnSpPr>
        <p:spPr>
          <a:xfrm rot="10800000" flipH="1">
            <a:off x="2894216" y="2433873"/>
            <a:ext cx="1431957" cy="18107"/>
          </a:xfrm>
          <a:prstGeom prst="straightConnector1">
            <a:avLst/>
          </a:prstGeom>
          <a:noFill/>
          <a:ln w="9525" cap="flat" cmpd="sng">
            <a:solidFill>
              <a:srgbClr val="002060"/>
            </a:solidFill>
            <a:prstDash val="lgDashDot"/>
            <a:miter lim="800000"/>
            <a:headEnd type="oval" w="med" len="med"/>
            <a:tailEnd type="oval" w="med" len="med"/>
          </a:ln>
        </p:spPr>
      </p:cxnSp>
      <p:cxnSp>
        <p:nvCxnSpPr>
          <p:cNvPr id="858" name="Google Shape;858;p41"/>
          <p:cNvCxnSpPr/>
          <p:nvPr/>
        </p:nvCxnSpPr>
        <p:spPr>
          <a:xfrm rot="10800000" flipH="1">
            <a:off x="5339967" y="2429040"/>
            <a:ext cx="1512066" cy="13580"/>
          </a:xfrm>
          <a:prstGeom prst="straightConnector1">
            <a:avLst/>
          </a:prstGeom>
          <a:noFill/>
          <a:ln w="9525" cap="flat" cmpd="sng">
            <a:solidFill>
              <a:srgbClr val="F61E95"/>
            </a:solidFill>
            <a:prstDash val="lgDashDot"/>
            <a:miter lim="800000"/>
            <a:headEnd type="oval" w="med" len="med"/>
            <a:tailEnd type="oval" w="med" len="med"/>
          </a:ln>
        </p:spPr>
      </p:cxnSp>
      <p:cxnSp>
        <p:nvCxnSpPr>
          <p:cNvPr id="859" name="Google Shape;859;p41"/>
          <p:cNvCxnSpPr/>
          <p:nvPr/>
        </p:nvCxnSpPr>
        <p:spPr>
          <a:xfrm rot="10800000" flipH="1">
            <a:off x="10387993" y="2434851"/>
            <a:ext cx="1328525" cy="979"/>
          </a:xfrm>
          <a:prstGeom prst="straightConnector1">
            <a:avLst/>
          </a:prstGeom>
          <a:noFill/>
          <a:ln w="9525" cap="flat" cmpd="sng">
            <a:solidFill>
              <a:srgbClr val="FFC000"/>
            </a:solidFill>
            <a:prstDash val="lgDashDot"/>
            <a:miter lim="800000"/>
            <a:headEnd type="oval" w="med" len="med"/>
            <a:tailEnd type="oval" w="med" len="med"/>
          </a:ln>
        </p:spPr>
      </p:cxnSp>
      <p:cxnSp>
        <p:nvCxnSpPr>
          <p:cNvPr id="860" name="Google Shape;860;p41"/>
          <p:cNvCxnSpPr/>
          <p:nvPr/>
        </p:nvCxnSpPr>
        <p:spPr>
          <a:xfrm rot="10800000" flipH="1">
            <a:off x="7942242" y="2434850"/>
            <a:ext cx="1355542" cy="14714"/>
          </a:xfrm>
          <a:prstGeom prst="straightConnector1">
            <a:avLst/>
          </a:prstGeom>
          <a:noFill/>
          <a:ln w="9525" cap="flat" cmpd="sng">
            <a:solidFill>
              <a:srgbClr val="108865"/>
            </a:solidFill>
            <a:prstDash val="lgDashDot"/>
            <a:miter lim="800000"/>
            <a:headEnd type="oval" w="med" len="med"/>
            <a:tailEnd type="oval" w="med" len="med"/>
          </a:ln>
        </p:spPr>
      </p:cxnSp>
      <p:pic>
        <p:nvPicPr>
          <p:cNvPr id="861" name="Google Shape;861;p41"/>
          <p:cNvPicPr preferRelativeResize="0"/>
          <p:nvPr/>
        </p:nvPicPr>
        <p:blipFill rotWithShape="1">
          <a:blip r:embed="rId6">
            <a:alphaModFix/>
          </a:blip>
          <a:srcRect l="48259"/>
          <a:stretch/>
        </p:blipFill>
        <p:spPr>
          <a:xfrm>
            <a:off x="3253357" y="5517671"/>
            <a:ext cx="5519451" cy="1396586"/>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867" name="Google Shape;867;p42"/>
          <p:cNvSpPr txBox="1"/>
          <p:nvPr/>
        </p:nvSpPr>
        <p:spPr>
          <a:xfrm>
            <a:off x="887518" y="73171"/>
            <a:ext cx="1776307" cy="830997"/>
          </a:xfrm>
          <a:prstGeom prst="rect">
            <a:avLst/>
          </a:prstGeom>
          <a:solidFill>
            <a:srgbClr val="2F549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800"/>
              <a:buFont typeface="Calibri"/>
              <a:buNone/>
            </a:pPr>
            <a:r>
              <a:rPr lang="es-CO" sz="4800" b="1" i="0" u="none" strike="noStrike" cap="none">
                <a:solidFill>
                  <a:srgbClr val="FFFFFF"/>
                </a:solidFill>
                <a:latin typeface="Calibri"/>
                <a:ea typeface="Calibri"/>
                <a:cs typeface="Calibri"/>
                <a:sym typeface="Calibri"/>
              </a:rPr>
              <a:t>Fase 2</a:t>
            </a:r>
            <a:endParaRPr/>
          </a:p>
        </p:txBody>
      </p:sp>
      <p:pic>
        <p:nvPicPr>
          <p:cNvPr id="868" name="Google Shape;868;p42"/>
          <p:cNvPicPr preferRelativeResize="0"/>
          <p:nvPr/>
        </p:nvPicPr>
        <p:blipFill rotWithShape="1">
          <a:blip r:embed="rId3">
            <a:alphaModFix/>
          </a:blip>
          <a:srcRect l="38064" t="23366" r="39261" b="35414"/>
          <a:stretch/>
        </p:blipFill>
        <p:spPr>
          <a:xfrm>
            <a:off x="0" y="233043"/>
            <a:ext cx="1282959" cy="1308123"/>
          </a:xfrm>
          <a:prstGeom prst="rect">
            <a:avLst/>
          </a:prstGeom>
          <a:noFill/>
          <a:ln>
            <a:noFill/>
          </a:ln>
        </p:spPr>
      </p:pic>
      <p:grpSp>
        <p:nvGrpSpPr>
          <p:cNvPr id="869" name="Google Shape;869;p42"/>
          <p:cNvGrpSpPr/>
          <p:nvPr/>
        </p:nvGrpSpPr>
        <p:grpSpPr>
          <a:xfrm>
            <a:off x="10479372" y="0"/>
            <a:ext cx="1712628" cy="1015663"/>
            <a:chOff x="13226556" y="1171042"/>
            <a:chExt cx="1712628" cy="1015663"/>
          </a:xfrm>
        </p:grpSpPr>
        <p:sp>
          <p:nvSpPr>
            <p:cNvPr id="870" name="Google Shape;870;p42"/>
            <p:cNvSpPr/>
            <p:nvPr/>
          </p:nvSpPr>
          <p:spPr>
            <a:xfrm>
              <a:off x="13226556" y="1171042"/>
              <a:ext cx="1712628" cy="1015663"/>
            </a:xfrm>
            <a:prstGeom prst="rect">
              <a:avLst/>
            </a:prstGeom>
            <a:solidFill>
              <a:srgbClr val="0070C0"/>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aphicFrame>
          <p:nvGraphicFramePr>
            <p:cNvPr id="871" name="Google Shape;871;p42"/>
            <p:cNvGraphicFramePr/>
            <p:nvPr/>
          </p:nvGraphicFramePr>
          <p:xfrm>
            <a:off x="13351740" y="1212839"/>
            <a:ext cx="1587444" cy="857264"/>
          </p:xfrm>
          <a:graphic>
            <a:graphicData uri="http://schemas.openxmlformats.org/presentationml/2006/ole">
              <mc:AlternateContent xmlns:mc="http://schemas.openxmlformats.org/markup-compatibility/2006">
                <mc:Choice xmlns:v="urn:schemas-microsoft-com:vml" Requires="v">
                  <p:oleObj r:id="rId4" imgW="1587444" imgH="857264" progId="CorelDRAW.Graphic.10">
                    <p:embed/>
                  </p:oleObj>
                </mc:Choice>
                <mc:Fallback>
                  <p:oleObj r:id="rId4" imgW="1587444" imgH="857264" progId="CorelDRAW.Graphic.10">
                    <p:embed/>
                    <p:pic>
                      <p:nvPicPr>
                        <p:cNvPr id="871" name="Google Shape;871;p42"/>
                        <p:cNvPicPr preferRelativeResize="0"/>
                        <p:nvPr/>
                      </p:nvPicPr>
                      <p:blipFill rotWithShape="1">
                        <a:blip r:embed="rId5">
                          <a:alphaModFix/>
                        </a:blip>
                        <a:srcRect/>
                        <a:stretch/>
                      </p:blipFill>
                      <p:spPr>
                        <a:xfrm>
                          <a:off x="13351740" y="1212839"/>
                          <a:ext cx="1587444" cy="857264"/>
                        </a:xfrm>
                        <a:prstGeom prst="rect">
                          <a:avLst/>
                        </a:prstGeom>
                        <a:noFill/>
                        <a:ln>
                          <a:noFill/>
                        </a:ln>
                      </p:spPr>
                    </p:pic>
                  </p:oleObj>
                </mc:Fallback>
              </mc:AlternateContent>
            </a:graphicData>
          </a:graphic>
        </p:graphicFrame>
      </p:grpSp>
      <p:sp>
        <p:nvSpPr>
          <p:cNvPr id="872" name="Google Shape;872;p42"/>
          <p:cNvSpPr txBox="1"/>
          <p:nvPr/>
        </p:nvSpPr>
        <p:spPr>
          <a:xfrm>
            <a:off x="3055545" y="3251124"/>
            <a:ext cx="614730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Times New Roman"/>
              <a:buNone/>
            </a:pPr>
            <a:r>
              <a:rPr lang="es-CO" sz="1800" b="0" i="0" u="none" strike="noStrike" cap="none">
                <a:solidFill>
                  <a:srgbClr val="000000"/>
                </a:solidFill>
                <a:latin typeface="Times New Roman"/>
                <a:ea typeface="Times New Roman"/>
                <a:cs typeface="Times New Roman"/>
                <a:sym typeface="Times New Roman"/>
              </a:rPr>
              <a:t> </a:t>
            </a:r>
            <a:endParaRPr sz="1800" b="0" i="0" u="none" strike="noStrike" cap="none">
              <a:solidFill>
                <a:srgbClr val="000000"/>
              </a:solidFill>
              <a:latin typeface="Calibri"/>
              <a:ea typeface="Calibri"/>
              <a:cs typeface="Calibri"/>
              <a:sym typeface="Calibri"/>
            </a:endParaRPr>
          </a:p>
        </p:txBody>
      </p:sp>
      <p:sp>
        <p:nvSpPr>
          <p:cNvPr id="873" name="Google Shape;873;p42"/>
          <p:cNvSpPr txBox="1"/>
          <p:nvPr/>
        </p:nvSpPr>
        <p:spPr>
          <a:xfrm>
            <a:off x="3055545" y="3251124"/>
            <a:ext cx="614730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Times New Roman"/>
              <a:buNone/>
            </a:pPr>
            <a:r>
              <a:rPr lang="es-CO" sz="1800" b="0" i="0" u="none" strike="noStrike" cap="none">
                <a:solidFill>
                  <a:srgbClr val="000000"/>
                </a:solidFill>
                <a:latin typeface="Times New Roman"/>
                <a:ea typeface="Times New Roman"/>
                <a:cs typeface="Times New Roman"/>
                <a:sym typeface="Times New Roman"/>
              </a:rPr>
              <a:t> </a:t>
            </a:r>
            <a:endParaRPr sz="1800" b="0" i="0" u="none" strike="noStrike" cap="none">
              <a:solidFill>
                <a:srgbClr val="000000"/>
              </a:solidFill>
              <a:latin typeface="Calibri"/>
              <a:ea typeface="Calibri"/>
              <a:cs typeface="Calibri"/>
              <a:sym typeface="Calibri"/>
            </a:endParaRPr>
          </a:p>
        </p:txBody>
      </p:sp>
      <p:sp>
        <p:nvSpPr>
          <p:cNvPr id="874" name="Google Shape;874;p42"/>
          <p:cNvSpPr txBox="1"/>
          <p:nvPr/>
        </p:nvSpPr>
        <p:spPr>
          <a:xfrm>
            <a:off x="2789009" y="236836"/>
            <a:ext cx="6910162" cy="55399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70C0"/>
              </a:buClr>
              <a:buSzPts val="3000"/>
              <a:buFont typeface="Avenir"/>
              <a:buNone/>
            </a:pPr>
            <a:r>
              <a:rPr lang="es-CO" sz="3000" b="0" i="0" u="none" strike="noStrike" cap="none">
                <a:solidFill>
                  <a:srgbClr val="0070C0"/>
                </a:solidFill>
                <a:latin typeface="Avenir"/>
                <a:ea typeface="Avenir"/>
                <a:cs typeface="Avenir"/>
                <a:sym typeface="Avenir"/>
              </a:rPr>
              <a:t>Análisis de desarrollos transversales </a:t>
            </a:r>
            <a:endParaRPr/>
          </a:p>
        </p:txBody>
      </p:sp>
      <p:graphicFrame>
        <p:nvGraphicFramePr>
          <p:cNvPr id="875" name="Google Shape;875;p42"/>
          <p:cNvGraphicFramePr/>
          <p:nvPr/>
        </p:nvGraphicFramePr>
        <p:xfrm>
          <a:off x="114680" y="1541166"/>
          <a:ext cx="11945225" cy="5042795"/>
        </p:xfrm>
        <a:graphic>
          <a:graphicData uri="http://schemas.openxmlformats.org/drawingml/2006/table">
            <a:tbl>
              <a:tblPr>
                <a:noFill/>
                <a:tableStyleId>{1A05E640-D450-4392-8F07-DB154D864792}</a:tableStyleId>
              </a:tblPr>
              <a:tblGrid>
                <a:gridCol w="2825750">
                  <a:extLst>
                    <a:ext uri="{9D8B030D-6E8A-4147-A177-3AD203B41FA5}">
                      <a16:colId xmlns:a16="http://schemas.microsoft.com/office/drawing/2014/main" val="20000"/>
                    </a:ext>
                  </a:extLst>
                </a:gridCol>
                <a:gridCol w="4052875">
                  <a:extLst>
                    <a:ext uri="{9D8B030D-6E8A-4147-A177-3AD203B41FA5}">
                      <a16:colId xmlns:a16="http://schemas.microsoft.com/office/drawing/2014/main" val="20001"/>
                    </a:ext>
                  </a:extLst>
                </a:gridCol>
                <a:gridCol w="2303075">
                  <a:extLst>
                    <a:ext uri="{9D8B030D-6E8A-4147-A177-3AD203B41FA5}">
                      <a16:colId xmlns:a16="http://schemas.microsoft.com/office/drawing/2014/main" val="20002"/>
                    </a:ext>
                  </a:extLst>
                </a:gridCol>
                <a:gridCol w="2763525">
                  <a:extLst>
                    <a:ext uri="{9D8B030D-6E8A-4147-A177-3AD203B41FA5}">
                      <a16:colId xmlns:a16="http://schemas.microsoft.com/office/drawing/2014/main" val="20003"/>
                    </a:ext>
                  </a:extLst>
                </a:gridCol>
              </a:tblGrid>
              <a:tr h="901700">
                <a:tc>
                  <a:txBody>
                    <a:bodyPr/>
                    <a:lstStyle/>
                    <a:p>
                      <a:pPr marL="0" marR="0" lvl="0" indent="0" algn="ctr" rtl="0">
                        <a:spcBef>
                          <a:spcPts val="0"/>
                        </a:spcBef>
                        <a:spcAft>
                          <a:spcPts val="0"/>
                        </a:spcAft>
                        <a:buNone/>
                      </a:pPr>
                      <a:r>
                        <a:rPr lang="es-CO" sz="1600" b="1" u="none" strike="noStrike">
                          <a:solidFill>
                            <a:srgbClr val="7F7F7F"/>
                          </a:solidFill>
                          <a:latin typeface="Calibri"/>
                          <a:ea typeface="Calibri"/>
                          <a:cs typeface="Calibri"/>
                          <a:sym typeface="Calibri"/>
                        </a:rPr>
                        <a:t>¿Cómo recibió la administración el territorio?</a:t>
                      </a:r>
                      <a:endParaRPr sz="1600" b="1" i="0" u="none" strike="noStrike">
                        <a:solidFill>
                          <a:srgbClr val="7F7F7F"/>
                        </a:solidFill>
                        <a:latin typeface="Calibri"/>
                        <a:ea typeface="Calibri"/>
                        <a:cs typeface="Calibri"/>
                        <a:sym typeface="Calibri"/>
                      </a:endParaRPr>
                    </a:p>
                  </a:txBody>
                  <a:tcPr marL="137150" marR="137150" marT="137150" marB="137150" anchor="ctr">
                    <a:solidFill>
                      <a:srgbClr val="DDEAF6"/>
                    </a:solidFill>
                  </a:tcPr>
                </a:tc>
                <a:tc>
                  <a:txBody>
                    <a:bodyPr/>
                    <a:lstStyle/>
                    <a:p>
                      <a:pPr marL="0" marR="0" lvl="0" indent="0" algn="ctr" rtl="0">
                        <a:spcBef>
                          <a:spcPts val="0"/>
                        </a:spcBef>
                        <a:spcAft>
                          <a:spcPts val="0"/>
                        </a:spcAft>
                        <a:buNone/>
                      </a:pPr>
                      <a:r>
                        <a:rPr lang="es-CO" sz="1600" b="1" u="none" strike="noStrike">
                          <a:solidFill>
                            <a:srgbClr val="7F7F7F"/>
                          </a:solidFill>
                          <a:latin typeface="Calibri"/>
                          <a:ea typeface="Calibri"/>
                          <a:cs typeface="Calibri"/>
                          <a:sym typeface="Calibri"/>
                        </a:rPr>
                        <a:t>¿Qué hizo?</a:t>
                      </a:r>
                      <a:endParaRPr sz="1600" b="1" i="0" u="none" strike="noStrike">
                        <a:solidFill>
                          <a:srgbClr val="7F7F7F"/>
                        </a:solidFill>
                        <a:latin typeface="Calibri"/>
                        <a:ea typeface="Calibri"/>
                        <a:cs typeface="Calibri"/>
                        <a:sym typeface="Calibri"/>
                      </a:endParaRPr>
                    </a:p>
                  </a:txBody>
                  <a:tcPr marL="137150" marR="137150" marT="137150" marB="137150" anchor="ctr">
                    <a:solidFill>
                      <a:srgbClr val="DDEAF6"/>
                    </a:solidFill>
                  </a:tcPr>
                </a:tc>
                <a:tc>
                  <a:txBody>
                    <a:bodyPr/>
                    <a:lstStyle/>
                    <a:p>
                      <a:pPr marL="0" marR="0" lvl="0" indent="0" algn="ctr" rtl="0">
                        <a:spcBef>
                          <a:spcPts val="0"/>
                        </a:spcBef>
                        <a:spcAft>
                          <a:spcPts val="0"/>
                        </a:spcAft>
                        <a:buNone/>
                      </a:pPr>
                      <a:r>
                        <a:rPr lang="es-CO" sz="1600" b="1" u="none" strike="noStrike">
                          <a:solidFill>
                            <a:srgbClr val="7F7F7F"/>
                          </a:solidFill>
                          <a:latin typeface="Calibri"/>
                          <a:ea typeface="Calibri"/>
                          <a:cs typeface="Calibri"/>
                          <a:sym typeface="Calibri"/>
                        </a:rPr>
                        <a:t>¿Qué dejó de hacer y por qué?</a:t>
                      </a:r>
                      <a:endParaRPr sz="1600" b="1" i="0" u="none" strike="noStrike">
                        <a:solidFill>
                          <a:srgbClr val="7F7F7F"/>
                        </a:solidFill>
                        <a:latin typeface="Calibri"/>
                        <a:ea typeface="Calibri"/>
                        <a:cs typeface="Calibri"/>
                        <a:sym typeface="Calibri"/>
                      </a:endParaRPr>
                    </a:p>
                  </a:txBody>
                  <a:tcPr marL="137150" marR="137150" marT="137150" marB="137150" anchor="ctr">
                    <a:solidFill>
                      <a:srgbClr val="DDEAF6"/>
                    </a:solidFill>
                  </a:tcPr>
                </a:tc>
                <a:tc>
                  <a:txBody>
                    <a:bodyPr/>
                    <a:lstStyle/>
                    <a:p>
                      <a:pPr marL="0" marR="0" lvl="0" indent="0" algn="ctr" rtl="0">
                        <a:spcBef>
                          <a:spcPts val="0"/>
                        </a:spcBef>
                        <a:spcAft>
                          <a:spcPts val="0"/>
                        </a:spcAft>
                        <a:buNone/>
                      </a:pPr>
                      <a:r>
                        <a:rPr lang="es-CO" sz="1600" b="1" u="none" strike="noStrike">
                          <a:solidFill>
                            <a:srgbClr val="7F7F7F"/>
                          </a:solidFill>
                          <a:latin typeface="Calibri"/>
                          <a:ea typeface="Calibri"/>
                          <a:cs typeface="Calibri"/>
                          <a:sym typeface="Calibri"/>
                        </a:rPr>
                        <a:t>¿Qué debería continuar? ¿Qué recomendaciones haría al próximo gobierno?</a:t>
                      </a:r>
                      <a:endParaRPr sz="1600" b="1" i="0" u="none" strike="noStrike">
                        <a:solidFill>
                          <a:srgbClr val="7F7F7F"/>
                        </a:solidFill>
                        <a:latin typeface="Calibri"/>
                        <a:ea typeface="Calibri"/>
                        <a:cs typeface="Calibri"/>
                        <a:sym typeface="Calibri"/>
                      </a:endParaRPr>
                    </a:p>
                  </a:txBody>
                  <a:tcPr marL="137150" marR="137150" marT="137150" marB="137150" anchor="ctr">
                    <a:solidFill>
                      <a:srgbClr val="DDEAF6"/>
                    </a:solidFill>
                  </a:tcPr>
                </a:tc>
                <a:extLst>
                  <a:ext uri="{0D108BD9-81ED-4DB2-BD59-A6C34878D82A}">
                    <a16:rowId xmlns:a16="http://schemas.microsoft.com/office/drawing/2014/main" val="10000"/>
                  </a:ext>
                </a:extLst>
              </a:tr>
              <a:tr h="4036975">
                <a:tc>
                  <a:txBody>
                    <a:bodyPr/>
                    <a:lstStyle/>
                    <a:p>
                      <a:pPr marL="0" marR="0" lvl="0" indent="0" algn="just" rtl="0">
                        <a:spcBef>
                          <a:spcPts val="0"/>
                        </a:spcBef>
                        <a:spcAft>
                          <a:spcPts val="0"/>
                        </a:spcAft>
                        <a:buClr>
                          <a:schemeClr val="dk1"/>
                        </a:buClr>
                        <a:buSzPts val="1600"/>
                        <a:buFont typeface="Arial"/>
                        <a:buNone/>
                      </a:pPr>
                      <a:endParaRPr sz="1600" u="none" strike="noStrike">
                        <a:latin typeface="Calibri"/>
                        <a:ea typeface="Calibri"/>
                        <a:cs typeface="Calibri"/>
                        <a:sym typeface="Calibri"/>
                      </a:endParaRPr>
                    </a:p>
                    <a:p>
                      <a:pPr marL="171450" marR="0" lvl="0" indent="-171450" algn="just" rtl="0">
                        <a:spcBef>
                          <a:spcPts val="0"/>
                        </a:spcBef>
                        <a:spcAft>
                          <a:spcPts val="0"/>
                        </a:spcAft>
                        <a:buClr>
                          <a:schemeClr val="dk1"/>
                        </a:buClr>
                        <a:buSzPts val="1600"/>
                        <a:buFont typeface="Arial"/>
                        <a:buChar char="•"/>
                      </a:pPr>
                      <a:r>
                        <a:rPr lang="es-CO" sz="1600" u="none" strike="noStrike">
                          <a:latin typeface="Calibri"/>
                          <a:ea typeface="Calibri"/>
                          <a:cs typeface="Calibri"/>
                          <a:sym typeface="Calibri"/>
                        </a:rPr>
                        <a:t>Identificación de causas o cuellos de botella (problemas); o estrategias de buen desempeño en la lucha contra la pobreza.</a:t>
                      </a:r>
                      <a:endParaRPr sz="1600" b="0" i="0" u="none" strike="noStrike">
                        <a:solidFill>
                          <a:srgbClr val="000000"/>
                        </a:solidFill>
                        <a:latin typeface="Calibri"/>
                        <a:ea typeface="Calibri"/>
                        <a:cs typeface="Calibri"/>
                        <a:sym typeface="Calibri"/>
                      </a:endParaRPr>
                    </a:p>
                  </a:txBody>
                  <a:tcPr marL="137150" marR="137150" marT="137150" marB="137150"/>
                </a:tc>
                <a:tc>
                  <a:txBody>
                    <a:bodyPr/>
                    <a:lstStyle/>
                    <a:p>
                      <a:pPr marL="0" marR="0" lvl="0" indent="0" algn="just" rtl="0">
                        <a:spcBef>
                          <a:spcPts val="0"/>
                        </a:spcBef>
                        <a:spcAft>
                          <a:spcPts val="0"/>
                        </a:spcAft>
                        <a:buClr>
                          <a:schemeClr val="dk1"/>
                        </a:buClr>
                        <a:buSzPts val="1600"/>
                        <a:buFont typeface="Arial"/>
                        <a:buNone/>
                      </a:pPr>
                      <a:endParaRPr sz="1600" u="none" strike="noStrike">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1600"/>
                        <a:buFont typeface="Arial"/>
                        <a:buChar char="•"/>
                      </a:pPr>
                      <a:r>
                        <a:rPr lang="es-CO" sz="1600" u="none" strike="noStrike">
                          <a:solidFill>
                            <a:schemeClr val="dk1"/>
                          </a:solidFill>
                          <a:latin typeface="Calibri"/>
                          <a:ea typeface="Calibri"/>
                          <a:cs typeface="Calibri"/>
                          <a:sym typeface="Calibri"/>
                        </a:rPr>
                        <a:t>Mencione de las situaciones o grupos poblacionales que requieren apoyo de la pregunta anterior, cuáles fueron incluidos en  PDT.</a:t>
                      </a:r>
                      <a:endParaRPr/>
                    </a:p>
                    <a:p>
                      <a:pPr marL="171450" marR="0" lvl="0" indent="-69850" algn="just" rtl="0">
                        <a:spcBef>
                          <a:spcPts val="0"/>
                        </a:spcBef>
                        <a:spcAft>
                          <a:spcPts val="0"/>
                        </a:spcAft>
                        <a:buClr>
                          <a:schemeClr val="dk1"/>
                        </a:buClr>
                        <a:buSzPts val="1600"/>
                        <a:buFont typeface="Arial"/>
                        <a:buNone/>
                      </a:pPr>
                      <a:endParaRPr sz="1600" u="none" strike="noStrike">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1600"/>
                        <a:buFont typeface="Arial"/>
                        <a:buChar char="•"/>
                      </a:pPr>
                      <a:r>
                        <a:rPr lang="es-CO" sz="1600" u="none" strike="noStrike">
                          <a:solidFill>
                            <a:schemeClr val="dk1"/>
                          </a:solidFill>
                          <a:latin typeface="Calibri"/>
                          <a:ea typeface="Calibri"/>
                          <a:cs typeface="Calibri"/>
                          <a:sym typeface="Calibri"/>
                        </a:rPr>
                        <a:t>Programas o proyectos  más representativos que adelantó para fortalecer los procesos de equidad e inclusión social. </a:t>
                      </a:r>
                      <a:endParaRPr/>
                    </a:p>
                    <a:p>
                      <a:pPr marL="171450" marR="0" lvl="0" indent="-69850" algn="just" rtl="0">
                        <a:spcBef>
                          <a:spcPts val="0"/>
                        </a:spcBef>
                        <a:spcAft>
                          <a:spcPts val="0"/>
                        </a:spcAft>
                        <a:buClr>
                          <a:schemeClr val="dk1"/>
                        </a:buClr>
                        <a:buSzPts val="1600"/>
                        <a:buFont typeface="Arial"/>
                        <a:buNone/>
                      </a:pPr>
                      <a:endParaRPr sz="1600" u="none" strike="noStrike">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1600"/>
                        <a:buFont typeface="Arial"/>
                        <a:buChar char="•"/>
                      </a:pPr>
                      <a:r>
                        <a:rPr lang="es-CO" sz="1600" u="none" strike="noStrike">
                          <a:solidFill>
                            <a:schemeClr val="dk1"/>
                          </a:solidFill>
                          <a:latin typeface="Calibri"/>
                          <a:ea typeface="Calibri"/>
                          <a:cs typeface="Calibri"/>
                          <a:sym typeface="Calibri"/>
                        </a:rPr>
                        <a:t>Resultados en términos de logros, detallando cobertura, calidad y pertinencia de los servicios, las concurrencias con otros programas.</a:t>
                      </a:r>
                      <a:endParaRPr/>
                    </a:p>
                  </a:txBody>
                  <a:tcPr marL="137150" marR="137150" marT="137150" marB="137150"/>
                </a:tc>
                <a:tc>
                  <a:txBody>
                    <a:bodyPr/>
                    <a:lstStyle/>
                    <a:p>
                      <a:pPr marL="0" marR="0" lvl="0" indent="0" algn="just" rtl="0">
                        <a:spcBef>
                          <a:spcPts val="0"/>
                        </a:spcBef>
                        <a:spcAft>
                          <a:spcPts val="0"/>
                        </a:spcAft>
                        <a:buNone/>
                      </a:pPr>
                      <a:endParaRPr sz="1600" u="none" strike="noStrike">
                        <a:latin typeface="Calibri"/>
                        <a:ea typeface="Calibri"/>
                        <a:cs typeface="Calibri"/>
                        <a:sym typeface="Calibri"/>
                      </a:endParaRPr>
                    </a:p>
                    <a:p>
                      <a:pPr marL="285750" marR="0" lvl="0" indent="-285750" algn="just" rtl="0">
                        <a:spcBef>
                          <a:spcPts val="0"/>
                        </a:spcBef>
                        <a:spcAft>
                          <a:spcPts val="0"/>
                        </a:spcAft>
                        <a:buClr>
                          <a:schemeClr val="dk1"/>
                        </a:buClr>
                        <a:buSzPts val="1600"/>
                        <a:buFont typeface="Arial"/>
                        <a:buChar char="•"/>
                      </a:pPr>
                      <a:r>
                        <a:rPr lang="es-CO" sz="1600" u="none" strike="noStrike">
                          <a:latin typeface="Calibri"/>
                          <a:ea typeface="Calibri"/>
                          <a:cs typeface="Calibri"/>
                          <a:sym typeface="Calibri"/>
                        </a:rPr>
                        <a:t>Programas o estrategias que no logró desarrollar o concretar. </a:t>
                      </a:r>
                      <a:br>
                        <a:rPr lang="es-CO" sz="1600" u="none" strike="noStrike">
                          <a:latin typeface="Calibri"/>
                          <a:ea typeface="Calibri"/>
                          <a:cs typeface="Calibri"/>
                          <a:sym typeface="Calibri"/>
                        </a:rPr>
                      </a:br>
                      <a:br>
                        <a:rPr lang="es-CO" sz="1600" u="none" strike="noStrike">
                          <a:latin typeface="Calibri"/>
                          <a:ea typeface="Calibri"/>
                          <a:cs typeface="Calibri"/>
                          <a:sym typeface="Calibri"/>
                        </a:rPr>
                      </a:br>
                      <a:br>
                        <a:rPr lang="es-CO" sz="1600" u="none" strike="noStrike">
                          <a:latin typeface="Calibri"/>
                          <a:ea typeface="Calibri"/>
                          <a:cs typeface="Calibri"/>
                          <a:sym typeface="Calibri"/>
                        </a:rPr>
                      </a:br>
                      <a:endParaRPr sz="1600" b="0" i="0" u="none" strike="noStrike">
                        <a:solidFill>
                          <a:srgbClr val="000000"/>
                        </a:solidFill>
                        <a:latin typeface="Calibri"/>
                        <a:ea typeface="Calibri"/>
                        <a:cs typeface="Calibri"/>
                        <a:sym typeface="Calibri"/>
                      </a:endParaRPr>
                    </a:p>
                  </a:txBody>
                  <a:tcPr marL="137150" marR="137150" marT="137150" marB="137150"/>
                </a:tc>
                <a:tc>
                  <a:txBody>
                    <a:bodyPr/>
                    <a:lstStyle/>
                    <a:p>
                      <a:pPr marL="285750" marR="0" lvl="0" indent="-184150" algn="just" rtl="0">
                        <a:spcBef>
                          <a:spcPts val="0"/>
                        </a:spcBef>
                        <a:spcAft>
                          <a:spcPts val="0"/>
                        </a:spcAft>
                        <a:buClr>
                          <a:schemeClr val="dk1"/>
                        </a:buClr>
                        <a:buSzPts val="1600"/>
                        <a:buFont typeface="Arial"/>
                        <a:buNone/>
                      </a:pPr>
                      <a:endParaRPr sz="1600" u="none" strike="noStrike">
                        <a:latin typeface="Calibri"/>
                        <a:ea typeface="Calibri"/>
                        <a:cs typeface="Calibri"/>
                        <a:sym typeface="Calibri"/>
                      </a:endParaRPr>
                    </a:p>
                    <a:p>
                      <a:pPr marL="285750" marR="0" lvl="0" indent="-285750" algn="just" rtl="0">
                        <a:spcBef>
                          <a:spcPts val="0"/>
                        </a:spcBef>
                        <a:spcAft>
                          <a:spcPts val="0"/>
                        </a:spcAft>
                        <a:buClr>
                          <a:schemeClr val="dk1"/>
                        </a:buClr>
                        <a:buSzPts val="1600"/>
                        <a:buFont typeface="Arial"/>
                        <a:buChar char="•"/>
                      </a:pPr>
                      <a:r>
                        <a:rPr lang="es-CO" sz="1600" u="none" strike="noStrike">
                          <a:latin typeface="Calibri"/>
                          <a:ea typeface="Calibri"/>
                          <a:cs typeface="Calibri"/>
                          <a:sym typeface="Calibri"/>
                        </a:rPr>
                        <a:t>Recomendaciones frente acciones concretas debería desarrollar la siguiente administración</a:t>
                      </a:r>
                      <a:endParaRPr/>
                    </a:p>
                    <a:p>
                      <a:pPr marL="285750" marR="0" lvl="0" indent="-184150" algn="just" rtl="0">
                        <a:spcBef>
                          <a:spcPts val="0"/>
                        </a:spcBef>
                        <a:spcAft>
                          <a:spcPts val="0"/>
                        </a:spcAft>
                        <a:buClr>
                          <a:schemeClr val="dk1"/>
                        </a:buClr>
                        <a:buSzPts val="1600"/>
                        <a:buFont typeface="Arial"/>
                        <a:buNone/>
                      </a:pPr>
                      <a:endParaRPr sz="1600" u="none" strike="noStrike">
                        <a:latin typeface="Calibri"/>
                        <a:ea typeface="Calibri"/>
                        <a:cs typeface="Calibri"/>
                        <a:sym typeface="Calibri"/>
                      </a:endParaRPr>
                    </a:p>
                  </a:txBody>
                  <a:tcPr marL="137150" marR="137150" marT="137150" marB="137150"/>
                </a:tc>
                <a:extLst>
                  <a:ext uri="{0D108BD9-81ED-4DB2-BD59-A6C34878D82A}">
                    <a16:rowId xmlns:a16="http://schemas.microsoft.com/office/drawing/2014/main" val="10001"/>
                  </a:ext>
                </a:extLst>
              </a:tr>
            </a:tbl>
          </a:graphicData>
        </a:graphic>
      </p:graphicFrame>
      <p:sp>
        <p:nvSpPr>
          <p:cNvPr id="876" name="Google Shape;876;p42"/>
          <p:cNvSpPr txBox="1"/>
          <p:nvPr/>
        </p:nvSpPr>
        <p:spPr>
          <a:xfrm>
            <a:off x="2829537" y="724417"/>
            <a:ext cx="6103256" cy="36933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Calibri"/>
              <a:buNone/>
            </a:pPr>
            <a:r>
              <a:rPr lang="es-CO" sz="1800" b="1" i="0" u="none" strike="noStrike" cap="none">
                <a:solidFill>
                  <a:srgbClr val="000000"/>
                </a:solidFill>
                <a:latin typeface="Calibri"/>
                <a:ea typeface="Calibri"/>
                <a:cs typeface="Calibri"/>
                <a:sym typeface="Calibri"/>
              </a:rPr>
              <a:t>Análisis de equidad e inclusión social</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sp>
        <p:nvSpPr>
          <p:cNvPr id="882" name="Google Shape;882;p43"/>
          <p:cNvSpPr txBox="1"/>
          <p:nvPr/>
        </p:nvSpPr>
        <p:spPr>
          <a:xfrm>
            <a:off x="887518" y="73171"/>
            <a:ext cx="1776307" cy="830997"/>
          </a:xfrm>
          <a:prstGeom prst="rect">
            <a:avLst/>
          </a:prstGeom>
          <a:solidFill>
            <a:srgbClr val="2F549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800"/>
              <a:buFont typeface="Calibri"/>
              <a:buNone/>
            </a:pPr>
            <a:r>
              <a:rPr lang="es-CO" sz="4800" b="1" i="0" u="none" strike="noStrike" cap="none">
                <a:solidFill>
                  <a:srgbClr val="FFFFFF"/>
                </a:solidFill>
                <a:latin typeface="Calibri"/>
                <a:ea typeface="Calibri"/>
                <a:cs typeface="Calibri"/>
                <a:sym typeface="Calibri"/>
              </a:rPr>
              <a:t>Fase 2</a:t>
            </a:r>
            <a:endParaRPr/>
          </a:p>
        </p:txBody>
      </p:sp>
      <p:pic>
        <p:nvPicPr>
          <p:cNvPr id="883" name="Google Shape;883;p43"/>
          <p:cNvPicPr preferRelativeResize="0"/>
          <p:nvPr/>
        </p:nvPicPr>
        <p:blipFill rotWithShape="1">
          <a:blip r:embed="rId3">
            <a:alphaModFix/>
          </a:blip>
          <a:srcRect l="38064" t="23366" r="39261" b="35414"/>
          <a:stretch/>
        </p:blipFill>
        <p:spPr>
          <a:xfrm>
            <a:off x="0" y="233043"/>
            <a:ext cx="1282959" cy="1308123"/>
          </a:xfrm>
          <a:prstGeom prst="rect">
            <a:avLst/>
          </a:prstGeom>
          <a:noFill/>
          <a:ln>
            <a:noFill/>
          </a:ln>
        </p:spPr>
      </p:pic>
      <p:grpSp>
        <p:nvGrpSpPr>
          <p:cNvPr id="884" name="Google Shape;884;p43"/>
          <p:cNvGrpSpPr/>
          <p:nvPr/>
        </p:nvGrpSpPr>
        <p:grpSpPr>
          <a:xfrm>
            <a:off x="10479372" y="0"/>
            <a:ext cx="1712628" cy="1015663"/>
            <a:chOff x="13226556" y="1171042"/>
            <a:chExt cx="1712628" cy="1015663"/>
          </a:xfrm>
        </p:grpSpPr>
        <p:sp>
          <p:nvSpPr>
            <p:cNvPr id="885" name="Google Shape;885;p43"/>
            <p:cNvSpPr/>
            <p:nvPr/>
          </p:nvSpPr>
          <p:spPr>
            <a:xfrm>
              <a:off x="13226556" y="1171042"/>
              <a:ext cx="1712628" cy="1015663"/>
            </a:xfrm>
            <a:prstGeom prst="rect">
              <a:avLst/>
            </a:prstGeom>
            <a:solidFill>
              <a:srgbClr val="0070C0"/>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aphicFrame>
          <p:nvGraphicFramePr>
            <p:cNvPr id="886" name="Google Shape;886;p43"/>
            <p:cNvGraphicFramePr/>
            <p:nvPr/>
          </p:nvGraphicFramePr>
          <p:xfrm>
            <a:off x="13351740" y="1212839"/>
            <a:ext cx="1587444" cy="857264"/>
          </p:xfrm>
          <a:graphic>
            <a:graphicData uri="http://schemas.openxmlformats.org/presentationml/2006/ole">
              <mc:AlternateContent xmlns:mc="http://schemas.openxmlformats.org/markup-compatibility/2006">
                <mc:Choice xmlns:v="urn:schemas-microsoft-com:vml" Requires="v">
                  <p:oleObj r:id="rId4" imgW="1587444" imgH="857264" progId="CorelDRAW.Graphic.10">
                    <p:embed/>
                  </p:oleObj>
                </mc:Choice>
                <mc:Fallback>
                  <p:oleObj r:id="rId4" imgW="1587444" imgH="857264" progId="CorelDRAW.Graphic.10">
                    <p:embed/>
                    <p:pic>
                      <p:nvPicPr>
                        <p:cNvPr id="886" name="Google Shape;886;p43"/>
                        <p:cNvPicPr preferRelativeResize="0"/>
                        <p:nvPr/>
                      </p:nvPicPr>
                      <p:blipFill rotWithShape="1">
                        <a:blip r:embed="rId5">
                          <a:alphaModFix/>
                        </a:blip>
                        <a:srcRect/>
                        <a:stretch/>
                      </p:blipFill>
                      <p:spPr>
                        <a:xfrm>
                          <a:off x="13351740" y="1212839"/>
                          <a:ext cx="1587444" cy="857264"/>
                        </a:xfrm>
                        <a:prstGeom prst="rect">
                          <a:avLst/>
                        </a:prstGeom>
                        <a:noFill/>
                        <a:ln>
                          <a:noFill/>
                        </a:ln>
                      </p:spPr>
                    </p:pic>
                  </p:oleObj>
                </mc:Fallback>
              </mc:AlternateContent>
            </a:graphicData>
          </a:graphic>
        </p:graphicFrame>
      </p:grpSp>
      <p:sp>
        <p:nvSpPr>
          <p:cNvPr id="887" name="Google Shape;887;p43"/>
          <p:cNvSpPr txBox="1"/>
          <p:nvPr/>
        </p:nvSpPr>
        <p:spPr>
          <a:xfrm>
            <a:off x="3055545" y="3251124"/>
            <a:ext cx="614730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Times New Roman"/>
              <a:buNone/>
            </a:pPr>
            <a:r>
              <a:rPr lang="es-CO" sz="1800" b="0" i="0" u="none" strike="noStrike" cap="none">
                <a:solidFill>
                  <a:srgbClr val="000000"/>
                </a:solidFill>
                <a:latin typeface="Times New Roman"/>
                <a:ea typeface="Times New Roman"/>
                <a:cs typeface="Times New Roman"/>
                <a:sym typeface="Times New Roman"/>
              </a:rPr>
              <a:t> </a:t>
            </a:r>
            <a:endParaRPr sz="1800" b="0" i="0" u="none" strike="noStrike" cap="none">
              <a:solidFill>
                <a:srgbClr val="000000"/>
              </a:solidFill>
              <a:latin typeface="Calibri"/>
              <a:ea typeface="Calibri"/>
              <a:cs typeface="Calibri"/>
              <a:sym typeface="Calibri"/>
            </a:endParaRPr>
          </a:p>
        </p:txBody>
      </p:sp>
      <p:sp>
        <p:nvSpPr>
          <p:cNvPr id="888" name="Google Shape;888;p43"/>
          <p:cNvSpPr txBox="1"/>
          <p:nvPr/>
        </p:nvSpPr>
        <p:spPr>
          <a:xfrm>
            <a:off x="3055545" y="3251124"/>
            <a:ext cx="614730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Times New Roman"/>
              <a:buNone/>
            </a:pPr>
            <a:r>
              <a:rPr lang="es-CO" sz="1800" b="0" i="0" u="none" strike="noStrike" cap="none">
                <a:solidFill>
                  <a:srgbClr val="000000"/>
                </a:solidFill>
                <a:latin typeface="Times New Roman"/>
                <a:ea typeface="Times New Roman"/>
                <a:cs typeface="Times New Roman"/>
                <a:sym typeface="Times New Roman"/>
              </a:rPr>
              <a:t> </a:t>
            </a:r>
            <a:endParaRPr sz="1800" b="0" i="0" u="none" strike="noStrike" cap="none">
              <a:solidFill>
                <a:srgbClr val="000000"/>
              </a:solidFill>
              <a:latin typeface="Calibri"/>
              <a:ea typeface="Calibri"/>
              <a:cs typeface="Calibri"/>
              <a:sym typeface="Calibri"/>
            </a:endParaRPr>
          </a:p>
        </p:txBody>
      </p:sp>
      <p:sp>
        <p:nvSpPr>
          <p:cNvPr id="889" name="Google Shape;889;p43"/>
          <p:cNvSpPr txBox="1"/>
          <p:nvPr/>
        </p:nvSpPr>
        <p:spPr>
          <a:xfrm>
            <a:off x="2789009" y="236836"/>
            <a:ext cx="6910162" cy="55399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70C0"/>
              </a:buClr>
              <a:buSzPts val="3000"/>
              <a:buFont typeface="Avenir"/>
              <a:buNone/>
            </a:pPr>
            <a:r>
              <a:rPr lang="es-CO" sz="3000" b="0" i="0" u="none" strike="noStrike" cap="none">
                <a:solidFill>
                  <a:srgbClr val="0070C0"/>
                </a:solidFill>
                <a:latin typeface="Avenir"/>
                <a:ea typeface="Avenir"/>
                <a:cs typeface="Avenir"/>
                <a:sym typeface="Avenir"/>
              </a:rPr>
              <a:t>Análisis de desarrollos transversales </a:t>
            </a:r>
            <a:endParaRPr/>
          </a:p>
        </p:txBody>
      </p:sp>
      <p:graphicFrame>
        <p:nvGraphicFramePr>
          <p:cNvPr id="890" name="Google Shape;890;p43"/>
          <p:cNvGraphicFramePr/>
          <p:nvPr/>
        </p:nvGraphicFramePr>
        <p:xfrm>
          <a:off x="114680" y="1541166"/>
          <a:ext cx="11945250" cy="5349200"/>
        </p:xfrm>
        <a:graphic>
          <a:graphicData uri="http://schemas.openxmlformats.org/drawingml/2006/table">
            <a:tbl>
              <a:tblPr>
                <a:noFill/>
                <a:tableStyleId>{1A05E640-D450-4392-8F07-DB154D864792}</a:tableStyleId>
              </a:tblPr>
              <a:tblGrid>
                <a:gridCol w="2741250">
                  <a:extLst>
                    <a:ext uri="{9D8B030D-6E8A-4147-A177-3AD203B41FA5}">
                      <a16:colId xmlns:a16="http://schemas.microsoft.com/office/drawing/2014/main" val="20000"/>
                    </a:ext>
                  </a:extLst>
                </a:gridCol>
                <a:gridCol w="4137400">
                  <a:extLst>
                    <a:ext uri="{9D8B030D-6E8A-4147-A177-3AD203B41FA5}">
                      <a16:colId xmlns:a16="http://schemas.microsoft.com/office/drawing/2014/main" val="20001"/>
                    </a:ext>
                  </a:extLst>
                </a:gridCol>
                <a:gridCol w="2303075">
                  <a:extLst>
                    <a:ext uri="{9D8B030D-6E8A-4147-A177-3AD203B41FA5}">
                      <a16:colId xmlns:a16="http://schemas.microsoft.com/office/drawing/2014/main" val="20002"/>
                    </a:ext>
                  </a:extLst>
                </a:gridCol>
                <a:gridCol w="2763525">
                  <a:extLst>
                    <a:ext uri="{9D8B030D-6E8A-4147-A177-3AD203B41FA5}">
                      <a16:colId xmlns:a16="http://schemas.microsoft.com/office/drawing/2014/main" val="20003"/>
                    </a:ext>
                  </a:extLst>
                </a:gridCol>
              </a:tblGrid>
              <a:tr h="901700">
                <a:tc>
                  <a:txBody>
                    <a:bodyPr/>
                    <a:lstStyle/>
                    <a:p>
                      <a:pPr marL="0" marR="0" lvl="0" indent="0" algn="ctr" rtl="0">
                        <a:spcBef>
                          <a:spcPts val="0"/>
                        </a:spcBef>
                        <a:spcAft>
                          <a:spcPts val="0"/>
                        </a:spcAft>
                        <a:buNone/>
                      </a:pPr>
                      <a:r>
                        <a:rPr lang="es-CO" sz="1500" b="1" u="none" strike="noStrike">
                          <a:solidFill>
                            <a:srgbClr val="7F7F7F"/>
                          </a:solidFill>
                          <a:latin typeface="Calibri"/>
                          <a:ea typeface="Calibri"/>
                          <a:cs typeface="Calibri"/>
                          <a:sym typeface="Calibri"/>
                        </a:rPr>
                        <a:t>¿Cómo recibió la administración el territorio?</a:t>
                      </a:r>
                      <a:endParaRPr sz="1500" b="1" i="0" u="none" strike="noStrike">
                        <a:solidFill>
                          <a:srgbClr val="7F7F7F"/>
                        </a:solidFill>
                        <a:latin typeface="Calibri"/>
                        <a:ea typeface="Calibri"/>
                        <a:cs typeface="Calibri"/>
                        <a:sym typeface="Calibri"/>
                      </a:endParaRPr>
                    </a:p>
                  </a:txBody>
                  <a:tcPr marL="137150" marR="137150" marT="137150" marB="137150" anchor="ctr">
                    <a:solidFill>
                      <a:srgbClr val="DDEAF6"/>
                    </a:solidFill>
                  </a:tcPr>
                </a:tc>
                <a:tc>
                  <a:txBody>
                    <a:bodyPr/>
                    <a:lstStyle/>
                    <a:p>
                      <a:pPr marL="0" marR="0" lvl="0" indent="0" algn="ctr" rtl="0">
                        <a:spcBef>
                          <a:spcPts val="0"/>
                        </a:spcBef>
                        <a:spcAft>
                          <a:spcPts val="0"/>
                        </a:spcAft>
                        <a:buNone/>
                      </a:pPr>
                      <a:r>
                        <a:rPr lang="es-CO" sz="1500" b="1" u="none" strike="noStrike">
                          <a:solidFill>
                            <a:srgbClr val="7F7F7F"/>
                          </a:solidFill>
                          <a:latin typeface="Calibri"/>
                          <a:ea typeface="Calibri"/>
                          <a:cs typeface="Calibri"/>
                          <a:sym typeface="Calibri"/>
                        </a:rPr>
                        <a:t>¿Qué hizo?</a:t>
                      </a:r>
                      <a:endParaRPr sz="1500" b="1" i="0" u="none" strike="noStrike">
                        <a:solidFill>
                          <a:srgbClr val="7F7F7F"/>
                        </a:solidFill>
                        <a:latin typeface="Calibri"/>
                        <a:ea typeface="Calibri"/>
                        <a:cs typeface="Calibri"/>
                        <a:sym typeface="Calibri"/>
                      </a:endParaRPr>
                    </a:p>
                  </a:txBody>
                  <a:tcPr marL="137150" marR="137150" marT="137150" marB="137150" anchor="ctr">
                    <a:solidFill>
                      <a:srgbClr val="DDEAF6"/>
                    </a:solidFill>
                  </a:tcPr>
                </a:tc>
                <a:tc>
                  <a:txBody>
                    <a:bodyPr/>
                    <a:lstStyle/>
                    <a:p>
                      <a:pPr marL="0" marR="0" lvl="0" indent="0" algn="ctr" rtl="0">
                        <a:spcBef>
                          <a:spcPts val="0"/>
                        </a:spcBef>
                        <a:spcAft>
                          <a:spcPts val="0"/>
                        </a:spcAft>
                        <a:buNone/>
                      </a:pPr>
                      <a:r>
                        <a:rPr lang="es-CO" sz="1500" b="1" u="none" strike="noStrike">
                          <a:solidFill>
                            <a:srgbClr val="7F7F7F"/>
                          </a:solidFill>
                          <a:latin typeface="Calibri"/>
                          <a:ea typeface="Calibri"/>
                          <a:cs typeface="Calibri"/>
                          <a:sym typeface="Calibri"/>
                        </a:rPr>
                        <a:t>¿Qué dejó de hacer y por qué?</a:t>
                      </a:r>
                      <a:endParaRPr sz="1500" b="1" i="0" u="none" strike="noStrike">
                        <a:solidFill>
                          <a:srgbClr val="7F7F7F"/>
                        </a:solidFill>
                        <a:latin typeface="Calibri"/>
                        <a:ea typeface="Calibri"/>
                        <a:cs typeface="Calibri"/>
                        <a:sym typeface="Calibri"/>
                      </a:endParaRPr>
                    </a:p>
                  </a:txBody>
                  <a:tcPr marL="137150" marR="137150" marT="137150" marB="137150" anchor="ctr">
                    <a:solidFill>
                      <a:srgbClr val="DDEAF6"/>
                    </a:solidFill>
                  </a:tcPr>
                </a:tc>
                <a:tc>
                  <a:txBody>
                    <a:bodyPr/>
                    <a:lstStyle/>
                    <a:p>
                      <a:pPr marL="0" marR="0" lvl="0" indent="0" algn="ctr" rtl="0">
                        <a:spcBef>
                          <a:spcPts val="0"/>
                        </a:spcBef>
                        <a:spcAft>
                          <a:spcPts val="0"/>
                        </a:spcAft>
                        <a:buNone/>
                      </a:pPr>
                      <a:r>
                        <a:rPr lang="es-CO" sz="1500" b="1" u="none" strike="noStrike">
                          <a:solidFill>
                            <a:srgbClr val="7F7F7F"/>
                          </a:solidFill>
                          <a:latin typeface="Calibri"/>
                          <a:ea typeface="Calibri"/>
                          <a:cs typeface="Calibri"/>
                          <a:sym typeface="Calibri"/>
                        </a:rPr>
                        <a:t>¿Qué debería continuar? ¿Qué recomendaciones haría al próximo gobierno?</a:t>
                      </a:r>
                      <a:endParaRPr sz="1500" b="1" i="0" u="none" strike="noStrike">
                        <a:solidFill>
                          <a:srgbClr val="7F7F7F"/>
                        </a:solidFill>
                        <a:latin typeface="Calibri"/>
                        <a:ea typeface="Calibri"/>
                        <a:cs typeface="Calibri"/>
                        <a:sym typeface="Calibri"/>
                      </a:endParaRPr>
                    </a:p>
                  </a:txBody>
                  <a:tcPr marL="137150" marR="137150" marT="137150" marB="137150" anchor="ctr">
                    <a:solidFill>
                      <a:srgbClr val="DDEAF6"/>
                    </a:solidFill>
                  </a:tcPr>
                </a:tc>
                <a:extLst>
                  <a:ext uri="{0D108BD9-81ED-4DB2-BD59-A6C34878D82A}">
                    <a16:rowId xmlns:a16="http://schemas.microsoft.com/office/drawing/2014/main" val="10000"/>
                  </a:ext>
                </a:extLst>
              </a:tr>
              <a:tr h="4036975">
                <a:tc>
                  <a:txBody>
                    <a:bodyPr/>
                    <a:lstStyle/>
                    <a:p>
                      <a:pPr marL="0" marR="0" lvl="0" indent="0" algn="just" rtl="0">
                        <a:spcBef>
                          <a:spcPts val="0"/>
                        </a:spcBef>
                        <a:spcAft>
                          <a:spcPts val="0"/>
                        </a:spcAft>
                        <a:buClr>
                          <a:schemeClr val="dk1"/>
                        </a:buClr>
                        <a:buSzPts val="1500"/>
                        <a:buFont typeface="Arial"/>
                        <a:buNone/>
                      </a:pPr>
                      <a:endParaRPr sz="1500" u="none" strike="noStrike">
                        <a:latin typeface="Calibri"/>
                        <a:ea typeface="Calibri"/>
                        <a:cs typeface="Calibri"/>
                        <a:sym typeface="Calibri"/>
                      </a:endParaRPr>
                    </a:p>
                    <a:p>
                      <a:pPr marL="171450" marR="0" lvl="0" indent="-171450" algn="just" rtl="0">
                        <a:spcBef>
                          <a:spcPts val="0"/>
                        </a:spcBef>
                        <a:spcAft>
                          <a:spcPts val="0"/>
                        </a:spcAft>
                        <a:buClr>
                          <a:schemeClr val="dk1"/>
                        </a:buClr>
                        <a:buSzPts val="1500"/>
                        <a:buFont typeface="Arial"/>
                        <a:buChar char="•"/>
                      </a:pPr>
                      <a:r>
                        <a:rPr lang="es-CO" sz="1500" u="none" strike="noStrike">
                          <a:latin typeface="Calibri"/>
                          <a:ea typeface="Calibri"/>
                          <a:cs typeface="Calibri"/>
                          <a:sym typeface="Calibri"/>
                        </a:rPr>
                        <a:t>Identificación de causas o cuellos de botella (problemas); o estrategias de buen desempeño de atención a la población migrante asentada o de paso, y acciones frente a la gestión de riesgo.</a:t>
                      </a:r>
                      <a:endParaRPr sz="1500" b="0" i="0" u="none" strike="noStrike">
                        <a:solidFill>
                          <a:srgbClr val="000000"/>
                        </a:solidFill>
                        <a:latin typeface="Calibri"/>
                        <a:ea typeface="Calibri"/>
                        <a:cs typeface="Calibri"/>
                        <a:sym typeface="Calibri"/>
                      </a:endParaRPr>
                    </a:p>
                  </a:txBody>
                  <a:tcPr marL="137150" marR="137150" marT="137150" marB="137150"/>
                </a:tc>
                <a:tc>
                  <a:txBody>
                    <a:bodyPr/>
                    <a:lstStyle/>
                    <a:p>
                      <a:pPr marL="0" marR="0" lvl="0" indent="0" algn="just" rtl="0">
                        <a:spcBef>
                          <a:spcPts val="0"/>
                        </a:spcBef>
                        <a:spcAft>
                          <a:spcPts val="0"/>
                        </a:spcAft>
                        <a:buClr>
                          <a:schemeClr val="dk1"/>
                        </a:buClr>
                        <a:buSzPts val="1500"/>
                        <a:buFont typeface="Arial"/>
                        <a:buNone/>
                      </a:pPr>
                      <a:endParaRPr sz="1500" u="none" strike="noStrike">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1500"/>
                        <a:buFont typeface="Arial"/>
                        <a:buChar char="•"/>
                      </a:pPr>
                      <a:r>
                        <a:rPr lang="es-CO" sz="1500" u="none" strike="noStrike">
                          <a:solidFill>
                            <a:schemeClr val="dk1"/>
                          </a:solidFill>
                          <a:latin typeface="Calibri"/>
                          <a:ea typeface="Calibri"/>
                          <a:cs typeface="Calibri"/>
                          <a:sym typeface="Calibri"/>
                        </a:rPr>
                        <a:t>Mencione cuáles situaciones o grupos poblacionales de la pregunta anterior fueron incluidos en  PDT.</a:t>
                      </a:r>
                      <a:endParaRPr/>
                    </a:p>
                    <a:p>
                      <a:pPr marL="171450" marR="0" lvl="0" indent="-76200" algn="just" rtl="0">
                        <a:spcBef>
                          <a:spcPts val="0"/>
                        </a:spcBef>
                        <a:spcAft>
                          <a:spcPts val="0"/>
                        </a:spcAft>
                        <a:buClr>
                          <a:schemeClr val="dk1"/>
                        </a:buClr>
                        <a:buSzPts val="1500"/>
                        <a:buFont typeface="Arial"/>
                        <a:buNone/>
                      </a:pPr>
                      <a:endParaRPr sz="1500" u="none" strike="noStrike">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1500"/>
                        <a:buFont typeface="Arial"/>
                        <a:buChar char="•"/>
                      </a:pPr>
                      <a:r>
                        <a:rPr lang="es-CO" sz="1500" u="none" strike="noStrike">
                          <a:solidFill>
                            <a:schemeClr val="dk1"/>
                          </a:solidFill>
                          <a:latin typeface="Calibri"/>
                          <a:ea typeface="Calibri"/>
                          <a:cs typeface="Calibri"/>
                          <a:sym typeface="Calibri"/>
                        </a:rPr>
                        <a:t>Programas o proyectos  más representativos que adelantó para fortalecer la atención e inclusión de población migrante en el territorio, con énfasis en niños, niñas, adolescentes y jóvenes. </a:t>
                      </a:r>
                      <a:endParaRPr/>
                    </a:p>
                    <a:p>
                      <a:pPr marL="171450" marR="0" lvl="0" indent="-76200" algn="just" rtl="0">
                        <a:spcBef>
                          <a:spcPts val="0"/>
                        </a:spcBef>
                        <a:spcAft>
                          <a:spcPts val="0"/>
                        </a:spcAft>
                        <a:buClr>
                          <a:schemeClr val="dk1"/>
                        </a:buClr>
                        <a:buSzPts val="1500"/>
                        <a:buFont typeface="Arial"/>
                        <a:buNone/>
                      </a:pPr>
                      <a:endParaRPr sz="1500" u="none" strike="noStrike">
                        <a:solidFill>
                          <a:schemeClr val="dk1"/>
                        </a:solidFill>
                        <a:latin typeface="Calibri"/>
                        <a:ea typeface="Calibri"/>
                        <a:cs typeface="Calibri"/>
                        <a:sym typeface="Calibri"/>
                      </a:endParaRPr>
                    </a:p>
                    <a:p>
                      <a:pPr marL="171450" marR="0" lvl="0" indent="-171450" algn="just" rtl="0">
                        <a:lnSpc>
                          <a:spcPct val="100000"/>
                        </a:lnSpc>
                        <a:spcBef>
                          <a:spcPts val="0"/>
                        </a:spcBef>
                        <a:spcAft>
                          <a:spcPts val="0"/>
                        </a:spcAft>
                        <a:buClr>
                          <a:schemeClr val="dk1"/>
                        </a:buClr>
                        <a:buSzPts val="1500"/>
                        <a:buFont typeface="Arial"/>
                        <a:buChar char="•"/>
                      </a:pPr>
                      <a:r>
                        <a:rPr lang="es-CO" sz="1500" u="none" strike="noStrike">
                          <a:solidFill>
                            <a:schemeClr val="dk1"/>
                          </a:solidFill>
                          <a:latin typeface="Calibri"/>
                          <a:ea typeface="Calibri"/>
                          <a:cs typeface="Calibri"/>
                          <a:sym typeface="Calibri"/>
                        </a:rPr>
                        <a:t>Programas o acciones de gestión de riesgo adelantados por la administración. </a:t>
                      </a:r>
                      <a:endParaRPr/>
                    </a:p>
                    <a:p>
                      <a:pPr marL="171450" marR="0" lvl="0" indent="-76200" algn="just" rtl="0">
                        <a:spcBef>
                          <a:spcPts val="0"/>
                        </a:spcBef>
                        <a:spcAft>
                          <a:spcPts val="0"/>
                        </a:spcAft>
                        <a:buClr>
                          <a:schemeClr val="dk1"/>
                        </a:buClr>
                        <a:buSzPts val="1500"/>
                        <a:buFont typeface="Arial"/>
                        <a:buNone/>
                      </a:pPr>
                      <a:endParaRPr sz="1500" u="none" strike="noStrike">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1500"/>
                        <a:buFont typeface="Arial"/>
                        <a:buChar char="•"/>
                      </a:pPr>
                      <a:r>
                        <a:rPr lang="es-CO" sz="1500" u="none" strike="noStrike">
                          <a:solidFill>
                            <a:schemeClr val="dk1"/>
                          </a:solidFill>
                          <a:latin typeface="Calibri"/>
                          <a:ea typeface="Calibri"/>
                          <a:cs typeface="Calibri"/>
                          <a:sym typeface="Calibri"/>
                        </a:rPr>
                        <a:t>Resultados en términos de logros, detallando cobertura, calidad y pertinencia de los servicios, o las concurrencias con otros programas.</a:t>
                      </a:r>
                      <a:endParaRPr/>
                    </a:p>
                  </a:txBody>
                  <a:tcPr marL="137150" marR="137150" marT="137150" marB="137150"/>
                </a:tc>
                <a:tc>
                  <a:txBody>
                    <a:bodyPr/>
                    <a:lstStyle/>
                    <a:p>
                      <a:pPr marL="0" marR="0" lvl="0" indent="0" algn="just" rtl="0">
                        <a:spcBef>
                          <a:spcPts val="0"/>
                        </a:spcBef>
                        <a:spcAft>
                          <a:spcPts val="0"/>
                        </a:spcAft>
                        <a:buNone/>
                      </a:pPr>
                      <a:endParaRPr sz="1500" u="none" strike="noStrike">
                        <a:latin typeface="Calibri"/>
                        <a:ea typeface="Calibri"/>
                        <a:cs typeface="Calibri"/>
                        <a:sym typeface="Calibri"/>
                      </a:endParaRPr>
                    </a:p>
                    <a:p>
                      <a:pPr marL="285750" marR="0" lvl="0" indent="-285750" algn="just" rtl="0">
                        <a:spcBef>
                          <a:spcPts val="0"/>
                        </a:spcBef>
                        <a:spcAft>
                          <a:spcPts val="0"/>
                        </a:spcAft>
                        <a:buClr>
                          <a:schemeClr val="dk1"/>
                        </a:buClr>
                        <a:buSzPts val="1500"/>
                        <a:buFont typeface="Arial"/>
                        <a:buChar char="•"/>
                      </a:pPr>
                      <a:r>
                        <a:rPr lang="es-CO" sz="1500" u="none" strike="noStrike">
                          <a:latin typeface="Calibri"/>
                          <a:ea typeface="Calibri"/>
                          <a:cs typeface="Calibri"/>
                          <a:sym typeface="Calibri"/>
                        </a:rPr>
                        <a:t>Programas o estrategias que no logró desarrollar o concretar. </a:t>
                      </a:r>
                      <a:br>
                        <a:rPr lang="es-CO" sz="1500" u="none" strike="noStrike">
                          <a:latin typeface="Calibri"/>
                          <a:ea typeface="Calibri"/>
                          <a:cs typeface="Calibri"/>
                          <a:sym typeface="Calibri"/>
                        </a:rPr>
                      </a:br>
                      <a:br>
                        <a:rPr lang="es-CO" sz="1500" u="none" strike="noStrike">
                          <a:latin typeface="Calibri"/>
                          <a:ea typeface="Calibri"/>
                          <a:cs typeface="Calibri"/>
                          <a:sym typeface="Calibri"/>
                        </a:rPr>
                      </a:br>
                      <a:br>
                        <a:rPr lang="es-CO" sz="1500" u="none" strike="noStrike">
                          <a:latin typeface="Calibri"/>
                          <a:ea typeface="Calibri"/>
                          <a:cs typeface="Calibri"/>
                          <a:sym typeface="Calibri"/>
                        </a:rPr>
                      </a:br>
                      <a:endParaRPr sz="1500" b="0" i="0" u="none" strike="noStrike">
                        <a:solidFill>
                          <a:srgbClr val="000000"/>
                        </a:solidFill>
                        <a:latin typeface="Calibri"/>
                        <a:ea typeface="Calibri"/>
                        <a:cs typeface="Calibri"/>
                        <a:sym typeface="Calibri"/>
                      </a:endParaRPr>
                    </a:p>
                  </a:txBody>
                  <a:tcPr marL="137150" marR="137150" marT="137150" marB="137150"/>
                </a:tc>
                <a:tc>
                  <a:txBody>
                    <a:bodyPr/>
                    <a:lstStyle/>
                    <a:p>
                      <a:pPr marL="285750" marR="0" lvl="0" indent="-190500" algn="just" rtl="0">
                        <a:spcBef>
                          <a:spcPts val="0"/>
                        </a:spcBef>
                        <a:spcAft>
                          <a:spcPts val="0"/>
                        </a:spcAft>
                        <a:buClr>
                          <a:schemeClr val="dk1"/>
                        </a:buClr>
                        <a:buSzPts val="1500"/>
                        <a:buFont typeface="Arial"/>
                        <a:buNone/>
                      </a:pPr>
                      <a:endParaRPr sz="1500" u="none" strike="noStrike">
                        <a:latin typeface="Calibri"/>
                        <a:ea typeface="Calibri"/>
                        <a:cs typeface="Calibri"/>
                        <a:sym typeface="Calibri"/>
                      </a:endParaRPr>
                    </a:p>
                    <a:p>
                      <a:pPr marL="285750" marR="0" lvl="0" indent="-285750" algn="just" rtl="0">
                        <a:spcBef>
                          <a:spcPts val="0"/>
                        </a:spcBef>
                        <a:spcAft>
                          <a:spcPts val="0"/>
                        </a:spcAft>
                        <a:buClr>
                          <a:schemeClr val="dk1"/>
                        </a:buClr>
                        <a:buSzPts val="1500"/>
                        <a:buFont typeface="Arial"/>
                        <a:buChar char="•"/>
                      </a:pPr>
                      <a:r>
                        <a:rPr lang="es-CO" sz="1500" u="none" strike="noStrike">
                          <a:latin typeface="Calibri"/>
                          <a:ea typeface="Calibri"/>
                          <a:cs typeface="Calibri"/>
                          <a:sym typeface="Calibri"/>
                        </a:rPr>
                        <a:t>Recomendaciones frente acciones concretas debería desarrollar la siguiente administración</a:t>
                      </a:r>
                      <a:endParaRPr/>
                    </a:p>
                    <a:p>
                      <a:pPr marL="285750" marR="0" lvl="0" indent="-190500" algn="just" rtl="0">
                        <a:spcBef>
                          <a:spcPts val="0"/>
                        </a:spcBef>
                        <a:spcAft>
                          <a:spcPts val="0"/>
                        </a:spcAft>
                        <a:buClr>
                          <a:schemeClr val="dk1"/>
                        </a:buClr>
                        <a:buSzPts val="1500"/>
                        <a:buFont typeface="Arial"/>
                        <a:buNone/>
                      </a:pPr>
                      <a:endParaRPr sz="1500" u="none" strike="noStrike">
                        <a:latin typeface="Calibri"/>
                        <a:ea typeface="Calibri"/>
                        <a:cs typeface="Calibri"/>
                        <a:sym typeface="Calibri"/>
                      </a:endParaRPr>
                    </a:p>
                  </a:txBody>
                  <a:tcPr marL="137150" marR="137150" marT="137150" marB="137150"/>
                </a:tc>
                <a:extLst>
                  <a:ext uri="{0D108BD9-81ED-4DB2-BD59-A6C34878D82A}">
                    <a16:rowId xmlns:a16="http://schemas.microsoft.com/office/drawing/2014/main" val="10001"/>
                  </a:ext>
                </a:extLst>
              </a:tr>
            </a:tbl>
          </a:graphicData>
        </a:graphic>
      </p:graphicFrame>
      <p:sp>
        <p:nvSpPr>
          <p:cNvPr id="891" name="Google Shape;891;p43"/>
          <p:cNvSpPr txBox="1"/>
          <p:nvPr/>
        </p:nvSpPr>
        <p:spPr>
          <a:xfrm>
            <a:off x="2829537" y="724417"/>
            <a:ext cx="6103256" cy="36933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Calibri"/>
              <a:buNone/>
            </a:pPr>
            <a:r>
              <a:rPr lang="es-CO" sz="1800" b="1" i="0" u="none" strike="noStrike" cap="none">
                <a:solidFill>
                  <a:srgbClr val="000000"/>
                </a:solidFill>
                <a:latin typeface="Calibri"/>
                <a:ea typeface="Calibri"/>
                <a:cs typeface="Calibri"/>
                <a:sym typeface="Calibri"/>
              </a:rPr>
              <a:t>Emergencia migratoria y gestión del riesgo</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44"/>
          <p:cNvSpPr txBox="1"/>
          <p:nvPr/>
        </p:nvSpPr>
        <p:spPr>
          <a:xfrm>
            <a:off x="887518" y="73171"/>
            <a:ext cx="1776307" cy="830997"/>
          </a:xfrm>
          <a:prstGeom prst="rect">
            <a:avLst/>
          </a:prstGeom>
          <a:solidFill>
            <a:srgbClr val="2F549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800"/>
              <a:buFont typeface="Calibri"/>
              <a:buNone/>
            </a:pPr>
            <a:r>
              <a:rPr lang="es-CO" sz="4800" b="1" i="0" u="none" strike="noStrike" cap="none">
                <a:solidFill>
                  <a:srgbClr val="FFFFFF"/>
                </a:solidFill>
                <a:latin typeface="Calibri"/>
                <a:ea typeface="Calibri"/>
                <a:cs typeface="Calibri"/>
                <a:sym typeface="Calibri"/>
              </a:rPr>
              <a:t>Fase 2</a:t>
            </a:r>
            <a:endParaRPr/>
          </a:p>
        </p:txBody>
      </p:sp>
      <p:pic>
        <p:nvPicPr>
          <p:cNvPr id="898" name="Google Shape;898;p44"/>
          <p:cNvPicPr preferRelativeResize="0"/>
          <p:nvPr/>
        </p:nvPicPr>
        <p:blipFill rotWithShape="1">
          <a:blip r:embed="rId3">
            <a:alphaModFix/>
          </a:blip>
          <a:srcRect l="38064" t="23366" r="39261" b="35414"/>
          <a:stretch/>
        </p:blipFill>
        <p:spPr>
          <a:xfrm>
            <a:off x="0" y="233043"/>
            <a:ext cx="1282959" cy="1308123"/>
          </a:xfrm>
          <a:prstGeom prst="rect">
            <a:avLst/>
          </a:prstGeom>
          <a:noFill/>
          <a:ln>
            <a:noFill/>
          </a:ln>
        </p:spPr>
      </p:pic>
      <p:grpSp>
        <p:nvGrpSpPr>
          <p:cNvPr id="899" name="Google Shape;899;p44"/>
          <p:cNvGrpSpPr/>
          <p:nvPr/>
        </p:nvGrpSpPr>
        <p:grpSpPr>
          <a:xfrm>
            <a:off x="10479372" y="0"/>
            <a:ext cx="1712628" cy="1015663"/>
            <a:chOff x="13226556" y="1171042"/>
            <a:chExt cx="1712628" cy="1015663"/>
          </a:xfrm>
        </p:grpSpPr>
        <p:sp>
          <p:nvSpPr>
            <p:cNvPr id="900" name="Google Shape;900;p44"/>
            <p:cNvSpPr/>
            <p:nvPr/>
          </p:nvSpPr>
          <p:spPr>
            <a:xfrm>
              <a:off x="13226556" y="1171042"/>
              <a:ext cx="1712628" cy="1015663"/>
            </a:xfrm>
            <a:prstGeom prst="rect">
              <a:avLst/>
            </a:prstGeom>
            <a:solidFill>
              <a:srgbClr val="0070C0"/>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aphicFrame>
          <p:nvGraphicFramePr>
            <p:cNvPr id="901" name="Google Shape;901;p44"/>
            <p:cNvGraphicFramePr/>
            <p:nvPr/>
          </p:nvGraphicFramePr>
          <p:xfrm>
            <a:off x="13351740" y="1212839"/>
            <a:ext cx="1587444" cy="857264"/>
          </p:xfrm>
          <a:graphic>
            <a:graphicData uri="http://schemas.openxmlformats.org/presentationml/2006/ole">
              <mc:AlternateContent xmlns:mc="http://schemas.openxmlformats.org/markup-compatibility/2006">
                <mc:Choice xmlns:v="urn:schemas-microsoft-com:vml" Requires="v">
                  <p:oleObj r:id="rId4" imgW="1587444" imgH="857264" progId="CorelDRAW.Graphic.10">
                    <p:embed/>
                  </p:oleObj>
                </mc:Choice>
                <mc:Fallback>
                  <p:oleObj r:id="rId4" imgW="1587444" imgH="857264" progId="CorelDRAW.Graphic.10">
                    <p:embed/>
                    <p:pic>
                      <p:nvPicPr>
                        <p:cNvPr id="901" name="Google Shape;901;p44"/>
                        <p:cNvPicPr preferRelativeResize="0"/>
                        <p:nvPr/>
                      </p:nvPicPr>
                      <p:blipFill rotWithShape="1">
                        <a:blip r:embed="rId5">
                          <a:alphaModFix/>
                        </a:blip>
                        <a:srcRect/>
                        <a:stretch/>
                      </p:blipFill>
                      <p:spPr>
                        <a:xfrm>
                          <a:off x="13351740" y="1212839"/>
                          <a:ext cx="1587444" cy="857264"/>
                        </a:xfrm>
                        <a:prstGeom prst="rect">
                          <a:avLst/>
                        </a:prstGeom>
                        <a:noFill/>
                        <a:ln>
                          <a:noFill/>
                        </a:ln>
                      </p:spPr>
                    </p:pic>
                  </p:oleObj>
                </mc:Fallback>
              </mc:AlternateContent>
            </a:graphicData>
          </a:graphic>
        </p:graphicFrame>
      </p:grpSp>
      <p:sp>
        <p:nvSpPr>
          <p:cNvPr id="902" name="Google Shape;902;p44"/>
          <p:cNvSpPr txBox="1"/>
          <p:nvPr/>
        </p:nvSpPr>
        <p:spPr>
          <a:xfrm>
            <a:off x="3055545" y="3251124"/>
            <a:ext cx="614730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Times New Roman"/>
              <a:buNone/>
            </a:pPr>
            <a:r>
              <a:rPr lang="es-CO" sz="1800" b="0" i="0" u="none" strike="noStrike" cap="none">
                <a:solidFill>
                  <a:srgbClr val="000000"/>
                </a:solidFill>
                <a:latin typeface="Times New Roman"/>
                <a:ea typeface="Times New Roman"/>
                <a:cs typeface="Times New Roman"/>
                <a:sym typeface="Times New Roman"/>
              </a:rPr>
              <a:t> </a:t>
            </a:r>
            <a:endParaRPr sz="1800" b="0" i="0" u="none" strike="noStrike" cap="none">
              <a:solidFill>
                <a:srgbClr val="000000"/>
              </a:solidFill>
              <a:latin typeface="Calibri"/>
              <a:ea typeface="Calibri"/>
              <a:cs typeface="Calibri"/>
              <a:sym typeface="Calibri"/>
            </a:endParaRPr>
          </a:p>
        </p:txBody>
      </p:sp>
      <p:sp>
        <p:nvSpPr>
          <p:cNvPr id="903" name="Google Shape;903;p44"/>
          <p:cNvSpPr txBox="1"/>
          <p:nvPr/>
        </p:nvSpPr>
        <p:spPr>
          <a:xfrm>
            <a:off x="2789009" y="236836"/>
            <a:ext cx="6910162" cy="55399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70C0"/>
              </a:buClr>
              <a:buSzPts val="3000"/>
              <a:buFont typeface="Avenir"/>
              <a:buNone/>
            </a:pPr>
            <a:r>
              <a:rPr lang="es-CO" sz="3000" b="0" i="0" u="none" strike="noStrike" cap="none">
                <a:solidFill>
                  <a:srgbClr val="0070C0"/>
                </a:solidFill>
                <a:latin typeface="Avenir"/>
                <a:ea typeface="Avenir"/>
                <a:cs typeface="Avenir"/>
                <a:sym typeface="Avenir"/>
              </a:rPr>
              <a:t>Análisis de desarrollos transversales </a:t>
            </a:r>
            <a:endParaRPr/>
          </a:p>
        </p:txBody>
      </p:sp>
      <p:sp>
        <p:nvSpPr>
          <p:cNvPr id="904" name="Google Shape;904;p44"/>
          <p:cNvSpPr txBox="1"/>
          <p:nvPr/>
        </p:nvSpPr>
        <p:spPr>
          <a:xfrm>
            <a:off x="2829537" y="655406"/>
            <a:ext cx="6103256" cy="36933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Calibri"/>
              <a:buNone/>
            </a:pPr>
            <a:r>
              <a:rPr lang="es-CO" sz="1800" b="1" i="0" u="none" strike="noStrike" cap="none">
                <a:solidFill>
                  <a:srgbClr val="000000"/>
                </a:solidFill>
                <a:latin typeface="Calibri"/>
                <a:ea typeface="Calibri"/>
                <a:cs typeface="Calibri"/>
                <a:sym typeface="Calibri"/>
              </a:rPr>
              <a:t>Fortalecimiento familiar</a:t>
            </a:r>
            <a:endParaRPr/>
          </a:p>
        </p:txBody>
      </p:sp>
      <p:graphicFrame>
        <p:nvGraphicFramePr>
          <p:cNvPr id="905" name="Google Shape;905;p44"/>
          <p:cNvGraphicFramePr/>
          <p:nvPr/>
        </p:nvGraphicFramePr>
        <p:xfrm>
          <a:off x="378952" y="1813132"/>
          <a:ext cx="11477775" cy="4693880"/>
        </p:xfrm>
        <a:graphic>
          <a:graphicData uri="http://schemas.openxmlformats.org/drawingml/2006/table">
            <a:tbl>
              <a:tblPr>
                <a:noFill/>
                <a:tableStyleId>{1A05E640-D450-4392-8F07-DB154D864792}</a:tableStyleId>
              </a:tblPr>
              <a:tblGrid>
                <a:gridCol w="2398000">
                  <a:extLst>
                    <a:ext uri="{9D8B030D-6E8A-4147-A177-3AD203B41FA5}">
                      <a16:colId xmlns:a16="http://schemas.microsoft.com/office/drawing/2014/main" val="20000"/>
                    </a:ext>
                  </a:extLst>
                </a:gridCol>
                <a:gridCol w="3815425">
                  <a:extLst>
                    <a:ext uri="{9D8B030D-6E8A-4147-A177-3AD203B41FA5}">
                      <a16:colId xmlns:a16="http://schemas.microsoft.com/office/drawing/2014/main" val="20001"/>
                    </a:ext>
                  </a:extLst>
                </a:gridCol>
                <a:gridCol w="2009150">
                  <a:extLst>
                    <a:ext uri="{9D8B030D-6E8A-4147-A177-3AD203B41FA5}">
                      <a16:colId xmlns:a16="http://schemas.microsoft.com/office/drawing/2014/main" val="20002"/>
                    </a:ext>
                  </a:extLst>
                </a:gridCol>
                <a:gridCol w="3255200">
                  <a:extLst>
                    <a:ext uri="{9D8B030D-6E8A-4147-A177-3AD203B41FA5}">
                      <a16:colId xmlns:a16="http://schemas.microsoft.com/office/drawing/2014/main" val="20003"/>
                    </a:ext>
                  </a:extLst>
                </a:gridCol>
              </a:tblGrid>
              <a:tr h="903175">
                <a:tc>
                  <a:txBody>
                    <a:bodyPr/>
                    <a:lstStyle/>
                    <a:p>
                      <a:pPr marL="0" marR="0" lvl="0" indent="0" algn="ctr" rtl="0">
                        <a:spcBef>
                          <a:spcPts val="0"/>
                        </a:spcBef>
                        <a:spcAft>
                          <a:spcPts val="0"/>
                        </a:spcAft>
                        <a:buNone/>
                      </a:pPr>
                      <a:r>
                        <a:rPr lang="es-CO" sz="1600" b="1" u="none" strike="noStrike">
                          <a:solidFill>
                            <a:srgbClr val="7F7F7F"/>
                          </a:solidFill>
                          <a:latin typeface="Calibri"/>
                          <a:ea typeface="Calibri"/>
                          <a:cs typeface="Calibri"/>
                          <a:sym typeface="Calibri"/>
                        </a:rPr>
                        <a:t>¿Cómo estábamos al recibir la administración?</a:t>
                      </a:r>
                      <a:endParaRPr sz="1600" b="1" i="0" u="none" strike="noStrike">
                        <a:solidFill>
                          <a:srgbClr val="7F7F7F"/>
                        </a:solidFill>
                        <a:latin typeface="Calibri"/>
                        <a:ea typeface="Calibri"/>
                        <a:cs typeface="Calibri"/>
                        <a:sym typeface="Calibri"/>
                      </a:endParaRPr>
                    </a:p>
                  </a:txBody>
                  <a:tcPr marL="137150" marR="137150" marT="137150" marB="137150" anchor="ctr">
                    <a:solidFill>
                      <a:srgbClr val="DDEAF6"/>
                    </a:solidFill>
                  </a:tcPr>
                </a:tc>
                <a:tc>
                  <a:txBody>
                    <a:bodyPr/>
                    <a:lstStyle/>
                    <a:p>
                      <a:pPr marL="0" marR="0" lvl="0" indent="0" algn="ctr" rtl="0">
                        <a:spcBef>
                          <a:spcPts val="0"/>
                        </a:spcBef>
                        <a:spcAft>
                          <a:spcPts val="0"/>
                        </a:spcAft>
                        <a:buNone/>
                      </a:pPr>
                      <a:r>
                        <a:rPr lang="es-CO" sz="1600" b="1" u="none" strike="noStrike">
                          <a:solidFill>
                            <a:srgbClr val="7F7F7F"/>
                          </a:solidFill>
                          <a:latin typeface="Calibri"/>
                          <a:ea typeface="Calibri"/>
                          <a:cs typeface="Calibri"/>
                          <a:sym typeface="Calibri"/>
                        </a:rPr>
                        <a:t>¿Qué hizo?</a:t>
                      </a:r>
                      <a:endParaRPr sz="1600" b="1" i="0" u="none" strike="noStrike">
                        <a:solidFill>
                          <a:srgbClr val="7F7F7F"/>
                        </a:solidFill>
                        <a:latin typeface="Calibri"/>
                        <a:ea typeface="Calibri"/>
                        <a:cs typeface="Calibri"/>
                        <a:sym typeface="Calibri"/>
                      </a:endParaRPr>
                    </a:p>
                  </a:txBody>
                  <a:tcPr marL="137150" marR="137150" marT="137150" marB="137150" anchor="ctr">
                    <a:solidFill>
                      <a:srgbClr val="DDEAF6"/>
                    </a:solidFill>
                  </a:tcPr>
                </a:tc>
                <a:tc>
                  <a:txBody>
                    <a:bodyPr/>
                    <a:lstStyle/>
                    <a:p>
                      <a:pPr marL="0" marR="0" lvl="0" indent="0" algn="ctr" rtl="0">
                        <a:spcBef>
                          <a:spcPts val="0"/>
                        </a:spcBef>
                        <a:spcAft>
                          <a:spcPts val="0"/>
                        </a:spcAft>
                        <a:buNone/>
                      </a:pPr>
                      <a:r>
                        <a:rPr lang="es-CO" sz="1600" b="1" u="none" strike="noStrike">
                          <a:solidFill>
                            <a:srgbClr val="7F7F7F"/>
                          </a:solidFill>
                          <a:latin typeface="Calibri"/>
                          <a:ea typeface="Calibri"/>
                          <a:cs typeface="Calibri"/>
                          <a:sym typeface="Calibri"/>
                        </a:rPr>
                        <a:t>¿Qué dejó de hacer y por qué?</a:t>
                      </a:r>
                      <a:endParaRPr sz="1600" b="1" i="0" u="none" strike="noStrike">
                        <a:solidFill>
                          <a:srgbClr val="7F7F7F"/>
                        </a:solidFill>
                        <a:latin typeface="Calibri"/>
                        <a:ea typeface="Calibri"/>
                        <a:cs typeface="Calibri"/>
                        <a:sym typeface="Calibri"/>
                      </a:endParaRPr>
                    </a:p>
                  </a:txBody>
                  <a:tcPr marL="137150" marR="137150" marT="137150" marB="137150" anchor="ctr">
                    <a:solidFill>
                      <a:srgbClr val="DDEAF6"/>
                    </a:solidFill>
                  </a:tcPr>
                </a:tc>
                <a:tc>
                  <a:txBody>
                    <a:bodyPr/>
                    <a:lstStyle/>
                    <a:p>
                      <a:pPr marL="0" marR="0" lvl="0" indent="0" algn="ctr" rtl="0">
                        <a:spcBef>
                          <a:spcPts val="0"/>
                        </a:spcBef>
                        <a:spcAft>
                          <a:spcPts val="0"/>
                        </a:spcAft>
                        <a:buNone/>
                      </a:pPr>
                      <a:r>
                        <a:rPr lang="es-CO" sz="1600" b="1" u="none" strike="noStrike">
                          <a:solidFill>
                            <a:srgbClr val="7F7F7F"/>
                          </a:solidFill>
                          <a:latin typeface="Calibri"/>
                          <a:ea typeface="Calibri"/>
                          <a:cs typeface="Calibri"/>
                          <a:sym typeface="Calibri"/>
                        </a:rPr>
                        <a:t>¿Qué recomienda?</a:t>
                      </a:r>
                      <a:endParaRPr sz="1600" b="1" i="0" u="none" strike="noStrike">
                        <a:solidFill>
                          <a:srgbClr val="7F7F7F"/>
                        </a:solidFill>
                        <a:latin typeface="Calibri"/>
                        <a:ea typeface="Calibri"/>
                        <a:cs typeface="Calibri"/>
                        <a:sym typeface="Calibri"/>
                      </a:endParaRPr>
                    </a:p>
                  </a:txBody>
                  <a:tcPr marL="137150" marR="137150" marT="137150" marB="137150" anchor="ctr">
                    <a:solidFill>
                      <a:srgbClr val="DDEAF6"/>
                    </a:solidFill>
                  </a:tcPr>
                </a:tc>
                <a:extLst>
                  <a:ext uri="{0D108BD9-81ED-4DB2-BD59-A6C34878D82A}">
                    <a16:rowId xmlns:a16="http://schemas.microsoft.com/office/drawing/2014/main" val="10000"/>
                  </a:ext>
                </a:extLst>
              </a:tr>
              <a:tr h="3591725">
                <a:tc>
                  <a:txBody>
                    <a:bodyPr/>
                    <a:lstStyle/>
                    <a:p>
                      <a:pPr marL="171450" marR="0" lvl="0" indent="-171450" algn="just" rtl="0">
                        <a:spcBef>
                          <a:spcPts val="0"/>
                        </a:spcBef>
                        <a:spcAft>
                          <a:spcPts val="0"/>
                        </a:spcAft>
                        <a:buClr>
                          <a:schemeClr val="dk1"/>
                        </a:buClr>
                        <a:buSzPts val="1600"/>
                        <a:buFont typeface="Arial"/>
                        <a:buChar char="•"/>
                      </a:pPr>
                      <a:r>
                        <a:rPr lang="es-CO" sz="1600" u="none" strike="noStrike">
                          <a:latin typeface="Calibri"/>
                          <a:ea typeface="Calibri"/>
                          <a:cs typeface="Calibri"/>
                          <a:sym typeface="Calibri"/>
                        </a:rPr>
                        <a:t>Situación encontrada de las familias como sujetas de derechos del territorio, haciendo énfasis en problemáticas o cuellos de botella; o resalte los aspectos que encontró en con buen desempeño.</a:t>
                      </a:r>
                      <a:endParaRPr sz="1600" b="0" i="0" u="none" strike="noStrike">
                        <a:solidFill>
                          <a:srgbClr val="000000"/>
                        </a:solidFill>
                        <a:latin typeface="Calibri"/>
                        <a:ea typeface="Calibri"/>
                        <a:cs typeface="Calibri"/>
                        <a:sym typeface="Calibri"/>
                      </a:endParaRPr>
                    </a:p>
                  </a:txBody>
                  <a:tcPr marL="137150" marR="137150" marT="137150" marB="137150"/>
                </a:tc>
                <a:tc>
                  <a:txBody>
                    <a:bodyPr/>
                    <a:lstStyle/>
                    <a:p>
                      <a:pPr marL="171450" marR="0" lvl="0" indent="-171450" algn="just" rtl="0">
                        <a:spcBef>
                          <a:spcPts val="0"/>
                        </a:spcBef>
                        <a:spcAft>
                          <a:spcPts val="0"/>
                        </a:spcAft>
                        <a:buClr>
                          <a:schemeClr val="dk1"/>
                        </a:buClr>
                        <a:buSzPts val="1600"/>
                        <a:buFont typeface="Arial"/>
                        <a:buChar char="•"/>
                      </a:pPr>
                      <a:r>
                        <a:rPr lang="es-CO" sz="1600" u="none" strike="noStrike">
                          <a:solidFill>
                            <a:schemeClr val="dk1"/>
                          </a:solidFill>
                          <a:latin typeface="Calibri"/>
                          <a:ea typeface="Calibri"/>
                          <a:cs typeface="Calibri"/>
                          <a:sym typeface="Calibri"/>
                        </a:rPr>
                        <a:t>Mencione de las situaciones de la pregunta anterior, cuáles fueron incluidas en el PDT.</a:t>
                      </a:r>
                      <a:endParaRPr/>
                    </a:p>
                    <a:p>
                      <a:pPr marL="171450" marR="0" lvl="0" indent="-69850" algn="just" rtl="0">
                        <a:spcBef>
                          <a:spcPts val="0"/>
                        </a:spcBef>
                        <a:spcAft>
                          <a:spcPts val="0"/>
                        </a:spcAft>
                        <a:buClr>
                          <a:schemeClr val="dk1"/>
                        </a:buClr>
                        <a:buSzPts val="1600"/>
                        <a:buFont typeface="Arial"/>
                        <a:buNone/>
                      </a:pPr>
                      <a:endParaRPr sz="1600" u="none" strike="noStrike">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1600"/>
                        <a:buFont typeface="Arial"/>
                        <a:buChar char="•"/>
                      </a:pPr>
                      <a:r>
                        <a:rPr lang="es-CO" sz="1600" u="none" strike="noStrike">
                          <a:solidFill>
                            <a:schemeClr val="dk1"/>
                          </a:solidFill>
                          <a:latin typeface="Calibri"/>
                          <a:ea typeface="Calibri"/>
                          <a:cs typeface="Calibri"/>
                          <a:sym typeface="Calibri"/>
                        </a:rPr>
                        <a:t>Programas o proyectos  más representativos que adelantó para fortalecer los procesos de fortalecimiento familiar.</a:t>
                      </a:r>
                      <a:endParaRPr/>
                    </a:p>
                    <a:p>
                      <a:pPr marL="171450" marR="0" lvl="0" indent="-69850" algn="just" rtl="0">
                        <a:spcBef>
                          <a:spcPts val="0"/>
                        </a:spcBef>
                        <a:spcAft>
                          <a:spcPts val="0"/>
                        </a:spcAft>
                        <a:buClr>
                          <a:schemeClr val="dk1"/>
                        </a:buClr>
                        <a:buSzPts val="1600"/>
                        <a:buFont typeface="Arial"/>
                        <a:buNone/>
                      </a:pPr>
                      <a:endParaRPr sz="1600" u="none" strike="noStrike">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1600"/>
                        <a:buFont typeface="Arial"/>
                        <a:buChar char="•"/>
                      </a:pPr>
                      <a:r>
                        <a:rPr lang="es-CO" sz="1600" u="none" strike="noStrike">
                          <a:solidFill>
                            <a:schemeClr val="dk1"/>
                          </a:solidFill>
                          <a:latin typeface="Calibri"/>
                          <a:ea typeface="Calibri"/>
                          <a:cs typeface="Calibri"/>
                          <a:sym typeface="Calibri"/>
                        </a:rPr>
                        <a:t>Resultados en términos de logros, detallando cobertura, calidad y pertinencia de los servicios, las concurrencias con otros programas.</a:t>
                      </a:r>
                      <a:endParaRPr/>
                    </a:p>
                    <a:p>
                      <a:pPr marL="0" marR="0" lvl="0" indent="0" algn="l" rtl="0">
                        <a:spcBef>
                          <a:spcPts val="0"/>
                        </a:spcBef>
                        <a:spcAft>
                          <a:spcPts val="0"/>
                        </a:spcAft>
                        <a:buNone/>
                      </a:pPr>
                      <a:endParaRPr sz="1600" b="0" i="0" u="none" strike="noStrike">
                        <a:solidFill>
                          <a:srgbClr val="000000"/>
                        </a:solidFill>
                        <a:latin typeface="Calibri"/>
                        <a:ea typeface="Calibri"/>
                        <a:cs typeface="Calibri"/>
                        <a:sym typeface="Calibri"/>
                      </a:endParaRPr>
                    </a:p>
                  </a:txBody>
                  <a:tcPr marL="137150" marR="137150" marT="137150" marB="137150"/>
                </a:tc>
                <a:tc>
                  <a:txBody>
                    <a:bodyPr/>
                    <a:lstStyle/>
                    <a:p>
                      <a:pPr marL="285750" marR="0" lvl="0" indent="-285750" algn="just" rtl="0">
                        <a:spcBef>
                          <a:spcPts val="0"/>
                        </a:spcBef>
                        <a:spcAft>
                          <a:spcPts val="0"/>
                        </a:spcAft>
                        <a:buClr>
                          <a:schemeClr val="dk1"/>
                        </a:buClr>
                        <a:buSzPts val="1600"/>
                        <a:buFont typeface="Arial"/>
                        <a:buChar char="•"/>
                      </a:pPr>
                      <a:r>
                        <a:rPr lang="es-CO" sz="1600" u="none" strike="noStrike">
                          <a:latin typeface="Calibri"/>
                          <a:ea typeface="Calibri"/>
                          <a:cs typeface="Calibri"/>
                          <a:sym typeface="Calibri"/>
                        </a:rPr>
                        <a:t>Programas o estrategias que no logró desarrollar o concretar. </a:t>
                      </a:r>
                      <a:br>
                        <a:rPr lang="es-CO" sz="1600" u="none" strike="noStrike">
                          <a:latin typeface="Calibri"/>
                          <a:ea typeface="Calibri"/>
                          <a:cs typeface="Calibri"/>
                          <a:sym typeface="Calibri"/>
                        </a:rPr>
                      </a:br>
                      <a:br>
                        <a:rPr lang="es-CO" sz="1600" u="none" strike="noStrike">
                          <a:latin typeface="Calibri"/>
                          <a:ea typeface="Calibri"/>
                          <a:cs typeface="Calibri"/>
                          <a:sym typeface="Calibri"/>
                        </a:rPr>
                      </a:br>
                      <a:br>
                        <a:rPr lang="es-CO" sz="1600" u="none" strike="noStrike">
                          <a:latin typeface="Calibri"/>
                          <a:ea typeface="Calibri"/>
                          <a:cs typeface="Calibri"/>
                          <a:sym typeface="Calibri"/>
                        </a:rPr>
                      </a:br>
                      <a:endParaRPr sz="1600" b="0" i="0" u="none" strike="noStrike">
                        <a:solidFill>
                          <a:srgbClr val="000000"/>
                        </a:solidFill>
                        <a:latin typeface="Calibri"/>
                        <a:ea typeface="Calibri"/>
                        <a:cs typeface="Calibri"/>
                        <a:sym typeface="Calibri"/>
                      </a:endParaRPr>
                    </a:p>
                  </a:txBody>
                  <a:tcPr marL="137150" marR="137150" marT="137150" marB="137150"/>
                </a:tc>
                <a:tc>
                  <a:txBody>
                    <a:bodyPr/>
                    <a:lstStyle/>
                    <a:p>
                      <a:pPr marL="285750" marR="0" lvl="0" indent="-285750" algn="just" rtl="0">
                        <a:spcBef>
                          <a:spcPts val="0"/>
                        </a:spcBef>
                        <a:spcAft>
                          <a:spcPts val="0"/>
                        </a:spcAft>
                        <a:buClr>
                          <a:schemeClr val="dk1"/>
                        </a:buClr>
                        <a:buSzPts val="1600"/>
                        <a:buFont typeface="Arial"/>
                        <a:buChar char="•"/>
                      </a:pPr>
                      <a:r>
                        <a:rPr lang="es-CO" sz="1600" u="none" strike="noStrike">
                          <a:latin typeface="Calibri"/>
                          <a:ea typeface="Calibri"/>
                          <a:cs typeface="Calibri"/>
                          <a:sym typeface="Calibri"/>
                        </a:rPr>
                        <a:t>Recomendaciones frente acciones concretas debería desarrollar la siguiente administración</a:t>
                      </a:r>
                      <a:endParaRPr/>
                    </a:p>
                  </a:txBody>
                  <a:tcPr marL="137150" marR="137150" marT="137150" marB="137150"/>
                </a:tc>
                <a:extLst>
                  <a:ext uri="{0D108BD9-81ED-4DB2-BD59-A6C34878D82A}">
                    <a16:rowId xmlns:a16="http://schemas.microsoft.com/office/drawing/2014/main" val="10001"/>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sp>
        <p:nvSpPr>
          <p:cNvPr id="911" name="Google Shape;911;p45"/>
          <p:cNvSpPr txBox="1"/>
          <p:nvPr/>
        </p:nvSpPr>
        <p:spPr>
          <a:xfrm>
            <a:off x="887518" y="73171"/>
            <a:ext cx="1776307" cy="830997"/>
          </a:xfrm>
          <a:prstGeom prst="rect">
            <a:avLst/>
          </a:prstGeom>
          <a:solidFill>
            <a:srgbClr val="2F549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800"/>
              <a:buFont typeface="Calibri"/>
              <a:buNone/>
            </a:pPr>
            <a:r>
              <a:rPr lang="es-CO" sz="4800" b="1" i="0" u="none" strike="noStrike" cap="none">
                <a:solidFill>
                  <a:srgbClr val="FFFFFF"/>
                </a:solidFill>
                <a:latin typeface="Calibri"/>
                <a:ea typeface="Calibri"/>
                <a:cs typeface="Calibri"/>
                <a:sym typeface="Calibri"/>
              </a:rPr>
              <a:t>Fase 2</a:t>
            </a:r>
            <a:endParaRPr/>
          </a:p>
        </p:txBody>
      </p:sp>
      <p:pic>
        <p:nvPicPr>
          <p:cNvPr id="912" name="Google Shape;912;p45"/>
          <p:cNvPicPr preferRelativeResize="0"/>
          <p:nvPr/>
        </p:nvPicPr>
        <p:blipFill rotWithShape="1">
          <a:blip r:embed="rId3">
            <a:alphaModFix/>
          </a:blip>
          <a:srcRect l="38064" t="23366" r="39261" b="35414"/>
          <a:stretch/>
        </p:blipFill>
        <p:spPr>
          <a:xfrm>
            <a:off x="0" y="233043"/>
            <a:ext cx="1282959" cy="1308123"/>
          </a:xfrm>
          <a:prstGeom prst="rect">
            <a:avLst/>
          </a:prstGeom>
          <a:noFill/>
          <a:ln>
            <a:noFill/>
          </a:ln>
        </p:spPr>
      </p:pic>
      <p:grpSp>
        <p:nvGrpSpPr>
          <p:cNvPr id="913" name="Google Shape;913;p45"/>
          <p:cNvGrpSpPr/>
          <p:nvPr/>
        </p:nvGrpSpPr>
        <p:grpSpPr>
          <a:xfrm>
            <a:off x="10479372" y="0"/>
            <a:ext cx="1712628" cy="1015663"/>
            <a:chOff x="13226556" y="1171042"/>
            <a:chExt cx="1712628" cy="1015663"/>
          </a:xfrm>
        </p:grpSpPr>
        <p:sp>
          <p:nvSpPr>
            <p:cNvPr id="914" name="Google Shape;914;p45"/>
            <p:cNvSpPr/>
            <p:nvPr/>
          </p:nvSpPr>
          <p:spPr>
            <a:xfrm>
              <a:off x="13226556" y="1171042"/>
              <a:ext cx="1712628" cy="1015663"/>
            </a:xfrm>
            <a:prstGeom prst="rect">
              <a:avLst/>
            </a:prstGeom>
            <a:solidFill>
              <a:srgbClr val="0070C0"/>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aphicFrame>
          <p:nvGraphicFramePr>
            <p:cNvPr id="915" name="Google Shape;915;p45"/>
            <p:cNvGraphicFramePr/>
            <p:nvPr/>
          </p:nvGraphicFramePr>
          <p:xfrm>
            <a:off x="13351740" y="1212839"/>
            <a:ext cx="1587444" cy="857264"/>
          </p:xfrm>
          <a:graphic>
            <a:graphicData uri="http://schemas.openxmlformats.org/presentationml/2006/ole">
              <mc:AlternateContent xmlns:mc="http://schemas.openxmlformats.org/markup-compatibility/2006">
                <mc:Choice xmlns:v="urn:schemas-microsoft-com:vml" Requires="v">
                  <p:oleObj r:id="rId4" imgW="1587444" imgH="857264" progId="CorelDRAW.Graphic.10">
                    <p:embed/>
                  </p:oleObj>
                </mc:Choice>
                <mc:Fallback>
                  <p:oleObj r:id="rId4" imgW="1587444" imgH="857264" progId="CorelDRAW.Graphic.10">
                    <p:embed/>
                    <p:pic>
                      <p:nvPicPr>
                        <p:cNvPr id="915" name="Google Shape;915;p45"/>
                        <p:cNvPicPr preferRelativeResize="0"/>
                        <p:nvPr/>
                      </p:nvPicPr>
                      <p:blipFill rotWithShape="1">
                        <a:blip r:embed="rId5">
                          <a:alphaModFix/>
                        </a:blip>
                        <a:srcRect/>
                        <a:stretch/>
                      </p:blipFill>
                      <p:spPr>
                        <a:xfrm>
                          <a:off x="13351740" y="1212839"/>
                          <a:ext cx="1587444" cy="857264"/>
                        </a:xfrm>
                        <a:prstGeom prst="rect">
                          <a:avLst/>
                        </a:prstGeom>
                        <a:noFill/>
                        <a:ln>
                          <a:noFill/>
                        </a:ln>
                      </p:spPr>
                    </p:pic>
                  </p:oleObj>
                </mc:Fallback>
              </mc:AlternateContent>
            </a:graphicData>
          </a:graphic>
        </p:graphicFrame>
      </p:grpSp>
      <p:sp>
        <p:nvSpPr>
          <p:cNvPr id="916" name="Google Shape;916;p45"/>
          <p:cNvSpPr txBox="1"/>
          <p:nvPr/>
        </p:nvSpPr>
        <p:spPr>
          <a:xfrm>
            <a:off x="3055545" y="3251124"/>
            <a:ext cx="614730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Times New Roman"/>
              <a:buNone/>
            </a:pPr>
            <a:r>
              <a:rPr lang="es-CO" sz="1800" b="0" i="0" u="none" strike="noStrike" cap="none">
                <a:solidFill>
                  <a:srgbClr val="000000"/>
                </a:solidFill>
                <a:latin typeface="Times New Roman"/>
                <a:ea typeface="Times New Roman"/>
                <a:cs typeface="Times New Roman"/>
                <a:sym typeface="Times New Roman"/>
              </a:rPr>
              <a:t> </a:t>
            </a:r>
            <a:endParaRPr sz="1800" b="0" i="0" u="none" strike="noStrike" cap="none">
              <a:solidFill>
                <a:srgbClr val="000000"/>
              </a:solidFill>
              <a:latin typeface="Calibri"/>
              <a:ea typeface="Calibri"/>
              <a:cs typeface="Calibri"/>
              <a:sym typeface="Calibri"/>
            </a:endParaRPr>
          </a:p>
        </p:txBody>
      </p:sp>
      <p:sp>
        <p:nvSpPr>
          <p:cNvPr id="917" name="Google Shape;917;p45"/>
          <p:cNvSpPr txBox="1"/>
          <p:nvPr/>
        </p:nvSpPr>
        <p:spPr>
          <a:xfrm>
            <a:off x="2789009" y="236836"/>
            <a:ext cx="6910162" cy="55399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70C0"/>
              </a:buClr>
              <a:buSzPts val="3000"/>
              <a:buFont typeface="Avenir"/>
              <a:buNone/>
            </a:pPr>
            <a:r>
              <a:rPr lang="es-CO" sz="3000" b="0" i="0" u="none" strike="noStrike" cap="none">
                <a:solidFill>
                  <a:srgbClr val="0070C0"/>
                </a:solidFill>
                <a:latin typeface="Avenir"/>
                <a:ea typeface="Avenir"/>
                <a:cs typeface="Avenir"/>
                <a:sym typeface="Avenir"/>
              </a:rPr>
              <a:t>Análisis de desarrollos transversales </a:t>
            </a:r>
            <a:endParaRPr/>
          </a:p>
        </p:txBody>
      </p:sp>
      <p:sp>
        <p:nvSpPr>
          <p:cNvPr id="918" name="Google Shape;918;p45"/>
          <p:cNvSpPr txBox="1"/>
          <p:nvPr/>
        </p:nvSpPr>
        <p:spPr>
          <a:xfrm>
            <a:off x="2829537" y="668081"/>
            <a:ext cx="6103256" cy="36933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Calibri"/>
              <a:buNone/>
            </a:pPr>
            <a:r>
              <a:rPr lang="es-CO" sz="1800" b="1" i="0" u="none" strike="noStrike" cap="none">
                <a:solidFill>
                  <a:srgbClr val="000000"/>
                </a:solidFill>
                <a:latin typeface="Calibri"/>
                <a:ea typeface="Calibri"/>
                <a:cs typeface="Calibri"/>
                <a:sym typeface="Calibri"/>
              </a:rPr>
              <a:t>Gestión del COVID- 19</a:t>
            </a:r>
            <a:endParaRPr/>
          </a:p>
        </p:txBody>
      </p:sp>
      <p:graphicFrame>
        <p:nvGraphicFramePr>
          <p:cNvPr id="919" name="Google Shape;919;p45"/>
          <p:cNvGraphicFramePr/>
          <p:nvPr/>
        </p:nvGraphicFramePr>
        <p:xfrm>
          <a:off x="378951" y="1813132"/>
          <a:ext cx="11256450" cy="4648625"/>
        </p:xfrm>
        <a:graphic>
          <a:graphicData uri="http://schemas.openxmlformats.org/drawingml/2006/table">
            <a:tbl>
              <a:tblPr>
                <a:noFill/>
                <a:tableStyleId>{1A05E640-D450-4392-8F07-DB154D864792}</a:tableStyleId>
              </a:tblPr>
              <a:tblGrid>
                <a:gridCol w="3570200">
                  <a:extLst>
                    <a:ext uri="{9D8B030D-6E8A-4147-A177-3AD203B41FA5}">
                      <a16:colId xmlns:a16="http://schemas.microsoft.com/office/drawing/2014/main" val="20000"/>
                    </a:ext>
                  </a:extLst>
                </a:gridCol>
                <a:gridCol w="3747400">
                  <a:extLst>
                    <a:ext uri="{9D8B030D-6E8A-4147-A177-3AD203B41FA5}">
                      <a16:colId xmlns:a16="http://schemas.microsoft.com/office/drawing/2014/main" val="20001"/>
                    </a:ext>
                  </a:extLst>
                </a:gridCol>
                <a:gridCol w="3938850">
                  <a:extLst>
                    <a:ext uri="{9D8B030D-6E8A-4147-A177-3AD203B41FA5}">
                      <a16:colId xmlns:a16="http://schemas.microsoft.com/office/drawing/2014/main" val="20002"/>
                    </a:ext>
                  </a:extLst>
                </a:gridCol>
              </a:tblGrid>
              <a:tr h="648675">
                <a:tc>
                  <a:txBody>
                    <a:bodyPr/>
                    <a:lstStyle/>
                    <a:p>
                      <a:pPr marL="0" marR="0" lvl="0" indent="0" algn="ctr" rtl="0">
                        <a:spcBef>
                          <a:spcPts val="0"/>
                        </a:spcBef>
                        <a:spcAft>
                          <a:spcPts val="0"/>
                        </a:spcAft>
                        <a:buNone/>
                      </a:pPr>
                      <a:r>
                        <a:rPr lang="es-CO" sz="1600" b="1" u="none" strike="noStrike">
                          <a:solidFill>
                            <a:srgbClr val="7F7F7F"/>
                          </a:solidFill>
                          <a:latin typeface="Calibri"/>
                          <a:ea typeface="Calibri"/>
                          <a:cs typeface="Calibri"/>
                          <a:sym typeface="Calibri"/>
                        </a:rPr>
                        <a:t>¿Qué hizo?</a:t>
                      </a:r>
                      <a:endParaRPr sz="1600" b="1" i="0" u="none" strike="noStrike">
                        <a:solidFill>
                          <a:srgbClr val="7F7F7F"/>
                        </a:solidFill>
                        <a:latin typeface="Calibri"/>
                        <a:ea typeface="Calibri"/>
                        <a:cs typeface="Calibri"/>
                        <a:sym typeface="Calibri"/>
                      </a:endParaRPr>
                    </a:p>
                  </a:txBody>
                  <a:tcPr marL="137150" marR="137150" marT="137150" marB="137150" anchor="ctr">
                    <a:solidFill>
                      <a:srgbClr val="DDEAF6"/>
                    </a:solidFill>
                  </a:tcPr>
                </a:tc>
                <a:tc>
                  <a:txBody>
                    <a:bodyPr/>
                    <a:lstStyle/>
                    <a:p>
                      <a:pPr marL="0" marR="0" lvl="0" indent="0" algn="ctr" rtl="0">
                        <a:spcBef>
                          <a:spcPts val="0"/>
                        </a:spcBef>
                        <a:spcAft>
                          <a:spcPts val="0"/>
                        </a:spcAft>
                        <a:buNone/>
                      </a:pPr>
                      <a:r>
                        <a:rPr lang="es-CO" sz="1600" b="1" u="none" strike="noStrike">
                          <a:solidFill>
                            <a:srgbClr val="7F7F7F"/>
                          </a:solidFill>
                          <a:latin typeface="Calibri"/>
                          <a:ea typeface="Calibri"/>
                          <a:cs typeface="Calibri"/>
                          <a:sym typeface="Calibri"/>
                        </a:rPr>
                        <a:t>¿Cómo le afectó? </a:t>
                      </a:r>
                      <a:endParaRPr sz="1600" b="1" i="0" u="none" strike="noStrike">
                        <a:solidFill>
                          <a:srgbClr val="7F7F7F"/>
                        </a:solidFill>
                        <a:latin typeface="Calibri"/>
                        <a:ea typeface="Calibri"/>
                        <a:cs typeface="Calibri"/>
                        <a:sym typeface="Calibri"/>
                      </a:endParaRPr>
                    </a:p>
                  </a:txBody>
                  <a:tcPr marL="137150" marR="137150" marT="137150" marB="137150" anchor="ctr">
                    <a:solidFill>
                      <a:srgbClr val="DDEAF6"/>
                    </a:solidFill>
                  </a:tcPr>
                </a:tc>
                <a:tc>
                  <a:txBody>
                    <a:bodyPr/>
                    <a:lstStyle/>
                    <a:p>
                      <a:pPr marL="0" marR="0" lvl="0" indent="0" algn="ctr" rtl="0">
                        <a:spcBef>
                          <a:spcPts val="0"/>
                        </a:spcBef>
                        <a:spcAft>
                          <a:spcPts val="0"/>
                        </a:spcAft>
                        <a:buNone/>
                      </a:pPr>
                      <a:r>
                        <a:rPr lang="es-CO" sz="1600" b="1" u="none" strike="noStrike">
                          <a:solidFill>
                            <a:srgbClr val="7F7F7F"/>
                          </a:solidFill>
                          <a:latin typeface="Calibri"/>
                          <a:ea typeface="Calibri"/>
                          <a:cs typeface="Calibri"/>
                          <a:sym typeface="Calibri"/>
                        </a:rPr>
                        <a:t>¿Qué recomienda?</a:t>
                      </a:r>
                      <a:endParaRPr sz="1600" b="1" i="0" u="none" strike="noStrike">
                        <a:solidFill>
                          <a:srgbClr val="7F7F7F"/>
                        </a:solidFill>
                        <a:latin typeface="Calibri"/>
                        <a:ea typeface="Calibri"/>
                        <a:cs typeface="Calibri"/>
                        <a:sym typeface="Calibri"/>
                      </a:endParaRPr>
                    </a:p>
                  </a:txBody>
                  <a:tcPr marL="137150" marR="137150" marT="137150" marB="137150" anchor="ctr">
                    <a:solidFill>
                      <a:srgbClr val="DDEAF6"/>
                    </a:solidFill>
                  </a:tcPr>
                </a:tc>
                <a:extLst>
                  <a:ext uri="{0D108BD9-81ED-4DB2-BD59-A6C34878D82A}">
                    <a16:rowId xmlns:a16="http://schemas.microsoft.com/office/drawing/2014/main" val="10000"/>
                  </a:ext>
                </a:extLst>
              </a:tr>
              <a:tr h="3999950">
                <a:tc>
                  <a:txBody>
                    <a:bodyPr/>
                    <a:lstStyle/>
                    <a:p>
                      <a:pPr marL="285750" marR="0" lvl="0" indent="-285750" algn="just" rtl="0">
                        <a:lnSpc>
                          <a:spcPct val="100000"/>
                        </a:lnSpc>
                        <a:spcBef>
                          <a:spcPts val="0"/>
                        </a:spcBef>
                        <a:spcAft>
                          <a:spcPts val="0"/>
                        </a:spcAft>
                        <a:buClr>
                          <a:schemeClr val="dk1"/>
                        </a:buClr>
                        <a:buSzPts val="1600"/>
                        <a:buFont typeface="Arial"/>
                        <a:buChar char="•"/>
                      </a:pPr>
                      <a:r>
                        <a:rPr lang="es-CO" sz="1600" b="0" i="0" u="none" strike="noStrike">
                          <a:solidFill>
                            <a:schemeClr val="dk1"/>
                          </a:solidFill>
                          <a:latin typeface="Calibri"/>
                          <a:ea typeface="Calibri"/>
                          <a:cs typeface="Calibri"/>
                          <a:sym typeface="Calibri"/>
                        </a:rPr>
                        <a:t>Acciones para niños, niñas, adolescentes y jóvenes que priorizó durante la pandemia</a:t>
                      </a:r>
                      <a:endParaRPr/>
                    </a:p>
                    <a:p>
                      <a:pPr marL="285750" marR="0" lvl="0" indent="-184150" algn="just" rtl="0">
                        <a:lnSpc>
                          <a:spcPct val="100000"/>
                        </a:lnSpc>
                        <a:spcBef>
                          <a:spcPts val="0"/>
                        </a:spcBef>
                        <a:spcAft>
                          <a:spcPts val="0"/>
                        </a:spcAft>
                        <a:buClr>
                          <a:schemeClr val="dk1"/>
                        </a:buClr>
                        <a:buSzPts val="1600"/>
                        <a:buFont typeface="Arial"/>
                        <a:buNone/>
                      </a:pPr>
                      <a:endParaRPr sz="1600" b="0" i="0" u="none" strike="noStrike">
                        <a:solidFill>
                          <a:schemeClr val="dk1"/>
                        </a:solidFill>
                        <a:latin typeface="Calibri"/>
                        <a:ea typeface="Calibri"/>
                        <a:cs typeface="Calibri"/>
                        <a:sym typeface="Calibri"/>
                      </a:endParaRPr>
                    </a:p>
                    <a:p>
                      <a:pPr marL="285750" marR="0" lvl="0" indent="-285750" algn="just" rtl="0">
                        <a:lnSpc>
                          <a:spcPct val="100000"/>
                        </a:lnSpc>
                        <a:spcBef>
                          <a:spcPts val="0"/>
                        </a:spcBef>
                        <a:spcAft>
                          <a:spcPts val="0"/>
                        </a:spcAft>
                        <a:buClr>
                          <a:schemeClr val="dk1"/>
                        </a:buClr>
                        <a:buSzPts val="1600"/>
                        <a:buFont typeface="Arial"/>
                        <a:buChar char="•"/>
                      </a:pPr>
                      <a:r>
                        <a:rPr lang="es-CO" sz="1600" b="0" i="0" u="none" strike="noStrike">
                          <a:solidFill>
                            <a:schemeClr val="dk1"/>
                          </a:solidFill>
                          <a:latin typeface="Calibri"/>
                          <a:ea typeface="Calibri"/>
                          <a:cs typeface="Calibri"/>
                          <a:sym typeface="Calibri"/>
                        </a:rPr>
                        <a:t>Mencione que acciones o programas tuvo que adaptar </a:t>
                      </a:r>
                      <a:endParaRPr sz="1600" b="0" i="0" u="none" strike="noStrike">
                        <a:solidFill>
                          <a:srgbClr val="000000"/>
                        </a:solidFill>
                        <a:latin typeface="Calibri"/>
                        <a:ea typeface="Calibri"/>
                        <a:cs typeface="Calibri"/>
                        <a:sym typeface="Calibri"/>
                      </a:endParaRPr>
                    </a:p>
                    <a:p>
                      <a:pPr marL="0" marR="0" lvl="0" indent="0" algn="just" rtl="0">
                        <a:spcBef>
                          <a:spcPts val="0"/>
                        </a:spcBef>
                        <a:spcAft>
                          <a:spcPts val="0"/>
                        </a:spcAft>
                        <a:buNone/>
                      </a:pPr>
                      <a:endParaRPr sz="1600" b="0" i="0" u="none" strike="noStrike">
                        <a:solidFill>
                          <a:srgbClr val="000000"/>
                        </a:solidFill>
                        <a:latin typeface="Calibri"/>
                        <a:ea typeface="Calibri"/>
                        <a:cs typeface="Calibri"/>
                        <a:sym typeface="Calibri"/>
                      </a:endParaRPr>
                    </a:p>
                  </a:txBody>
                  <a:tcPr marL="137150" marR="137150" marT="137150" marB="137150"/>
                </a:tc>
                <a:tc>
                  <a:txBody>
                    <a:bodyPr/>
                    <a:lstStyle/>
                    <a:p>
                      <a:pPr marL="285750" marR="0" lvl="0" indent="-285750" algn="just" rtl="0">
                        <a:spcBef>
                          <a:spcPts val="0"/>
                        </a:spcBef>
                        <a:spcAft>
                          <a:spcPts val="0"/>
                        </a:spcAft>
                        <a:buClr>
                          <a:srgbClr val="000000"/>
                        </a:buClr>
                        <a:buSzPts val="1600"/>
                        <a:buFont typeface="Arial"/>
                        <a:buChar char="•"/>
                      </a:pPr>
                      <a:r>
                        <a:rPr lang="es-CO" sz="1600" b="0" i="0" u="none" strike="noStrike">
                          <a:solidFill>
                            <a:srgbClr val="000000"/>
                          </a:solidFill>
                          <a:latin typeface="Calibri"/>
                          <a:ea typeface="Calibri"/>
                          <a:cs typeface="Calibri"/>
                          <a:sym typeface="Calibri"/>
                        </a:rPr>
                        <a:t>Acciones o programas que se vieron afectados y/o tuvieron que suspenderse</a:t>
                      </a:r>
                      <a:endParaRPr/>
                    </a:p>
                    <a:p>
                      <a:pPr marL="285750" marR="0" lvl="0" indent="-184150" algn="just" rtl="0">
                        <a:spcBef>
                          <a:spcPts val="0"/>
                        </a:spcBef>
                        <a:spcAft>
                          <a:spcPts val="0"/>
                        </a:spcAft>
                        <a:buClr>
                          <a:schemeClr val="dk1"/>
                        </a:buClr>
                        <a:buSzPts val="1600"/>
                        <a:buFont typeface="Arial"/>
                        <a:buNone/>
                      </a:pPr>
                      <a:endParaRPr sz="1600" b="0" i="0" u="none" strike="noStrike">
                        <a:solidFill>
                          <a:srgbClr val="000000"/>
                        </a:solidFill>
                        <a:latin typeface="Calibri"/>
                        <a:ea typeface="Calibri"/>
                        <a:cs typeface="Calibri"/>
                        <a:sym typeface="Calibri"/>
                      </a:endParaRPr>
                    </a:p>
                    <a:p>
                      <a:pPr marL="285750" marR="0" lvl="0" indent="-285750" algn="just" rtl="0">
                        <a:spcBef>
                          <a:spcPts val="0"/>
                        </a:spcBef>
                        <a:spcAft>
                          <a:spcPts val="0"/>
                        </a:spcAft>
                        <a:buClr>
                          <a:srgbClr val="000000"/>
                        </a:buClr>
                        <a:buSzPts val="1600"/>
                        <a:buFont typeface="Arial"/>
                        <a:buChar char="•"/>
                      </a:pPr>
                      <a:r>
                        <a:rPr lang="es-CO" sz="1600" b="0" i="0" u="none" strike="noStrike">
                          <a:solidFill>
                            <a:srgbClr val="000000"/>
                          </a:solidFill>
                          <a:latin typeface="Calibri"/>
                          <a:ea typeface="Calibri"/>
                          <a:cs typeface="Calibri"/>
                          <a:sym typeface="Calibri"/>
                        </a:rPr>
                        <a:t>Indicadores sociales que se vieron afectados (positiva o negativamente) por la pandemia</a:t>
                      </a:r>
                      <a:endParaRPr/>
                    </a:p>
                    <a:p>
                      <a:pPr marL="285750" marR="0" lvl="0" indent="-184150" algn="just" rtl="0">
                        <a:spcBef>
                          <a:spcPts val="0"/>
                        </a:spcBef>
                        <a:spcAft>
                          <a:spcPts val="0"/>
                        </a:spcAft>
                        <a:buClr>
                          <a:schemeClr val="dk1"/>
                        </a:buClr>
                        <a:buSzPts val="1600"/>
                        <a:buFont typeface="Arial"/>
                        <a:buNone/>
                      </a:pPr>
                      <a:endParaRPr sz="1600" b="0" i="0" u="none" strike="noStrike">
                        <a:solidFill>
                          <a:srgbClr val="000000"/>
                        </a:solidFill>
                        <a:latin typeface="Calibri"/>
                        <a:ea typeface="Calibri"/>
                        <a:cs typeface="Calibri"/>
                        <a:sym typeface="Calibri"/>
                      </a:endParaRPr>
                    </a:p>
                    <a:p>
                      <a:pPr marL="285750" marR="0" lvl="0" indent="-285750" algn="just" rtl="0">
                        <a:spcBef>
                          <a:spcPts val="0"/>
                        </a:spcBef>
                        <a:spcAft>
                          <a:spcPts val="0"/>
                        </a:spcAft>
                        <a:buClr>
                          <a:srgbClr val="000000"/>
                        </a:buClr>
                        <a:buSzPts val="1600"/>
                        <a:buFont typeface="Arial"/>
                        <a:buChar char="•"/>
                      </a:pPr>
                      <a:r>
                        <a:rPr lang="es-CO" sz="1600" b="0" i="0" u="none" strike="noStrike">
                          <a:solidFill>
                            <a:srgbClr val="000000"/>
                          </a:solidFill>
                          <a:latin typeface="Calibri"/>
                          <a:ea typeface="Calibri"/>
                          <a:cs typeface="Calibri"/>
                          <a:sym typeface="Calibri"/>
                        </a:rPr>
                        <a:t>Afectación en el cumplimiento del Plan de Desarrollo Territorial, dadas estas circunstancias</a:t>
                      </a:r>
                      <a:endParaRPr sz="1600">
                        <a:latin typeface="Calibri"/>
                        <a:ea typeface="Calibri"/>
                        <a:cs typeface="Calibri"/>
                        <a:sym typeface="Calibri"/>
                      </a:endParaRPr>
                    </a:p>
                    <a:p>
                      <a:pPr marL="0" marR="0" lvl="0" indent="0" algn="just" rtl="0">
                        <a:spcBef>
                          <a:spcPts val="0"/>
                        </a:spcBef>
                        <a:spcAft>
                          <a:spcPts val="0"/>
                        </a:spcAft>
                        <a:buClr>
                          <a:schemeClr val="dk1"/>
                        </a:buClr>
                        <a:buSzPts val="1600"/>
                        <a:buFont typeface="Arial"/>
                        <a:buNone/>
                      </a:pPr>
                      <a:br>
                        <a:rPr lang="es-CO" sz="1600" u="none" strike="noStrike">
                          <a:latin typeface="Calibri"/>
                          <a:ea typeface="Calibri"/>
                          <a:cs typeface="Calibri"/>
                          <a:sym typeface="Calibri"/>
                        </a:rPr>
                      </a:br>
                      <a:br>
                        <a:rPr lang="es-CO" sz="1600" u="none" strike="noStrike">
                          <a:latin typeface="Calibri"/>
                          <a:ea typeface="Calibri"/>
                          <a:cs typeface="Calibri"/>
                          <a:sym typeface="Calibri"/>
                        </a:rPr>
                      </a:br>
                      <a:br>
                        <a:rPr lang="es-CO" sz="1600" u="none" strike="noStrike">
                          <a:latin typeface="Calibri"/>
                          <a:ea typeface="Calibri"/>
                          <a:cs typeface="Calibri"/>
                          <a:sym typeface="Calibri"/>
                        </a:rPr>
                      </a:br>
                      <a:endParaRPr sz="1600" b="0" i="0" u="none" strike="noStrike">
                        <a:solidFill>
                          <a:srgbClr val="000000"/>
                        </a:solidFill>
                        <a:latin typeface="Calibri"/>
                        <a:ea typeface="Calibri"/>
                        <a:cs typeface="Calibri"/>
                        <a:sym typeface="Calibri"/>
                      </a:endParaRPr>
                    </a:p>
                  </a:txBody>
                  <a:tcPr marL="137150" marR="137150" marT="137150" marB="137150"/>
                </a:tc>
                <a:tc>
                  <a:txBody>
                    <a:bodyPr/>
                    <a:lstStyle/>
                    <a:p>
                      <a:pPr marL="285750" marR="0" lvl="0" indent="-285750" algn="just" rtl="0">
                        <a:spcBef>
                          <a:spcPts val="0"/>
                        </a:spcBef>
                        <a:spcAft>
                          <a:spcPts val="0"/>
                        </a:spcAft>
                        <a:buClr>
                          <a:schemeClr val="dk1"/>
                        </a:buClr>
                        <a:buSzPts val="1600"/>
                        <a:buFont typeface="Arial"/>
                        <a:buChar char="•"/>
                      </a:pPr>
                      <a:r>
                        <a:rPr lang="es-CO" sz="1600" u="none" strike="noStrike">
                          <a:latin typeface="Calibri"/>
                          <a:ea typeface="Calibri"/>
                          <a:cs typeface="Calibri"/>
                          <a:sym typeface="Calibri"/>
                        </a:rPr>
                        <a:t>Recomendaciones frente acciones concretas debería desarrollar la siguiente administración.</a:t>
                      </a:r>
                      <a:endParaRPr/>
                    </a:p>
                  </a:txBody>
                  <a:tcPr marL="137150" marR="137150" marT="137150" marB="137150"/>
                </a:tc>
                <a:extLst>
                  <a:ext uri="{0D108BD9-81ED-4DB2-BD59-A6C34878D82A}">
                    <a16:rowId xmlns:a16="http://schemas.microsoft.com/office/drawing/2014/main" val="10001"/>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Google Shape;925;p46"/>
          <p:cNvSpPr txBox="1"/>
          <p:nvPr/>
        </p:nvSpPr>
        <p:spPr>
          <a:xfrm>
            <a:off x="887518" y="73171"/>
            <a:ext cx="1776307" cy="830997"/>
          </a:xfrm>
          <a:prstGeom prst="rect">
            <a:avLst/>
          </a:prstGeom>
          <a:solidFill>
            <a:srgbClr val="2F549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800"/>
              <a:buFont typeface="Calibri"/>
              <a:buNone/>
            </a:pPr>
            <a:r>
              <a:rPr lang="es-CO" sz="4800" b="1" i="0" u="none" strike="noStrike" cap="none">
                <a:solidFill>
                  <a:srgbClr val="FFFFFF"/>
                </a:solidFill>
                <a:latin typeface="Calibri"/>
                <a:ea typeface="Calibri"/>
                <a:cs typeface="Calibri"/>
                <a:sym typeface="Calibri"/>
              </a:rPr>
              <a:t>Fase 2</a:t>
            </a:r>
            <a:endParaRPr/>
          </a:p>
        </p:txBody>
      </p:sp>
      <p:pic>
        <p:nvPicPr>
          <p:cNvPr id="926" name="Google Shape;926;p46"/>
          <p:cNvPicPr preferRelativeResize="0"/>
          <p:nvPr/>
        </p:nvPicPr>
        <p:blipFill rotWithShape="1">
          <a:blip r:embed="rId3">
            <a:alphaModFix/>
          </a:blip>
          <a:srcRect l="38064" t="23366" r="39261" b="35414"/>
          <a:stretch/>
        </p:blipFill>
        <p:spPr>
          <a:xfrm>
            <a:off x="0" y="233043"/>
            <a:ext cx="1282959" cy="1308123"/>
          </a:xfrm>
          <a:prstGeom prst="rect">
            <a:avLst/>
          </a:prstGeom>
          <a:noFill/>
          <a:ln>
            <a:noFill/>
          </a:ln>
        </p:spPr>
      </p:pic>
      <p:grpSp>
        <p:nvGrpSpPr>
          <p:cNvPr id="927" name="Google Shape;927;p46"/>
          <p:cNvGrpSpPr/>
          <p:nvPr/>
        </p:nvGrpSpPr>
        <p:grpSpPr>
          <a:xfrm>
            <a:off x="10479372" y="0"/>
            <a:ext cx="1712628" cy="1015663"/>
            <a:chOff x="13226556" y="1171042"/>
            <a:chExt cx="1712628" cy="1015663"/>
          </a:xfrm>
        </p:grpSpPr>
        <p:sp>
          <p:nvSpPr>
            <p:cNvPr id="928" name="Google Shape;928;p46"/>
            <p:cNvSpPr/>
            <p:nvPr/>
          </p:nvSpPr>
          <p:spPr>
            <a:xfrm>
              <a:off x="13226556" y="1171042"/>
              <a:ext cx="1712628" cy="1015663"/>
            </a:xfrm>
            <a:prstGeom prst="rect">
              <a:avLst/>
            </a:prstGeom>
            <a:solidFill>
              <a:srgbClr val="0070C0"/>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aphicFrame>
          <p:nvGraphicFramePr>
            <p:cNvPr id="929" name="Google Shape;929;p46"/>
            <p:cNvGraphicFramePr/>
            <p:nvPr/>
          </p:nvGraphicFramePr>
          <p:xfrm>
            <a:off x="13351740" y="1212839"/>
            <a:ext cx="1587444" cy="857264"/>
          </p:xfrm>
          <a:graphic>
            <a:graphicData uri="http://schemas.openxmlformats.org/presentationml/2006/ole">
              <mc:AlternateContent xmlns:mc="http://schemas.openxmlformats.org/markup-compatibility/2006">
                <mc:Choice xmlns:v="urn:schemas-microsoft-com:vml" Requires="v">
                  <p:oleObj r:id="rId4" imgW="1587444" imgH="857264" progId="CorelDRAW.Graphic.10">
                    <p:embed/>
                  </p:oleObj>
                </mc:Choice>
                <mc:Fallback>
                  <p:oleObj r:id="rId4" imgW="1587444" imgH="857264" progId="CorelDRAW.Graphic.10">
                    <p:embed/>
                    <p:pic>
                      <p:nvPicPr>
                        <p:cNvPr id="929" name="Google Shape;929;p46"/>
                        <p:cNvPicPr preferRelativeResize="0"/>
                        <p:nvPr/>
                      </p:nvPicPr>
                      <p:blipFill rotWithShape="1">
                        <a:blip r:embed="rId5">
                          <a:alphaModFix/>
                        </a:blip>
                        <a:srcRect/>
                        <a:stretch/>
                      </p:blipFill>
                      <p:spPr>
                        <a:xfrm>
                          <a:off x="13351740" y="1212839"/>
                          <a:ext cx="1587444" cy="857264"/>
                        </a:xfrm>
                        <a:prstGeom prst="rect">
                          <a:avLst/>
                        </a:prstGeom>
                        <a:noFill/>
                        <a:ln>
                          <a:noFill/>
                        </a:ln>
                      </p:spPr>
                    </p:pic>
                  </p:oleObj>
                </mc:Fallback>
              </mc:AlternateContent>
            </a:graphicData>
          </a:graphic>
        </p:graphicFrame>
      </p:grpSp>
      <p:sp>
        <p:nvSpPr>
          <p:cNvPr id="930" name="Google Shape;930;p46"/>
          <p:cNvSpPr txBox="1"/>
          <p:nvPr/>
        </p:nvSpPr>
        <p:spPr>
          <a:xfrm>
            <a:off x="3055545" y="3251124"/>
            <a:ext cx="614730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Times New Roman"/>
              <a:buNone/>
            </a:pPr>
            <a:r>
              <a:rPr lang="es-CO" sz="1800" b="0" i="0" u="none" strike="noStrike" cap="none">
                <a:solidFill>
                  <a:srgbClr val="000000"/>
                </a:solidFill>
                <a:latin typeface="Times New Roman"/>
                <a:ea typeface="Times New Roman"/>
                <a:cs typeface="Times New Roman"/>
                <a:sym typeface="Times New Roman"/>
              </a:rPr>
              <a:t> </a:t>
            </a:r>
            <a:endParaRPr sz="1800" b="0" i="0" u="none" strike="noStrike" cap="none">
              <a:solidFill>
                <a:srgbClr val="000000"/>
              </a:solidFill>
              <a:latin typeface="Calibri"/>
              <a:ea typeface="Calibri"/>
              <a:cs typeface="Calibri"/>
              <a:sym typeface="Calibri"/>
            </a:endParaRPr>
          </a:p>
        </p:txBody>
      </p:sp>
      <p:sp>
        <p:nvSpPr>
          <p:cNvPr id="931" name="Google Shape;931;p46"/>
          <p:cNvSpPr txBox="1"/>
          <p:nvPr/>
        </p:nvSpPr>
        <p:spPr>
          <a:xfrm>
            <a:off x="2789009" y="236836"/>
            <a:ext cx="6910162" cy="55399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70C0"/>
              </a:buClr>
              <a:buSzPts val="3000"/>
              <a:buFont typeface="Avenir"/>
              <a:buNone/>
            </a:pPr>
            <a:r>
              <a:rPr lang="es-CO" sz="3000" b="0" i="0" u="none" strike="noStrike" cap="none">
                <a:solidFill>
                  <a:srgbClr val="0070C0"/>
                </a:solidFill>
                <a:latin typeface="Avenir"/>
                <a:ea typeface="Avenir"/>
                <a:cs typeface="Avenir"/>
                <a:sym typeface="Avenir"/>
              </a:rPr>
              <a:t>Análisis de desarrollos transversales </a:t>
            </a:r>
            <a:endParaRPr/>
          </a:p>
        </p:txBody>
      </p:sp>
      <p:sp>
        <p:nvSpPr>
          <p:cNvPr id="932" name="Google Shape;932;p46"/>
          <p:cNvSpPr txBox="1"/>
          <p:nvPr/>
        </p:nvSpPr>
        <p:spPr>
          <a:xfrm>
            <a:off x="2829537" y="668081"/>
            <a:ext cx="6103256" cy="36933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Calibri"/>
              <a:buNone/>
            </a:pPr>
            <a:r>
              <a:rPr lang="es-CO" sz="1800" b="1" i="0" u="none" strike="noStrike" cap="none">
                <a:solidFill>
                  <a:srgbClr val="000000"/>
                </a:solidFill>
                <a:latin typeface="Calibri"/>
                <a:ea typeface="Calibri"/>
                <a:cs typeface="Calibri"/>
                <a:sym typeface="Calibri"/>
              </a:rPr>
              <a:t>Desarrollo de iniciativas PDET</a:t>
            </a:r>
            <a:endParaRPr sz="1800" b="1" i="0" u="none" strike="noStrike" cap="none">
              <a:solidFill>
                <a:srgbClr val="000000"/>
              </a:solidFill>
              <a:latin typeface="Calibri"/>
              <a:ea typeface="Calibri"/>
              <a:cs typeface="Calibri"/>
              <a:sym typeface="Calibri"/>
            </a:endParaRPr>
          </a:p>
        </p:txBody>
      </p:sp>
      <p:graphicFrame>
        <p:nvGraphicFramePr>
          <p:cNvPr id="933" name="Google Shape;933;p46"/>
          <p:cNvGraphicFramePr/>
          <p:nvPr/>
        </p:nvGraphicFramePr>
        <p:xfrm>
          <a:off x="378951" y="1813132"/>
          <a:ext cx="11256450" cy="4648625"/>
        </p:xfrm>
        <a:graphic>
          <a:graphicData uri="http://schemas.openxmlformats.org/drawingml/2006/table">
            <a:tbl>
              <a:tblPr>
                <a:noFill/>
                <a:tableStyleId>{1A05E640-D450-4392-8F07-DB154D864792}</a:tableStyleId>
              </a:tblPr>
              <a:tblGrid>
                <a:gridCol w="3570200">
                  <a:extLst>
                    <a:ext uri="{9D8B030D-6E8A-4147-A177-3AD203B41FA5}">
                      <a16:colId xmlns:a16="http://schemas.microsoft.com/office/drawing/2014/main" val="20000"/>
                    </a:ext>
                  </a:extLst>
                </a:gridCol>
                <a:gridCol w="3747400">
                  <a:extLst>
                    <a:ext uri="{9D8B030D-6E8A-4147-A177-3AD203B41FA5}">
                      <a16:colId xmlns:a16="http://schemas.microsoft.com/office/drawing/2014/main" val="20001"/>
                    </a:ext>
                  </a:extLst>
                </a:gridCol>
                <a:gridCol w="3938850">
                  <a:extLst>
                    <a:ext uri="{9D8B030D-6E8A-4147-A177-3AD203B41FA5}">
                      <a16:colId xmlns:a16="http://schemas.microsoft.com/office/drawing/2014/main" val="20002"/>
                    </a:ext>
                  </a:extLst>
                </a:gridCol>
              </a:tblGrid>
              <a:tr h="648675">
                <a:tc>
                  <a:txBody>
                    <a:bodyPr/>
                    <a:lstStyle/>
                    <a:p>
                      <a:pPr marL="0" marR="0" lvl="0" indent="0" algn="ctr" rtl="0">
                        <a:spcBef>
                          <a:spcPts val="0"/>
                        </a:spcBef>
                        <a:spcAft>
                          <a:spcPts val="0"/>
                        </a:spcAft>
                        <a:buNone/>
                      </a:pPr>
                      <a:r>
                        <a:rPr lang="es-CO" sz="1600" b="1" u="none" strike="noStrike">
                          <a:solidFill>
                            <a:srgbClr val="7F7F7F"/>
                          </a:solidFill>
                          <a:latin typeface="Calibri"/>
                          <a:ea typeface="Calibri"/>
                          <a:cs typeface="Calibri"/>
                          <a:sym typeface="Calibri"/>
                        </a:rPr>
                        <a:t>¿Qué hizo?</a:t>
                      </a:r>
                      <a:endParaRPr sz="1600" b="1" i="0" u="none" strike="noStrike">
                        <a:solidFill>
                          <a:srgbClr val="7F7F7F"/>
                        </a:solidFill>
                        <a:latin typeface="Calibri"/>
                        <a:ea typeface="Calibri"/>
                        <a:cs typeface="Calibri"/>
                        <a:sym typeface="Calibri"/>
                      </a:endParaRPr>
                    </a:p>
                  </a:txBody>
                  <a:tcPr marL="137150" marR="137150" marT="137150" marB="137150" anchor="ctr">
                    <a:solidFill>
                      <a:srgbClr val="DDEAF6"/>
                    </a:solidFill>
                  </a:tcPr>
                </a:tc>
                <a:tc>
                  <a:txBody>
                    <a:bodyPr/>
                    <a:lstStyle/>
                    <a:p>
                      <a:pPr marL="0" marR="0" lvl="0" indent="0" algn="ctr" rtl="0">
                        <a:spcBef>
                          <a:spcPts val="0"/>
                        </a:spcBef>
                        <a:spcAft>
                          <a:spcPts val="0"/>
                        </a:spcAft>
                        <a:buNone/>
                      </a:pPr>
                      <a:r>
                        <a:rPr lang="es-CO" sz="1600" b="1" u="none" strike="noStrike">
                          <a:solidFill>
                            <a:srgbClr val="7F7F7F"/>
                          </a:solidFill>
                          <a:latin typeface="Calibri"/>
                          <a:ea typeface="Calibri"/>
                          <a:cs typeface="Calibri"/>
                          <a:sym typeface="Calibri"/>
                        </a:rPr>
                        <a:t>¿Qué dejó de hacer y por qué?</a:t>
                      </a:r>
                      <a:endParaRPr sz="1600" b="1" i="0" u="none" strike="noStrike">
                        <a:solidFill>
                          <a:srgbClr val="7F7F7F"/>
                        </a:solidFill>
                        <a:latin typeface="Calibri"/>
                        <a:ea typeface="Calibri"/>
                        <a:cs typeface="Calibri"/>
                        <a:sym typeface="Calibri"/>
                      </a:endParaRPr>
                    </a:p>
                  </a:txBody>
                  <a:tcPr marL="137150" marR="137150" marT="137150" marB="137150" anchor="ctr">
                    <a:solidFill>
                      <a:srgbClr val="DDEAF6"/>
                    </a:solidFill>
                  </a:tcPr>
                </a:tc>
                <a:tc>
                  <a:txBody>
                    <a:bodyPr/>
                    <a:lstStyle/>
                    <a:p>
                      <a:pPr marL="0" marR="0" lvl="0" indent="0" algn="ctr" rtl="0">
                        <a:spcBef>
                          <a:spcPts val="0"/>
                        </a:spcBef>
                        <a:spcAft>
                          <a:spcPts val="0"/>
                        </a:spcAft>
                        <a:buNone/>
                      </a:pPr>
                      <a:r>
                        <a:rPr lang="es-CO" sz="1600" b="1" u="none" strike="noStrike">
                          <a:solidFill>
                            <a:srgbClr val="7F7F7F"/>
                          </a:solidFill>
                          <a:latin typeface="Calibri"/>
                          <a:ea typeface="Calibri"/>
                          <a:cs typeface="Calibri"/>
                          <a:sym typeface="Calibri"/>
                        </a:rPr>
                        <a:t>¿Qué recomienda?</a:t>
                      </a:r>
                      <a:endParaRPr sz="1600" b="1" i="0" u="none" strike="noStrike">
                        <a:solidFill>
                          <a:srgbClr val="7F7F7F"/>
                        </a:solidFill>
                        <a:latin typeface="Calibri"/>
                        <a:ea typeface="Calibri"/>
                        <a:cs typeface="Calibri"/>
                        <a:sym typeface="Calibri"/>
                      </a:endParaRPr>
                    </a:p>
                  </a:txBody>
                  <a:tcPr marL="137150" marR="137150" marT="137150" marB="137150" anchor="ctr">
                    <a:solidFill>
                      <a:srgbClr val="DDEAF6"/>
                    </a:solidFill>
                  </a:tcPr>
                </a:tc>
                <a:extLst>
                  <a:ext uri="{0D108BD9-81ED-4DB2-BD59-A6C34878D82A}">
                    <a16:rowId xmlns:a16="http://schemas.microsoft.com/office/drawing/2014/main" val="10000"/>
                  </a:ext>
                </a:extLst>
              </a:tr>
              <a:tr h="3999950">
                <a:tc>
                  <a:txBody>
                    <a:bodyPr/>
                    <a:lstStyle/>
                    <a:p>
                      <a:pPr marL="285750" marR="0" lvl="0" indent="-285750" algn="just" rtl="0">
                        <a:lnSpc>
                          <a:spcPct val="100000"/>
                        </a:lnSpc>
                        <a:spcBef>
                          <a:spcPts val="0"/>
                        </a:spcBef>
                        <a:spcAft>
                          <a:spcPts val="0"/>
                        </a:spcAft>
                        <a:buClr>
                          <a:schemeClr val="dk1"/>
                        </a:buClr>
                        <a:buSzPts val="1600"/>
                        <a:buFont typeface="Arial"/>
                        <a:buChar char="•"/>
                      </a:pPr>
                      <a:r>
                        <a:rPr lang="es-CO" sz="1600" b="0" i="0" u="none" strike="noStrike">
                          <a:solidFill>
                            <a:schemeClr val="dk1"/>
                          </a:solidFill>
                          <a:latin typeface="Calibri"/>
                          <a:ea typeface="Calibri"/>
                          <a:cs typeface="Calibri"/>
                          <a:sym typeface="Calibri"/>
                        </a:rPr>
                        <a:t>Mencione cuales iniciativas dirigidas a niñas, niños, adolescentes y jóvenes exclusivas quedaron en los planes de acción de los pilares de salud rural, educación rural y primera infancia, derecho a la alimentación, y reconciliación, convivencia y paz.</a:t>
                      </a:r>
                      <a:endParaRPr/>
                    </a:p>
                    <a:p>
                      <a:pPr marL="285750" marR="0" lvl="0" indent="-184150" algn="just" rtl="0">
                        <a:lnSpc>
                          <a:spcPct val="100000"/>
                        </a:lnSpc>
                        <a:spcBef>
                          <a:spcPts val="0"/>
                        </a:spcBef>
                        <a:spcAft>
                          <a:spcPts val="0"/>
                        </a:spcAft>
                        <a:buClr>
                          <a:schemeClr val="dk1"/>
                        </a:buClr>
                        <a:buSzPts val="1600"/>
                        <a:buFont typeface="Arial"/>
                        <a:buNone/>
                      </a:pPr>
                      <a:endParaRPr sz="1600" b="0" i="0" u="none" strike="noStrike">
                        <a:solidFill>
                          <a:schemeClr val="dk1"/>
                        </a:solidFill>
                        <a:latin typeface="Calibri"/>
                        <a:ea typeface="Calibri"/>
                        <a:cs typeface="Calibri"/>
                        <a:sym typeface="Calibri"/>
                      </a:endParaRPr>
                    </a:p>
                    <a:p>
                      <a:pPr marL="285750" marR="0" lvl="0" indent="-285750" algn="just" rtl="0">
                        <a:lnSpc>
                          <a:spcPct val="100000"/>
                        </a:lnSpc>
                        <a:spcBef>
                          <a:spcPts val="0"/>
                        </a:spcBef>
                        <a:spcAft>
                          <a:spcPts val="0"/>
                        </a:spcAft>
                        <a:buClr>
                          <a:schemeClr val="dk1"/>
                        </a:buClr>
                        <a:buSzPts val="1600"/>
                        <a:buFont typeface="Arial"/>
                        <a:buChar char="•"/>
                      </a:pPr>
                      <a:r>
                        <a:rPr lang="es-CO" sz="1600" b="0" i="0" u="none" strike="noStrike">
                          <a:solidFill>
                            <a:schemeClr val="dk1"/>
                          </a:solidFill>
                          <a:latin typeface="Calibri"/>
                          <a:ea typeface="Calibri"/>
                          <a:cs typeface="Calibri"/>
                          <a:sym typeface="Calibri"/>
                        </a:rPr>
                        <a:t>Nivel de avance de estas iniciativas. </a:t>
                      </a:r>
                      <a:endParaRPr sz="1600" b="0" i="0" u="none" strike="noStrike">
                        <a:solidFill>
                          <a:srgbClr val="000000"/>
                        </a:solidFill>
                        <a:latin typeface="Calibri"/>
                        <a:ea typeface="Calibri"/>
                        <a:cs typeface="Calibri"/>
                        <a:sym typeface="Calibri"/>
                      </a:endParaRPr>
                    </a:p>
                  </a:txBody>
                  <a:tcPr marL="137150" marR="137150" marT="137150" marB="137150"/>
                </a:tc>
                <a:tc>
                  <a:txBody>
                    <a:bodyPr/>
                    <a:lstStyle/>
                    <a:p>
                      <a:pPr marL="285750" marR="0" lvl="0" indent="-285750" algn="just" rtl="0">
                        <a:spcBef>
                          <a:spcPts val="0"/>
                        </a:spcBef>
                        <a:spcAft>
                          <a:spcPts val="0"/>
                        </a:spcAft>
                        <a:buClr>
                          <a:schemeClr val="dk1"/>
                        </a:buClr>
                        <a:buSzPts val="1600"/>
                        <a:buFont typeface="Arial"/>
                        <a:buChar char="•"/>
                      </a:pPr>
                      <a:r>
                        <a:rPr lang="es-CO" sz="1600" b="0" i="0" u="none" strike="noStrike">
                          <a:solidFill>
                            <a:schemeClr val="dk1"/>
                          </a:solidFill>
                          <a:latin typeface="Calibri"/>
                          <a:ea typeface="Calibri"/>
                          <a:cs typeface="Calibri"/>
                          <a:sym typeface="Calibri"/>
                        </a:rPr>
                        <a:t>Dificultades que se han presentado o que alertas podría darle al próximo gobierno sobre la implementación. </a:t>
                      </a:r>
                      <a:br>
                        <a:rPr lang="es-CO" sz="1600" b="0" i="0" u="none" strike="noStrike">
                          <a:solidFill>
                            <a:schemeClr val="dk1"/>
                          </a:solidFill>
                          <a:latin typeface="Calibri"/>
                          <a:ea typeface="Calibri"/>
                          <a:cs typeface="Calibri"/>
                          <a:sym typeface="Calibri"/>
                        </a:rPr>
                      </a:br>
                      <a:br>
                        <a:rPr lang="es-CO" sz="1600" b="0" i="0" u="none" strike="noStrike">
                          <a:solidFill>
                            <a:schemeClr val="dk1"/>
                          </a:solidFill>
                          <a:latin typeface="Calibri"/>
                          <a:ea typeface="Calibri"/>
                          <a:cs typeface="Calibri"/>
                          <a:sym typeface="Calibri"/>
                        </a:rPr>
                      </a:br>
                      <a:br>
                        <a:rPr lang="es-CO" sz="1600" b="0" i="0" u="none" strike="noStrike">
                          <a:solidFill>
                            <a:schemeClr val="dk1"/>
                          </a:solidFill>
                          <a:latin typeface="Calibri"/>
                          <a:ea typeface="Calibri"/>
                          <a:cs typeface="Calibri"/>
                          <a:sym typeface="Calibri"/>
                        </a:rPr>
                      </a:br>
                      <a:endParaRPr sz="1600" b="0" i="0" u="none" strike="noStrike">
                        <a:solidFill>
                          <a:schemeClr val="dk1"/>
                        </a:solidFill>
                        <a:latin typeface="Calibri"/>
                        <a:ea typeface="Calibri"/>
                        <a:cs typeface="Calibri"/>
                        <a:sym typeface="Calibri"/>
                      </a:endParaRPr>
                    </a:p>
                  </a:txBody>
                  <a:tcPr marL="137150" marR="137150" marT="137150" marB="137150"/>
                </a:tc>
                <a:tc>
                  <a:txBody>
                    <a:bodyPr/>
                    <a:lstStyle/>
                    <a:p>
                      <a:pPr marL="285750" marR="0" lvl="0" indent="-285750" algn="just" rtl="0">
                        <a:spcBef>
                          <a:spcPts val="0"/>
                        </a:spcBef>
                        <a:spcAft>
                          <a:spcPts val="0"/>
                        </a:spcAft>
                        <a:buClr>
                          <a:schemeClr val="dk1"/>
                        </a:buClr>
                        <a:buSzPts val="1600"/>
                        <a:buFont typeface="Arial"/>
                        <a:buChar char="•"/>
                      </a:pPr>
                      <a:r>
                        <a:rPr lang="es-CO" sz="1600" u="none" strike="noStrike">
                          <a:latin typeface="Calibri"/>
                          <a:ea typeface="Calibri"/>
                          <a:cs typeface="Calibri"/>
                          <a:sym typeface="Calibri"/>
                        </a:rPr>
                        <a:t>Recomendaciones frente acciones concretas debería desarrollar la siguiente administración.</a:t>
                      </a:r>
                      <a:endParaRPr/>
                    </a:p>
                  </a:txBody>
                  <a:tcPr marL="137150" marR="137150" marT="137150" marB="137150"/>
                </a:tc>
                <a:extLst>
                  <a:ext uri="{0D108BD9-81ED-4DB2-BD59-A6C34878D82A}">
                    <a16:rowId xmlns:a16="http://schemas.microsoft.com/office/drawing/2014/main" val="10001"/>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39" name="Google Shape;939;p47"/>
          <p:cNvSpPr txBox="1"/>
          <p:nvPr/>
        </p:nvSpPr>
        <p:spPr>
          <a:xfrm>
            <a:off x="887518" y="73171"/>
            <a:ext cx="1776307" cy="830997"/>
          </a:xfrm>
          <a:prstGeom prst="rect">
            <a:avLst/>
          </a:prstGeom>
          <a:solidFill>
            <a:srgbClr val="2F549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800"/>
              <a:buFont typeface="Calibri"/>
              <a:buNone/>
            </a:pPr>
            <a:r>
              <a:rPr lang="es-CO" sz="4800" b="1" i="0" u="none" strike="noStrike" cap="none">
                <a:solidFill>
                  <a:srgbClr val="FFFFFF"/>
                </a:solidFill>
                <a:latin typeface="Calibri"/>
                <a:ea typeface="Calibri"/>
                <a:cs typeface="Calibri"/>
                <a:sym typeface="Calibri"/>
              </a:rPr>
              <a:t>Fase 2</a:t>
            </a:r>
            <a:endParaRPr/>
          </a:p>
        </p:txBody>
      </p:sp>
      <p:sp>
        <p:nvSpPr>
          <p:cNvPr id="940" name="Google Shape;940;p47"/>
          <p:cNvSpPr txBox="1"/>
          <p:nvPr/>
        </p:nvSpPr>
        <p:spPr>
          <a:xfrm>
            <a:off x="2773617" y="285784"/>
            <a:ext cx="7595962" cy="5232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70C0"/>
              </a:buClr>
              <a:buSzPts val="2800"/>
              <a:buFont typeface="Avenir"/>
              <a:buNone/>
            </a:pPr>
            <a:r>
              <a:rPr lang="es-CO" sz="2800" b="0" i="0" u="none" strike="noStrike" cap="none">
                <a:solidFill>
                  <a:srgbClr val="0070C0"/>
                </a:solidFill>
                <a:latin typeface="Avenir"/>
                <a:ea typeface="Avenir"/>
                <a:cs typeface="Avenir"/>
                <a:sym typeface="Avenir"/>
              </a:rPr>
              <a:t>Informe de gestión</a:t>
            </a:r>
            <a:endParaRPr sz="2800" b="0" i="0" u="none" strike="noStrike" cap="none">
              <a:solidFill>
                <a:srgbClr val="0070C0"/>
              </a:solidFill>
              <a:latin typeface="Avenir"/>
              <a:ea typeface="Avenir"/>
              <a:cs typeface="Avenir"/>
              <a:sym typeface="Avenir"/>
            </a:endParaRPr>
          </a:p>
        </p:txBody>
      </p:sp>
      <p:pic>
        <p:nvPicPr>
          <p:cNvPr id="941" name="Google Shape;941;p47"/>
          <p:cNvPicPr preferRelativeResize="0"/>
          <p:nvPr/>
        </p:nvPicPr>
        <p:blipFill rotWithShape="1">
          <a:blip r:embed="rId3">
            <a:alphaModFix/>
          </a:blip>
          <a:srcRect l="38064" t="23366" r="39261" b="35414"/>
          <a:stretch/>
        </p:blipFill>
        <p:spPr>
          <a:xfrm>
            <a:off x="0" y="233043"/>
            <a:ext cx="1282959" cy="1308123"/>
          </a:xfrm>
          <a:prstGeom prst="rect">
            <a:avLst/>
          </a:prstGeom>
          <a:noFill/>
          <a:ln>
            <a:noFill/>
          </a:ln>
        </p:spPr>
      </p:pic>
      <p:grpSp>
        <p:nvGrpSpPr>
          <p:cNvPr id="942" name="Google Shape;942;p47"/>
          <p:cNvGrpSpPr/>
          <p:nvPr/>
        </p:nvGrpSpPr>
        <p:grpSpPr>
          <a:xfrm>
            <a:off x="10479372" y="0"/>
            <a:ext cx="1712628" cy="1015663"/>
            <a:chOff x="13226556" y="1171042"/>
            <a:chExt cx="1712628" cy="1015663"/>
          </a:xfrm>
        </p:grpSpPr>
        <p:sp>
          <p:nvSpPr>
            <p:cNvPr id="943" name="Google Shape;943;p47"/>
            <p:cNvSpPr/>
            <p:nvPr/>
          </p:nvSpPr>
          <p:spPr>
            <a:xfrm>
              <a:off x="13226556" y="1171042"/>
              <a:ext cx="1712628" cy="1015663"/>
            </a:xfrm>
            <a:prstGeom prst="rect">
              <a:avLst/>
            </a:prstGeom>
            <a:solidFill>
              <a:srgbClr val="0070C0"/>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aphicFrame>
          <p:nvGraphicFramePr>
            <p:cNvPr id="944" name="Google Shape;944;p47"/>
            <p:cNvGraphicFramePr/>
            <p:nvPr/>
          </p:nvGraphicFramePr>
          <p:xfrm>
            <a:off x="13351740" y="1212839"/>
            <a:ext cx="1587444" cy="857264"/>
          </p:xfrm>
          <a:graphic>
            <a:graphicData uri="http://schemas.openxmlformats.org/presentationml/2006/ole">
              <mc:AlternateContent xmlns:mc="http://schemas.openxmlformats.org/markup-compatibility/2006">
                <mc:Choice xmlns:v="urn:schemas-microsoft-com:vml" Requires="v">
                  <p:oleObj r:id="rId4" imgW="1587444" imgH="857264" progId="CorelDRAW.Graphic.10">
                    <p:embed/>
                  </p:oleObj>
                </mc:Choice>
                <mc:Fallback>
                  <p:oleObj r:id="rId4" imgW="1587444" imgH="857264" progId="CorelDRAW.Graphic.10">
                    <p:embed/>
                    <p:pic>
                      <p:nvPicPr>
                        <p:cNvPr id="944" name="Google Shape;944;p47"/>
                        <p:cNvPicPr preferRelativeResize="0"/>
                        <p:nvPr/>
                      </p:nvPicPr>
                      <p:blipFill rotWithShape="1">
                        <a:blip r:embed="rId5">
                          <a:alphaModFix/>
                        </a:blip>
                        <a:srcRect/>
                        <a:stretch/>
                      </p:blipFill>
                      <p:spPr>
                        <a:xfrm>
                          <a:off x="13351740" y="1212839"/>
                          <a:ext cx="1587444" cy="857264"/>
                        </a:xfrm>
                        <a:prstGeom prst="rect">
                          <a:avLst/>
                        </a:prstGeom>
                        <a:noFill/>
                        <a:ln>
                          <a:noFill/>
                        </a:ln>
                      </p:spPr>
                    </p:pic>
                  </p:oleObj>
                </mc:Fallback>
              </mc:AlternateContent>
            </a:graphicData>
          </a:graphic>
        </p:graphicFrame>
      </p:grpSp>
      <p:sp>
        <p:nvSpPr>
          <p:cNvPr id="945" name="Google Shape;945;p47"/>
          <p:cNvSpPr txBox="1"/>
          <p:nvPr/>
        </p:nvSpPr>
        <p:spPr>
          <a:xfrm rot="-5400000">
            <a:off x="-438877" y="3331841"/>
            <a:ext cx="1559856"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s-CO" sz="1800" b="0" i="0" u="none" strike="noStrike" cap="none">
                <a:solidFill>
                  <a:srgbClr val="000000"/>
                </a:solidFill>
                <a:latin typeface="Calibri"/>
                <a:ea typeface="Calibri"/>
                <a:cs typeface="Calibri"/>
                <a:sym typeface="Calibri"/>
              </a:rPr>
              <a:t>Introducción </a:t>
            </a:r>
            <a:endParaRPr sz="1800" b="0" i="0" u="none" strike="noStrike" cap="none">
              <a:solidFill>
                <a:srgbClr val="000000"/>
              </a:solidFill>
              <a:latin typeface="Calibri"/>
              <a:ea typeface="Calibri"/>
              <a:cs typeface="Calibri"/>
              <a:sym typeface="Calibri"/>
            </a:endParaRPr>
          </a:p>
        </p:txBody>
      </p:sp>
      <p:sp>
        <p:nvSpPr>
          <p:cNvPr id="946" name="Google Shape;946;p47"/>
          <p:cNvSpPr txBox="1"/>
          <p:nvPr/>
        </p:nvSpPr>
        <p:spPr>
          <a:xfrm>
            <a:off x="2021479" y="2130934"/>
            <a:ext cx="1484768"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Calibri"/>
              <a:buNone/>
            </a:pPr>
            <a:r>
              <a:rPr lang="es-CO" sz="1200" b="0" i="0" u="none" strike="noStrike" cap="none">
                <a:solidFill>
                  <a:srgbClr val="000000"/>
                </a:solidFill>
                <a:latin typeface="Calibri"/>
                <a:ea typeface="Calibri"/>
                <a:cs typeface="Calibri"/>
                <a:sym typeface="Calibri"/>
              </a:rPr>
              <a:t>Fases del proceso de Rendición Pública de Cuentas. </a:t>
            </a:r>
            <a:endParaRPr sz="1200" b="0" i="0" u="none" strike="noStrike" cap="none">
              <a:solidFill>
                <a:srgbClr val="000000"/>
              </a:solidFill>
              <a:latin typeface="Calibri"/>
              <a:ea typeface="Calibri"/>
              <a:cs typeface="Calibri"/>
              <a:sym typeface="Calibri"/>
            </a:endParaRPr>
          </a:p>
        </p:txBody>
      </p:sp>
      <p:sp>
        <p:nvSpPr>
          <p:cNvPr id="947" name="Google Shape;947;p47"/>
          <p:cNvSpPr txBox="1"/>
          <p:nvPr/>
        </p:nvSpPr>
        <p:spPr>
          <a:xfrm>
            <a:off x="2015682" y="3888258"/>
            <a:ext cx="1490565"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Calibri"/>
              <a:buNone/>
            </a:pPr>
            <a:r>
              <a:rPr lang="es-CO" sz="1200" b="0" i="0" u="none" strike="noStrike" cap="none">
                <a:solidFill>
                  <a:srgbClr val="000000"/>
                </a:solidFill>
                <a:latin typeface="Calibri"/>
                <a:ea typeface="Calibri"/>
                <a:cs typeface="Calibri"/>
                <a:sym typeface="Calibri"/>
              </a:rPr>
              <a:t>Buenas Prácticas identificadas en la gestión de los derechos de la niñez, la Adolescencia y la Juventud.</a:t>
            </a:r>
            <a:endParaRPr sz="1200" b="0" i="0" u="none" strike="noStrike" cap="none">
              <a:solidFill>
                <a:srgbClr val="000000"/>
              </a:solidFill>
              <a:latin typeface="Calibri"/>
              <a:ea typeface="Calibri"/>
              <a:cs typeface="Calibri"/>
              <a:sym typeface="Calibri"/>
            </a:endParaRPr>
          </a:p>
        </p:txBody>
      </p:sp>
      <p:sp>
        <p:nvSpPr>
          <p:cNvPr id="948" name="Google Shape;948;p47"/>
          <p:cNvSpPr txBox="1"/>
          <p:nvPr/>
        </p:nvSpPr>
        <p:spPr>
          <a:xfrm>
            <a:off x="897864" y="4355122"/>
            <a:ext cx="1231270"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s-CO" sz="1600" b="1" i="0" u="none" strike="noStrike" cap="none">
                <a:solidFill>
                  <a:srgbClr val="000000"/>
                </a:solidFill>
                <a:latin typeface="Calibri"/>
                <a:ea typeface="Calibri"/>
                <a:cs typeface="Calibri"/>
                <a:sym typeface="Calibri"/>
              </a:rPr>
              <a:t>Capítulo 2: </a:t>
            </a:r>
            <a:endParaRPr sz="1600" b="1" i="0" u="none" strike="noStrike" cap="none">
              <a:solidFill>
                <a:srgbClr val="000000"/>
              </a:solidFill>
              <a:latin typeface="Calibri"/>
              <a:ea typeface="Calibri"/>
              <a:cs typeface="Calibri"/>
              <a:sym typeface="Calibri"/>
            </a:endParaRPr>
          </a:p>
        </p:txBody>
      </p:sp>
      <p:sp>
        <p:nvSpPr>
          <p:cNvPr id="949" name="Google Shape;949;p47"/>
          <p:cNvSpPr txBox="1"/>
          <p:nvPr/>
        </p:nvSpPr>
        <p:spPr>
          <a:xfrm>
            <a:off x="887518" y="2166213"/>
            <a:ext cx="1128164"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s-CO" sz="1600" b="1" i="0" u="none" strike="noStrike" cap="none">
                <a:solidFill>
                  <a:srgbClr val="000000"/>
                </a:solidFill>
                <a:latin typeface="Calibri"/>
                <a:ea typeface="Calibri"/>
                <a:cs typeface="Calibri"/>
                <a:sym typeface="Calibri"/>
              </a:rPr>
              <a:t>Capítulo 1: </a:t>
            </a:r>
            <a:endParaRPr sz="1600" b="1" i="0" u="none" strike="noStrike" cap="none">
              <a:solidFill>
                <a:srgbClr val="000000"/>
              </a:solidFill>
              <a:latin typeface="Calibri"/>
              <a:ea typeface="Calibri"/>
              <a:cs typeface="Calibri"/>
              <a:sym typeface="Calibri"/>
            </a:endParaRPr>
          </a:p>
        </p:txBody>
      </p:sp>
      <p:sp>
        <p:nvSpPr>
          <p:cNvPr id="950" name="Google Shape;950;p47"/>
          <p:cNvSpPr txBox="1"/>
          <p:nvPr/>
        </p:nvSpPr>
        <p:spPr>
          <a:xfrm>
            <a:off x="2005336" y="5309197"/>
            <a:ext cx="1578166"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Calibri"/>
              <a:buNone/>
            </a:pPr>
            <a:r>
              <a:rPr lang="es-CO" sz="1200" b="0" i="0" u="none" strike="noStrike" cap="none">
                <a:solidFill>
                  <a:srgbClr val="000000"/>
                </a:solidFill>
                <a:latin typeface="Calibri"/>
                <a:ea typeface="Calibri"/>
                <a:cs typeface="Calibri"/>
                <a:sym typeface="Calibri"/>
              </a:rPr>
              <a:t>Plan de Mejoramiento </a:t>
            </a:r>
            <a:endParaRPr sz="1200" b="0" i="0" u="none" strike="noStrike" cap="none">
              <a:solidFill>
                <a:srgbClr val="000000"/>
              </a:solidFill>
              <a:latin typeface="Calibri"/>
              <a:ea typeface="Calibri"/>
              <a:cs typeface="Calibri"/>
              <a:sym typeface="Calibri"/>
            </a:endParaRPr>
          </a:p>
        </p:txBody>
      </p:sp>
      <p:sp>
        <p:nvSpPr>
          <p:cNvPr id="951" name="Google Shape;951;p47"/>
          <p:cNvSpPr txBox="1"/>
          <p:nvPr/>
        </p:nvSpPr>
        <p:spPr>
          <a:xfrm>
            <a:off x="887518" y="5252632"/>
            <a:ext cx="1117818"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s-CO" sz="1600" b="1" i="0" u="none" strike="noStrike" cap="none">
                <a:solidFill>
                  <a:srgbClr val="000000"/>
                </a:solidFill>
                <a:latin typeface="Calibri"/>
                <a:ea typeface="Calibri"/>
                <a:cs typeface="Calibri"/>
                <a:sym typeface="Calibri"/>
              </a:rPr>
              <a:t>Capítulo 3: </a:t>
            </a:r>
            <a:endParaRPr sz="1600" b="1" i="0" u="none" strike="noStrike" cap="none">
              <a:solidFill>
                <a:srgbClr val="000000"/>
              </a:solidFill>
              <a:latin typeface="Calibri"/>
              <a:ea typeface="Calibri"/>
              <a:cs typeface="Calibri"/>
              <a:sym typeface="Calibri"/>
            </a:endParaRPr>
          </a:p>
        </p:txBody>
      </p:sp>
      <p:sp>
        <p:nvSpPr>
          <p:cNvPr id="952" name="Google Shape;952;p47"/>
          <p:cNvSpPr txBox="1"/>
          <p:nvPr/>
        </p:nvSpPr>
        <p:spPr>
          <a:xfrm>
            <a:off x="3946694" y="1205112"/>
            <a:ext cx="1712627" cy="430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Calibri"/>
              <a:buNone/>
            </a:pPr>
            <a:r>
              <a:rPr lang="es-CO" sz="1100" b="1" i="0" u="none" strike="noStrike" cap="none">
                <a:solidFill>
                  <a:srgbClr val="000000"/>
                </a:solidFill>
                <a:latin typeface="Calibri"/>
                <a:ea typeface="Calibri"/>
                <a:cs typeface="Calibri"/>
                <a:sym typeface="Calibri"/>
              </a:rPr>
              <a:t>1.1.Fase de Sensibilización y Alistamiento </a:t>
            </a:r>
            <a:endParaRPr sz="1100" b="1" i="0" u="none" strike="noStrike" cap="none">
              <a:solidFill>
                <a:srgbClr val="000000"/>
              </a:solidFill>
              <a:latin typeface="Calibri"/>
              <a:ea typeface="Calibri"/>
              <a:cs typeface="Calibri"/>
              <a:sym typeface="Calibri"/>
            </a:endParaRPr>
          </a:p>
        </p:txBody>
      </p:sp>
      <p:sp>
        <p:nvSpPr>
          <p:cNvPr id="953" name="Google Shape;953;p47"/>
          <p:cNvSpPr txBox="1"/>
          <p:nvPr/>
        </p:nvSpPr>
        <p:spPr>
          <a:xfrm>
            <a:off x="5932629" y="1194433"/>
            <a:ext cx="1798383" cy="430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Calibri"/>
              <a:buNone/>
            </a:pPr>
            <a:r>
              <a:rPr lang="es-CO" sz="1100" b="1" i="0" u="none" strike="noStrike" cap="none">
                <a:solidFill>
                  <a:srgbClr val="000000"/>
                </a:solidFill>
                <a:latin typeface="Calibri"/>
                <a:ea typeface="Calibri"/>
                <a:cs typeface="Calibri"/>
                <a:sym typeface="Calibri"/>
              </a:rPr>
              <a:t>1.2 Generación y Análisis de Información  </a:t>
            </a:r>
            <a:endParaRPr sz="1100" b="1" i="0" u="none" strike="noStrike" cap="none">
              <a:solidFill>
                <a:srgbClr val="000000"/>
              </a:solidFill>
              <a:latin typeface="Calibri"/>
              <a:ea typeface="Calibri"/>
              <a:cs typeface="Calibri"/>
              <a:sym typeface="Calibri"/>
            </a:endParaRPr>
          </a:p>
        </p:txBody>
      </p:sp>
      <p:sp>
        <p:nvSpPr>
          <p:cNvPr id="954" name="Google Shape;954;p47"/>
          <p:cNvSpPr txBox="1"/>
          <p:nvPr/>
        </p:nvSpPr>
        <p:spPr>
          <a:xfrm>
            <a:off x="7887661" y="1163523"/>
            <a:ext cx="2082436" cy="6001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Calibri"/>
              <a:buNone/>
            </a:pPr>
            <a:r>
              <a:rPr lang="es-CO" sz="1100" b="1" i="0" u="none" strike="noStrike" cap="none">
                <a:solidFill>
                  <a:srgbClr val="000000"/>
                </a:solidFill>
                <a:latin typeface="Calibri"/>
                <a:ea typeface="Calibri"/>
                <a:cs typeface="Calibri"/>
                <a:sym typeface="Calibri"/>
              </a:rPr>
              <a:t>1.3 Fase de Encuentros Estratégicos de Diálogo y Audiencia Pública Participativa </a:t>
            </a:r>
            <a:endParaRPr sz="1100" b="0" i="0" u="none" strike="noStrike" cap="none">
              <a:solidFill>
                <a:srgbClr val="000000"/>
              </a:solidFill>
              <a:latin typeface="Calibri"/>
              <a:ea typeface="Calibri"/>
              <a:cs typeface="Calibri"/>
              <a:sym typeface="Calibri"/>
            </a:endParaRPr>
          </a:p>
        </p:txBody>
      </p:sp>
      <p:sp>
        <p:nvSpPr>
          <p:cNvPr id="955" name="Google Shape;955;p47"/>
          <p:cNvSpPr txBox="1"/>
          <p:nvPr/>
        </p:nvSpPr>
        <p:spPr>
          <a:xfrm>
            <a:off x="10122664" y="1188836"/>
            <a:ext cx="1606838" cy="430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Calibri"/>
              <a:buNone/>
            </a:pPr>
            <a:r>
              <a:rPr lang="es-CO" sz="1100" b="1" i="0" u="none" strike="noStrike" cap="none">
                <a:solidFill>
                  <a:srgbClr val="000000"/>
                </a:solidFill>
                <a:latin typeface="Calibri"/>
                <a:ea typeface="Calibri"/>
                <a:cs typeface="Calibri"/>
                <a:sym typeface="Calibri"/>
              </a:rPr>
              <a:t>1.4 Fase de seguimiento y retroalimentación </a:t>
            </a:r>
            <a:endParaRPr sz="1100" b="0" i="0" u="none" strike="noStrike" cap="none">
              <a:solidFill>
                <a:srgbClr val="000000"/>
              </a:solidFill>
              <a:latin typeface="Calibri"/>
              <a:ea typeface="Calibri"/>
              <a:cs typeface="Calibri"/>
              <a:sym typeface="Calibri"/>
            </a:endParaRPr>
          </a:p>
        </p:txBody>
      </p:sp>
      <p:sp>
        <p:nvSpPr>
          <p:cNvPr id="956" name="Google Shape;956;p47"/>
          <p:cNvSpPr/>
          <p:nvPr/>
        </p:nvSpPr>
        <p:spPr>
          <a:xfrm>
            <a:off x="5933310" y="2198971"/>
            <a:ext cx="1902815" cy="1413153"/>
          </a:xfrm>
          <a:prstGeom prst="roundRect">
            <a:avLst>
              <a:gd name="adj" fmla="val 16667"/>
            </a:avLst>
          </a:prstGeom>
          <a:solidFill>
            <a:schemeClr val="lt1"/>
          </a:solidFill>
          <a:ln w="12700" cap="flat" cmpd="sng">
            <a:solidFill>
              <a:schemeClr val="accent3"/>
            </a:solidFill>
            <a:prstDash val="dash"/>
            <a:miter lim="800000"/>
            <a:headEnd type="none" w="sm" len="sm"/>
            <a:tailEnd type="none" w="sm" len="sm"/>
          </a:ln>
        </p:spPr>
        <p:txBody>
          <a:bodyPr spcFirstLastPara="1" wrap="square" lIns="91425" tIns="45700" rIns="91425" bIns="45700" anchor="t" anchorCtr="0">
            <a:spAutoFit/>
          </a:bodyPr>
          <a:lstStyle/>
          <a:p>
            <a:pPr marL="228600" marR="0" lvl="0" indent="-228600" algn="ctr" rtl="0">
              <a:lnSpc>
                <a:spcPct val="100000"/>
              </a:lnSpc>
              <a:spcBef>
                <a:spcPts val="0"/>
              </a:spcBef>
              <a:spcAft>
                <a:spcPts val="0"/>
              </a:spcAft>
              <a:buClr>
                <a:srgbClr val="000000"/>
              </a:buClr>
              <a:buSzPts val="1100"/>
              <a:buFont typeface="Calibri"/>
              <a:buAutoNum type="arabicPeriod"/>
            </a:pPr>
            <a:r>
              <a:rPr lang="es-CO" sz="1100" b="0" i="0" u="none" strike="noStrike" cap="none">
                <a:solidFill>
                  <a:srgbClr val="000000"/>
                </a:solidFill>
                <a:latin typeface="Calibri"/>
                <a:ea typeface="Calibri"/>
                <a:cs typeface="Calibri"/>
                <a:sym typeface="Calibri"/>
              </a:rPr>
              <a:t>Garantía de los derechos y las realizaciones </a:t>
            </a:r>
            <a:endParaRPr/>
          </a:p>
          <a:p>
            <a:pPr marL="228600" marR="0" lvl="0" indent="-228600" algn="ctr" rtl="0">
              <a:lnSpc>
                <a:spcPct val="100000"/>
              </a:lnSpc>
              <a:spcBef>
                <a:spcPts val="0"/>
              </a:spcBef>
              <a:spcAft>
                <a:spcPts val="0"/>
              </a:spcAft>
              <a:buClr>
                <a:srgbClr val="000000"/>
              </a:buClr>
              <a:buSzPts val="1100"/>
              <a:buFont typeface="Calibri"/>
              <a:buAutoNum type="arabicPeriod"/>
            </a:pPr>
            <a:r>
              <a:rPr lang="es-CO" sz="1100" b="0" i="0" u="none" strike="noStrike" cap="none">
                <a:solidFill>
                  <a:srgbClr val="000000"/>
                </a:solidFill>
                <a:latin typeface="Calibri"/>
                <a:ea typeface="Calibri"/>
                <a:cs typeface="Calibri"/>
                <a:sym typeface="Calibri"/>
              </a:rPr>
              <a:t>Gasto Público </a:t>
            </a:r>
            <a:endParaRPr/>
          </a:p>
          <a:p>
            <a:pPr marL="228600" marR="0" lvl="0" indent="-228600" algn="ctr" rtl="0">
              <a:lnSpc>
                <a:spcPct val="100000"/>
              </a:lnSpc>
              <a:spcBef>
                <a:spcPts val="0"/>
              </a:spcBef>
              <a:spcAft>
                <a:spcPts val="0"/>
              </a:spcAft>
              <a:buClr>
                <a:srgbClr val="000000"/>
              </a:buClr>
              <a:buSzPts val="1100"/>
              <a:buFont typeface="Calibri"/>
              <a:buAutoNum type="arabicPeriod"/>
            </a:pPr>
            <a:r>
              <a:rPr lang="es-CO" sz="1100" b="0" i="0" u="none" strike="noStrike" cap="none">
                <a:solidFill>
                  <a:srgbClr val="000000"/>
                </a:solidFill>
                <a:latin typeface="Calibri"/>
                <a:ea typeface="Calibri"/>
                <a:cs typeface="Calibri"/>
                <a:sym typeface="Calibri"/>
              </a:rPr>
              <a:t>Gobernanza </a:t>
            </a:r>
            <a:endParaRPr sz="1100" b="0" i="0" u="none" strike="noStrike" cap="none">
              <a:solidFill>
                <a:srgbClr val="000000"/>
              </a:solidFill>
              <a:latin typeface="Calibri"/>
              <a:ea typeface="Calibri"/>
              <a:cs typeface="Calibri"/>
              <a:sym typeface="Calibri"/>
            </a:endParaRPr>
          </a:p>
          <a:p>
            <a:pPr marL="228600" marR="0" lvl="0" indent="-228600" algn="ctr" rtl="0">
              <a:lnSpc>
                <a:spcPct val="100000"/>
              </a:lnSpc>
              <a:spcBef>
                <a:spcPts val="0"/>
              </a:spcBef>
              <a:spcAft>
                <a:spcPts val="0"/>
              </a:spcAft>
              <a:buClr>
                <a:srgbClr val="000000"/>
              </a:buClr>
              <a:buSzPts val="1100"/>
              <a:buFont typeface="Calibri"/>
              <a:buAutoNum type="arabicPeriod"/>
            </a:pPr>
            <a:r>
              <a:rPr lang="es-CO" sz="1100" b="0" i="0" u="none" strike="noStrike" cap="none">
                <a:solidFill>
                  <a:srgbClr val="000000"/>
                </a:solidFill>
                <a:latin typeface="Calibri"/>
                <a:ea typeface="Calibri"/>
                <a:cs typeface="Calibri"/>
                <a:sym typeface="Calibri"/>
              </a:rPr>
              <a:t>Desarrollos Transversales</a:t>
            </a:r>
            <a:endParaRPr/>
          </a:p>
        </p:txBody>
      </p:sp>
      <p:grpSp>
        <p:nvGrpSpPr>
          <p:cNvPr id="957" name="Google Shape;957;p47"/>
          <p:cNvGrpSpPr/>
          <p:nvPr/>
        </p:nvGrpSpPr>
        <p:grpSpPr>
          <a:xfrm>
            <a:off x="4626321" y="2029143"/>
            <a:ext cx="6418907" cy="1174"/>
            <a:chOff x="4626321" y="1802814"/>
            <a:chExt cx="6418907" cy="1174"/>
          </a:xfrm>
        </p:grpSpPr>
        <p:cxnSp>
          <p:nvCxnSpPr>
            <p:cNvPr id="958" name="Google Shape;958;p47"/>
            <p:cNvCxnSpPr/>
            <p:nvPr/>
          </p:nvCxnSpPr>
          <p:spPr>
            <a:xfrm>
              <a:off x="4626321" y="1802814"/>
              <a:ext cx="2257716" cy="0"/>
            </a:xfrm>
            <a:prstGeom prst="straightConnector1">
              <a:avLst/>
            </a:prstGeom>
            <a:noFill/>
            <a:ln w="9525" cap="flat" cmpd="sng">
              <a:solidFill>
                <a:srgbClr val="D8D8D8"/>
              </a:solidFill>
              <a:prstDash val="lgDashDot"/>
              <a:miter lim="800000"/>
              <a:headEnd type="oval" w="med" len="med"/>
              <a:tailEnd type="oval" w="med" len="med"/>
            </a:ln>
          </p:spPr>
        </p:cxnSp>
        <p:cxnSp>
          <p:nvCxnSpPr>
            <p:cNvPr id="959" name="Google Shape;959;p47"/>
            <p:cNvCxnSpPr/>
            <p:nvPr/>
          </p:nvCxnSpPr>
          <p:spPr>
            <a:xfrm>
              <a:off x="6884037" y="1802814"/>
              <a:ext cx="2044842" cy="0"/>
            </a:xfrm>
            <a:prstGeom prst="straightConnector1">
              <a:avLst/>
            </a:prstGeom>
            <a:noFill/>
            <a:ln w="9525" cap="flat" cmpd="sng">
              <a:solidFill>
                <a:srgbClr val="D8D8D8"/>
              </a:solidFill>
              <a:prstDash val="lgDashDot"/>
              <a:miter lim="800000"/>
              <a:headEnd type="oval" w="med" len="med"/>
              <a:tailEnd type="oval" w="med" len="med"/>
            </a:ln>
          </p:spPr>
        </p:cxnSp>
        <p:cxnSp>
          <p:nvCxnSpPr>
            <p:cNvPr id="960" name="Google Shape;960;p47"/>
            <p:cNvCxnSpPr/>
            <p:nvPr/>
          </p:nvCxnSpPr>
          <p:spPr>
            <a:xfrm rot="10800000" flipH="1">
              <a:off x="8928879" y="1802814"/>
              <a:ext cx="2116349" cy="1174"/>
            </a:xfrm>
            <a:prstGeom prst="straightConnector1">
              <a:avLst/>
            </a:prstGeom>
            <a:noFill/>
            <a:ln w="9525" cap="flat" cmpd="sng">
              <a:solidFill>
                <a:srgbClr val="D8D8D8"/>
              </a:solidFill>
              <a:prstDash val="lgDashDot"/>
              <a:miter lim="800000"/>
              <a:headEnd type="oval" w="med" len="med"/>
              <a:tailEnd type="oval" w="med" len="med"/>
            </a:ln>
          </p:spPr>
        </p:cxnSp>
      </p:grpSp>
      <p:grpSp>
        <p:nvGrpSpPr>
          <p:cNvPr id="961" name="Google Shape;961;p47"/>
          <p:cNvGrpSpPr/>
          <p:nvPr/>
        </p:nvGrpSpPr>
        <p:grpSpPr>
          <a:xfrm>
            <a:off x="822356" y="3741052"/>
            <a:ext cx="11259426" cy="1174"/>
            <a:chOff x="822356" y="3150755"/>
            <a:chExt cx="11259426" cy="1174"/>
          </a:xfrm>
        </p:grpSpPr>
        <p:cxnSp>
          <p:nvCxnSpPr>
            <p:cNvPr id="962" name="Google Shape;962;p47"/>
            <p:cNvCxnSpPr/>
            <p:nvPr/>
          </p:nvCxnSpPr>
          <p:spPr>
            <a:xfrm>
              <a:off x="822356" y="3150755"/>
              <a:ext cx="3803965" cy="0"/>
            </a:xfrm>
            <a:prstGeom prst="straightConnector1">
              <a:avLst/>
            </a:prstGeom>
            <a:noFill/>
            <a:ln w="9525" cap="flat" cmpd="sng">
              <a:solidFill>
                <a:schemeClr val="accent3"/>
              </a:solidFill>
              <a:prstDash val="solid"/>
              <a:miter lim="800000"/>
              <a:headEnd type="oval" w="med" len="med"/>
              <a:tailEnd type="oval" w="med" len="med"/>
            </a:ln>
          </p:spPr>
        </p:cxnSp>
        <p:cxnSp>
          <p:nvCxnSpPr>
            <p:cNvPr id="963" name="Google Shape;963;p47"/>
            <p:cNvCxnSpPr/>
            <p:nvPr/>
          </p:nvCxnSpPr>
          <p:spPr>
            <a:xfrm rot="10800000" flipH="1">
              <a:off x="4626321" y="3150755"/>
              <a:ext cx="3684760" cy="1174"/>
            </a:xfrm>
            <a:prstGeom prst="straightConnector1">
              <a:avLst/>
            </a:prstGeom>
            <a:noFill/>
            <a:ln w="9525" cap="flat" cmpd="sng">
              <a:solidFill>
                <a:schemeClr val="accent3"/>
              </a:solidFill>
              <a:prstDash val="solid"/>
              <a:miter lim="800000"/>
              <a:headEnd type="oval" w="med" len="med"/>
              <a:tailEnd type="oval" w="med" len="med"/>
            </a:ln>
          </p:spPr>
        </p:cxnSp>
        <p:cxnSp>
          <p:nvCxnSpPr>
            <p:cNvPr id="964" name="Google Shape;964;p47"/>
            <p:cNvCxnSpPr/>
            <p:nvPr/>
          </p:nvCxnSpPr>
          <p:spPr>
            <a:xfrm>
              <a:off x="8311081" y="3150755"/>
              <a:ext cx="3770701" cy="0"/>
            </a:xfrm>
            <a:prstGeom prst="straightConnector1">
              <a:avLst/>
            </a:prstGeom>
            <a:noFill/>
            <a:ln w="9525" cap="flat" cmpd="sng">
              <a:solidFill>
                <a:schemeClr val="accent3"/>
              </a:solidFill>
              <a:prstDash val="solid"/>
              <a:miter lim="800000"/>
              <a:headEnd type="oval" w="med" len="med"/>
              <a:tailEnd type="oval" w="med" len="med"/>
            </a:ln>
          </p:spPr>
        </p:cxnSp>
      </p:grpSp>
      <p:sp>
        <p:nvSpPr>
          <p:cNvPr id="965" name="Google Shape;965;p47"/>
          <p:cNvSpPr/>
          <p:nvPr/>
        </p:nvSpPr>
        <p:spPr>
          <a:xfrm>
            <a:off x="7978152" y="2189415"/>
            <a:ext cx="2009596" cy="1413153"/>
          </a:xfrm>
          <a:prstGeom prst="roundRect">
            <a:avLst>
              <a:gd name="adj" fmla="val 16667"/>
            </a:avLst>
          </a:prstGeom>
          <a:solidFill>
            <a:schemeClr val="lt1"/>
          </a:solidFill>
          <a:ln w="12700" cap="flat" cmpd="sng">
            <a:solidFill>
              <a:schemeClr val="accent3"/>
            </a:solidFill>
            <a:prstDash val="dash"/>
            <a:miter lim="800000"/>
            <a:headEnd type="none" w="sm" len="sm"/>
            <a:tailEnd type="none" w="sm" len="sm"/>
          </a:ln>
        </p:spPr>
        <p:txBody>
          <a:bodyPr spcFirstLastPara="1" wrap="square" lIns="91425" tIns="45700" rIns="91425" bIns="45700" anchor="t" anchorCtr="0">
            <a:spAutoFit/>
          </a:bodyPr>
          <a:lstStyle/>
          <a:p>
            <a:pPr marL="228600" marR="0" lvl="0" indent="-228600" algn="ctr" rtl="0">
              <a:lnSpc>
                <a:spcPct val="100000"/>
              </a:lnSpc>
              <a:spcBef>
                <a:spcPts val="0"/>
              </a:spcBef>
              <a:spcAft>
                <a:spcPts val="0"/>
              </a:spcAft>
              <a:buClr>
                <a:srgbClr val="000000"/>
              </a:buClr>
              <a:buSzPts val="1100"/>
              <a:buFont typeface="Calibri"/>
              <a:buAutoNum type="arabicPeriod"/>
            </a:pPr>
            <a:r>
              <a:rPr lang="es-CO" sz="1100" b="0" i="0" u="none" strike="noStrike" cap="none">
                <a:solidFill>
                  <a:srgbClr val="000000"/>
                </a:solidFill>
                <a:latin typeface="Calibri"/>
                <a:ea typeface="Calibri"/>
                <a:cs typeface="Calibri"/>
                <a:sym typeface="Calibri"/>
              </a:rPr>
              <a:t>Resultados de los diálogos.</a:t>
            </a:r>
            <a:endParaRPr/>
          </a:p>
          <a:p>
            <a:pPr marL="228600" marR="0" lvl="0" indent="-228600" algn="ctr" rtl="0">
              <a:lnSpc>
                <a:spcPct val="100000"/>
              </a:lnSpc>
              <a:spcBef>
                <a:spcPts val="0"/>
              </a:spcBef>
              <a:spcAft>
                <a:spcPts val="0"/>
              </a:spcAft>
              <a:buClr>
                <a:srgbClr val="000000"/>
              </a:buClr>
              <a:buSzPts val="1100"/>
              <a:buFont typeface="Calibri"/>
              <a:buAutoNum type="arabicPeriod"/>
            </a:pPr>
            <a:r>
              <a:rPr lang="es-CO" sz="1100" b="0" i="0" u="none" strike="noStrike" cap="none">
                <a:solidFill>
                  <a:srgbClr val="000000"/>
                </a:solidFill>
                <a:latin typeface="Calibri"/>
                <a:ea typeface="Calibri"/>
                <a:cs typeface="Calibri"/>
                <a:sym typeface="Calibri"/>
              </a:rPr>
              <a:t>Incorporación de recomendaciones y propuestas</a:t>
            </a:r>
            <a:endParaRPr/>
          </a:p>
          <a:p>
            <a:pPr marL="228600" marR="0" lvl="0" indent="-228600" algn="ctr" rtl="0">
              <a:lnSpc>
                <a:spcPct val="100000"/>
              </a:lnSpc>
              <a:spcBef>
                <a:spcPts val="0"/>
              </a:spcBef>
              <a:spcAft>
                <a:spcPts val="0"/>
              </a:spcAft>
              <a:buClr>
                <a:srgbClr val="000000"/>
              </a:buClr>
              <a:buSzPts val="1100"/>
              <a:buFont typeface="Calibri"/>
              <a:buAutoNum type="arabicPeriod"/>
            </a:pPr>
            <a:r>
              <a:rPr lang="es-CO" sz="1100" b="0" i="0" u="none" strike="noStrike" cap="none">
                <a:solidFill>
                  <a:srgbClr val="000000"/>
                </a:solidFill>
                <a:latin typeface="Calibri"/>
                <a:ea typeface="Calibri"/>
                <a:cs typeface="Calibri"/>
                <a:sym typeface="Calibri"/>
              </a:rPr>
              <a:t>Análisis de las PQR</a:t>
            </a:r>
            <a:endParaRPr/>
          </a:p>
          <a:p>
            <a:pPr marL="228600" marR="0" lvl="0" indent="-228600" algn="ctr" rtl="0">
              <a:lnSpc>
                <a:spcPct val="100000"/>
              </a:lnSpc>
              <a:spcBef>
                <a:spcPts val="0"/>
              </a:spcBef>
              <a:spcAft>
                <a:spcPts val="0"/>
              </a:spcAft>
              <a:buClr>
                <a:srgbClr val="000000"/>
              </a:buClr>
              <a:buSzPts val="1100"/>
              <a:buFont typeface="Calibri"/>
              <a:buAutoNum type="arabicPeriod"/>
            </a:pPr>
            <a:r>
              <a:rPr lang="es-CO" sz="1100" b="0" i="0" u="none" strike="noStrike" cap="none">
                <a:solidFill>
                  <a:srgbClr val="000000"/>
                </a:solidFill>
                <a:latin typeface="Calibri"/>
                <a:ea typeface="Calibri"/>
                <a:cs typeface="Calibri"/>
                <a:sym typeface="Calibri"/>
              </a:rPr>
              <a:t>Audiencia Pública</a:t>
            </a:r>
            <a:endParaRPr/>
          </a:p>
        </p:txBody>
      </p:sp>
      <p:sp>
        <p:nvSpPr>
          <p:cNvPr id="966" name="Google Shape;966;p47"/>
          <p:cNvSpPr/>
          <p:nvPr/>
        </p:nvSpPr>
        <p:spPr>
          <a:xfrm>
            <a:off x="10048615" y="2185707"/>
            <a:ext cx="1902815" cy="289441"/>
          </a:xfrm>
          <a:prstGeom prst="roundRect">
            <a:avLst>
              <a:gd name="adj" fmla="val 16667"/>
            </a:avLst>
          </a:prstGeom>
          <a:solidFill>
            <a:schemeClr val="lt1"/>
          </a:solidFill>
          <a:ln w="12700" cap="flat" cmpd="sng">
            <a:solidFill>
              <a:schemeClr val="accent3"/>
            </a:solidFill>
            <a:prstDash val="dash"/>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Calibri"/>
              <a:buNone/>
            </a:pPr>
            <a:r>
              <a:rPr lang="es-CO" sz="1100" b="0" i="0" u="none" strike="noStrike" cap="none">
                <a:solidFill>
                  <a:srgbClr val="000000"/>
                </a:solidFill>
                <a:latin typeface="Calibri"/>
                <a:ea typeface="Calibri"/>
                <a:cs typeface="Calibri"/>
                <a:sym typeface="Calibri"/>
              </a:rPr>
              <a:t>Valoración del proceso</a:t>
            </a:r>
            <a:endParaRPr/>
          </a:p>
        </p:txBody>
      </p:sp>
      <p:sp>
        <p:nvSpPr>
          <p:cNvPr id="967" name="Google Shape;967;p47"/>
          <p:cNvSpPr/>
          <p:nvPr/>
        </p:nvSpPr>
        <p:spPr>
          <a:xfrm>
            <a:off x="3811573" y="2200967"/>
            <a:ext cx="1902815" cy="664012"/>
          </a:xfrm>
          <a:prstGeom prst="roundRect">
            <a:avLst>
              <a:gd name="adj" fmla="val 16667"/>
            </a:avLst>
          </a:prstGeom>
          <a:solidFill>
            <a:schemeClr val="lt1"/>
          </a:solidFill>
          <a:ln w="12700" cap="flat" cmpd="sng">
            <a:solidFill>
              <a:schemeClr val="accent3"/>
            </a:solidFill>
            <a:prstDash val="dash"/>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Calibri"/>
              <a:buNone/>
            </a:pPr>
            <a:r>
              <a:rPr lang="es-CO" sz="1100" b="0" i="0" u="none" strike="noStrike" cap="none">
                <a:solidFill>
                  <a:srgbClr val="000000"/>
                </a:solidFill>
                <a:latin typeface="Calibri"/>
                <a:ea typeface="Calibri"/>
                <a:cs typeface="Calibri"/>
                <a:sym typeface="Calibri"/>
              </a:rPr>
              <a:t>Evidencias de la estrategia implementada para realizar la RPC</a:t>
            </a:r>
            <a:endParaRPr/>
          </a:p>
        </p:txBody>
      </p:sp>
      <p:sp>
        <p:nvSpPr>
          <p:cNvPr id="968" name="Google Shape;968;p47"/>
          <p:cNvSpPr/>
          <p:nvPr/>
        </p:nvSpPr>
        <p:spPr>
          <a:xfrm>
            <a:off x="3811573" y="5343736"/>
            <a:ext cx="7483244" cy="476726"/>
          </a:xfrm>
          <a:prstGeom prst="roundRect">
            <a:avLst>
              <a:gd name="adj" fmla="val 16667"/>
            </a:avLst>
          </a:prstGeom>
          <a:solidFill>
            <a:schemeClr val="lt1"/>
          </a:solidFill>
          <a:ln w="12700" cap="flat" cmpd="sng">
            <a:solidFill>
              <a:schemeClr val="accent3"/>
            </a:solidFill>
            <a:prstDash val="dash"/>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Calibri"/>
              <a:buNone/>
            </a:pPr>
            <a:r>
              <a:rPr lang="es-CO" sz="1100" b="0" i="0" u="none" strike="noStrike" cap="none">
                <a:solidFill>
                  <a:srgbClr val="000000"/>
                </a:solidFill>
                <a:latin typeface="Calibri"/>
                <a:ea typeface="Calibri"/>
                <a:cs typeface="Calibri"/>
                <a:sym typeface="Calibri"/>
              </a:rPr>
              <a:t>Identificar las recomendaciones resultantes de los diálogos para la construcción de acciones que a corto y mediano plazo permitan superar las brechas en la garantía de los derechos de los niños, niñas, adolescentes y jóvenes</a:t>
            </a:r>
            <a:endParaRPr/>
          </a:p>
        </p:txBody>
      </p:sp>
      <p:grpSp>
        <p:nvGrpSpPr>
          <p:cNvPr id="969" name="Google Shape;969;p47"/>
          <p:cNvGrpSpPr/>
          <p:nvPr/>
        </p:nvGrpSpPr>
        <p:grpSpPr>
          <a:xfrm>
            <a:off x="822356" y="5112944"/>
            <a:ext cx="11259426" cy="1174"/>
            <a:chOff x="822356" y="3150755"/>
            <a:chExt cx="11259426" cy="1174"/>
          </a:xfrm>
        </p:grpSpPr>
        <p:cxnSp>
          <p:nvCxnSpPr>
            <p:cNvPr id="970" name="Google Shape;970;p47"/>
            <p:cNvCxnSpPr/>
            <p:nvPr/>
          </p:nvCxnSpPr>
          <p:spPr>
            <a:xfrm>
              <a:off x="822356" y="3150755"/>
              <a:ext cx="3803965" cy="0"/>
            </a:xfrm>
            <a:prstGeom prst="straightConnector1">
              <a:avLst/>
            </a:prstGeom>
            <a:noFill/>
            <a:ln w="9525" cap="flat" cmpd="sng">
              <a:solidFill>
                <a:schemeClr val="accent3"/>
              </a:solidFill>
              <a:prstDash val="solid"/>
              <a:miter lim="800000"/>
              <a:headEnd type="oval" w="med" len="med"/>
              <a:tailEnd type="oval" w="med" len="med"/>
            </a:ln>
          </p:spPr>
        </p:cxnSp>
        <p:cxnSp>
          <p:nvCxnSpPr>
            <p:cNvPr id="971" name="Google Shape;971;p47"/>
            <p:cNvCxnSpPr/>
            <p:nvPr/>
          </p:nvCxnSpPr>
          <p:spPr>
            <a:xfrm rot="10800000" flipH="1">
              <a:off x="4626321" y="3150755"/>
              <a:ext cx="3684760" cy="1174"/>
            </a:xfrm>
            <a:prstGeom prst="straightConnector1">
              <a:avLst/>
            </a:prstGeom>
            <a:noFill/>
            <a:ln w="9525" cap="flat" cmpd="sng">
              <a:solidFill>
                <a:schemeClr val="accent3"/>
              </a:solidFill>
              <a:prstDash val="solid"/>
              <a:miter lim="800000"/>
              <a:headEnd type="oval" w="med" len="med"/>
              <a:tailEnd type="oval" w="med" len="med"/>
            </a:ln>
          </p:spPr>
        </p:cxnSp>
        <p:cxnSp>
          <p:nvCxnSpPr>
            <p:cNvPr id="972" name="Google Shape;972;p47"/>
            <p:cNvCxnSpPr/>
            <p:nvPr/>
          </p:nvCxnSpPr>
          <p:spPr>
            <a:xfrm>
              <a:off x="8311081" y="3150755"/>
              <a:ext cx="3770701" cy="0"/>
            </a:xfrm>
            <a:prstGeom prst="straightConnector1">
              <a:avLst/>
            </a:prstGeom>
            <a:noFill/>
            <a:ln w="9525" cap="flat" cmpd="sng">
              <a:solidFill>
                <a:schemeClr val="accent3"/>
              </a:solidFill>
              <a:prstDash val="solid"/>
              <a:miter lim="800000"/>
              <a:headEnd type="oval" w="med" len="med"/>
              <a:tailEnd type="oval" w="med" len="med"/>
            </a:ln>
          </p:spPr>
        </p:cxnSp>
      </p:grpSp>
      <p:sp>
        <p:nvSpPr>
          <p:cNvPr id="973" name="Google Shape;973;p47"/>
          <p:cNvSpPr/>
          <p:nvPr/>
        </p:nvSpPr>
        <p:spPr>
          <a:xfrm>
            <a:off x="4534552" y="1749656"/>
            <a:ext cx="457025" cy="432039"/>
          </a:xfrm>
          <a:prstGeom prst="flowChartConnector">
            <a:avLst/>
          </a:prstGeom>
          <a:solidFill>
            <a:schemeClr val="lt1"/>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Calibri"/>
              <a:buNone/>
            </a:pPr>
            <a:r>
              <a:rPr lang="es-CO" sz="1000" b="1" i="0" u="none" strike="noStrike" cap="none">
                <a:solidFill>
                  <a:srgbClr val="000000"/>
                </a:solidFill>
                <a:latin typeface="Calibri"/>
                <a:ea typeface="Calibri"/>
                <a:cs typeface="Calibri"/>
                <a:sym typeface="Calibri"/>
              </a:rPr>
              <a:t>F1</a:t>
            </a:r>
            <a:endParaRPr/>
          </a:p>
        </p:txBody>
      </p:sp>
      <p:sp>
        <p:nvSpPr>
          <p:cNvPr id="974" name="Google Shape;974;p47"/>
          <p:cNvSpPr/>
          <p:nvPr/>
        </p:nvSpPr>
        <p:spPr>
          <a:xfrm>
            <a:off x="6673449" y="1758099"/>
            <a:ext cx="457025" cy="432039"/>
          </a:xfrm>
          <a:prstGeom prst="flowChartConnector">
            <a:avLst/>
          </a:prstGeom>
          <a:solidFill>
            <a:schemeClr val="lt1"/>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Calibri"/>
              <a:buNone/>
            </a:pPr>
            <a:r>
              <a:rPr lang="es-CO" sz="1000" b="1" i="0" u="none" strike="noStrike" cap="none">
                <a:solidFill>
                  <a:srgbClr val="000000"/>
                </a:solidFill>
                <a:latin typeface="Calibri"/>
                <a:ea typeface="Calibri"/>
                <a:cs typeface="Calibri"/>
                <a:sym typeface="Calibri"/>
              </a:rPr>
              <a:t>F2</a:t>
            </a:r>
            <a:endParaRPr/>
          </a:p>
        </p:txBody>
      </p:sp>
      <p:sp>
        <p:nvSpPr>
          <p:cNvPr id="975" name="Google Shape;975;p47"/>
          <p:cNvSpPr/>
          <p:nvPr/>
        </p:nvSpPr>
        <p:spPr>
          <a:xfrm>
            <a:off x="8753756" y="1766931"/>
            <a:ext cx="457026" cy="423207"/>
          </a:xfrm>
          <a:prstGeom prst="flowChartConnector">
            <a:avLst/>
          </a:prstGeom>
          <a:solidFill>
            <a:schemeClr val="lt1"/>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Calibri"/>
              <a:buNone/>
            </a:pPr>
            <a:r>
              <a:rPr lang="es-CO" sz="1000" b="1" i="0" u="none" strike="noStrike" cap="none">
                <a:solidFill>
                  <a:srgbClr val="000000"/>
                </a:solidFill>
                <a:latin typeface="Calibri"/>
                <a:ea typeface="Calibri"/>
                <a:cs typeface="Calibri"/>
                <a:sym typeface="Calibri"/>
              </a:rPr>
              <a:t>F3</a:t>
            </a:r>
            <a:endParaRPr/>
          </a:p>
        </p:txBody>
      </p:sp>
      <p:sp>
        <p:nvSpPr>
          <p:cNvPr id="976" name="Google Shape;976;p47"/>
          <p:cNvSpPr/>
          <p:nvPr/>
        </p:nvSpPr>
        <p:spPr>
          <a:xfrm>
            <a:off x="10888947" y="1730742"/>
            <a:ext cx="457025" cy="432039"/>
          </a:xfrm>
          <a:prstGeom prst="flowChartConnector">
            <a:avLst/>
          </a:prstGeom>
          <a:solidFill>
            <a:schemeClr val="lt1"/>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Calibri"/>
              <a:buNone/>
            </a:pPr>
            <a:r>
              <a:rPr lang="es-CO" sz="1000" b="1" i="0" u="none" strike="noStrike" cap="none">
                <a:solidFill>
                  <a:srgbClr val="000000"/>
                </a:solidFill>
                <a:latin typeface="Calibri"/>
                <a:ea typeface="Calibri"/>
                <a:cs typeface="Calibri"/>
                <a:sym typeface="Calibri"/>
              </a:rPr>
              <a:t>F4</a:t>
            </a:r>
            <a:endParaRPr/>
          </a:p>
        </p:txBody>
      </p:sp>
      <p:sp>
        <p:nvSpPr>
          <p:cNvPr id="977" name="Google Shape;977;p47"/>
          <p:cNvSpPr/>
          <p:nvPr/>
        </p:nvSpPr>
        <p:spPr>
          <a:xfrm>
            <a:off x="3811573" y="4175518"/>
            <a:ext cx="7483244" cy="510778"/>
          </a:xfrm>
          <a:prstGeom prst="roundRect">
            <a:avLst>
              <a:gd name="adj" fmla="val 16667"/>
            </a:avLst>
          </a:prstGeom>
          <a:solidFill>
            <a:schemeClr val="lt1"/>
          </a:solidFill>
          <a:ln w="12700" cap="flat" cmpd="sng">
            <a:solidFill>
              <a:schemeClr val="accent3"/>
            </a:solidFill>
            <a:prstDash val="dash"/>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s-CO" sz="1200" b="0" i="0" u="none" strike="noStrike" cap="none">
                <a:solidFill>
                  <a:srgbClr val="000000"/>
                </a:solidFill>
                <a:latin typeface="Arial"/>
                <a:ea typeface="Arial"/>
                <a:cs typeface="Arial"/>
                <a:sym typeface="Arial"/>
              </a:rPr>
              <a:t>Identificar al menos una experiencia que demuestre resultados exitosos frente a una situación priorizada, que sea innovadora y susceptible de ser replicada en otros territorios.</a:t>
            </a:r>
            <a:endParaRPr sz="1200" b="0" i="0" u="none" strike="noStrike" cap="none">
              <a:solidFill>
                <a:srgbClr val="000000"/>
              </a:solidFill>
              <a:latin typeface="Calibri"/>
              <a:ea typeface="Calibri"/>
              <a:cs typeface="Calibri"/>
              <a:sym typeface="Calibri"/>
            </a:endParaRPr>
          </a:p>
        </p:txBody>
      </p:sp>
      <p:sp>
        <p:nvSpPr>
          <p:cNvPr id="978" name="Google Shape;978;p47"/>
          <p:cNvSpPr txBox="1"/>
          <p:nvPr/>
        </p:nvSpPr>
        <p:spPr>
          <a:xfrm>
            <a:off x="8928879" y="6001834"/>
            <a:ext cx="70970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venir"/>
              <a:buNone/>
            </a:pPr>
            <a:r>
              <a:rPr lang="es-CO" sz="1800" b="1" i="0" u="none" strike="noStrike" cap="none">
                <a:solidFill>
                  <a:srgbClr val="000000"/>
                </a:solidFill>
                <a:latin typeface="Avenir"/>
                <a:ea typeface="Avenir"/>
                <a:cs typeface="Avenir"/>
                <a:sym typeface="Avenir"/>
              </a:rPr>
              <a:t>GUÍA 2.6.  Buenas prácticas</a:t>
            </a:r>
            <a:endParaRPr/>
          </a:p>
          <a:p>
            <a:pPr marL="0" marR="0" lvl="0" indent="0" algn="l" rtl="0">
              <a:lnSpc>
                <a:spcPct val="100000"/>
              </a:lnSpc>
              <a:spcBef>
                <a:spcPts val="0"/>
              </a:spcBef>
              <a:spcAft>
                <a:spcPts val="0"/>
              </a:spcAft>
              <a:buClr>
                <a:srgbClr val="000000"/>
              </a:buClr>
              <a:buSzPts val="1800"/>
              <a:buFont typeface="Avenir"/>
              <a:buNone/>
            </a:pPr>
            <a:r>
              <a:rPr lang="es-CO" sz="1800" b="1" i="0" u="none" strike="noStrike" cap="none">
                <a:solidFill>
                  <a:srgbClr val="000000"/>
                </a:solidFill>
                <a:latin typeface="Avenir"/>
                <a:ea typeface="Avenir"/>
                <a:cs typeface="Avenir"/>
                <a:sym typeface="Avenir"/>
              </a:rPr>
              <a:t>GUÍA 2.7. Informe de gestión</a:t>
            </a:r>
            <a:endParaRPr sz="3600" b="1" i="0" u="none" strike="noStrike" cap="none">
              <a:solidFill>
                <a:srgbClr val="000000"/>
              </a:solidFill>
              <a:latin typeface="Avenir"/>
              <a:ea typeface="Avenir"/>
              <a:cs typeface="Avenir"/>
              <a:sym typeface="Avenir"/>
            </a:endParaRPr>
          </a:p>
        </p:txBody>
      </p:sp>
      <p:sp>
        <p:nvSpPr>
          <p:cNvPr id="979" name="Google Shape;979;p47"/>
          <p:cNvSpPr txBox="1"/>
          <p:nvPr/>
        </p:nvSpPr>
        <p:spPr>
          <a:xfrm>
            <a:off x="8368929" y="5682881"/>
            <a:ext cx="800100"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030A0"/>
              </a:buClr>
              <a:buSzPts val="6600"/>
              <a:buFont typeface="Calibri"/>
              <a:buNone/>
            </a:pPr>
            <a:r>
              <a:rPr lang="es-CO" sz="6600" b="1" i="0" u="none" strike="noStrike" cap="none">
                <a:solidFill>
                  <a:srgbClr val="7030A0"/>
                </a:solidFill>
                <a:latin typeface="Calibri"/>
                <a:ea typeface="Calibri"/>
                <a:cs typeface="Calibri"/>
                <a:sym typeface="Calibri"/>
              </a:rPr>
              <a:t>+</a:t>
            </a:r>
            <a:endParaRPr sz="1400" b="1" i="0" u="none" strike="noStrike" cap="none">
              <a:solidFill>
                <a:srgbClr val="7030A0"/>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sp>
        <p:nvSpPr>
          <p:cNvPr id="985" name="Google Shape;985;p48"/>
          <p:cNvSpPr/>
          <p:nvPr/>
        </p:nvSpPr>
        <p:spPr>
          <a:xfrm>
            <a:off x="9995831" y="90607"/>
            <a:ext cx="2055591" cy="1077218"/>
          </a:xfrm>
          <a:prstGeom prst="rect">
            <a:avLst/>
          </a:prstGeom>
          <a:solidFill>
            <a:srgbClr val="0070C0"/>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aphicFrame>
        <p:nvGraphicFramePr>
          <p:cNvPr id="986" name="Google Shape;986;p48"/>
          <p:cNvGraphicFramePr/>
          <p:nvPr/>
        </p:nvGraphicFramePr>
        <p:xfrm>
          <a:off x="10131657" y="213796"/>
          <a:ext cx="1712628" cy="924867"/>
        </p:xfrm>
        <a:graphic>
          <a:graphicData uri="http://schemas.openxmlformats.org/presentationml/2006/ole">
            <mc:AlternateContent xmlns:mc="http://schemas.openxmlformats.org/markup-compatibility/2006">
              <mc:Choice xmlns:v="urn:schemas-microsoft-com:vml" Requires="v">
                <p:oleObj r:id="rId3" imgW="1712628" imgH="924867" progId="CorelDRAW.Graphic.10">
                  <p:embed/>
                </p:oleObj>
              </mc:Choice>
              <mc:Fallback>
                <p:oleObj r:id="rId3" imgW="1712628" imgH="924867" progId="CorelDRAW.Graphic.10">
                  <p:embed/>
                  <p:pic>
                    <p:nvPicPr>
                      <p:cNvPr id="986" name="Google Shape;986;p48"/>
                      <p:cNvPicPr preferRelativeResize="0"/>
                      <p:nvPr/>
                    </p:nvPicPr>
                    <p:blipFill rotWithShape="1">
                      <a:blip r:embed="rId4">
                        <a:alphaModFix/>
                      </a:blip>
                      <a:srcRect/>
                      <a:stretch/>
                    </p:blipFill>
                    <p:spPr>
                      <a:xfrm>
                        <a:off x="10131657" y="213796"/>
                        <a:ext cx="1712628" cy="924867"/>
                      </a:xfrm>
                      <a:prstGeom prst="rect">
                        <a:avLst/>
                      </a:prstGeom>
                      <a:noFill/>
                      <a:ln>
                        <a:noFill/>
                      </a:ln>
                    </p:spPr>
                  </p:pic>
                </p:oleObj>
              </mc:Fallback>
            </mc:AlternateContent>
          </a:graphicData>
        </a:graphic>
      </p:graphicFrame>
      <p:sp>
        <p:nvSpPr>
          <p:cNvPr id="987" name="Google Shape;987;p48"/>
          <p:cNvSpPr/>
          <p:nvPr/>
        </p:nvSpPr>
        <p:spPr>
          <a:xfrm>
            <a:off x="1" y="5978102"/>
            <a:ext cx="12278600" cy="896323"/>
          </a:xfrm>
          <a:prstGeom prst="rect">
            <a:avLst/>
          </a:prstGeom>
          <a:solidFill>
            <a:srgbClr val="0070C0">
              <a:alpha val="1254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988" name="Google Shape;988;p48"/>
          <p:cNvPicPr preferRelativeResize="0"/>
          <p:nvPr/>
        </p:nvPicPr>
        <p:blipFill rotWithShape="1">
          <a:blip r:embed="rId5">
            <a:alphaModFix/>
          </a:blip>
          <a:srcRect l="48259"/>
          <a:stretch/>
        </p:blipFill>
        <p:spPr>
          <a:xfrm>
            <a:off x="0" y="5215470"/>
            <a:ext cx="6308216" cy="1596167"/>
          </a:xfrm>
          <a:prstGeom prst="rect">
            <a:avLst/>
          </a:prstGeom>
          <a:noFill/>
          <a:ln>
            <a:noFill/>
          </a:ln>
        </p:spPr>
      </p:pic>
      <p:sp>
        <p:nvSpPr>
          <p:cNvPr id="989" name="Google Shape;989;p48"/>
          <p:cNvSpPr txBox="1"/>
          <p:nvPr/>
        </p:nvSpPr>
        <p:spPr>
          <a:xfrm>
            <a:off x="2710998" y="197434"/>
            <a:ext cx="10494517"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70C0"/>
              </a:buClr>
              <a:buSzPts val="3600"/>
              <a:buFont typeface="Avenir"/>
              <a:buNone/>
            </a:pPr>
            <a:r>
              <a:rPr lang="es-CO" sz="3600" b="0" i="0" u="none" strike="noStrike" cap="none">
                <a:solidFill>
                  <a:srgbClr val="0070C0"/>
                </a:solidFill>
                <a:latin typeface="Avenir"/>
                <a:ea typeface="Avenir"/>
                <a:cs typeface="Avenir"/>
                <a:sym typeface="Avenir"/>
              </a:rPr>
              <a:t>Caja de herramientas</a:t>
            </a:r>
            <a:endParaRPr sz="3600" b="0" i="0" u="none" strike="noStrike" cap="none">
              <a:solidFill>
                <a:srgbClr val="0070C0"/>
              </a:solidFill>
              <a:latin typeface="Avenir"/>
              <a:ea typeface="Avenir"/>
              <a:cs typeface="Avenir"/>
              <a:sym typeface="Avenir"/>
            </a:endParaRPr>
          </a:p>
        </p:txBody>
      </p:sp>
      <p:pic>
        <p:nvPicPr>
          <p:cNvPr id="990" name="Google Shape;990;p48" descr="Gráfico de barras con relleno sólido"/>
          <p:cNvPicPr preferRelativeResize="0"/>
          <p:nvPr/>
        </p:nvPicPr>
        <p:blipFill rotWithShape="1">
          <a:blip r:embed="rId6">
            <a:alphaModFix/>
          </a:blip>
          <a:srcRect/>
          <a:stretch/>
        </p:blipFill>
        <p:spPr>
          <a:xfrm>
            <a:off x="2317520" y="2038934"/>
            <a:ext cx="786957" cy="786957"/>
          </a:xfrm>
          <a:prstGeom prst="rect">
            <a:avLst/>
          </a:prstGeom>
          <a:noFill/>
          <a:ln>
            <a:noFill/>
          </a:ln>
        </p:spPr>
      </p:pic>
      <p:sp>
        <p:nvSpPr>
          <p:cNvPr id="991" name="Google Shape;991;p48"/>
          <p:cNvSpPr txBox="1"/>
          <p:nvPr/>
        </p:nvSpPr>
        <p:spPr>
          <a:xfrm>
            <a:off x="1763314" y="2903767"/>
            <a:ext cx="187787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95959"/>
              </a:buClr>
              <a:buSzPts val="1800"/>
              <a:buFont typeface="Calibri"/>
              <a:buNone/>
            </a:pPr>
            <a:r>
              <a:rPr lang="es-CO" sz="1800" b="0" i="0" u="none" strike="noStrike" cap="none">
                <a:solidFill>
                  <a:srgbClr val="595959"/>
                </a:solidFill>
                <a:latin typeface="Calibri"/>
                <a:ea typeface="Calibri"/>
                <a:cs typeface="Calibri"/>
                <a:sym typeface="Calibri"/>
              </a:rPr>
              <a:t>Batería de indicadores</a:t>
            </a:r>
            <a:endParaRPr sz="1800" b="0" i="0" u="none" strike="noStrike" cap="none">
              <a:solidFill>
                <a:srgbClr val="000000"/>
              </a:solidFill>
              <a:latin typeface="Calibri"/>
              <a:ea typeface="Calibri"/>
              <a:cs typeface="Calibri"/>
              <a:sym typeface="Calibri"/>
            </a:endParaRPr>
          </a:p>
        </p:txBody>
      </p:sp>
      <p:pic>
        <p:nvPicPr>
          <p:cNvPr id="992" name="Google Shape;992;p48" descr="Libreta de direcciones con relleno sólido"/>
          <p:cNvPicPr preferRelativeResize="0"/>
          <p:nvPr/>
        </p:nvPicPr>
        <p:blipFill rotWithShape="1">
          <a:blip r:embed="rId7">
            <a:alphaModFix/>
          </a:blip>
          <a:srcRect/>
          <a:stretch/>
        </p:blipFill>
        <p:spPr>
          <a:xfrm>
            <a:off x="6579656" y="2039139"/>
            <a:ext cx="786956" cy="786956"/>
          </a:xfrm>
          <a:prstGeom prst="rect">
            <a:avLst/>
          </a:prstGeom>
          <a:noFill/>
          <a:ln>
            <a:noFill/>
          </a:ln>
        </p:spPr>
      </p:pic>
      <p:sp>
        <p:nvSpPr>
          <p:cNvPr id="993" name="Google Shape;993;p48"/>
          <p:cNvSpPr txBox="1"/>
          <p:nvPr/>
        </p:nvSpPr>
        <p:spPr>
          <a:xfrm>
            <a:off x="5698383" y="2922001"/>
            <a:ext cx="2617672"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95959"/>
              </a:buClr>
              <a:buSzPts val="1800"/>
              <a:buFont typeface="Calibri"/>
              <a:buNone/>
            </a:pPr>
            <a:r>
              <a:rPr lang="es-CO" sz="1800" b="0" i="0" u="none" strike="noStrike" cap="none">
                <a:solidFill>
                  <a:srgbClr val="595959"/>
                </a:solidFill>
                <a:latin typeface="Calibri"/>
                <a:ea typeface="Calibri"/>
                <a:cs typeface="Calibri"/>
                <a:sym typeface="Calibri"/>
              </a:rPr>
              <a:t>Temáticas asociadas a derechos</a:t>
            </a:r>
            <a:r>
              <a:rPr lang="es-CO" sz="1800" b="1" i="0" u="none" strike="noStrike" cap="none">
                <a:solidFill>
                  <a:srgbClr val="595959"/>
                </a:solidFill>
                <a:latin typeface="Calibri"/>
                <a:ea typeface="Calibri"/>
                <a:cs typeface="Calibri"/>
                <a:sym typeface="Calibri"/>
              </a:rPr>
              <a:t> </a:t>
            </a:r>
            <a:endParaRPr sz="1800" b="0" i="0" u="none" strike="noStrike" cap="none">
              <a:solidFill>
                <a:srgbClr val="000000"/>
              </a:solidFill>
              <a:latin typeface="Calibri"/>
              <a:ea typeface="Calibri"/>
              <a:cs typeface="Calibri"/>
              <a:sym typeface="Calibri"/>
            </a:endParaRPr>
          </a:p>
        </p:txBody>
      </p:sp>
      <p:pic>
        <p:nvPicPr>
          <p:cNvPr id="994" name="Google Shape;994;p48" descr="Monedas con relleno sólido"/>
          <p:cNvPicPr preferRelativeResize="0"/>
          <p:nvPr/>
        </p:nvPicPr>
        <p:blipFill rotWithShape="1">
          <a:blip r:embed="rId8">
            <a:alphaModFix/>
          </a:blip>
          <a:srcRect/>
          <a:stretch/>
        </p:blipFill>
        <p:spPr>
          <a:xfrm>
            <a:off x="8877552" y="2123256"/>
            <a:ext cx="715415" cy="715415"/>
          </a:xfrm>
          <a:prstGeom prst="rect">
            <a:avLst/>
          </a:prstGeom>
          <a:noFill/>
          <a:ln>
            <a:noFill/>
          </a:ln>
        </p:spPr>
      </p:pic>
      <p:sp>
        <p:nvSpPr>
          <p:cNvPr id="995" name="Google Shape;995;p48"/>
          <p:cNvSpPr txBox="1"/>
          <p:nvPr/>
        </p:nvSpPr>
        <p:spPr>
          <a:xfrm>
            <a:off x="8063085" y="2929068"/>
            <a:ext cx="2199971"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95959"/>
              </a:buClr>
              <a:buSzPts val="1800"/>
              <a:buFont typeface="Calibri"/>
              <a:buNone/>
            </a:pPr>
            <a:r>
              <a:rPr lang="es-CO" sz="1800" b="0" i="0" u="none" strike="noStrike" cap="none">
                <a:solidFill>
                  <a:srgbClr val="595959"/>
                </a:solidFill>
                <a:latin typeface="Calibri"/>
                <a:ea typeface="Calibri"/>
                <a:cs typeface="Calibri"/>
                <a:sym typeface="Calibri"/>
              </a:rPr>
              <a:t>Gasto público en niñez</a:t>
            </a:r>
            <a:endParaRPr sz="1800" b="0" i="0" u="none" strike="noStrike" cap="none">
              <a:solidFill>
                <a:srgbClr val="000000"/>
              </a:solidFill>
              <a:latin typeface="Calibri"/>
              <a:ea typeface="Calibri"/>
              <a:cs typeface="Calibri"/>
              <a:sym typeface="Calibri"/>
            </a:endParaRPr>
          </a:p>
        </p:txBody>
      </p:sp>
      <p:pic>
        <p:nvPicPr>
          <p:cNvPr id="996" name="Google Shape;996;p48" descr="Martillo de juez con relleno sólido"/>
          <p:cNvPicPr preferRelativeResize="0"/>
          <p:nvPr/>
        </p:nvPicPr>
        <p:blipFill rotWithShape="1">
          <a:blip r:embed="rId9">
            <a:alphaModFix/>
          </a:blip>
          <a:srcRect/>
          <a:stretch/>
        </p:blipFill>
        <p:spPr>
          <a:xfrm>
            <a:off x="3946244" y="3918618"/>
            <a:ext cx="786956" cy="786956"/>
          </a:xfrm>
          <a:prstGeom prst="rect">
            <a:avLst/>
          </a:prstGeom>
          <a:noFill/>
          <a:ln>
            <a:noFill/>
          </a:ln>
        </p:spPr>
      </p:pic>
      <p:sp>
        <p:nvSpPr>
          <p:cNvPr id="997" name="Google Shape;997;p48"/>
          <p:cNvSpPr txBox="1"/>
          <p:nvPr/>
        </p:nvSpPr>
        <p:spPr>
          <a:xfrm>
            <a:off x="3432538" y="2901143"/>
            <a:ext cx="2463774"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95959"/>
              </a:buClr>
              <a:buSzPts val="1800"/>
              <a:buFont typeface="Calibri"/>
              <a:buNone/>
            </a:pPr>
            <a:r>
              <a:rPr lang="es-CO" sz="1800" b="0" i="0" u="none" strike="noStrike" cap="none">
                <a:solidFill>
                  <a:srgbClr val="595959"/>
                </a:solidFill>
                <a:latin typeface="Calibri"/>
                <a:ea typeface="Calibri"/>
                <a:cs typeface="Calibri"/>
                <a:sym typeface="Calibri"/>
              </a:rPr>
              <a:t>ABC de indicadores y cadena de valor</a:t>
            </a:r>
            <a:endParaRPr sz="1800" b="0" i="0" u="none" strike="noStrike" cap="none">
              <a:solidFill>
                <a:srgbClr val="000000"/>
              </a:solidFill>
              <a:latin typeface="Calibri"/>
              <a:ea typeface="Calibri"/>
              <a:cs typeface="Calibri"/>
              <a:sym typeface="Calibri"/>
            </a:endParaRPr>
          </a:p>
        </p:txBody>
      </p:sp>
      <p:pic>
        <p:nvPicPr>
          <p:cNvPr id="998" name="Google Shape;998;p48" descr="Aula de clases con relleno sólido"/>
          <p:cNvPicPr preferRelativeResize="0"/>
          <p:nvPr/>
        </p:nvPicPr>
        <p:blipFill rotWithShape="1">
          <a:blip r:embed="rId10">
            <a:alphaModFix/>
          </a:blip>
          <a:srcRect/>
          <a:stretch/>
        </p:blipFill>
        <p:spPr>
          <a:xfrm>
            <a:off x="4195399" y="2073300"/>
            <a:ext cx="707232" cy="707232"/>
          </a:xfrm>
          <a:prstGeom prst="rect">
            <a:avLst/>
          </a:prstGeom>
          <a:noFill/>
          <a:ln>
            <a:noFill/>
          </a:ln>
        </p:spPr>
      </p:pic>
      <p:sp>
        <p:nvSpPr>
          <p:cNvPr id="999" name="Google Shape;999;p48"/>
          <p:cNvSpPr txBox="1"/>
          <p:nvPr/>
        </p:nvSpPr>
        <p:spPr>
          <a:xfrm>
            <a:off x="3713310" y="4752645"/>
            <a:ext cx="878305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95959"/>
              </a:buClr>
              <a:buSzPts val="1800"/>
              <a:buFont typeface="Calibri"/>
              <a:buNone/>
            </a:pPr>
            <a:r>
              <a:rPr lang="es-CO" sz="1800" b="0" i="0" u="none" strike="noStrike" cap="none">
                <a:solidFill>
                  <a:srgbClr val="595959"/>
                </a:solidFill>
                <a:latin typeface="Calibri"/>
                <a:ea typeface="Calibri"/>
                <a:cs typeface="Calibri"/>
                <a:sym typeface="Calibri"/>
              </a:rPr>
              <a:t>Normograma</a:t>
            </a:r>
            <a:endParaRPr sz="1800" b="0" i="0" u="none" strike="noStrike" cap="none">
              <a:solidFill>
                <a:srgbClr val="000000"/>
              </a:solidFill>
              <a:latin typeface="Calibri"/>
              <a:ea typeface="Calibri"/>
              <a:cs typeface="Calibri"/>
              <a:sym typeface="Calibri"/>
            </a:endParaRPr>
          </a:p>
        </p:txBody>
      </p:sp>
      <p:pic>
        <p:nvPicPr>
          <p:cNvPr id="1000" name="Google Shape;1000;p48" descr="Mochila con relleno sólido"/>
          <p:cNvPicPr preferRelativeResize="0"/>
          <p:nvPr/>
        </p:nvPicPr>
        <p:blipFill rotWithShape="1">
          <a:blip r:embed="rId11">
            <a:alphaModFix/>
          </a:blip>
          <a:srcRect/>
          <a:stretch/>
        </p:blipFill>
        <p:spPr>
          <a:xfrm>
            <a:off x="6460174" y="3899962"/>
            <a:ext cx="725280" cy="725280"/>
          </a:xfrm>
          <a:prstGeom prst="rect">
            <a:avLst/>
          </a:prstGeom>
          <a:noFill/>
          <a:ln>
            <a:noFill/>
          </a:ln>
        </p:spPr>
      </p:pic>
      <p:sp>
        <p:nvSpPr>
          <p:cNvPr id="1001" name="Google Shape;1001;p48"/>
          <p:cNvSpPr txBox="1"/>
          <p:nvPr/>
        </p:nvSpPr>
        <p:spPr>
          <a:xfrm>
            <a:off x="6096000" y="4614803"/>
            <a:ext cx="878305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95959"/>
              </a:buClr>
              <a:buSzPts val="1800"/>
              <a:buFont typeface="Calibri"/>
              <a:buNone/>
            </a:pPr>
            <a:r>
              <a:rPr lang="es-CO" sz="1800" b="0" i="0" u="none" strike="noStrike" cap="none">
                <a:solidFill>
                  <a:srgbClr val="595959"/>
                </a:solidFill>
                <a:latin typeface="Calibri"/>
                <a:ea typeface="Calibri"/>
                <a:cs typeface="Calibri"/>
                <a:sym typeface="Calibri"/>
              </a:rPr>
              <a:t>Buenas prácticas</a:t>
            </a:r>
            <a:endParaRPr sz="1800" b="0" i="0" u="none" strike="noStrike" cap="none">
              <a:solidFill>
                <a:srgbClr val="000000"/>
              </a:solidFill>
              <a:latin typeface="Calibri"/>
              <a:ea typeface="Calibri"/>
              <a:cs typeface="Calibri"/>
              <a:sym typeface="Calibri"/>
            </a:endParaRPr>
          </a:p>
        </p:txBody>
      </p:sp>
      <p:pic>
        <p:nvPicPr>
          <p:cNvPr id="1002" name="Google Shape;1002;p48" descr="Documento con relleno sólido"/>
          <p:cNvPicPr preferRelativeResize="0"/>
          <p:nvPr/>
        </p:nvPicPr>
        <p:blipFill rotWithShape="1">
          <a:blip r:embed="rId12">
            <a:alphaModFix/>
          </a:blip>
          <a:srcRect/>
          <a:stretch/>
        </p:blipFill>
        <p:spPr>
          <a:xfrm>
            <a:off x="8641803" y="3662543"/>
            <a:ext cx="786956" cy="786956"/>
          </a:xfrm>
          <a:prstGeom prst="rect">
            <a:avLst/>
          </a:prstGeom>
          <a:noFill/>
          <a:ln>
            <a:noFill/>
          </a:ln>
        </p:spPr>
      </p:pic>
      <p:sp>
        <p:nvSpPr>
          <p:cNvPr id="1003" name="Google Shape;1003;p48"/>
          <p:cNvSpPr txBox="1"/>
          <p:nvPr/>
        </p:nvSpPr>
        <p:spPr>
          <a:xfrm>
            <a:off x="7656841" y="4544718"/>
            <a:ext cx="2645922"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es-CO" sz="1800" b="0" i="0" u="none" strike="noStrike" cap="none">
                <a:solidFill>
                  <a:srgbClr val="000000"/>
                </a:solidFill>
                <a:latin typeface="Calibri"/>
                <a:ea typeface="Calibri"/>
                <a:cs typeface="Calibri"/>
                <a:sym typeface="Calibri"/>
              </a:rPr>
              <a:t>Orientaciones para el informe</a:t>
            </a:r>
            <a:endParaRPr sz="1800" b="0" i="0" u="none" strike="noStrike" cap="none">
              <a:solidFill>
                <a:srgbClr val="000000"/>
              </a:solidFill>
              <a:latin typeface="Calibri"/>
              <a:ea typeface="Calibri"/>
              <a:cs typeface="Calibri"/>
              <a:sym typeface="Calibri"/>
            </a:endParaRPr>
          </a:p>
        </p:txBody>
      </p:sp>
      <p:sp>
        <p:nvSpPr>
          <p:cNvPr id="1004" name="Google Shape;1004;p48"/>
          <p:cNvSpPr txBox="1"/>
          <p:nvPr/>
        </p:nvSpPr>
        <p:spPr>
          <a:xfrm>
            <a:off x="887518" y="73171"/>
            <a:ext cx="1776307" cy="830997"/>
          </a:xfrm>
          <a:prstGeom prst="rect">
            <a:avLst/>
          </a:prstGeom>
          <a:solidFill>
            <a:srgbClr val="2F549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800"/>
              <a:buFont typeface="Calibri"/>
              <a:buNone/>
            </a:pPr>
            <a:r>
              <a:rPr lang="es-CO" sz="4800" b="1" i="0" u="none" strike="noStrike" cap="none">
                <a:solidFill>
                  <a:srgbClr val="FFFFFF"/>
                </a:solidFill>
                <a:latin typeface="Calibri"/>
                <a:ea typeface="Calibri"/>
                <a:cs typeface="Calibri"/>
                <a:sym typeface="Calibri"/>
              </a:rPr>
              <a:t>Fase 2</a:t>
            </a:r>
            <a:endParaRPr/>
          </a:p>
        </p:txBody>
      </p:sp>
      <p:pic>
        <p:nvPicPr>
          <p:cNvPr id="1005" name="Google Shape;1005;p48"/>
          <p:cNvPicPr preferRelativeResize="0"/>
          <p:nvPr/>
        </p:nvPicPr>
        <p:blipFill rotWithShape="1">
          <a:blip r:embed="rId13">
            <a:alphaModFix/>
          </a:blip>
          <a:srcRect l="38064" t="23366" r="39261" b="35414"/>
          <a:stretch/>
        </p:blipFill>
        <p:spPr>
          <a:xfrm>
            <a:off x="0" y="233043"/>
            <a:ext cx="1282959" cy="1308123"/>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010"/>
        <p:cNvGrpSpPr/>
        <p:nvPr/>
      </p:nvGrpSpPr>
      <p:grpSpPr>
        <a:xfrm>
          <a:off x="0" y="0"/>
          <a:ext cx="0" cy="0"/>
          <a:chOff x="0" y="0"/>
          <a:chExt cx="0" cy="0"/>
        </a:xfrm>
      </p:grpSpPr>
      <p:sp>
        <p:nvSpPr>
          <p:cNvPr id="1011" name="Google Shape;1011;p49"/>
          <p:cNvSpPr/>
          <p:nvPr/>
        </p:nvSpPr>
        <p:spPr>
          <a:xfrm>
            <a:off x="10034300" y="114721"/>
            <a:ext cx="2055591" cy="1077218"/>
          </a:xfrm>
          <a:prstGeom prst="rect">
            <a:avLst/>
          </a:prstGeom>
          <a:solidFill>
            <a:srgbClr val="0070C0"/>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aphicFrame>
        <p:nvGraphicFramePr>
          <p:cNvPr id="1012" name="Google Shape;1012;p49"/>
          <p:cNvGraphicFramePr/>
          <p:nvPr/>
        </p:nvGraphicFramePr>
        <p:xfrm>
          <a:off x="10170126" y="237910"/>
          <a:ext cx="1712628" cy="924867"/>
        </p:xfrm>
        <a:graphic>
          <a:graphicData uri="http://schemas.openxmlformats.org/presentationml/2006/ole">
            <mc:AlternateContent xmlns:mc="http://schemas.openxmlformats.org/markup-compatibility/2006">
              <mc:Choice xmlns:v="urn:schemas-microsoft-com:vml" Requires="v">
                <p:oleObj r:id="rId3" imgW="1712628" imgH="924867" progId="CorelDRAW.Graphic.10">
                  <p:embed/>
                </p:oleObj>
              </mc:Choice>
              <mc:Fallback>
                <p:oleObj r:id="rId3" imgW="1712628" imgH="924867" progId="CorelDRAW.Graphic.10">
                  <p:embed/>
                  <p:pic>
                    <p:nvPicPr>
                      <p:cNvPr id="1012" name="Google Shape;1012;p49"/>
                      <p:cNvPicPr preferRelativeResize="0"/>
                      <p:nvPr/>
                    </p:nvPicPr>
                    <p:blipFill rotWithShape="1">
                      <a:blip r:embed="rId4">
                        <a:alphaModFix/>
                      </a:blip>
                      <a:srcRect/>
                      <a:stretch/>
                    </p:blipFill>
                    <p:spPr>
                      <a:xfrm>
                        <a:off x="10170126" y="237910"/>
                        <a:ext cx="1712628" cy="924867"/>
                      </a:xfrm>
                      <a:prstGeom prst="rect">
                        <a:avLst/>
                      </a:prstGeom>
                      <a:noFill/>
                      <a:ln>
                        <a:noFill/>
                      </a:ln>
                    </p:spPr>
                  </p:pic>
                </p:oleObj>
              </mc:Fallback>
            </mc:AlternateContent>
          </a:graphicData>
        </a:graphic>
      </p:graphicFrame>
      <p:sp>
        <p:nvSpPr>
          <p:cNvPr id="1013" name="Google Shape;1013;p49"/>
          <p:cNvSpPr/>
          <p:nvPr/>
        </p:nvSpPr>
        <p:spPr>
          <a:xfrm>
            <a:off x="1" y="5978102"/>
            <a:ext cx="12278600" cy="965839"/>
          </a:xfrm>
          <a:prstGeom prst="rect">
            <a:avLst/>
          </a:prstGeom>
          <a:solidFill>
            <a:srgbClr val="0070C0">
              <a:alpha val="1254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014" name="Google Shape;1014;p49"/>
          <p:cNvPicPr preferRelativeResize="0"/>
          <p:nvPr/>
        </p:nvPicPr>
        <p:blipFill rotWithShape="1">
          <a:blip r:embed="rId5">
            <a:alphaModFix/>
          </a:blip>
          <a:srcRect/>
          <a:stretch/>
        </p:blipFill>
        <p:spPr>
          <a:xfrm>
            <a:off x="-14999" y="5278258"/>
            <a:ext cx="12192000" cy="1596167"/>
          </a:xfrm>
          <a:prstGeom prst="rect">
            <a:avLst/>
          </a:prstGeom>
          <a:noFill/>
          <a:ln>
            <a:noFill/>
          </a:ln>
        </p:spPr>
      </p:pic>
      <p:pic>
        <p:nvPicPr>
          <p:cNvPr id="1015" name="Google Shape;1015;p49"/>
          <p:cNvPicPr preferRelativeResize="0"/>
          <p:nvPr/>
        </p:nvPicPr>
        <p:blipFill rotWithShape="1">
          <a:blip r:embed="rId6">
            <a:alphaModFix/>
          </a:blip>
          <a:srcRect l="30853" t="19750" r="27270" b="28126"/>
          <a:stretch/>
        </p:blipFill>
        <p:spPr>
          <a:xfrm>
            <a:off x="6984385" y="1436574"/>
            <a:ext cx="5105506" cy="3805156"/>
          </a:xfrm>
          <a:prstGeom prst="rect">
            <a:avLst/>
          </a:prstGeom>
          <a:noFill/>
          <a:ln>
            <a:noFill/>
          </a:ln>
        </p:spPr>
      </p:pic>
      <p:sp>
        <p:nvSpPr>
          <p:cNvPr id="1016" name="Google Shape;1016;p49"/>
          <p:cNvSpPr txBox="1"/>
          <p:nvPr/>
        </p:nvSpPr>
        <p:spPr>
          <a:xfrm>
            <a:off x="2758193" y="140703"/>
            <a:ext cx="480546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70C0"/>
              </a:buClr>
              <a:buSzPts val="3600"/>
              <a:buFont typeface="Avenir"/>
              <a:buNone/>
            </a:pPr>
            <a:r>
              <a:rPr lang="es-CO" sz="3600" b="0" i="0" u="none" strike="noStrike" cap="none">
                <a:solidFill>
                  <a:srgbClr val="0070C0"/>
                </a:solidFill>
                <a:latin typeface="Avenir"/>
                <a:ea typeface="Avenir"/>
                <a:cs typeface="Avenir"/>
                <a:sym typeface="Avenir"/>
              </a:rPr>
              <a:t>Productos esperados</a:t>
            </a:r>
            <a:endParaRPr sz="3600" b="0" i="0" u="none" strike="noStrike" cap="none">
              <a:solidFill>
                <a:srgbClr val="0070C0"/>
              </a:solidFill>
              <a:latin typeface="Avenir"/>
              <a:ea typeface="Avenir"/>
              <a:cs typeface="Avenir"/>
              <a:sym typeface="Avenir"/>
            </a:endParaRPr>
          </a:p>
        </p:txBody>
      </p:sp>
      <p:pic>
        <p:nvPicPr>
          <p:cNvPr id="1017" name="Google Shape;1017;p49" descr="Insignia 1 contorno"/>
          <p:cNvPicPr preferRelativeResize="0"/>
          <p:nvPr/>
        </p:nvPicPr>
        <p:blipFill rotWithShape="1">
          <a:blip r:embed="rId7">
            <a:alphaModFix/>
          </a:blip>
          <a:srcRect/>
          <a:stretch/>
        </p:blipFill>
        <p:spPr>
          <a:xfrm>
            <a:off x="405038" y="2425593"/>
            <a:ext cx="914400" cy="914400"/>
          </a:xfrm>
          <a:prstGeom prst="rect">
            <a:avLst/>
          </a:prstGeom>
          <a:noFill/>
          <a:ln>
            <a:noFill/>
          </a:ln>
        </p:spPr>
      </p:pic>
      <p:sp>
        <p:nvSpPr>
          <p:cNvPr id="1018" name="Google Shape;1018;p49"/>
          <p:cNvSpPr txBox="1"/>
          <p:nvPr/>
        </p:nvSpPr>
        <p:spPr>
          <a:xfrm>
            <a:off x="1319438" y="2425593"/>
            <a:ext cx="5105506" cy="120032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595959"/>
              </a:buClr>
              <a:buSzPts val="1800"/>
              <a:buFont typeface="Calibri"/>
              <a:buNone/>
            </a:pPr>
            <a:r>
              <a:rPr lang="es-CO" sz="1800" b="0" i="0" u="none" strike="noStrike" cap="none">
                <a:solidFill>
                  <a:srgbClr val="595959"/>
                </a:solidFill>
                <a:latin typeface="Calibri"/>
                <a:ea typeface="Calibri"/>
                <a:cs typeface="Calibri"/>
                <a:sym typeface="Calibri"/>
              </a:rPr>
              <a:t>Elaboración del </a:t>
            </a:r>
            <a:r>
              <a:rPr lang="es-CO" sz="1800" b="1" i="0" u="none" strike="noStrike" cap="none">
                <a:solidFill>
                  <a:srgbClr val="595959"/>
                </a:solidFill>
                <a:latin typeface="Calibri"/>
                <a:ea typeface="Calibri"/>
                <a:cs typeface="Calibri"/>
                <a:sym typeface="Calibri"/>
              </a:rPr>
              <a:t>Informe de Gestión </a:t>
            </a:r>
            <a:r>
              <a:rPr lang="es-CO" sz="1800" b="0" i="0" u="none" strike="noStrike" cap="none">
                <a:solidFill>
                  <a:srgbClr val="595959"/>
                </a:solidFill>
                <a:latin typeface="Calibri"/>
                <a:ea typeface="Calibri"/>
                <a:cs typeface="Calibri"/>
                <a:sym typeface="Calibri"/>
              </a:rPr>
              <a:t>sobre la garantía de los derechos de la primera infancia, la infancia, la adolescencia y la juventud 2020-2023, en un lenguaje ciudadano.</a:t>
            </a:r>
            <a:endParaRPr/>
          </a:p>
        </p:txBody>
      </p:sp>
      <p:pic>
        <p:nvPicPr>
          <p:cNvPr id="1019" name="Google Shape;1019;p49" descr="Insignia contorno"/>
          <p:cNvPicPr preferRelativeResize="0"/>
          <p:nvPr/>
        </p:nvPicPr>
        <p:blipFill rotWithShape="1">
          <a:blip r:embed="rId8">
            <a:alphaModFix/>
          </a:blip>
          <a:srcRect/>
          <a:stretch/>
        </p:blipFill>
        <p:spPr>
          <a:xfrm>
            <a:off x="405038" y="4119262"/>
            <a:ext cx="914400" cy="914400"/>
          </a:xfrm>
          <a:prstGeom prst="rect">
            <a:avLst/>
          </a:prstGeom>
          <a:noFill/>
          <a:ln>
            <a:noFill/>
          </a:ln>
        </p:spPr>
      </p:pic>
      <p:sp>
        <p:nvSpPr>
          <p:cNvPr id="1020" name="Google Shape;1020;p49"/>
          <p:cNvSpPr txBox="1"/>
          <p:nvPr/>
        </p:nvSpPr>
        <p:spPr>
          <a:xfrm>
            <a:off x="1423733" y="4062768"/>
            <a:ext cx="5105506" cy="92333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595959"/>
              </a:buClr>
              <a:buSzPts val="1800"/>
              <a:buFont typeface="Calibri"/>
              <a:buNone/>
            </a:pPr>
            <a:r>
              <a:rPr lang="es-CO" sz="1800" b="0" i="0" u="none" strike="noStrike" cap="none">
                <a:solidFill>
                  <a:srgbClr val="595959"/>
                </a:solidFill>
                <a:latin typeface="Calibri"/>
                <a:ea typeface="Calibri"/>
                <a:cs typeface="Calibri"/>
                <a:sym typeface="Calibri"/>
              </a:rPr>
              <a:t>Publicación y difusión del </a:t>
            </a:r>
            <a:r>
              <a:rPr lang="es-CO" sz="1800" b="1" i="0" u="none" strike="noStrike" cap="none">
                <a:solidFill>
                  <a:srgbClr val="595959"/>
                </a:solidFill>
                <a:latin typeface="Calibri"/>
                <a:ea typeface="Calibri"/>
                <a:cs typeface="Calibri"/>
                <a:sym typeface="Calibri"/>
              </a:rPr>
              <a:t>Informe de Gestión</a:t>
            </a:r>
            <a:r>
              <a:rPr lang="es-CO" sz="1800" b="0" i="0" u="none" strike="noStrike" cap="none">
                <a:solidFill>
                  <a:srgbClr val="595959"/>
                </a:solidFill>
                <a:latin typeface="Calibri"/>
                <a:ea typeface="Calibri"/>
                <a:cs typeface="Calibri"/>
                <a:sym typeface="Calibri"/>
              </a:rPr>
              <a:t> en su página web para conocimiento de niñas, niños, adolescentes, jóvenes y la ciudadanía. </a:t>
            </a:r>
            <a:endParaRPr/>
          </a:p>
        </p:txBody>
      </p:sp>
      <p:sp>
        <p:nvSpPr>
          <p:cNvPr id="1021" name="Google Shape;1021;p49"/>
          <p:cNvSpPr txBox="1"/>
          <p:nvPr/>
        </p:nvSpPr>
        <p:spPr>
          <a:xfrm>
            <a:off x="887518" y="73171"/>
            <a:ext cx="1776307" cy="830997"/>
          </a:xfrm>
          <a:prstGeom prst="rect">
            <a:avLst/>
          </a:prstGeom>
          <a:solidFill>
            <a:srgbClr val="2F549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800"/>
              <a:buFont typeface="Calibri"/>
              <a:buNone/>
            </a:pPr>
            <a:r>
              <a:rPr lang="es-CO" sz="4800" b="1" i="0" u="none" strike="noStrike" cap="none">
                <a:solidFill>
                  <a:srgbClr val="FFFFFF"/>
                </a:solidFill>
                <a:latin typeface="Calibri"/>
                <a:ea typeface="Calibri"/>
                <a:cs typeface="Calibri"/>
                <a:sym typeface="Calibri"/>
              </a:rPr>
              <a:t>Fase 2</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5"/>
          <p:cNvPicPr preferRelativeResize="0"/>
          <p:nvPr/>
        </p:nvPicPr>
        <p:blipFill rotWithShape="1">
          <a:blip r:embed="rId3">
            <a:alphaModFix/>
          </a:blip>
          <a:srcRect l="30853" t="19750" r="27270" b="28126"/>
          <a:stretch/>
        </p:blipFill>
        <p:spPr>
          <a:xfrm>
            <a:off x="629436" y="1859253"/>
            <a:ext cx="6028491" cy="4308872"/>
          </a:xfrm>
          <a:prstGeom prst="rect">
            <a:avLst/>
          </a:prstGeom>
          <a:noFill/>
          <a:ln>
            <a:noFill/>
          </a:ln>
        </p:spPr>
      </p:pic>
      <p:sp>
        <p:nvSpPr>
          <p:cNvPr id="140" name="Google Shape;140;p5"/>
          <p:cNvSpPr txBox="1"/>
          <p:nvPr/>
        </p:nvSpPr>
        <p:spPr>
          <a:xfrm>
            <a:off x="288212" y="988980"/>
            <a:ext cx="956913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3600">
                <a:solidFill>
                  <a:srgbClr val="0070C0"/>
                </a:solidFill>
                <a:latin typeface="Calibri"/>
                <a:ea typeface="Calibri"/>
                <a:cs typeface="Calibri"/>
                <a:sym typeface="Calibri"/>
              </a:rPr>
              <a:t>Fases y eje</a:t>
            </a:r>
            <a:endParaRPr/>
          </a:p>
        </p:txBody>
      </p:sp>
      <p:sp>
        <p:nvSpPr>
          <p:cNvPr id="141" name="Google Shape;141;p5"/>
          <p:cNvSpPr txBox="1"/>
          <p:nvPr/>
        </p:nvSpPr>
        <p:spPr>
          <a:xfrm>
            <a:off x="289568" y="232593"/>
            <a:ext cx="11280405"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5400" b="1">
                <a:solidFill>
                  <a:srgbClr val="0070C0"/>
                </a:solidFill>
                <a:latin typeface="Calibri"/>
                <a:ea typeface="Calibri"/>
                <a:cs typeface="Calibri"/>
                <a:sym typeface="Calibri"/>
              </a:rPr>
              <a:t>Estructura</a:t>
            </a:r>
            <a:endParaRPr sz="5400" b="1">
              <a:solidFill>
                <a:srgbClr val="0070C0"/>
              </a:solidFill>
              <a:latin typeface="Calibri"/>
              <a:ea typeface="Calibri"/>
              <a:cs typeface="Calibri"/>
              <a:sym typeface="Calibri"/>
            </a:endParaRPr>
          </a:p>
        </p:txBody>
      </p:sp>
      <p:sp>
        <p:nvSpPr>
          <p:cNvPr id="142" name="Google Shape;142;p5"/>
          <p:cNvSpPr/>
          <p:nvPr/>
        </p:nvSpPr>
        <p:spPr>
          <a:xfrm>
            <a:off x="411606" y="1616919"/>
            <a:ext cx="3847459" cy="61955"/>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 name="Google Shape;143;p5"/>
          <p:cNvSpPr txBox="1"/>
          <p:nvPr/>
        </p:nvSpPr>
        <p:spPr>
          <a:xfrm>
            <a:off x="7132320" y="2474805"/>
            <a:ext cx="4510805" cy="4308872"/>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rgbClr val="951F73"/>
              </a:buClr>
              <a:buSzPts val="2000"/>
              <a:buFont typeface="Arial"/>
              <a:buChar char="•"/>
            </a:pPr>
            <a:r>
              <a:rPr lang="es-CO" sz="2000" b="1">
                <a:solidFill>
                  <a:srgbClr val="951F73"/>
                </a:solidFill>
                <a:latin typeface="Calibri"/>
                <a:ea typeface="Calibri"/>
                <a:cs typeface="Calibri"/>
                <a:sym typeface="Calibri"/>
              </a:rPr>
              <a:t>Fase 01  </a:t>
            </a:r>
            <a:r>
              <a:rPr lang="es-CO" sz="2000">
                <a:solidFill>
                  <a:schemeClr val="dk1"/>
                </a:solidFill>
                <a:latin typeface="Calibri"/>
                <a:ea typeface="Calibri"/>
                <a:cs typeface="Calibri"/>
                <a:sym typeface="Calibri"/>
              </a:rPr>
              <a:t>de sensibilización y alistamiento.</a:t>
            </a:r>
            <a:endParaRPr/>
          </a:p>
          <a:p>
            <a:pPr marL="285750" marR="0" lvl="0" indent="-158750" algn="just" rtl="0">
              <a:spcBef>
                <a:spcPts val="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285750" marR="0" lvl="0" indent="-285750" algn="just" rtl="0">
              <a:spcBef>
                <a:spcPts val="0"/>
              </a:spcBef>
              <a:spcAft>
                <a:spcPts val="0"/>
              </a:spcAft>
              <a:buClr>
                <a:srgbClr val="225391"/>
              </a:buClr>
              <a:buSzPts val="2000"/>
              <a:buFont typeface="Arial"/>
              <a:buChar char="•"/>
            </a:pPr>
            <a:r>
              <a:rPr lang="es-CO" sz="2000" b="1">
                <a:solidFill>
                  <a:srgbClr val="225391"/>
                </a:solidFill>
                <a:latin typeface="Calibri"/>
                <a:ea typeface="Calibri"/>
                <a:cs typeface="Calibri"/>
                <a:sym typeface="Calibri"/>
              </a:rPr>
              <a:t>Fase 02 </a:t>
            </a:r>
            <a:r>
              <a:rPr lang="es-CO" sz="2000">
                <a:solidFill>
                  <a:schemeClr val="dk1"/>
                </a:solidFill>
                <a:latin typeface="Calibri"/>
                <a:ea typeface="Calibri"/>
                <a:cs typeface="Calibri"/>
                <a:sym typeface="Calibri"/>
              </a:rPr>
              <a:t>de generación y análisis de información.</a:t>
            </a:r>
            <a:endParaRPr/>
          </a:p>
          <a:p>
            <a:pPr marL="285750" marR="0" lvl="0" indent="-158750" algn="just" rtl="0">
              <a:spcBef>
                <a:spcPts val="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285750" marR="0" lvl="0" indent="-285750" algn="just" rtl="0">
              <a:spcBef>
                <a:spcPts val="0"/>
              </a:spcBef>
              <a:spcAft>
                <a:spcPts val="0"/>
              </a:spcAft>
              <a:buClr>
                <a:srgbClr val="F61E95"/>
              </a:buClr>
              <a:buSzPts val="2000"/>
              <a:buFont typeface="Arial"/>
              <a:buChar char="•"/>
            </a:pPr>
            <a:r>
              <a:rPr lang="es-CO" sz="2000" b="1">
                <a:solidFill>
                  <a:srgbClr val="F61E95"/>
                </a:solidFill>
                <a:latin typeface="Calibri"/>
                <a:ea typeface="Calibri"/>
                <a:cs typeface="Calibri"/>
                <a:sym typeface="Calibri"/>
              </a:rPr>
              <a:t>Fase 03 </a:t>
            </a:r>
            <a:r>
              <a:rPr lang="es-CO" sz="2000">
                <a:solidFill>
                  <a:schemeClr val="dk1"/>
                </a:solidFill>
                <a:latin typeface="Calibri"/>
                <a:ea typeface="Calibri"/>
                <a:cs typeface="Calibri"/>
                <a:sym typeface="Calibri"/>
              </a:rPr>
              <a:t>de encuentros estratégicos de diálogo y audiencia pública.</a:t>
            </a:r>
            <a:endParaRPr/>
          </a:p>
          <a:p>
            <a:pPr marL="285750" marR="0" lvl="0" indent="-158750" algn="just" rtl="0">
              <a:spcBef>
                <a:spcPts val="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285750" marR="0" lvl="0" indent="-285750" algn="just" rtl="0">
              <a:spcBef>
                <a:spcPts val="0"/>
              </a:spcBef>
              <a:spcAft>
                <a:spcPts val="0"/>
              </a:spcAft>
              <a:buClr>
                <a:srgbClr val="108865"/>
              </a:buClr>
              <a:buSzPts val="2000"/>
              <a:buFont typeface="Arial"/>
              <a:buChar char="•"/>
            </a:pPr>
            <a:r>
              <a:rPr lang="es-CO" sz="2000" b="1">
                <a:solidFill>
                  <a:srgbClr val="108865"/>
                </a:solidFill>
                <a:latin typeface="Calibri"/>
                <a:ea typeface="Calibri"/>
                <a:cs typeface="Calibri"/>
                <a:sym typeface="Calibri"/>
              </a:rPr>
              <a:t>Fase 04 </a:t>
            </a:r>
            <a:r>
              <a:rPr lang="es-CO" sz="2000">
                <a:solidFill>
                  <a:schemeClr val="dk1"/>
                </a:solidFill>
                <a:latin typeface="Calibri"/>
                <a:ea typeface="Calibri"/>
                <a:cs typeface="Calibri"/>
                <a:sym typeface="Calibri"/>
              </a:rPr>
              <a:t>de seguimiento y retroalimentación.</a:t>
            </a:r>
            <a:endParaRPr/>
          </a:p>
          <a:p>
            <a:pPr marL="285750" marR="0" lvl="0" indent="-171450" algn="just"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171450" algn="just"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p:txBody>
      </p:sp>
      <p:sp>
        <p:nvSpPr>
          <p:cNvPr id="144" name="Google Shape;144;p5"/>
          <p:cNvSpPr/>
          <p:nvPr/>
        </p:nvSpPr>
        <p:spPr>
          <a:xfrm>
            <a:off x="0" y="6523152"/>
            <a:ext cx="12278600" cy="334848"/>
          </a:xfrm>
          <a:prstGeom prst="rect">
            <a:avLst/>
          </a:prstGeom>
          <a:solidFill>
            <a:srgbClr val="0070C0">
              <a:alpha val="1254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145" name="Google Shape;145;p5"/>
          <p:cNvGrpSpPr/>
          <p:nvPr/>
        </p:nvGrpSpPr>
        <p:grpSpPr>
          <a:xfrm>
            <a:off x="10479372" y="0"/>
            <a:ext cx="1712628" cy="1015663"/>
            <a:chOff x="13226556" y="1171042"/>
            <a:chExt cx="1712628" cy="1015663"/>
          </a:xfrm>
        </p:grpSpPr>
        <p:sp>
          <p:nvSpPr>
            <p:cNvPr id="146" name="Google Shape;146;p5"/>
            <p:cNvSpPr/>
            <p:nvPr/>
          </p:nvSpPr>
          <p:spPr>
            <a:xfrm>
              <a:off x="13226556" y="1171042"/>
              <a:ext cx="1712628" cy="1015663"/>
            </a:xfrm>
            <a:prstGeom prst="rect">
              <a:avLst/>
            </a:prstGeom>
            <a:solidFill>
              <a:srgbClr val="0070C0"/>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147" name="Google Shape;147;p5"/>
            <p:cNvGraphicFramePr/>
            <p:nvPr/>
          </p:nvGraphicFramePr>
          <p:xfrm>
            <a:off x="13351740" y="1212839"/>
            <a:ext cx="1587444" cy="857264"/>
          </p:xfrm>
          <a:graphic>
            <a:graphicData uri="http://schemas.openxmlformats.org/presentationml/2006/ole">
              <mc:AlternateContent xmlns:mc="http://schemas.openxmlformats.org/markup-compatibility/2006">
                <mc:Choice xmlns:v="urn:schemas-microsoft-com:vml" Requires="v">
                  <p:oleObj r:id="rId4" imgW="1587444" imgH="857264" progId="CorelDRAW.Graphic.10">
                    <p:embed/>
                  </p:oleObj>
                </mc:Choice>
                <mc:Fallback>
                  <p:oleObj r:id="rId4" imgW="1587444" imgH="857264" progId="CorelDRAW.Graphic.10">
                    <p:embed/>
                    <p:pic>
                      <p:nvPicPr>
                        <p:cNvPr id="147" name="Google Shape;147;p5"/>
                        <p:cNvPicPr preferRelativeResize="0"/>
                        <p:nvPr/>
                      </p:nvPicPr>
                      <p:blipFill rotWithShape="1">
                        <a:blip r:embed="rId5">
                          <a:alphaModFix/>
                        </a:blip>
                        <a:srcRect/>
                        <a:stretch/>
                      </p:blipFill>
                      <p:spPr>
                        <a:xfrm>
                          <a:off x="13351740" y="1212839"/>
                          <a:ext cx="1587444" cy="857264"/>
                        </a:xfrm>
                        <a:prstGeom prst="rect">
                          <a:avLst/>
                        </a:prstGeom>
                        <a:noFill/>
                        <a:ln>
                          <a:noFill/>
                        </a:ln>
                      </p:spPr>
                    </p:pic>
                  </p:oleObj>
                </mc:Fallback>
              </mc:AlternateContent>
            </a:graphicData>
          </a:graphic>
        </p:graphicFrame>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25"/>
        <p:cNvGrpSpPr/>
        <p:nvPr/>
      </p:nvGrpSpPr>
      <p:grpSpPr>
        <a:xfrm>
          <a:off x="0" y="0"/>
          <a:ext cx="0" cy="0"/>
          <a:chOff x="0" y="0"/>
          <a:chExt cx="0" cy="0"/>
        </a:xfrm>
      </p:grpSpPr>
      <p:sp>
        <p:nvSpPr>
          <p:cNvPr id="1026" name="Google Shape;1026;p50"/>
          <p:cNvSpPr/>
          <p:nvPr/>
        </p:nvSpPr>
        <p:spPr>
          <a:xfrm>
            <a:off x="-43300" y="0"/>
            <a:ext cx="12278600" cy="6953333"/>
          </a:xfrm>
          <a:prstGeom prst="rect">
            <a:avLst/>
          </a:prstGeom>
          <a:solidFill>
            <a:srgbClr val="0070C0">
              <a:alpha val="1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7" name="Google Shape;1027;p50"/>
          <p:cNvSpPr/>
          <p:nvPr/>
        </p:nvSpPr>
        <p:spPr>
          <a:xfrm>
            <a:off x="0" y="5300133"/>
            <a:ext cx="12192000" cy="1557867"/>
          </a:xfrm>
          <a:prstGeom prst="rect">
            <a:avLst/>
          </a:prstGeom>
          <a:solidFill>
            <a:srgbClr val="0070C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1028" name="Google Shape;1028;p50"/>
          <p:cNvGraphicFramePr/>
          <p:nvPr/>
        </p:nvGraphicFramePr>
        <p:xfrm>
          <a:off x="9582975" y="5566705"/>
          <a:ext cx="1890010" cy="1020658"/>
        </p:xfrm>
        <a:graphic>
          <a:graphicData uri="http://schemas.openxmlformats.org/presentationml/2006/ole">
            <mc:AlternateContent xmlns:mc="http://schemas.openxmlformats.org/markup-compatibility/2006">
              <mc:Choice xmlns:v="urn:schemas-microsoft-com:vml" Requires="v">
                <p:oleObj r:id="rId3" imgW="1890010" imgH="1020658" progId="CorelDRAW.Graphic.10">
                  <p:embed/>
                </p:oleObj>
              </mc:Choice>
              <mc:Fallback>
                <p:oleObj r:id="rId3" imgW="1890010" imgH="1020658" progId="CorelDRAW.Graphic.10">
                  <p:embed/>
                  <p:pic>
                    <p:nvPicPr>
                      <p:cNvPr id="1028" name="Google Shape;1028;p50"/>
                      <p:cNvPicPr preferRelativeResize="0"/>
                      <p:nvPr/>
                    </p:nvPicPr>
                    <p:blipFill rotWithShape="1">
                      <a:blip r:embed="rId4">
                        <a:alphaModFix/>
                      </a:blip>
                      <a:srcRect/>
                      <a:stretch/>
                    </p:blipFill>
                    <p:spPr>
                      <a:xfrm>
                        <a:off x="9582975" y="5566705"/>
                        <a:ext cx="1890010" cy="1020658"/>
                      </a:xfrm>
                      <a:prstGeom prst="rect">
                        <a:avLst/>
                      </a:prstGeom>
                      <a:noFill/>
                      <a:ln>
                        <a:noFill/>
                      </a:ln>
                    </p:spPr>
                  </p:pic>
                </p:oleObj>
              </mc:Fallback>
            </mc:AlternateContent>
          </a:graphicData>
        </a:graphic>
      </p:graphicFrame>
      <p:sp>
        <p:nvSpPr>
          <p:cNvPr id="1029" name="Google Shape;1029;p50"/>
          <p:cNvSpPr txBox="1"/>
          <p:nvPr/>
        </p:nvSpPr>
        <p:spPr>
          <a:xfrm>
            <a:off x="3746730" y="2433541"/>
            <a:ext cx="5113405"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8000" b="1">
                <a:solidFill>
                  <a:srgbClr val="0070C0"/>
                </a:solidFill>
                <a:latin typeface="Arial"/>
                <a:ea typeface="Arial"/>
                <a:cs typeface="Arial"/>
                <a:sym typeface="Arial"/>
              </a:rPr>
              <a:t>GRACIAS</a:t>
            </a:r>
            <a:endParaRPr sz="8000">
              <a:solidFill>
                <a:srgbClr val="0070C0"/>
              </a:solidFill>
              <a:latin typeface="Arial"/>
              <a:ea typeface="Arial"/>
              <a:cs typeface="Arial"/>
              <a:sym typeface="Arial"/>
            </a:endParaRPr>
          </a:p>
        </p:txBody>
      </p:sp>
      <p:pic>
        <p:nvPicPr>
          <p:cNvPr id="1030" name="Google Shape;1030;p50"/>
          <p:cNvPicPr preferRelativeResize="0"/>
          <p:nvPr/>
        </p:nvPicPr>
        <p:blipFill rotWithShape="1">
          <a:blip r:embed="rId5">
            <a:alphaModFix amt="27000"/>
          </a:blip>
          <a:srcRect/>
          <a:stretch/>
        </p:blipFill>
        <p:spPr>
          <a:xfrm>
            <a:off x="9215252" y="0"/>
            <a:ext cx="2976748" cy="2976748"/>
          </a:xfrm>
          <a:prstGeom prst="rect">
            <a:avLst/>
          </a:prstGeom>
          <a:noFill/>
          <a:ln>
            <a:noFill/>
          </a:ln>
        </p:spPr>
      </p:pic>
      <p:pic>
        <p:nvPicPr>
          <p:cNvPr id="1031" name="Google Shape;1031;p50"/>
          <p:cNvPicPr preferRelativeResize="0"/>
          <p:nvPr/>
        </p:nvPicPr>
        <p:blipFill rotWithShape="1">
          <a:blip r:embed="rId6">
            <a:alphaModFix amt="33000"/>
          </a:blip>
          <a:srcRect/>
          <a:stretch/>
        </p:blipFill>
        <p:spPr>
          <a:xfrm>
            <a:off x="-1" y="-1"/>
            <a:ext cx="2705099" cy="2132867"/>
          </a:xfrm>
          <a:prstGeom prst="rect">
            <a:avLst/>
          </a:prstGeom>
          <a:noFill/>
          <a:ln>
            <a:noFill/>
          </a:ln>
        </p:spPr>
      </p:pic>
      <p:pic>
        <p:nvPicPr>
          <p:cNvPr id="1032" name="Google Shape;1032;p50"/>
          <p:cNvPicPr preferRelativeResize="0"/>
          <p:nvPr/>
        </p:nvPicPr>
        <p:blipFill rotWithShape="1">
          <a:blip r:embed="rId7">
            <a:alphaModFix/>
          </a:blip>
          <a:srcRect/>
          <a:stretch/>
        </p:blipFill>
        <p:spPr>
          <a:xfrm>
            <a:off x="10172427" y="391582"/>
            <a:ext cx="1579214" cy="1467411"/>
          </a:xfrm>
          <a:prstGeom prst="rect">
            <a:avLst/>
          </a:prstGeom>
          <a:noFill/>
          <a:ln>
            <a:noFill/>
          </a:ln>
        </p:spPr>
      </p:pic>
      <p:pic>
        <p:nvPicPr>
          <p:cNvPr id="1033" name="Google Shape;1033;p50"/>
          <p:cNvPicPr preferRelativeResize="0"/>
          <p:nvPr/>
        </p:nvPicPr>
        <p:blipFill rotWithShape="1">
          <a:blip r:embed="rId8">
            <a:alphaModFix/>
          </a:blip>
          <a:srcRect/>
          <a:stretch/>
        </p:blipFill>
        <p:spPr>
          <a:xfrm>
            <a:off x="253999" y="401017"/>
            <a:ext cx="2358291" cy="710955"/>
          </a:xfrm>
          <a:prstGeom prst="rect">
            <a:avLst/>
          </a:prstGeom>
          <a:noFill/>
          <a:ln>
            <a:noFill/>
          </a:ln>
        </p:spPr>
      </p:pic>
      <p:pic>
        <p:nvPicPr>
          <p:cNvPr id="1034" name="Google Shape;1034;p50"/>
          <p:cNvPicPr preferRelativeResize="0"/>
          <p:nvPr/>
        </p:nvPicPr>
        <p:blipFill rotWithShape="1">
          <a:blip r:embed="rId9">
            <a:alphaModFix amt="50000"/>
          </a:blip>
          <a:srcRect/>
          <a:stretch/>
        </p:blipFill>
        <p:spPr>
          <a:xfrm>
            <a:off x="2467879" y="-859792"/>
            <a:ext cx="1283188" cy="1283188"/>
          </a:xfrm>
          <a:prstGeom prst="rect">
            <a:avLst/>
          </a:prstGeom>
          <a:noFill/>
          <a:ln>
            <a:noFill/>
          </a:ln>
        </p:spPr>
      </p:pic>
      <p:pic>
        <p:nvPicPr>
          <p:cNvPr id="1035" name="Google Shape;1035;p50"/>
          <p:cNvPicPr preferRelativeResize="0"/>
          <p:nvPr/>
        </p:nvPicPr>
        <p:blipFill rotWithShape="1">
          <a:blip r:embed="rId9">
            <a:alphaModFix amt="50000"/>
          </a:blip>
          <a:srcRect/>
          <a:stretch/>
        </p:blipFill>
        <p:spPr>
          <a:xfrm>
            <a:off x="-725367" y="1657371"/>
            <a:ext cx="1283188" cy="1283188"/>
          </a:xfrm>
          <a:prstGeom prst="rect">
            <a:avLst/>
          </a:prstGeom>
          <a:noFill/>
          <a:ln>
            <a:noFill/>
          </a:ln>
        </p:spPr>
      </p:pic>
      <p:pic>
        <p:nvPicPr>
          <p:cNvPr id="1036" name="Google Shape;1036;p50"/>
          <p:cNvPicPr preferRelativeResize="0"/>
          <p:nvPr/>
        </p:nvPicPr>
        <p:blipFill rotWithShape="1">
          <a:blip r:embed="rId9">
            <a:alphaModFix amt="50000"/>
          </a:blip>
          <a:srcRect/>
          <a:stretch/>
        </p:blipFill>
        <p:spPr>
          <a:xfrm>
            <a:off x="11504653" y="3558131"/>
            <a:ext cx="1283188" cy="1283188"/>
          </a:xfrm>
          <a:prstGeom prst="rect">
            <a:avLst/>
          </a:prstGeom>
          <a:noFill/>
          <a:ln>
            <a:noFill/>
          </a:ln>
        </p:spPr>
      </p:pic>
      <p:pic>
        <p:nvPicPr>
          <p:cNvPr id="1037" name="Google Shape;1037;p50"/>
          <p:cNvPicPr preferRelativeResize="0"/>
          <p:nvPr/>
        </p:nvPicPr>
        <p:blipFill rotWithShape="1">
          <a:blip r:embed="rId7">
            <a:alphaModFix/>
          </a:blip>
          <a:srcRect/>
          <a:stretch/>
        </p:blipFill>
        <p:spPr>
          <a:xfrm rot="10800000">
            <a:off x="666928" y="3483588"/>
            <a:ext cx="1579214" cy="1467411"/>
          </a:xfrm>
          <a:prstGeom prst="rect">
            <a:avLst/>
          </a:prstGeom>
          <a:noFill/>
          <a:ln>
            <a:noFill/>
          </a:ln>
        </p:spPr>
      </p:pic>
      <p:pic>
        <p:nvPicPr>
          <p:cNvPr id="1038" name="Google Shape;1038;p50"/>
          <p:cNvPicPr preferRelativeResize="0"/>
          <p:nvPr/>
        </p:nvPicPr>
        <p:blipFill rotWithShape="1">
          <a:blip r:embed="rId9">
            <a:alphaModFix amt="50000"/>
          </a:blip>
          <a:srcRect/>
          <a:stretch/>
        </p:blipFill>
        <p:spPr>
          <a:xfrm>
            <a:off x="8662711" y="-167823"/>
            <a:ext cx="678487" cy="678487"/>
          </a:xfrm>
          <a:prstGeom prst="rect">
            <a:avLst/>
          </a:prstGeom>
          <a:noFill/>
          <a:ln>
            <a:noFill/>
          </a:ln>
        </p:spPr>
      </p:pic>
      <p:pic>
        <p:nvPicPr>
          <p:cNvPr id="1039" name="Google Shape;1039;p50"/>
          <p:cNvPicPr preferRelativeResize="0"/>
          <p:nvPr/>
        </p:nvPicPr>
        <p:blipFill rotWithShape="1">
          <a:blip r:embed="rId10">
            <a:alphaModFix/>
          </a:blip>
          <a:srcRect l="27050" t="32043" r="27226" b="39689"/>
          <a:stretch/>
        </p:blipFill>
        <p:spPr>
          <a:xfrm>
            <a:off x="720902" y="5346625"/>
            <a:ext cx="4070586" cy="141143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6"/>
          <p:cNvSpPr/>
          <p:nvPr/>
        </p:nvSpPr>
        <p:spPr>
          <a:xfrm>
            <a:off x="289568" y="1627824"/>
            <a:ext cx="3847459" cy="61955"/>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54" name="Google Shape;154;p6"/>
          <p:cNvSpPr/>
          <p:nvPr/>
        </p:nvSpPr>
        <p:spPr>
          <a:xfrm>
            <a:off x="0" y="6523152"/>
            <a:ext cx="12278600" cy="334848"/>
          </a:xfrm>
          <a:prstGeom prst="rect">
            <a:avLst/>
          </a:prstGeom>
          <a:solidFill>
            <a:srgbClr val="0070C0">
              <a:alpha val="1254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55" name="Google Shape;155;p6"/>
          <p:cNvSpPr/>
          <p:nvPr/>
        </p:nvSpPr>
        <p:spPr>
          <a:xfrm>
            <a:off x="3221376" y="3997593"/>
            <a:ext cx="2733451" cy="1991703"/>
          </a:xfrm>
          <a:prstGeom prst="rect">
            <a:avLst/>
          </a:prstGeom>
          <a:noFill/>
          <a:ln w="9525" cap="flat" cmpd="sng">
            <a:solidFill>
              <a:schemeClr val="accent1"/>
            </a:solidFill>
            <a:prstDash val="dash"/>
            <a:round/>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s-CO" sz="1700">
                <a:solidFill>
                  <a:schemeClr val="dk1"/>
                </a:solidFill>
                <a:latin typeface="Calibri"/>
                <a:ea typeface="Calibri"/>
                <a:cs typeface="Calibri"/>
                <a:sym typeface="Calibri"/>
              </a:rPr>
              <a:t>Se refiere a que cada entidad territorial muestre a la ciudadanía qué se ha hecho y cómo ha evolucionado la atención y garantía de los derechos de niñas, niños, adolescentes y jóvenes, </a:t>
            </a:r>
            <a:endParaRPr sz="1700">
              <a:solidFill>
                <a:schemeClr val="dk1"/>
              </a:solidFill>
              <a:latin typeface="Calibri"/>
              <a:ea typeface="Calibri"/>
              <a:cs typeface="Calibri"/>
              <a:sym typeface="Calibri"/>
            </a:endParaRPr>
          </a:p>
        </p:txBody>
      </p:sp>
      <p:sp>
        <p:nvSpPr>
          <p:cNvPr id="156" name="Google Shape;156;p6"/>
          <p:cNvSpPr/>
          <p:nvPr/>
        </p:nvSpPr>
        <p:spPr>
          <a:xfrm>
            <a:off x="289568" y="3985220"/>
            <a:ext cx="2733451" cy="2002434"/>
          </a:xfrm>
          <a:prstGeom prst="rect">
            <a:avLst/>
          </a:prstGeom>
          <a:noFill/>
          <a:ln w="9525" cap="flat" cmpd="sng">
            <a:solidFill>
              <a:srgbClr val="951F73"/>
            </a:solidFill>
            <a:prstDash val="dash"/>
            <a:round/>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s-CO" sz="1700">
                <a:solidFill>
                  <a:schemeClr val="dk1"/>
                </a:solidFill>
                <a:latin typeface="Calibri"/>
                <a:ea typeface="Calibri"/>
                <a:cs typeface="Calibri"/>
                <a:sym typeface="Calibri"/>
              </a:rPr>
              <a:t>Se refiere a la preparación del proceso y a la organización del equipo técnico que apoyará al mandatario territorial</a:t>
            </a:r>
            <a:endParaRPr/>
          </a:p>
        </p:txBody>
      </p:sp>
      <p:sp>
        <p:nvSpPr>
          <p:cNvPr id="157" name="Google Shape;157;p6"/>
          <p:cNvSpPr/>
          <p:nvPr/>
        </p:nvSpPr>
        <p:spPr>
          <a:xfrm>
            <a:off x="9061088" y="4004897"/>
            <a:ext cx="2733451" cy="1982405"/>
          </a:xfrm>
          <a:prstGeom prst="rect">
            <a:avLst/>
          </a:prstGeom>
          <a:solidFill>
            <a:schemeClr val="lt1"/>
          </a:solidFill>
          <a:ln w="12700" cap="flat" cmpd="sng">
            <a:solidFill>
              <a:schemeClr val="accent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s-CO" sz="1700">
                <a:solidFill>
                  <a:schemeClr val="dk1"/>
                </a:solidFill>
                <a:latin typeface="Calibri"/>
                <a:ea typeface="Calibri"/>
                <a:cs typeface="Calibri"/>
                <a:sym typeface="Calibri"/>
              </a:rPr>
              <a:t>Se refiere a la elaboración del Plan de Mejoramiento, que permite el cierre exitoso del gobierno, facilita el empalme y orienta el nuevo plan de desarrollo.</a:t>
            </a:r>
            <a:endParaRPr/>
          </a:p>
        </p:txBody>
      </p:sp>
      <p:sp>
        <p:nvSpPr>
          <p:cNvPr id="158" name="Google Shape;158;p6"/>
          <p:cNvSpPr/>
          <p:nvPr/>
        </p:nvSpPr>
        <p:spPr>
          <a:xfrm>
            <a:off x="6144489" y="3994177"/>
            <a:ext cx="2733451" cy="1991703"/>
          </a:xfrm>
          <a:prstGeom prst="rect">
            <a:avLst/>
          </a:prstGeom>
          <a:noFill/>
          <a:ln w="9525" cap="flat" cmpd="sng">
            <a:solidFill>
              <a:srgbClr val="F61E95"/>
            </a:solidFill>
            <a:prstDash val="dash"/>
            <a:round/>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s-CO" sz="1700">
                <a:solidFill>
                  <a:schemeClr val="dk1"/>
                </a:solidFill>
                <a:latin typeface="Calibri"/>
                <a:ea typeface="Calibri"/>
                <a:cs typeface="Calibri"/>
                <a:sym typeface="Calibri"/>
              </a:rPr>
              <a:t>Se refiere a las prácticas de interlocución y diálogo donde se responden a la ciudadanía y se presentan las   explicaciones y justificaciones sobre la gestión.</a:t>
            </a:r>
            <a:endParaRPr sz="1700">
              <a:solidFill>
                <a:schemeClr val="dk1"/>
              </a:solidFill>
              <a:latin typeface="Calibri"/>
              <a:ea typeface="Calibri"/>
              <a:cs typeface="Calibri"/>
              <a:sym typeface="Calibri"/>
            </a:endParaRPr>
          </a:p>
        </p:txBody>
      </p:sp>
      <p:sp>
        <p:nvSpPr>
          <p:cNvPr id="159" name="Google Shape;159;p6"/>
          <p:cNvSpPr/>
          <p:nvPr/>
        </p:nvSpPr>
        <p:spPr>
          <a:xfrm>
            <a:off x="298264" y="2661628"/>
            <a:ext cx="2733451" cy="10170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2000" b="1">
                <a:solidFill>
                  <a:srgbClr val="951F73"/>
                </a:solidFill>
                <a:latin typeface="Calibri"/>
                <a:ea typeface="Calibri"/>
                <a:cs typeface="Calibri"/>
                <a:sym typeface="Calibri"/>
              </a:rPr>
              <a:t>FASE 01</a:t>
            </a:r>
            <a:endParaRPr/>
          </a:p>
          <a:p>
            <a:pPr marL="0" marR="0" lvl="0" indent="0" algn="ctr" rtl="0">
              <a:spcBef>
                <a:spcPts val="0"/>
              </a:spcBef>
              <a:spcAft>
                <a:spcPts val="0"/>
              </a:spcAft>
              <a:buNone/>
            </a:pPr>
            <a:r>
              <a:rPr lang="es-CO" sz="2000">
                <a:solidFill>
                  <a:srgbClr val="951F73"/>
                </a:solidFill>
                <a:latin typeface="Calibri"/>
                <a:ea typeface="Calibri"/>
                <a:cs typeface="Calibri"/>
                <a:sym typeface="Calibri"/>
              </a:rPr>
              <a:t>Sensibilización y alistamiento</a:t>
            </a:r>
            <a:endParaRPr/>
          </a:p>
        </p:txBody>
      </p:sp>
      <p:sp>
        <p:nvSpPr>
          <p:cNvPr id="160" name="Google Shape;160;p6"/>
          <p:cNvSpPr/>
          <p:nvPr/>
        </p:nvSpPr>
        <p:spPr>
          <a:xfrm>
            <a:off x="3219749" y="2684974"/>
            <a:ext cx="2733451" cy="100640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2000" b="1">
                <a:solidFill>
                  <a:srgbClr val="2F5496"/>
                </a:solidFill>
                <a:latin typeface="Calibri"/>
                <a:ea typeface="Calibri"/>
                <a:cs typeface="Calibri"/>
                <a:sym typeface="Calibri"/>
              </a:rPr>
              <a:t>FASE 02 </a:t>
            </a:r>
            <a:endParaRPr/>
          </a:p>
          <a:p>
            <a:pPr marL="0" marR="0" lvl="0" indent="0" algn="ctr" rtl="0">
              <a:spcBef>
                <a:spcPts val="0"/>
              </a:spcBef>
              <a:spcAft>
                <a:spcPts val="0"/>
              </a:spcAft>
              <a:buNone/>
            </a:pPr>
            <a:r>
              <a:rPr lang="es-CO" sz="2000">
                <a:solidFill>
                  <a:srgbClr val="2F5496"/>
                </a:solidFill>
                <a:latin typeface="Calibri"/>
                <a:ea typeface="Calibri"/>
                <a:cs typeface="Calibri"/>
                <a:sym typeface="Calibri"/>
              </a:rPr>
              <a:t>Generación y análisis de información</a:t>
            </a:r>
            <a:endParaRPr/>
          </a:p>
        </p:txBody>
      </p:sp>
      <p:sp>
        <p:nvSpPr>
          <p:cNvPr id="161" name="Google Shape;161;p6"/>
          <p:cNvSpPr/>
          <p:nvPr/>
        </p:nvSpPr>
        <p:spPr>
          <a:xfrm>
            <a:off x="6141233" y="2663679"/>
            <a:ext cx="2733451" cy="104899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2000" b="1">
                <a:solidFill>
                  <a:srgbClr val="F61E95"/>
                </a:solidFill>
                <a:latin typeface="Calibri"/>
                <a:ea typeface="Calibri"/>
                <a:cs typeface="Calibri"/>
                <a:sym typeface="Calibri"/>
              </a:rPr>
              <a:t>FASE 03 </a:t>
            </a:r>
            <a:endParaRPr/>
          </a:p>
          <a:p>
            <a:pPr marL="0" marR="0" lvl="0" indent="0" algn="ctr" rtl="0">
              <a:spcBef>
                <a:spcPts val="0"/>
              </a:spcBef>
              <a:spcAft>
                <a:spcPts val="0"/>
              </a:spcAft>
              <a:buNone/>
            </a:pPr>
            <a:r>
              <a:rPr lang="es-CO" sz="2000">
                <a:solidFill>
                  <a:srgbClr val="F61E95"/>
                </a:solidFill>
                <a:latin typeface="Calibri"/>
                <a:ea typeface="Calibri"/>
                <a:cs typeface="Calibri"/>
                <a:sym typeface="Calibri"/>
              </a:rPr>
              <a:t>Encuentros de diálogo y audiencia pública</a:t>
            </a:r>
            <a:endParaRPr/>
          </a:p>
        </p:txBody>
      </p:sp>
      <p:sp>
        <p:nvSpPr>
          <p:cNvPr id="162" name="Google Shape;162;p6"/>
          <p:cNvSpPr/>
          <p:nvPr/>
        </p:nvSpPr>
        <p:spPr>
          <a:xfrm>
            <a:off x="9061089" y="2684186"/>
            <a:ext cx="2733451" cy="102546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2000" b="1">
                <a:solidFill>
                  <a:srgbClr val="108865"/>
                </a:solidFill>
                <a:latin typeface="Calibri"/>
                <a:ea typeface="Calibri"/>
                <a:cs typeface="Calibri"/>
                <a:sym typeface="Calibri"/>
              </a:rPr>
              <a:t>FASE 04 </a:t>
            </a:r>
            <a:endParaRPr/>
          </a:p>
          <a:p>
            <a:pPr marL="0" marR="0" lvl="0" indent="0" algn="ctr" rtl="0">
              <a:spcBef>
                <a:spcPts val="0"/>
              </a:spcBef>
              <a:spcAft>
                <a:spcPts val="0"/>
              </a:spcAft>
              <a:buNone/>
            </a:pPr>
            <a:r>
              <a:rPr lang="es-CO" sz="2000">
                <a:solidFill>
                  <a:srgbClr val="108865"/>
                </a:solidFill>
                <a:latin typeface="Calibri"/>
                <a:ea typeface="Calibri"/>
                <a:cs typeface="Calibri"/>
                <a:sym typeface="Calibri"/>
              </a:rPr>
              <a:t>Seguimiento y retroalimentación</a:t>
            </a:r>
            <a:endParaRPr/>
          </a:p>
        </p:txBody>
      </p:sp>
      <p:sp>
        <p:nvSpPr>
          <p:cNvPr id="163" name="Google Shape;163;p6"/>
          <p:cNvSpPr txBox="1"/>
          <p:nvPr/>
        </p:nvSpPr>
        <p:spPr>
          <a:xfrm>
            <a:off x="289568" y="989022"/>
            <a:ext cx="956913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3600">
                <a:solidFill>
                  <a:srgbClr val="0070C0"/>
                </a:solidFill>
                <a:latin typeface="Calibri"/>
                <a:ea typeface="Calibri"/>
                <a:cs typeface="Calibri"/>
                <a:sym typeface="Calibri"/>
              </a:rPr>
              <a:t>Fases</a:t>
            </a:r>
            <a:endParaRPr/>
          </a:p>
        </p:txBody>
      </p:sp>
      <p:sp>
        <p:nvSpPr>
          <p:cNvPr id="164" name="Google Shape;164;p6"/>
          <p:cNvSpPr txBox="1"/>
          <p:nvPr/>
        </p:nvSpPr>
        <p:spPr>
          <a:xfrm>
            <a:off x="289568" y="232593"/>
            <a:ext cx="11280405"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5400" b="1">
                <a:solidFill>
                  <a:srgbClr val="0070C0"/>
                </a:solidFill>
                <a:latin typeface="Calibri"/>
                <a:ea typeface="Calibri"/>
                <a:cs typeface="Calibri"/>
                <a:sym typeface="Calibri"/>
              </a:rPr>
              <a:t>Estructura</a:t>
            </a:r>
            <a:endParaRPr sz="5400" b="1">
              <a:solidFill>
                <a:srgbClr val="0070C0"/>
              </a:solidFill>
              <a:latin typeface="Calibri"/>
              <a:ea typeface="Calibri"/>
              <a:cs typeface="Calibri"/>
              <a:sym typeface="Calibri"/>
            </a:endParaRPr>
          </a:p>
        </p:txBody>
      </p:sp>
      <p:grpSp>
        <p:nvGrpSpPr>
          <p:cNvPr id="165" name="Google Shape;165;p6"/>
          <p:cNvGrpSpPr/>
          <p:nvPr/>
        </p:nvGrpSpPr>
        <p:grpSpPr>
          <a:xfrm>
            <a:off x="10479372" y="0"/>
            <a:ext cx="1712628" cy="1015663"/>
            <a:chOff x="13226556" y="1171042"/>
            <a:chExt cx="1712628" cy="1015663"/>
          </a:xfrm>
        </p:grpSpPr>
        <p:sp>
          <p:nvSpPr>
            <p:cNvPr id="166" name="Google Shape;166;p6"/>
            <p:cNvSpPr/>
            <p:nvPr/>
          </p:nvSpPr>
          <p:spPr>
            <a:xfrm>
              <a:off x="13226556" y="1171042"/>
              <a:ext cx="1712628" cy="1015663"/>
            </a:xfrm>
            <a:prstGeom prst="rect">
              <a:avLst/>
            </a:prstGeom>
            <a:solidFill>
              <a:srgbClr val="0070C0"/>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167" name="Google Shape;167;p6"/>
            <p:cNvGraphicFramePr/>
            <p:nvPr/>
          </p:nvGraphicFramePr>
          <p:xfrm>
            <a:off x="13351740" y="1212839"/>
            <a:ext cx="1587444" cy="857264"/>
          </p:xfrm>
          <a:graphic>
            <a:graphicData uri="http://schemas.openxmlformats.org/presentationml/2006/ole">
              <mc:AlternateContent xmlns:mc="http://schemas.openxmlformats.org/markup-compatibility/2006">
                <mc:Choice xmlns:v="urn:schemas-microsoft-com:vml" Requires="v">
                  <p:oleObj r:id="rId3" imgW="1587444" imgH="857264" progId="CorelDRAW.Graphic.10">
                    <p:embed/>
                  </p:oleObj>
                </mc:Choice>
                <mc:Fallback>
                  <p:oleObj r:id="rId3" imgW="1587444" imgH="857264" progId="CorelDRAW.Graphic.10">
                    <p:embed/>
                    <p:pic>
                      <p:nvPicPr>
                        <p:cNvPr id="167" name="Google Shape;167;p6"/>
                        <p:cNvPicPr preferRelativeResize="0"/>
                        <p:nvPr/>
                      </p:nvPicPr>
                      <p:blipFill rotWithShape="1">
                        <a:blip r:embed="rId4">
                          <a:alphaModFix/>
                        </a:blip>
                        <a:srcRect/>
                        <a:stretch/>
                      </p:blipFill>
                      <p:spPr>
                        <a:xfrm>
                          <a:off x="13351740" y="1212839"/>
                          <a:ext cx="1587444" cy="857264"/>
                        </a:xfrm>
                        <a:prstGeom prst="rect">
                          <a:avLst/>
                        </a:prstGeom>
                        <a:noFill/>
                        <a:ln>
                          <a:noFill/>
                        </a:ln>
                      </p:spPr>
                    </p:pic>
                  </p:oleObj>
                </mc:Fallback>
              </mc:AlternateContent>
            </a:graphicData>
          </a:graphic>
        </p:graphicFrame>
      </p:grpSp>
      <p:grpSp>
        <p:nvGrpSpPr>
          <p:cNvPr id="168" name="Google Shape;168;p6"/>
          <p:cNvGrpSpPr/>
          <p:nvPr/>
        </p:nvGrpSpPr>
        <p:grpSpPr>
          <a:xfrm>
            <a:off x="310896" y="3764208"/>
            <a:ext cx="11474939" cy="0"/>
            <a:chOff x="164592" y="3764208"/>
            <a:chExt cx="11474939" cy="0"/>
          </a:xfrm>
        </p:grpSpPr>
        <p:cxnSp>
          <p:nvCxnSpPr>
            <p:cNvPr id="169" name="Google Shape;169;p6"/>
            <p:cNvCxnSpPr/>
            <p:nvPr/>
          </p:nvCxnSpPr>
          <p:spPr>
            <a:xfrm>
              <a:off x="164592" y="3764208"/>
              <a:ext cx="1500397" cy="0"/>
            </a:xfrm>
            <a:prstGeom prst="straightConnector1">
              <a:avLst/>
            </a:prstGeom>
            <a:noFill/>
            <a:ln w="9525" cap="flat" cmpd="sng">
              <a:solidFill>
                <a:srgbClr val="D8D8D8"/>
              </a:solidFill>
              <a:prstDash val="dash"/>
              <a:miter lim="800000"/>
              <a:headEnd type="oval" w="med" len="med"/>
              <a:tailEnd type="oval" w="med" len="med"/>
            </a:ln>
          </p:spPr>
        </p:cxnSp>
        <p:cxnSp>
          <p:nvCxnSpPr>
            <p:cNvPr id="170" name="Google Shape;170;p6"/>
            <p:cNvCxnSpPr/>
            <p:nvPr/>
          </p:nvCxnSpPr>
          <p:spPr>
            <a:xfrm>
              <a:off x="1664989" y="3764208"/>
              <a:ext cx="2824715" cy="0"/>
            </a:xfrm>
            <a:prstGeom prst="straightConnector1">
              <a:avLst/>
            </a:prstGeom>
            <a:noFill/>
            <a:ln w="9525" cap="flat" cmpd="sng">
              <a:solidFill>
                <a:srgbClr val="D8D8D8"/>
              </a:solidFill>
              <a:prstDash val="dash"/>
              <a:miter lim="800000"/>
              <a:headEnd type="oval" w="med" len="med"/>
              <a:tailEnd type="oval" w="med" len="med"/>
            </a:ln>
          </p:spPr>
        </p:cxnSp>
        <p:cxnSp>
          <p:nvCxnSpPr>
            <p:cNvPr id="171" name="Google Shape;171;p6"/>
            <p:cNvCxnSpPr/>
            <p:nvPr/>
          </p:nvCxnSpPr>
          <p:spPr>
            <a:xfrm>
              <a:off x="4489704" y="3764208"/>
              <a:ext cx="2824715" cy="0"/>
            </a:xfrm>
            <a:prstGeom prst="straightConnector1">
              <a:avLst/>
            </a:prstGeom>
            <a:noFill/>
            <a:ln w="9525" cap="flat" cmpd="sng">
              <a:solidFill>
                <a:srgbClr val="D8D8D8"/>
              </a:solidFill>
              <a:prstDash val="dash"/>
              <a:miter lim="800000"/>
              <a:headEnd type="oval" w="med" len="med"/>
              <a:tailEnd type="oval" w="med" len="med"/>
            </a:ln>
          </p:spPr>
        </p:cxnSp>
        <p:cxnSp>
          <p:nvCxnSpPr>
            <p:cNvPr id="172" name="Google Shape;172;p6"/>
            <p:cNvCxnSpPr/>
            <p:nvPr/>
          </p:nvCxnSpPr>
          <p:spPr>
            <a:xfrm>
              <a:off x="7314419" y="3764208"/>
              <a:ext cx="2824715" cy="0"/>
            </a:xfrm>
            <a:prstGeom prst="straightConnector1">
              <a:avLst/>
            </a:prstGeom>
            <a:noFill/>
            <a:ln w="9525" cap="flat" cmpd="sng">
              <a:solidFill>
                <a:srgbClr val="D8D8D8"/>
              </a:solidFill>
              <a:prstDash val="dash"/>
              <a:miter lim="800000"/>
              <a:headEnd type="oval" w="med" len="med"/>
              <a:tailEnd type="oval" w="med" len="med"/>
            </a:ln>
          </p:spPr>
        </p:cxnSp>
        <p:cxnSp>
          <p:nvCxnSpPr>
            <p:cNvPr id="173" name="Google Shape;173;p6"/>
            <p:cNvCxnSpPr/>
            <p:nvPr/>
          </p:nvCxnSpPr>
          <p:spPr>
            <a:xfrm>
              <a:off x="10139134" y="3764208"/>
              <a:ext cx="1500397" cy="0"/>
            </a:xfrm>
            <a:prstGeom prst="straightConnector1">
              <a:avLst/>
            </a:prstGeom>
            <a:noFill/>
            <a:ln w="9525" cap="flat" cmpd="sng">
              <a:solidFill>
                <a:srgbClr val="D8D8D8"/>
              </a:solidFill>
              <a:prstDash val="dash"/>
              <a:miter lim="800000"/>
              <a:headEnd type="oval" w="med" len="med"/>
              <a:tailEnd type="oval" w="med" len="med"/>
            </a:ln>
          </p:spPr>
        </p:cxn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7"/>
          <p:cNvSpPr/>
          <p:nvPr/>
        </p:nvSpPr>
        <p:spPr>
          <a:xfrm>
            <a:off x="-43300" y="0"/>
            <a:ext cx="12278600" cy="6953333"/>
          </a:xfrm>
          <a:prstGeom prst="rect">
            <a:avLst/>
          </a:prstGeom>
          <a:solidFill>
            <a:srgbClr val="0070C0">
              <a:alpha val="1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0" name="Google Shape;180;p7"/>
          <p:cNvSpPr/>
          <p:nvPr/>
        </p:nvSpPr>
        <p:spPr>
          <a:xfrm>
            <a:off x="0" y="5300133"/>
            <a:ext cx="12192000" cy="1557867"/>
          </a:xfrm>
          <a:prstGeom prst="rect">
            <a:avLst/>
          </a:prstGeom>
          <a:solidFill>
            <a:srgbClr val="0070C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181" name="Google Shape;181;p7"/>
          <p:cNvGraphicFramePr/>
          <p:nvPr/>
        </p:nvGraphicFramePr>
        <p:xfrm>
          <a:off x="9582975" y="5566705"/>
          <a:ext cx="1890010" cy="1020658"/>
        </p:xfrm>
        <a:graphic>
          <a:graphicData uri="http://schemas.openxmlformats.org/presentationml/2006/ole">
            <mc:AlternateContent xmlns:mc="http://schemas.openxmlformats.org/markup-compatibility/2006">
              <mc:Choice xmlns:v="urn:schemas-microsoft-com:vml" Requires="v">
                <p:oleObj r:id="rId3" imgW="1890010" imgH="1020658" progId="CorelDRAW.Graphic.10">
                  <p:embed/>
                </p:oleObj>
              </mc:Choice>
              <mc:Fallback>
                <p:oleObj r:id="rId3" imgW="1890010" imgH="1020658" progId="CorelDRAW.Graphic.10">
                  <p:embed/>
                  <p:pic>
                    <p:nvPicPr>
                      <p:cNvPr id="181" name="Google Shape;181;p7"/>
                      <p:cNvPicPr preferRelativeResize="0"/>
                      <p:nvPr/>
                    </p:nvPicPr>
                    <p:blipFill rotWithShape="1">
                      <a:blip r:embed="rId4">
                        <a:alphaModFix/>
                      </a:blip>
                      <a:srcRect/>
                      <a:stretch/>
                    </p:blipFill>
                    <p:spPr>
                      <a:xfrm>
                        <a:off x="9582975" y="5566705"/>
                        <a:ext cx="1890010" cy="1020658"/>
                      </a:xfrm>
                      <a:prstGeom prst="rect">
                        <a:avLst/>
                      </a:prstGeom>
                      <a:noFill/>
                      <a:ln>
                        <a:noFill/>
                      </a:ln>
                    </p:spPr>
                  </p:pic>
                </p:oleObj>
              </mc:Fallback>
            </mc:AlternateContent>
          </a:graphicData>
        </a:graphic>
      </p:graphicFrame>
      <p:sp>
        <p:nvSpPr>
          <p:cNvPr id="182" name="Google Shape;182;p7"/>
          <p:cNvSpPr txBox="1"/>
          <p:nvPr/>
        </p:nvSpPr>
        <p:spPr>
          <a:xfrm>
            <a:off x="3746730" y="2433541"/>
            <a:ext cx="5113405"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8000" b="1">
                <a:solidFill>
                  <a:srgbClr val="0070C0"/>
                </a:solidFill>
                <a:latin typeface="Arial"/>
                <a:ea typeface="Arial"/>
                <a:cs typeface="Arial"/>
                <a:sym typeface="Arial"/>
              </a:rPr>
              <a:t>Fase 1</a:t>
            </a:r>
            <a:endParaRPr sz="8000">
              <a:solidFill>
                <a:srgbClr val="0070C0"/>
              </a:solidFill>
              <a:latin typeface="Arial"/>
              <a:ea typeface="Arial"/>
              <a:cs typeface="Arial"/>
              <a:sym typeface="Arial"/>
            </a:endParaRPr>
          </a:p>
        </p:txBody>
      </p:sp>
      <p:pic>
        <p:nvPicPr>
          <p:cNvPr id="183" name="Google Shape;183;p7"/>
          <p:cNvPicPr preferRelativeResize="0"/>
          <p:nvPr/>
        </p:nvPicPr>
        <p:blipFill rotWithShape="1">
          <a:blip r:embed="rId5">
            <a:alphaModFix amt="27000"/>
          </a:blip>
          <a:srcRect/>
          <a:stretch/>
        </p:blipFill>
        <p:spPr>
          <a:xfrm>
            <a:off x="9215252" y="0"/>
            <a:ext cx="2976748" cy="2976748"/>
          </a:xfrm>
          <a:prstGeom prst="rect">
            <a:avLst/>
          </a:prstGeom>
          <a:noFill/>
          <a:ln>
            <a:noFill/>
          </a:ln>
        </p:spPr>
      </p:pic>
      <p:pic>
        <p:nvPicPr>
          <p:cNvPr id="184" name="Google Shape;184;p7"/>
          <p:cNvPicPr preferRelativeResize="0"/>
          <p:nvPr/>
        </p:nvPicPr>
        <p:blipFill rotWithShape="1">
          <a:blip r:embed="rId6">
            <a:alphaModFix amt="33000"/>
          </a:blip>
          <a:srcRect/>
          <a:stretch/>
        </p:blipFill>
        <p:spPr>
          <a:xfrm>
            <a:off x="-1" y="-1"/>
            <a:ext cx="2705099" cy="2132867"/>
          </a:xfrm>
          <a:prstGeom prst="rect">
            <a:avLst/>
          </a:prstGeom>
          <a:noFill/>
          <a:ln>
            <a:noFill/>
          </a:ln>
        </p:spPr>
      </p:pic>
      <p:pic>
        <p:nvPicPr>
          <p:cNvPr id="185" name="Google Shape;185;p7"/>
          <p:cNvPicPr preferRelativeResize="0"/>
          <p:nvPr/>
        </p:nvPicPr>
        <p:blipFill rotWithShape="1">
          <a:blip r:embed="rId7">
            <a:alphaModFix/>
          </a:blip>
          <a:srcRect/>
          <a:stretch/>
        </p:blipFill>
        <p:spPr>
          <a:xfrm>
            <a:off x="10172427" y="391582"/>
            <a:ext cx="1579214" cy="1467411"/>
          </a:xfrm>
          <a:prstGeom prst="rect">
            <a:avLst/>
          </a:prstGeom>
          <a:noFill/>
          <a:ln>
            <a:noFill/>
          </a:ln>
        </p:spPr>
      </p:pic>
      <p:pic>
        <p:nvPicPr>
          <p:cNvPr id="186" name="Google Shape;186;p7"/>
          <p:cNvPicPr preferRelativeResize="0"/>
          <p:nvPr/>
        </p:nvPicPr>
        <p:blipFill rotWithShape="1">
          <a:blip r:embed="rId8">
            <a:alphaModFix/>
          </a:blip>
          <a:srcRect/>
          <a:stretch/>
        </p:blipFill>
        <p:spPr>
          <a:xfrm>
            <a:off x="253999" y="401017"/>
            <a:ext cx="2358291" cy="710955"/>
          </a:xfrm>
          <a:prstGeom prst="rect">
            <a:avLst/>
          </a:prstGeom>
          <a:noFill/>
          <a:ln>
            <a:noFill/>
          </a:ln>
        </p:spPr>
      </p:pic>
      <p:pic>
        <p:nvPicPr>
          <p:cNvPr id="187" name="Google Shape;187;p7"/>
          <p:cNvPicPr preferRelativeResize="0"/>
          <p:nvPr/>
        </p:nvPicPr>
        <p:blipFill rotWithShape="1">
          <a:blip r:embed="rId9">
            <a:alphaModFix amt="50000"/>
          </a:blip>
          <a:srcRect/>
          <a:stretch/>
        </p:blipFill>
        <p:spPr>
          <a:xfrm>
            <a:off x="2467879" y="-859792"/>
            <a:ext cx="1283188" cy="1283188"/>
          </a:xfrm>
          <a:prstGeom prst="rect">
            <a:avLst/>
          </a:prstGeom>
          <a:noFill/>
          <a:ln>
            <a:noFill/>
          </a:ln>
        </p:spPr>
      </p:pic>
      <p:pic>
        <p:nvPicPr>
          <p:cNvPr id="188" name="Google Shape;188;p7"/>
          <p:cNvPicPr preferRelativeResize="0"/>
          <p:nvPr/>
        </p:nvPicPr>
        <p:blipFill rotWithShape="1">
          <a:blip r:embed="rId9">
            <a:alphaModFix amt="50000"/>
          </a:blip>
          <a:srcRect/>
          <a:stretch/>
        </p:blipFill>
        <p:spPr>
          <a:xfrm>
            <a:off x="-725367" y="1657371"/>
            <a:ext cx="1283188" cy="1283188"/>
          </a:xfrm>
          <a:prstGeom prst="rect">
            <a:avLst/>
          </a:prstGeom>
          <a:noFill/>
          <a:ln>
            <a:noFill/>
          </a:ln>
        </p:spPr>
      </p:pic>
      <p:pic>
        <p:nvPicPr>
          <p:cNvPr id="189" name="Google Shape;189;p7"/>
          <p:cNvPicPr preferRelativeResize="0"/>
          <p:nvPr/>
        </p:nvPicPr>
        <p:blipFill rotWithShape="1">
          <a:blip r:embed="rId9">
            <a:alphaModFix amt="50000"/>
          </a:blip>
          <a:srcRect/>
          <a:stretch/>
        </p:blipFill>
        <p:spPr>
          <a:xfrm>
            <a:off x="11504653" y="3558131"/>
            <a:ext cx="1283188" cy="1283188"/>
          </a:xfrm>
          <a:prstGeom prst="rect">
            <a:avLst/>
          </a:prstGeom>
          <a:noFill/>
          <a:ln>
            <a:noFill/>
          </a:ln>
        </p:spPr>
      </p:pic>
      <p:pic>
        <p:nvPicPr>
          <p:cNvPr id="190" name="Google Shape;190;p7"/>
          <p:cNvPicPr preferRelativeResize="0"/>
          <p:nvPr/>
        </p:nvPicPr>
        <p:blipFill rotWithShape="1">
          <a:blip r:embed="rId7">
            <a:alphaModFix/>
          </a:blip>
          <a:srcRect/>
          <a:stretch/>
        </p:blipFill>
        <p:spPr>
          <a:xfrm rot="10800000">
            <a:off x="666928" y="3483588"/>
            <a:ext cx="1579214" cy="1467411"/>
          </a:xfrm>
          <a:prstGeom prst="rect">
            <a:avLst/>
          </a:prstGeom>
          <a:noFill/>
          <a:ln>
            <a:noFill/>
          </a:ln>
        </p:spPr>
      </p:pic>
      <p:pic>
        <p:nvPicPr>
          <p:cNvPr id="191" name="Google Shape;191;p7"/>
          <p:cNvPicPr preferRelativeResize="0"/>
          <p:nvPr/>
        </p:nvPicPr>
        <p:blipFill rotWithShape="1">
          <a:blip r:embed="rId9">
            <a:alphaModFix amt="50000"/>
          </a:blip>
          <a:srcRect/>
          <a:stretch/>
        </p:blipFill>
        <p:spPr>
          <a:xfrm>
            <a:off x="8662711" y="-167823"/>
            <a:ext cx="678487" cy="678487"/>
          </a:xfrm>
          <a:prstGeom prst="rect">
            <a:avLst/>
          </a:prstGeom>
          <a:noFill/>
          <a:ln>
            <a:noFill/>
          </a:ln>
        </p:spPr>
      </p:pic>
      <p:pic>
        <p:nvPicPr>
          <p:cNvPr id="192" name="Google Shape;192;p7"/>
          <p:cNvPicPr preferRelativeResize="0"/>
          <p:nvPr/>
        </p:nvPicPr>
        <p:blipFill rotWithShape="1">
          <a:blip r:embed="rId10">
            <a:alphaModFix/>
          </a:blip>
          <a:srcRect l="27050" t="32043" r="27226" b="39689"/>
          <a:stretch/>
        </p:blipFill>
        <p:spPr>
          <a:xfrm>
            <a:off x="720902" y="5346625"/>
            <a:ext cx="4070586" cy="141143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8"/>
          <p:cNvSpPr txBox="1"/>
          <p:nvPr/>
        </p:nvSpPr>
        <p:spPr>
          <a:xfrm>
            <a:off x="893132" y="198970"/>
            <a:ext cx="1776307" cy="830997"/>
          </a:xfrm>
          <a:prstGeom prst="rect">
            <a:avLst/>
          </a:prstGeom>
          <a:solidFill>
            <a:srgbClr val="7030A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4800" b="1">
                <a:solidFill>
                  <a:schemeClr val="lt1"/>
                </a:solidFill>
                <a:latin typeface="Calibri"/>
                <a:ea typeface="Calibri"/>
                <a:cs typeface="Calibri"/>
                <a:sym typeface="Calibri"/>
              </a:rPr>
              <a:t>Fase 1</a:t>
            </a:r>
            <a:endParaRPr/>
          </a:p>
        </p:txBody>
      </p:sp>
      <p:sp>
        <p:nvSpPr>
          <p:cNvPr id="199" name="Google Shape;199;p8"/>
          <p:cNvSpPr txBox="1"/>
          <p:nvPr/>
        </p:nvSpPr>
        <p:spPr>
          <a:xfrm>
            <a:off x="2794623" y="287533"/>
            <a:ext cx="6400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3600">
                <a:solidFill>
                  <a:srgbClr val="7030A0"/>
                </a:solidFill>
                <a:latin typeface="Avenir"/>
                <a:ea typeface="Avenir"/>
                <a:cs typeface="Avenir"/>
                <a:sym typeface="Avenir"/>
              </a:rPr>
              <a:t>Sensibilización y alistamiento</a:t>
            </a:r>
            <a:endParaRPr/>
          </a:p>
        </p:txBody>
      </p:sp>
      <p:sp>
        <p:nvSpPr>
          <p:cNvPr id="200" name="Google Shape;200;p8"/>
          <p:cNvSpPr txBox="1"/>
          <p:nvPr/>
        </p:nvSpPr>
        <p:spPr>
          <a:xfrm>
            <a:off x="1781285" y="1786590"/>
            <a:ext cx="8940389" cy="3046988"/>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2000"/>
              <a:buFont typeface="Arial"/>
              <a:buChar char="•"/>
            </a:pPr>
            <a:r>
              <a:rPr lang="es-CO" sz="2000" b="0" i="0" u="none" strike="noStrike">
                <a:solidFill>
                  <a:schemeClr val="dk1"/>
                </a:solidFill>
                <a:latin typeface="Calibri"/>
                <a:ea typeface="Calibri"/>
                <a:cs typeface="Calibri"/>
                <a:sym typeface="Calibri"/>
              </a:rPr>
              <a:t>Etapa en la que se </a:t>
            </a:r>
            <a:r>
              <a:rPr lang="es-CO" sz="2400" b="1" i="0" u="none" strike="noStrike">
                <a:solidFill>
                  <a:schemeClr val="dk1"/>
                </a:solidFill>
                <a:latin typeface="Calibri"/>
                <a:ea typeface="Calibri"/>
                <a:cs typeface="Calibri"/>
                <a:sym typeface="Calibri"/>
              </a:rPr>
              <a:t>informa, sensibiliza y motiva </a:t>
            </a:r>
            <a:r>
              <a:rPr lang="es-CO" sz="2000" b="0" i="0" u="none" strike="noStrike">
                <a:solidFill>
                  <a:schemeClr val="dk1"/>
                </a:solidFill>
                <a:latin typeface="Calibri"/>
                <a:ea typeface="Calibri"/>
                <a:cs typeface="Calibri"/>
                <a:sym typeface="Calibri"/>
              </a:rPr>
              <a:t>a los actores sociales e institucionales sobre el proceso de RPC</a:t>
            </a:r>
            <a:endParaRPr/>
          </a:p>
          <a:p>
            <a:pPr marL="342900" marR="0" lvl="0" indent="-215900" algn="just" rtl="0">
              <a:spcBef>
                <a:spcPts val="0"/>
              </a:spcBef>
              <a:spcAft>
                <a:spcPts val="0"/>
              </a:spcAft>
              <a:buClr>
                <a:schemeClr val="dk1"/>
              </a:buClr>
              <a:buSzPts val="2000"/>
              <a:buFont typeface="Arial"/>
              <a:buNone/>
            </a:pPr>
            <a:endParaRPr sz="2000" b="0" i="0" u="none" strike="noStrike">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2000"/>
              <a:buFont typeface="Arial"/>
              <a:buChar char="•"/>
            </a:pPr>
            <a:r>
              <a:rPr lang="es-CO" sz="2000" b="0" i="0" u="none" strike="noStrike">
                <a:solidFill>
                  <a:schemeClr val="dk1"/>
                </a:solidFill>
                <a:latin typeface="Calibri"/>
                <a:ea typeface="Calibri"/>
                <a:cs typeface="Calibri"/>
                <a:sym typeface="Calibri"/>
              </a:rPr>
              <a:t>Momento clave para </a:t>
            </a:r>
            <a:r>
              <a:rPr lang="es-CO" sz="2400" b="1" i="0" u="none" strike="noStrike">
                <a:solidFill>
                  <a:schemeClr val="dk1"/>
                </a:solidFill>
                <a:latin typeface="Calibri"/>
                <a:ea typeface="Calibri"/>
                <a:cs typeface="Calibri"/>
                <a:sym typeface="Calibri"/>
              </a:rPr>
              <a:t>garantizar la participación</a:t>
            </a:r>
            <a:r>
              <a:rPr lang="es-CO" sz="2000" b="0" i="0" u="none" strike="noStrike">
                <a:solidFill>
                  <a:schemeClr val="dk1"/>
                </a:solidFill>
                <a:latin typeface="Calibri"/>
                <a:ea typeface="Calibri"/>
                <a:cs typeface="Calibri"/>
                <a:sym typeface="Calibri"/>
              </a:rPr>
              <a:t> de la ciudadanía en general, las veedurías sociales, y en particular las niñas, niños, adolescentes y jóvenes durante todo el proceso.</a:t>
            </a:r>
            <a:endParaRPr/>
          </a:p>
          <a:p>
            <a:pPr marL="342900" marR="0" lvl="0" indent="-215900" algn="just" rtl="0">
              <a:spcBef>
                <a:spcPts val="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2000"/>
              <a:buFont typeface="Arial"/>
              <a:buChar char="•"/>
            </a:pPr>
            <a:r>
              <a:rPr lang="es-CO" sz="2000">
                <a:solidFill>
                  <a:schemeClr val="dk1"/>
                </a:solidFill>
                <a:latin typeface="Calibri"/>
                <a:ea typeface="Calibri"/>
                <a:cs typeface="Calibri"/>
                <a:sym typeface="Calibri"/>
              </a:rPr>
              <a:t>Espacio para </a:t>
            </a:r>
            <a:r>
              <a:rPr lang="es-CO" sz="2400" b="1">
                <a:solidFill>
                  <a:schemeClr val="dk1"/>
                </a:solidFill>
                <a:latin typeface="Calibri"/>
                <a:ea typeface="Calibri"/>
                <a:cs typeface="Calibri"/>
                <a:sym typeface="Calibri"/>
              </a:rPr>
              <a:t>involucrar </a:t>
            </a:r>
            <a:r>
              <a:rPr lang="es-CO" sz="2000">
                <a:solidFill>
                  <a:schemeClr val="dk1"/>
                </a:solidFill>
                <a:latin typeface="Calibri"/>
                <a:ea typeface="Calibri"/>
                <a:cs typeface="Calibri"/>
                <a:sym typeface="Calibri"/>
              </a:rPr>
              <a:t>a las entidades de control como la Defensoría del Pueblo y los medios de comunicación. </a:t>
            </a:r>
            <a:endParaRPr sz="1800">
              <a:solidFill>
                <a:schemeClr val="dk1"/>
              </a:solidFill>
              <a:latin typeface="Calibri"/>
              <a:ea typeface="Calibri"/>
              <a:cs typeface="Calibri"/>
              <a:sym typeface="Calibri"/>
            </a:endParaRPr>
          </a:p>
        </p:txBody>
      </p:sp>
      <p:sp>
        <p:nvSpPr>
          <p:cNvPr id="201" name="Google Shape;201;p8"/>
          <p:cNvSpPr/>
          <p:nvPr/>
        </p:nvSpPr>
        <p:spPr>
          <a:xfrm>
            <a:off x="1" y="5978102"/>
            <a:ext cx="12278600" cy="965839"/>
          </a:xfrm>
          <a:prstGeom prst="rect">
            <a:avLst/>
          </a:prstGeom>
          <a:solidFill>
            <a:srgbClr val="0070C0">
              <a:alpha val="1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2" name="Google Shape;202;p8"/>
          <p:cNvPicPr preferRelativeResize="0"/>
          <p:nvPr/>
        </p:nvPicPr>
        <p:blipFill rotWithShape="1">
          <a:blip r:embed="rId3">
            <a:alphaModFix/>
          </a:blip>
          <a:srcRect/>
          <a:stretch/>
        </p:blipFill>
        <p:spPr>
          <a:xfrm>
            <a:off x="-33544" y="5314928"/>
            <a:ext cx="12225544" cy="1596167"/>
          </a:xfrm>
          <a:prstGeom prst="rect">
            <a:avLst/>
          </a:prstGeom>
          <a:noFill/>
          <a:ln>
            <a:noFill/>
          </a:ln>
        </p:spPr>
      </p:pic>
      <p:pic>
        <p:nvPicPr>
          <p:cNvPr id="203" name="Google Shape;203;p8"/>
          <p:cNvPicPr preferRelativeResize="0"/>
          <p:nvPr/>
        </p:nvPicPr>
        <p:blipFill rotWithShape="1">
          <a:blip r:embed="rId4">
            <a:alphaModFix/>
          </a:blip>
          <a:srcRect l="38064" t="23366" r="39261" b="35414"/>
          <a:stretch/>
        </p:blipFill>
        <p:spPr>
          <a:xfrm>
            <a:off x="0" y="233043"/>
            <a:ext cx="1282959" cy="1308123"/>
          </a:xfrm>
          <a:prstGeom prst="rect">
            <a:avLst/>
          </a:prstGeom>
          <a:noFill/>
          <a:ln>
            <a:noFill/>
          </a:ln>
        </p:spPr>
      </p:pic>
      <p:grpSp>
        <p:nvGrpSpPr>
          <p:cNvPr id="204" name="Google Shape;204;p8"/>
          <p:cNvGrpSpPr/>
          <p:nvPr/>
        </p:nvGrpSpPr>
        <p:grpSpPr>
          <a:xfrm>
            <a:off x="10479372" y="-32658"/>
            <a:ext cx="1712628" cy="1015663"/>
            <a:chOff x="13226556" y="1171042"/>
            <a:chExt cx="1712628" cy="1015663"/>
          </a:xfrm>
        </p:grpSpPr>
        <p:sp>
          <p:nvSpPr>
            <p:cNvPr id="205" name="Google Shape;205;p8"/>
            <p:cNvSpPr/>
            <p:nvPr/>
          </p:nvSpPr>
          <p:spPr>
            <a:xfrm>
              <a:off x="13226556" y="1171042"/>
              <a:ext cx="1712628" cy="1015663"/>
            </a:xfrm>
            <a:prstGeom prst="rect">
              <a:avLst/>
            </a:prstGeom>
            <a:solidFill>
              <a:srgbClr val="0070C0"/>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206" name="Google Shape;206;p8"/>
            <p:cNvGraphicFramePr/>
            <p:nvPr/>
          </p:nvGraphicFramePr>
          <p:xfrm>
            <a:off x="13351740" y="1212839"/>
            <a:ext cx="1587444" cy="857264"/>
          </p:xfrm>
          <a:graphic>
            <a:graphicData uri="http://schemas.openxmlformats.org/presentationml/2006/ole">
              <mc:AlternateContent xmlns:mc="http://schemas.openxmlformats.org/markup-compatibility/2006">
                <mc:Choice xmlns:v="urn:schemas-microsoft-com:vml" Requires="v">
                  <p:oleObj r:id="rId5" imgW="1587444" imgH="857264" progId="CorelDRAW.Graphic.10">
                    <p:embed/>
                  </p:oleObj>
                </mc:Choice>
                <mc:Fallback>
                  <p:oleObj r:id="rId5" imgW="1587444" imgH="857264" progId="CorelDRAW.Graphic.10">
                    <p:embed/>
                    <p:pic>
                      <p:nvPicPr>
                        <p:cNvPr id="206" name="Google Shape;206;p8"/>
                        <p:cNvPicPr preferRelativeResize="0"/>
                        <p:nvPr/>
                      </p:nvPicPr>
                      <p:blipFill rotWithShape="1">
                        <a:blip r:embed="rId6">
                          <a:alphaModFix/>
                        </a:blip>
                        <a:srcRect/>
                        <a:stretch/>
                      </p:blipFill>
                      <p:spPr>
                        <a:xfrm>
                          <a:off x="13351740" y="1212839"/>
                          <a:ext cx="1587444" cy="857264"/>
                        </a:xfrm>
                        <a:prstGeom prst="rect">
                          <a:avLst/>
                        </a:prstGeom>
                        <a:noFill/>
                        <a:ln>
                          <a:noFill/>
                        </a:ln>
                      </p:spPr>
                    </p:pic>
                  </p:oleObj>
                </mc:Fallback>
              </mc:AlternateContent>
            </a:graphicData>
          </a:graphic>
        </p:graphicFrame>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grpSp>
        <p:nvGrpSpPr>
          <p:cNvPr id="212" name="Google Shape;212;p9"/>
          <p:cNvGrpSpPr/>
          <p:nvPr/>
        </p:nvGrpSpPr>
        <p:grpSpPr>
          <a:xfrm>
            <a:off x="10479372" y="0"/>
            <a:ext cx="1712628" cy="1015663"/>
            <a:chOff x="13226556" y="1171042"/>
            <a:chExt cx="1712628" cy="1015663"/>
          </a:xfrm>
        </p:grpSpPr>
        <p:sp>
          <p:nvSpPr>
            <p:cNvPr id="213" name="Google Shape;213;p9"/>
            <p:cNvSpPr/>
            <p:nvPr/>
          </p:nvSpPr>
          <p:spPr>
            <a:xfrm>
              <a:off x="13226556" y="1171042"/>
              <a:ext cx="1712628" cy="1015663"/>
            </a:xfrm>
            <a:prstGeom prst="rect">
              <a:avLst/>
            </a:prstGeom>
            <a:solidFill>
              <a:srgbClr val="0070C0"/>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214" name="Google Shape;214;p9"/>
            <p:cNvGraphicFramePr/>
            <p:nvPr/>
          </p:nvGraphicFramePr>
          <p:xfrm>
            <a:off x="13351740" y="1212839"/>
            <a:ext cx="1587444" cy="857264"/>
          </p:xfrm>
          <a:graphic>
            <a:graphicData uri="http://schemas.openxmlformats.org/presentationml/2006/ole">
              <mc:AlternateContent xmlns:mc="http://schemas.openxmlformats.org/markup-compatibility/2006">
                <mc:Choice xmlns:v="urn:schemas-microsoft-com:vml" Requires="v">
                  <p:oleObj r:id="rId3" imgW="1587444" imgH="857264" progId="CorelDRAW.Graphic.10">
                    <p:embed/>
                  </p:oleObj>
                </mc:Choice>
                <mc:Fallback>
                  <p:oleObj r:id="rId3" imgW="1587444" imgH="857264" progId="CorelDRAW.Graphic.10">
                    <p:embed/>
                    <p:pic>
                      <p:nvPicPr>
                        <p:cNvPr id="214" name="Google Shape;214;p9"/>
                        <p:cNvPicPr preferRelativeResize="0"/>
                        <p:nvPr/>
                      </p:nvPicPr>
                      <p:blipFill rotWithShape="1">
                        <a:blip r:embed="rId4">
                          <a:alphaModFix/>
                        </a:blip>
                        <a:srcRect/>
                        <a:stretch/>
                      </p:blipFill>
                      <p:spPr>
                        <a:xfrm>
                          <a:off x="13351740" y="1212839"/>
                          <a:ext cx="1587444" cy="857264"/>
                        </a:xfrm>
                        <a:prstGeom prst="rect">
                          <a:avLst/>
                        </a:prstGeom>
                        <a:noFill/>
                        <a:ln>
                          <a:noFill/>
                        </a:ln>
                      </p:spPr>
                    </p:pic>
                  </p:oleObj>
                </mc:Fallback>
              </mc:AlternateContent>
            </a:graphicData>
          </a:graphic>
        </p:graphicFrame>
      </p:grpSp>
      <p:sp>
        <p:nvSpPr>
          <p:cNvPr id="215" name="Google Shape;215;p9"/>
          <p:cNvSpPr txBox="1"/>
          <p:nvPr/>
        </p:nvSpPr>
        <p:spPr>
          <a:xfrm>
            <a:off x="2784297" y="1846430"/>
            <a:ext cx="8766224" cy="109260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CO" sz="1700">
                <a:solidFill>
                  <a:schemeClr val="dk1"/>
                </a:solidFill>
                <a:latin typeface="Calibri"/>
                <a:ea typeface="Calibri"/>
                <a:cs typeface="Calibri"/>
                <a:sym typeface="Calibri"/>
              </a:rPr>
              <a:t>Un </a:t>
            </a:r>
            <a:r>
              <a:rPr lang="es-CO" sz="2400" b="1">
                <a:solidFill>
                  <a:schemeClr val="dk1"/>
                </a:solidFill>
                <a:latin typeface="Calibri"/>
                <a:ea typeface="Calibri"/>
                <a:cs typeface="Calibri"/>
                <a:sym typeface="Calibri"/>
              </a:rPr>
              <a:t>grupo de técnicos </a:t>
            </a:r>
            <a:r>
              <a:rPr lang="es-CO" sz="1700">
                <a:solidFill>
                  <a:schemeClr val="dk1"/>
                </a:solidFill>
                <a:latin typeface="Calibri"/>
                <a:ea typeface="Calibri"/>
                <a:cs typeface="Calibri"/>
                <a:sym typeface="Calibri"/>
              </a:rPr>
              <a:t>dirigidos por la </a:t>
            </a:r>
            <a:r>
              <a:rPr lang="es-CO" sz="2400" b="1">
                <a:solidFill>
                  <a:schemeClr val="dk1"/>
                </a:solidFill>
                <a:latin typeface="Calibri"/>
                <a:ea typeface="Calibri"/>
                <a:cs typeface="Calibri"/>
                <a:sym typeface="Calibri"/>
              </a:rPr>
              <a:t>Secretaría de Planeación</a:t>
            </a:r>
            <a:r>
              <a:rPr lang="es-CO" sz="1700">
                <a:solidFill>
                  <a:schemeClr val="dk1"/>
                </a:solidFill>
                <a:latin typeface="Calibri"/>
                <a:ea typeface="Calibri"/>
                <a:cs typeface="Calibri"/>
                <a:sym typeface="Calibri"/>
              </a:rPr>
              <a:t>, que será presentando ante el </a:t>
            </a:r>
            <a:r>
              <a:rPr lang="es-CO" sz="2400" b="1">
                <a:solidFill>
                  <a:schemeClr val="dk1"/>
                </a:solidFill>
                <a:latin typeface="Calibri"/>
                <a:ea typeface="Calibri"/>
                <a:cs typeface="Calibri"/>
                <a:sym typeface="Calibri"/>
              </a:rPr>
              <a:t>Consejo de Gobierno o Consejo de Política Social</a:t>
            </a:r>
            <a:r>
              <a:rPr lang="es-CO" sz="1700">
                <a:solidFill>
                  <a:schemeClr val="dk1"/>
                </a:solidFill>
                <a:latin typeface="Calibri"/>
                <a:ea typeface="Calibri"/>
                <a:cs typeface="Calibri"/>
                <a:sym typeface="Calibri"/>
              </a:rPr>
              <a:t>, sin perjuicio en la responsabilidad del mandatario territorial de liderar la rendición pública de cuentas.</a:t>
            </a:r>
            <a:endParaRPr sz="1700" b="1">
              <a:solidFill>
                <a:srgbClr val="7030A0"/>
              </a:solidFill>
              <a:latin typeface="Calibri"/>
              <a:ea typeface="Calibri"/>
              <a:cs typeface="Calibri"/>
              <a:sym typeface="Calibri"/>
            </a:endParaRPr>
          </a:p>
        </p:txBody>
      </p:sp>
      <p:sp>
        <p:nvSpPr>
          <p:cNvPr id="216" name="Google Shape;216;p9"/>
          <p:cNvSpPr txBox="1"/>
          <p:nvPr/>
        </p:nvSpPr>
        <p:spPr>
          <a:xfrm>
            <a:off x="893132" y="198970"/>
            <a:ext cx="1776307" cy="830997"/>
          </a:xfrm>
          <a:prstGeom prst="rect">
            <a:avLst/>
          </a:prstGeom>
          <a:solidFill>
            <a:srgbClr val="7030A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4800" b="1">
                <a:solidFill>
                  <a:schemeClr val="lt1"/>
                </a:solidFill>
                <a:latin typeface="Calibri"/>
                <a:ea typeface="Calibri"/>
                <a:cs typeface="Calibri"/>
                <a:sym typeface="Calibri"/>
              </a:rPr>
              <a:t>Fase 1</a:t>
            </a:r>
            <a:endParaRPr/>
          </a:p>
        </p:txBody>
      </p:sp>
      <p:sp>
        <p:nvSpPr>
          <p:cNvPr id="217" name="Google Shape;217;p9"/>
          <p:cNvSpPr txBox="1"/>
          <p:nvPr/>
        </p:nvSpPr>
        <p:spPr>
          <a:xfrm>
            <a:off x="2669439" y="316070"/>
            <a:ext cx="768474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3600" b="1">
                <a:solidFill>
                  <a:srgbClr val="7030A0"/>
                </a:solidFill>
                <a:latin typeface="Calibri"/>
                <a:ea typeface="Calibri"/>
                <a:cs typeface="Calibri"/>
                <a:sym typeface="Calibri"/>
              </a:rPr>
              <a:t>Conformación equipo técnico territorial</a:t>
            </a:r>
            <a:endParaRPr/>
          </a:p>
        </p:txBody>
      </p:sp>
      <p:pic>
        <p:nvPicPr>
          <p:cNvPr id="218" name="Google Shape;218;p9"/>
          <p:cNvPicPr preferRelativeResize="0"/>
          <p:nvPr/>
        </p:nvPicPr>
        <p:blipFill rotWithShape="1">
          <a:blip r:embed="rId5">
            <a:alphaModFix/>
          </a:blip>
          <a:srcRect l="38064" t="23366" r="39261" b="35414"/>
          <a:stretch/>
        </p:blipFill>
        <p:spPr>
          <a:xfrm>
            <a:off x="0" y="233043"/>
            <a:ext cx="1282959" cy="1308123"/>
          </a:xfrm>
          <a:prstGeom prst="rect">
            <a:avLst/>
          </a:prstGeom>
          <a:noFill/>
          <a:ln>
            <a:noFill/>
          </a:ln>
        </p:spPr>
      </p:pic>
      <p:sp>
        <p:nvSpPr>
          <p:cNvPr id="219" name="Google Shape;219;p9"/>
          <p:cNvSpPr txBox="1"/>
          <p:nvPr/>
        </p:nvSpPr>
        <p:spPr>
          <a:xfrm>
            <a:off x="641479" y="1912456"/>
            <a:ext cx="1776307" cy="4770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2500" b="1" i="0" u="none" strike="noStrike">
                <a:solidFill>
                  <a:srgbClr val="7030A0"/>
                </a:solidFill>
                <a:latin typeface="Calibri"/>
                <a:ea typeface="Calibri"/>
                <a:cs typeface="Calibri"/>
                <a:sym typeface="Calibri"/>
              </a:rPr>
              <a:t>Quiénes son</a:t>
            </a:r>
            <a:endParaRPr sz="2500">
              <a:solidFill>
                <a:srgbClr val="7030A0"/>
              </a:solidFill>
              <a:latin typeface="Calibri"/>
              <a:ea typeface="Calibri"/>
              <a:cs typeface="Calibri"/>
              <a:sym typeface="Calibri"/>
            </a:endParaRPr>
          </a:p>
        </p:txBody>
      </p:sp>
      <p:sp>
        <p:nvSpPr>
          <p:cNvPr id="220" name="Google Shape;220;p9"/>
          <p:cNvSpPr txBox="1"/>
          <p:nvPr/>
        </p:nvSpPr>
        <p:spPr>
          <a:xfrm>
            <a:off x="764654" y="4240279"/>
            <a:ext cx="9239250" cy="4770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2500" b="1" i="0" u="none" strike="noStrike">
                <a:solidFill>
                  <a:srgbClr val="7030A0"/>
                </a:solidFill>
                <a:latin typeface="Calibri"/>
                <a:ea typeface="Calibri"/>
                <a:cs typeface="Calibri"/>
                <a:sym typeface="Calibri"/>
              </a:rPr>
              <a:t>Funciones</a:t>
            </a:r>
            <a:endParaRPr sz="2500">
              <a:solidFill>
                <a:srgbClr val="7030A0"/>
              </a:solidFill>
              <a:latin typeface="Calibri"/>
              <a:ea typeface="Calibri"/>
              <a:cs typeface="Calibri"/>
              <a:sym typeface="Calibri"/>
            </a:endParaRPr>
          </a:p>
        </p:txBody>
      </p:sp>
      <p:sp>
        <p:nvSpPr>
          <p:cNvPr id="221" name="Google Shape;221;p9"/>
          <p:cNvSpPr txBox="1"/>
          <p:nvPr/>
        </p:nvSpPr>
        <p:spPr>
          <a:xfrm>
            <a:off x="6814457" y="6132503"/>
            <a:ext cx="109728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b="1">
                <a:solidFill>
                  <a:schemeClr val="dk1"/>
                </a:solidFill>
                <a:latin typeface="Calibri"/>
                <a:ea typeface="Calibri"/>
                <a:cs typeface="Calibri"/>
                <a:sym typeface="Calibri"/>
              </a:rPr>
              <a:t>GUÍA 1.1. Conformación del equipo técnico territorial </a:t>
            </a:r>
            <a:endParaRPr sz="1800" b="1">
              <a:solidFill>
                <a:schemeClr val="dk1"/>
              </a:solidFill>
              <a:latin typeface="Calibri"/>
              <a:ea typeface="Calibri"/>
              <a:cs typeface="Calibri"/>
              <a:sym typeface="Calibri"/>
            </a:endParaRPr>
          </a:p>
        </p:txBody>
      </p:sp>
      <p:sp>
        <p:nvSpPr>
          <p:cNvPr id="222" name="Google Shape;222;p9"/>
          <p:cNvSpPr txBox="1"/>
          <p:nvPr/>
        </p:nvSpPr>
        <p:spPr>
          <a:xfrm>
            <a:off x="2873197" y="3162585"/>
            <a:ext cx="8417232" cy="2970044"/>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chemeClr val="dk1"/>
              </a:buClr>
              <a:buSzPts val="1700"/>
              <a:buFont typeface="Arial"/>
              <a:buChar char="•"/>
            </a:pPr>
            <a:r>
              <a:rPr lang="es-CO" sz="1700">
                <a:solidFill>
                  <a:schemeClr val="dk1"/>
                </a:solidFill>
                <a:latin typeface="Calibri"/>
                <a:ea typeface="Calibri"/>
                <a:cs typeface="Calibri"/>
                <a:sym typeface="Calibri"/>
              </a:rPr>
              <a:t>Socializar los lineamientos técnicos de RPC.</a:t>
            </a:r>
            <a:endParaRPr/>
          </a:p>
          <a:p>
            <a:pPr marL="285750" marR="0" lvl="0" indent="-285750" algn="just" rtl="0">
              <a:spcBef>
                <a:spcPts val="0"/>
              </a:spcBef>
              <a:spcAft>
                <a:spcPts val="0"/>
              </a:spcAft>
              <a:buClr>
                <a:schemeClr val="dk1"/>
              </a:buClr>
              <a:buSzPts val="1700"/>
              <a:buFont typeface="Arial"/>
              <a:buChar char="•"/>
            </a:pPr>
            <a:r>
              <a:rPr lang="es-CO" sz="1700">
                <a:solidFill>
                  <a:schemeClr val="dk1"/>
                </a:solidFill>
                <a:latin typeface="Calibri"/>
                <a:ea typeface="Calibri"/>
                <a:cs typeface="Calibri"/>
                <a:sym typeface="Calibri"/>
              </a:rPr>
              <a:t>Diseñar y hacer seguimiento al plan de trabajo.</a:t>
            </a:r>
            <a:endParaRPr/>
          </a:p>
          <a:p>
            <a:pPr marL="285750" marR="0" lvl="0" indent="-285750" algn="just" rtl="0">
              <a:spcBef>
                <a:spcPts val="0"/>
              </a:spcBef>
              <a:spcAft>
                <a:spcPts val="0"/>
              </a:spcAft>
              <a:buClr>
                <a:schemeClr val="dk1"/>
              </a:buClr>
              <a:buSzPts val="1700"/>
              <a:buFont typeface="Arial"/>
              <a:buChar char="•"/>
            </a:pPr>
            <a:r>
              <a:rPr lang="es-CO" sz="1700">
                <a:solidFill>
                  <a:schemeClr val="dk1"/>
                </a:solidFill>
                <a:latin typeface="Calibri"/>
                <a:ea typeface="Calibri"/>
                <a:cs typeface="Calibri"/>
                <a:sym typeface="Calibri"/>
              </a:rPr>
              <a:t>Implementar el plan de asistencia técnica definido (Gobernaciones)</a:t>
            </a:r>
            <a:endParaRPr/>
          </a:p>
          <a:p>
            <a:pPr marL="285750" marR="0" lvl="0" indent="-285750" algn="just" rtl="0">
              <a:spcBef>
                <a:spcPts val="0"/>
              </a:spcBef>
              <a:spcAft>
                <a:spcPts val="0"/>
              </a:spcAft>
              <a:buClr>
                <a:schemeClr val="dk1"/>
              </a:buClr>
              <a:buSzPts val="1700"/>
              <a:buFont typeface="Arial"/>
              <a:buChar char="•"/>
            </a:pPr>
            <a:r>
              <a:rPr lang="es-CO" sz="1700">
                <a:solidFill>
                  <a:schemeClr val="dk1"/>
                </a:solidFill>
                <a:latin typeface="Calibri"/>
                <a:ea typeface="Calibri"/>
                <a:cs typeface="Calibri"/>
                <a:sym typeface="Calibri"/>
              </a:rPr>
              <a:t>Determinar requerimientos y apoyos de asistencia técnica.</a:t>
            </a:r>
            <a:endParaRPr/>
          </a:p>
          <a:p>
            <a:pPr marL="285750" marR="0" lvl="0" indent="-285750" algn="just" rtl="0">
              <a:spcBef>
                <a:spcPts val="0"/>
              </a:spcBef>
              <a:spcAft>
                <a:spcPts val="0"/>
              </a:spcAft>
              <a:buClr>
                <a:schemeClr val="dk1"/>
              </a:buClr>
              <a:buSzPts val="1700"/>
              <a:buFont typeface="Arial"/>
              <a:buChar char="•"/>
            </a:pPr>
            <a:r>
              <a:rPr lang="es-CO" sz="1700">
                <a:solidFill>
                  <a:schemeClr val="dk1"/>
                </a:solidFill>
                <a:latin typeface="Calibri"/>
                <a:ea typeface="Calibri"/>
                <a:cs typeface="Calibri"/>
                <a:sym typeface="Calibri"/>
              </a:rPr>
              <a:t>Informar a la ciudadanía sobre el proceso de RPC y acompañar la estrategia comunicacional. </a:t>
            </a:r>
            <a:endParaRPr/>
          </a:p>
          <a:p>
            <a:pPr marL="285750" marR="0" lvl="0" indent="-285750" algn="just" rtl="0">
              <a:spcBef>
                <a:spcPts val="0"/>
              </a:spcBef>
              <a:spcAft>
                <a:spcPts val="0"/>
              </a:spcAft>
              <a:buClr>
                <a:schemeClr val="dk1"/>
              </a:buClr>
              <a:buSzPts val="1700"/>
              <a:buFont typeface="Arial"/>
              <a:buChar char="•"/>
            </a:pPr>
            <a:r>
              <a:rPr lang="es-CO" sz="1700">
                <a:solidFill>
                  <a:schemeClr val="dk1"/>
                </a:solidFill>
                <a:latin typeface="Calibri"/>
                <a:ea typeface="Calibri"/>
                <a:cs typeface="Calibri"/>
                <a:sym typeface="Calibri"/>
              </a:rPr>
              <a:t>Identificar y convocar a las organizaciones de la sociedad civil y veedurías ciudadanas, </a:t>
            </a:r>
            <a:r>
              <a:rPr lang="es-CO" sz="1700" b="1">
                <a:solidFill>
                  <a:srgbClr val="7030A0"/>
                </a:solidFill>
                <a:latin typeface="Calibri"/>
                <a:ea typeface="Calibri"/>
                <a:cs typeface="Calibri"/>
                <a:sym typeface="Calibri"/>
              </a:rPr>
              <a:t>mesas de participación de niños, niñas y adolescentes, y plataformas de juventudes.</a:t>
            </a:r>
            <a:endParaRPr/>
          </a:p>
          <a:p>
            <a:pPr marL="285750" marR="0" lvl="0" indent="-285750" algn="just" rtl="0">
              <a:spcBef>
                <a:spcPts val="0"/>
              </a:spcBef>
              <a:spcAft>
                <a:spcPts val="0"/>
              </a:spcAft>
              <a:buClr>
                <a:schemeClr val="dk1"/>
              </a:buClr>
              <a:buSzPts val="1700"/>
              <a:buFont typeface="Arial"/>
              <a:buChar char="•"/>
            </a:pPr>
            <a:r>
              <a:rPr lang="es-CO" sz="1700">
                <a:solidFill>
                  <a:schemeClr val="dk1"/>
                </a:solidFill>
                <a:latin typeface="Calibri"/>
                <a:ea typeface="Calibri"/>
                <a:cs typeface="Calibri"/>
                <a:sym typeface="Calibri"/>
              </a:rPr>
              <a:t>Presentar avances en los Consejos de Política Social y las Comisiones de Concertación y Decisión del Sistema Nacional de Juventud.</a:t>
            </a:r>
            <a:endParaRPr/>
          </a:p>
          <a:p>
            <a:pPr marL="285750" marR="0" lvl="0" indent="-285750" algn="just" rtl="0">
              <a:spcBef>
                <a:spcPts val="0"/>
              </a:spcBef>
              <a:spcAft>
                <a:spcPts val="0"/>
              </a:spcAft>
              <a:buClr>
                <a:schemeClr val="dk1"/>
              </a:buClr>
              <a:buSzPts val="1700"/>
              <a:buFont typeface="Arial"/>
              <a:buChar char="•"/>
            </a:pPr>
            <a:r>
              <a:rPr lang="es-CO" sz="1700">
                <a:solidFill>
                  <a:schemeClr val="dk1"/>
                </a:solidFill>
                <a:latin typeface="Calibri"/>
                <a:ea typeface="Calibri"/>
                <a:cs typeface="Calibri"/>
                <a:sym typeface="Calibri"/>
              </a:rPr>
              <a:t>Convocar a entidades o funcionarios según se requiera</a:t>
            </a:r>
            <a:endParaRPr sz="1700">
              <a:solidFill>
                <a:schemeClr val="dk1"/>
              </a:solidFill>
              <a:latin typeface="Calibri"/>
              <a:ea typeface="Calibri"/>
              <a:cs typeface="Calibri"/>
              <a:sym typeface="Calibri"/>
            </a:endParaRPr>
          </a:p>
        </p:txBody>
      </p:sp>
      <p:sp>
        <p:nvSpPr>
          <p:cNvPr id="223" name="Google Shape;223;p9"/>
          <p:cNvSpPr/>
          <p:nvPr/>
        </p:nvSpPr>
        <p:spPr>
          <a:xfrm>
            <a:off x="0" y="6523152"/>
            <a:ext cx="12278600" cy="334848"/>
          </a:xfrm>
          <a:prstGeom prst="rect">
            <a:avLst/>
          </a:prstGeom>
          <a:solidFill>
            <a:srgbClr val="0070C0">
              <a:alpha val="1254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24" name="Google Shape;224;p9"/>
          <p:cNvSpPr txBox="1"/>
          <p:nvPr/>
        </p:nvSpPr>
        <p:spPr>
          <a:xfrm>
            <a:off x="6248157" y="5719569"/>
            <a:ext cx="800100"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6600" b="1">
                <a:solidFill>
                  <a:srgbClr val="7030A0"/>
                </a:solidFill>
                <a:latin typeface="Calibri"/>
                <a:ea typeface="Calibri"/>
                <a:cs typeface="Calibri"/>
                <a:sym typeface="Calibri"/>
              </a:rPr>
              <a:t>+</a:t>
            </a:r>
            <a:endParaRPr sz="1400" b="1">
              <a:solidFill>
                <a:srgbClr val="7030A0"/>
              </a:solidFill>
              <a:latin typeface="Calibri"/>
              <a:ea typeface="Calibri"/>
              <a:cs typeface="Calibri"/>
              <a:sym typeface="Calibri"/>
            </a:endParaRPr>
          </a:p>
        </p:txBody>
      </p:sp>
      <p:pic>
        <p:nvPicPr>
          <p:cNvPr id="225" name="Google Shape;225;p9" descr="Aula de clases contorno"/>
          <p:cNvPicPr preferRelativeResize="0"/>
          <p:nvPr/>
        </p:nvPicPr>
        <p:blipFill rotWithShape="1">
          <a:blip r:embed="rId6">
            <a:alphaModFix/>
          </a:blip>
          <a:srcRect/>
          <a:stretch/>
        </p:blipFill>
        <p:spPr>
          <a:xfrm>
            <a:off x="1055802" y="3014192"/>
            <a:ext cx="792132" cy="792132"/>
          </a:xfrm>
          <a:prstGeom prst="rect">
            <a:avLst/>
          </a:prstGeom>
          <a:noFill/>
          <a:ln>
            <a:noFill/>
          </a:ln>
        </p:spPr>
      </p:pic>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4937</Words>
  <Application>Microsoft Office PowerPoint</Application>
  <PresentationFormat>Panorámica</PresentationFormat>
  <Paragraphs>624</Paragraphs>
  <Slides>50</Slides>
  <Notes>50</Notes>
  <HiddenSlides>1</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50</vt:i4>
      </vt:variant>
    </vt:vector>
  </HeadingPairs>
  <TitlesOfParts>
    <vt:vector size="56" baseType="lpstr">
      <vt:lpstr>Arial</vt:lpstr>
      <vt:lpstr>Avenir</vt:lpstr>
      <vt:lpstr>Calibri</vt:lpstr>
      <vt:lpstr>Times New Roman</vt:lpstr>
      <vt:lpstr>Tema de Office</vt:lpstr>
      <vt:lpstr>CorelDRAW.Graphic.10</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Efraín Cruz Fiscal</cp:lastModifiedBy>
  <cp:revision>1</cp:revision>
  <dcterms:created xsi:type="dcterms:W3CDTF">2022-12-05T13:52:29Z</dcterms:created>
  <dcterms:modified xsi:type="dcterms:W3CDTF">2023-05-11T13:53:20Z</dcterms:modified>
</cp:coreProperties>
</file>