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4" r:id="rId10"/>
    <p:sldId id="261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484E"/>
    <a:srgbClr val="F61E95"/>
    <a:srgbClr val="108865"/>
    <a:srgbClr val="81D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16C3D5-ED64-46A0-AD6B-1B9EA71CBDE7}" v="38" dt="2023-05-18T15:35:50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27"/>
    <p:restoredTop sz="69636" autoAdjust="0"/>
  </p:normalViewPr>
  <p:slideViewPr>
    <p:cSldViewPr snapToGrid="0">
      <p:cViewPr varScale="1">
        <p:scale>
          <a:sx n="47" d="100"/>
          <a:sy n="47" d="100"/>
        </p:scale>
        <p:origin x="1260" y="42"/>
      </p:cViewPr>
      <p:guideLst/>
    </p:cSldViewPr>
  </p:slideViewPr>
  <p:notesTextViewPr>
    <p:cViewPr>
      <p:scale>
        <a:sx n="70" d="100"/>
        <a:sy n="7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sofia polanco" userId="9a75da7f7b8a4110" providerId="LiveId" clId="{84B38279-0E5D-4867-8739-A0F70F412AC3}"/>
    <pc:docChg chg="undo custSel addSld delSld modSld">
      <pc:chgData name="amanda sofia polanco" userId="9a75da7f7b8a4110" providerId="LiveId" clId="{84B38279-0E5D-4867-8739-A0F70F412AC3}" dt="2023-05-18T15:44:39.549" v="72" actId="20577"/>
      <pc:docMkLst>
        <pc:docMk/>
      </pc:docMkLst>
      <pc:sldChg chg="del">
        <pc:chgData name="amanda sofia polanco" userId="9a75da7f7b8a4110" providerId="LiveId" clId="{84B38279-0E5D-4867-8739-A0F70F412AC3}" dt="2023-05-18T15:37:29.778" v="0" actId="47"/>
        <pc:sldMkLst>
          <pc:docMk/>
          <pc:sldMk cId="3479844845" sldId="258"/>
        </pc:sldMkLst>
      </pc:sldChg>
      <pc:sldChg chg="del">
        <pc:chgData name="amanda sofia polanco" userId="9a75da7f7b8a4110" providerId="LiveId" clId="{84B38279-0E5D-4867-8739-A0F70F412AC3}" dt="2023-05-18T15:38:09.816" v="34" actId="47"/>
        <pc:sldMkLst>
          <pc:docMk/>
          <pc:sldMk cId="4176356455" sldId="259"/>
        </pc:sldMkLst>
      </pc:sldChg>
      <pc:sldChg chg="del">
        <pc:chgData name="amanda sofia polanco" userId="9a75da7f7b8a4110" providerId="LiveId" clId="{84B38279-0E5D-4867-8739-A0F70F412AC3}" dt="2023-05-18T15:37:39.705" v="17" actId="47"/>
        <pc:sldMkLst>
          <pc:docMk/>
          <pc:sldMk cId="3582978734" sldId="263"/>
        </pc:sldMkLst>
      </pc:sldChg>
      <pc:sldChg chg="del">
        <pc:chgData name="amanda sofia polanco" userId="9a75da7f7b8a4110" providerId="LiveId" clId="{84B38279-0E5D-4867-8739-A0F70F412AC3}" dt="2023-05-18T15:37:40.383" v="18" actId="47"/>
        <pc:sldMkLst>
          <pc:docMk/>
          <pc:sldMk cId="1408599833" sldId="264"/>
        </pc:sldMkLst>
      </pc:sldChg>
      <pc:sldChg chg="del">
        <pc:chgData name="amanda sofia polanco" userId="9a75da7f7b8a4110" providerId="LiveId" clId="{84B38279-0E5D-4867-8739-A0F70F412AC3}" dt="2023-05-18T15:37:30.888" v="2" actId="47"/>
        <pc:sldMkLst>
          <pc:docMk/>
          <pc:sldMk cId="688431461" sldId="265"/>
        </pc:sldMkLst>
      </pc:sldChg>
      <pc:sldChg chg="del">
        <pc:chgData name="amanda sofia polanco" userId="9a75da7f7b8a4110" providerId="LiveId" clId="{84B38279-0E5D-4867-8739-A0F70F412AC3}" dt="2023-05-18T15:38:12.316" v="38" actId="47"/>
        <pc:sldMkLst>
          <pc:docMk/>
          <pc:sldMk cId="413916496" sldId="268"/>
        </pc:sldMkLst>
      </pc:sldChg>
      <pc:sldChg chg="del">
        <pc:chgData name="amanda sofia polanco" userId="9a75da7f7b8a4110" providerId="LiveId" clId="{84B38279-0E5D-4867-8739-A0F70F412AC3}" dt="2023-05-18T15:37:31.343" v="3" actId="47"/>
        <pc:sldMkLst>
          <pc:docMk/>
          <pc:sldMk cId="4113890130" sldId="273"/>
        </pc:sldMkLst>
      </pc:sldChg>
      <pc:sldChg chg="del">
        <pc:chgData name="amanda sofia polanco" userId="9a75da7f7b8a4110" providerId="LiveId" clId="{84B38279-0E5D-4867-8739-A0F70F412AC3}" dt="2023-05-18T15:37:30.415" v="1" actId="47"/>
        <pc:sldMkLst>
          <pc:docMk/>
          <pc:sldMk cId="3567213718" sldId="275"/>
        </pc:sldMkLst>
      </pc:sldChg>
      <pc:sldChg chg="del">
        <pc:chgData name="amanda sofia polanco" userId="9a75da7f7b8a4110" providerId="LiveId" clId="{84B38279-0E5D-4867-8739-A0F70F412AC3}" dt="2023-05-18T15:37:33.808" v="7" actId="47"/>
        <pc:sldMkLst>
          <pc:docMk/>
          <pc:sldMk cId="1439217406" sldId="276"/>
        </pc:sldMkLst>
      </pc:sldChg>
      <pc:sldChg chg="del">
        <pc:chgData name="amanda sofia polanco" userId="9a75da7f7b8a4110" providerId="LiveId" clId="{84B38279-0E5D-4867-8739-A0F70F412AC3}" dt="2023-05-18T15:37:34.754" v="8" actId="47"/>
        <pc:sldMkLst>
          <pc:docMk/>
          <pc:sldMk cId="2920127318" sldId="277"/>
        </pc:sldMkLst>
      </pc:sldChg>
      <pc:sldChg chg="del">
        <pc:chgData name="amanda sofia polanco" userId="9a75da7f7b8a4110" providerId="LiveId" clId="{84B38279-0E5D-4867-8739-A0F70F412AC3}" dt="2023-05-18T15:37:32.991" v="6" actId="47"/>
        <pc:sldMkLst>
          <pc:docMk/>
          <pc:sldMk cId="293380326" sldId="279"/>
        </pc:sldMkLst>
      </pc:sldChg>
      <pc:sldChg chg="del">
        <pc:chgData name="amanda sofia polanco" userId="9a75da7f7b8a4110" providerId="LiveId" clId="{84B38279-0E5D-4867-8739-A0F70F412AC3}" dt="2023-05-18T15:37:59.996" v="22" actId="47"/>
        <pc:sldMkLst>
          <pc:docMk/>
          <pc:sldMk cId="165606928" sldId="280"/>
        </pc:sldMkLst>
      </pc:sldChg>
      <pc:sldChg chg="del">
        <pc:chgData name="amanda sofia polanco" userId="9a75da7f7b8a4110" providerId="LiveId" clId="{84B38279-0E5D-4867-8739-A0F70F412AC3}" dt="2023-05-18T15:38:02.179" v="23" actId="47"/>
        <pc:sldMkLst>
          <pc:docMk/>
          <pc:sldMk cId="2195962148" sldId="281"/>
        </pc:sldMkLst>
      </pc:sldChg>
      <pc:sldChg chg="del">
        <pc:chgData name="amanda sofia polanco" userId="9a75da7f7b8a4110" providerId="LiveId" clId="{84B38279-0E5D-4867-8739-A0F70F412AC3}" dt="2023-05-18T15:38:02.828" v="24" actId="47"/>
        <pc:sldMkLst>
          <pc:docMk/>
          <pc:sldMk cId="2812722121" sldId="283"/>
        </pc:sldMkLst>
      </pc:sldChg>
      <pc:sldChg chg="del">
        <pc:chgData name="amanda sofia polanco" userId="9a75da7f7b8a4110" providerId="LiveId" clId="{84B38279-0E5D-4867-8739-A0F70F412AC3}" dt="2023-05-18T15:38:11.293" v="36" actId="47"/>
        <pc:sldMkLst>
          <pc:docMk/>
          <pc:sldMk cId="2532577538" sldId="288"/>
        </pc:sldMkLst>
      </pc:sldChg>
      <pc:sldChg chg="del">
        <pc:chgData name="amanda sofia polanco" userId="9a75da7f7b8a4110" providerId="LiveId" clId="{84B38279-0E5D-4867-8739-A0F70F412AC3}" dt="2023-05-18T15:38:11.797" v="37" actId="47"/>
        <pc:sldMkLst>
          <pc:docMk/>
          <pc:sldMk cId="3500091357" sldId="289"/>
        </pc:sldMkLst>
      </pc:sldChg>
      <pc:sldChg chg="del">
        <pc:chgData name="amanda sofia polanco" userId="9a75da7f7b8a4110" providerId="LiveId" clId="{84B38279-0E5D-4867-8739-A0F70F412AC3}" dt="2023-05-18T15:38:12.929" v="39" actId="47"/>
        <pc:sldMkLst>
          <pc:docMk/>
          <pc:sldMk cId="1348386255" sldId="290"/>
        </pc:sldMkLst>
      </pc:sldChg>
      <pc:sldChg chg="del">
        <pc:chgData name="amanda sofia polanco" userId="9a75da7f7b8a4110" providerId="LiveId" clId="{84B38279-0E5D-4867-8739-A0F70F412AC3}" dt="2023-05-18T15:38:13.464" v="40" actId="47"/>
        <pc:sldMkLst>
          <pc:docMk/>
          <pc:sldMk cId="1990228307" sldId="291"/>
        </pc:sldMkLst>
      </pc:sldChg>
      <pc:sldChg chg="del">
        <pc:chgData name="amanda sofia polanco" userId="9a75da7f7b8a4110" providerId="LiveId" clId="{84B38279-0E5D-4867-8739-A0F70F412AC3}" dt="2023-05-18T15:38:10.775" v="35" actId="47"/>
        <pc:sldMkLst>
          <pc:docMk/>
          <pc:sldMk cId="3880641669" sldId="293"/>
        </pc:sldMkLst>
      </pc:sldChg>
      <pc:sldChg chg="del">
        <pc:chgData name="amanda sofia polanco" userId="9a75da7f7b8a4110" providerId="LiveId" clId="{84B38279-0E5D-4867-8739-A0F70F412AC3}" dt="2023-05-18T15:38:16.225" v="42" actId="47"/>
        <pc:sldMkLst>
          <pc:docMk/>
          <pc:sldMk cId="1133636212" sldId="301"/>
        </pc:sldMkLst>
      </pc:sldChg>
      <pc:sldChg chg="del">
        <pc:chgData name="amanda sofia polanco" userId="9a75da7f7b8a4110" providerId="LiveId" clId="{84B38279-0E5D-4867-8739-A0F70F412AC3}" dt="2023-05-18T15:37:31.830" v="4" actId="47"/>
        <pc:sldMkLst>
          <pc:docMk/>
          <pc:sldMk cId="2501383122" sldId="302"/>
        </pc:sldMkLst>
      </pc:sldChg>
      <pc:sldChg chg="del">
        <pc:chgData name="amanda sofia polanco" userId="9a75da7f7b8a4110" providerId="LiveId" clId="{84B38279-0E5D-4867-8739-A0F70F412AC3}" dt="2023-05-18T15:37:35.484" v="9" actId="47"/>
        <pc:sldMkLst>
          <pc:docMk/>
          <pc:sldMk cId="1198259608" sldId="303"/>
        </pc:sldMkLst>
      </pc:sldChg>
      <pc:sldChg chg="del">
        <pc:chgData name="amanda sofia polanco" userId="9a75da7f7b8a4110" providerId="LiveId" clId="{84B38279-0E5D-4867-8739-A0F70F412AC3}" dt="2023-05-18T15:37:37.515" v="13" actId="47"/>
        <pc:sldMkLst>
          <pc:docMk/>
          <pc:sldMk cId="1616483968" sldId="305"/>
        </pc:sldMkLst>
      </pc:sldChg>
      <pc:sldChg chg="del">
        <pc:chgData name="amanda sofia polanco" userId="9a75da7f7b8a4110" providerId="LiveId" clId="{84B38279-0E5D-4867-8739-A0F70F412AC3}" dt="2023-05-18T15:37:32.285" v="5" actId="47"/>
        <pc:sldMkLst>
          <pc:docMk/>
          <pc:sldMk cId="2698024796" sldId="306"/>
        </pc:sldMkLst>
      </pc:sldChg>
      <pc:sldChg chg="del">
        <pc:chgData name="amanda sofia polanco" userId="9a75da7f7b8a4110" providerId="LiveId" clId="{84B38279-0E5D-4867-8739-A0F70F412AC3}" dt="2023-05-18T15:37:37.027" v="12" actId="47"/>
        <pc:sldMkLst>
          <pc:docMk/>
          <pc:sldMk cId="4273397027" sldId="308"/>
        </pc:sldMkLst>
      </pc:sldChg>
      <pc:sldChg chg="del">
        <pc:chgData name="amanda sofia polanco" userId="9a75da7f7b8a4110" providerId="LiveId" clId="{84B38279-0E5D-4867-8739-A0F70F412AC3}" dt="2023-05-18T15:37:38.002" v="14" actId="47"/>
        <pc:sldMkLst>
          <pc:docMk/>
          <pc:sldMk cId="382618501" sldId="309"/>
        </pc:sldMkLst>
      </pc:sldChg>
      <pc:sldChg chg="del">
        <pc:chgData name="amanda sofia polanco" userId="9a75da7f7b8a4110" providerId="LiveId" clId="{84B38279-0E5D-4867-8739-A0F70F412AC3}" dt="2023-05-18T15:37:38.490" v="15" actId="47"/>
        <pc:sldMkLst>
          <pc:docMk/>
          <pc:sldMk cId="4009269049" sldId="310"/>
        </pc:sldMkLst>
      </pc:sldChg>
      <pc:sldChg chg="del">
        <pc:chgData name="amanda sofia polanco" userId="9a75da7f7b8a4110" providerId="LiveId" clId="{84B38279-0E5D-4867-8739-A0F70F412AC3}" dt="2023-05-18T15:37:39.057" v="16" actId="47"/>
        <pc:sldMkLst>
          <pc:docMk/>
          <pc:sldMk cId="4039517718" sldId="311"/>
        </pc:sldMkLst>
      </pc:sldChg>
      <pc:sldChg chg="del">
        <pc:chgData name="amanda sofia polanco" userId="9a75da7f7b8a4110" providerId="LiveId" clId="{84B38279-0E5D-4867-8739-A0F70F412AC3}" dt="2023-05-18T15:37:35.985" v="10" actId="47"/>
        <pc:sldMkLst>
          <pc:docMk/>
          <pc:sldMk cId="961062462" sldId="312"/>
        </pc:sldMkLst>
      </pc:sldChg>
      <pc:sldChg chg="del">
        <pc:chgData name="amanda sofia polanco" userId="9a75da7f7b8a4110" providerId="LiveId" clId="{84B38279-0E5D-4867-8739-A0F70F412AC3}" dt="2023-05-18T15:37:36.531" v="11" actId="47"/>
        <pc:sldMkLst>
          <pc:docMk/>
          <pc:sldMk cId="16136951" sldId="313"/>
        </pc:sldMkLst>
      </pc:sldChg>
      <pc:sldChg chg="add del">
        <pc:chgData name="amanda sofia polanco" userId="9a75da7f7b8a4110" providerId="LiveId" clId="{84B38279-0E5D-4867-8739-A0F70F412AC3}" dt="2023-05-18T15:37:46.906" v="21" actId="47"/>
        <pc:sldMkLst>
          <pc:docMk/>
          <pc:sldMk cId="2773841705" sldId="314"/>
        </pc:sldMkLst>
      </pc:sldChg>
      <pc:sldChg chg="del">
        <pc:chgData name="amanda sofia polanco" userId="9a75da7f7b8a4110" providerId="LiveId" clId="{84B38279-0E5D-4867-8739-A0F70F412AC3}" dt="2023-05-18T15:38:03.249" v="25" actId="47"/>
        <pc:sldMkLst>
          <pc:docMk/>
          <pc:sldMk cId="2350536489" sldId="315"/>
        </pc:sldMkLst>
      </pc:sldChg>
      <pc:sldChg chg="del">
        <pc:chgData name="amanda sofia polanco" userId="9a75da7f7b8a4110" providerId="LiveId" clId="{84B38279-0E5D-4867-8739-A0F70F412AC3}" dt="2023-05-18T15:38:03.986" v="26" actId="47"/>
        <pc:sldMkLst>
          <pc:docMk/>
          <pc:sldMk cId="3542882192" sldId="316"/>
        </pc:sldMkLst>
      </pc:sldChg>
      <pc:sldChg chg="del">
        <pc:chgData name="amanda sofia polanco" userId="9a75da7f7b8a4110" providerId="LiveId" clId="{84B38279-0E5D-4867-8739-A0F70F412AC3}" dt="2023-05-18T15:38:04.710" v="27" actId="47"/>
        <pc:sldMkLst>
          <pc:docMk/>
          <pc:sldMk cId="3531513026" sldId="317"/>
        </pc:sldMkLst>
      </pc:sldChg>
      <pc:sldChg chg="del">
        <pc:chgData name="amanda sofia polanco" userId="9a75da7f7b8a4110" providerId="LiveId" clId="{84B38279-0E5D-4867-8739-A0F70F412AC3}" dt="2023-05-18T15:38:05.480" v="28" actId="47"/>
        <pc:sldMkLst>
          <pc:docMk/>
          <pc:sldMk cId="3616930642" sldId="318"/>
        </pc:sldMkLst>
      </pc:sldChg>
      <pc:sldChg chg="del">
        <pc:chgData name="amanda sofia polanco" userId="9a75da7f7b8a4110" providerId="LiveId" clId="{84B38279-0E5D-4867-8739-A0F70F412AC3}" dt="2023-05-18T15:38:06.122" v="29" actId="47"/>
        <pc:sldMkLst>
          <pc:docMk/>
          <pc:sldMk cId="2104116824" sldId="319"/>
        </pc:sldMkLst>
      </pc:sldChg>
      <pc:sldChg chg="del">
        <pc:chgData name="amanda sofia polanco" userId="9a75da7f7b8a4110" providerId="LiveId" clId="{84B38279-0E5D-4867-8739-A0F70F412AC3}" dt="2023-05-18T15:38:06.719" v="30" actId="47"/>
        <pc:sldMkLst>
          <pc:docMk/>
          <pc:sldMk cId="3644205842" sldId="320"/>
        </pc:sldMkLst>
      </pc:sldChg>
      <pc:sldChg chg="del">
        <pc:chgData name="amanda sofia polanco" userId="9a75da7f7b8a4110" providerId="LiveId" clId="{84B38279-0E5D-4867-8739-A0F70F412AC3}" dt="2023-05-18T15:38:07.506" v="31" actId="47"/>
        <pc:sldMkLst>
          <pc:docMk/>
          <pc:sldMk cId="1154018886" sldId="321"/>
        </pc:sldMkLst>
      </pc:sldChg>
      <pc:sldChg chg="del">
        <pc:chgData name="amanda sofia polanco" userId="9a75da7f7b8a4110" providerId="LiveId" clId="{84B38279-0E5D-4867-8739-A0F70F412AC3}" dt="2023-05-18T15:38:08.153" v="32" actId="47"/>
        <pc:sldMkLst>
          <pc:docMk/>
          <pc:sldMk cId="4146567181" sldId="323"/>
        </pc:sldMkLst>
      </pc:sldChg>
      <pc:sldChg chg="del">
        <pc:chgData name="amanda sofia polanco" userId="9a75da7f7b8a4110" providerId="LiveId" clId="{84B38279-0E5D-4867-8739-A0F70F412AC3}" dt="2023-05-18T15:38:08.942" v="33" actId="47"/>
        <pc:sldMkLst>
          <pc:docMk/>
          <pc:sldMk cId="2473189573" sldId="324"/>
        </pc:sldMkLst>
      </pc:sldChg>
      <pc:sldChg chg="del">
        <pc:chgData name="amanda sofia polanco" userId="9a75da7f7b8a4110" providerId="LiveId" clId="{84B38279-0E5D-4867-8739-A0F70F412AC3}" dt="2023-05-18T15:38:15.517" v="41" actId="47"/>
        <pc:sldMkLst>
          <pc:docMk/>
          <pc:sldMk cId="505935411" sldId="325"/>
        </pc:sldMkLst>
      </pc:sldChg>
      <pc:sldChg chg="modSp mod">
        <pc:chgData name="amanda sofia polanco" userId="9a75da7f7b8a4110" providerId="LiveId" clId="{84B38279-0E5D-4867-8739-A0F70F412AC3}" dt="2023-05-18T15:42:52.339" v="47" actId="20577"/>
        <pc:sldMkLst>
          <pc:docMk/>
          <pc:sldMk cId="484233831" sldId="331"/>
        </pc:sldMkLst>
        <pc:graphicFrameChg chg="modGraphic">
          <ac:chgData name="amanda sofia polanco" userId="9a75da7f7b8a4110" providerId="LiveId" clId="{84B38279-0E5D-4867-8739-A0F70F412AC3}" dt="2023-05-18T15:42:52.339" v="47" actId="20577"/>
          <ac:graphicFrameMkLst>
            <pc:docMk/>
            <pc:sldMk cId="484233831" sldId="331"/>
            <ac:graphicFrameMk id="8" creationId="{285B5488-DA05-54AA-9537-8039D0AF5CF7}"/>
          </ac:graphicFrameMkLst>
        </pc:graphicFrameChg>
      </pc:sldChg>
      <pc:sldChg chg="modSp mod">
        <pc:chgData name="amanda sofia polanco" userId="9a75da7f7b8a4110" providerId="LiveId" clId="{84B38279-0E5D-4867-8739-A0F70F412AC3}" dt="2023-05-18T15:44:39.549" v="72" actId="20577"/>
        <pc:sldMkLst>
          <pc:docMk/>
          <pc:sldMk cId="2498570463" sldId="332"/>
        </pc:sldMkLst>
        <pc:graphicFrameChg chg="modGraphic">
          <ac:chgData name="amanda sofia polanco" userId="9a75da7f7b8a4110" providerId="LiveId" clId="{84B38279-0E5D-4867-8739-A0F70F412AC3}" dt="2023-05-18T15:44:39.549" v="72" actId="20577"/>
          <ac:graphicFrameMkLst>
            <pc:docMk/>
            <pc:sldMk cId="2498570463" sldId="332"/>
            <ac:graphicFrameMk id="8" creationId="{285B5488-DA05-54AA-9537-8039D0AF5CF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14E47-392A-4F12-BD39-33D8DF9789B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29F06-6DB2-4075-BB10-1E302B2E4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29F06-6DB2-4075-BB10-1E302B2E47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3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Cuando termina la fase 2, los territorios deben contar con dos productos:</a:t>
            </a:r>
          </a:p>
          <a:p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del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Gestión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la garantía de los derechos de la primera infancia, la infancia, la adolescencia y la juventud 2020-2023, en un lenguaje ciudadano.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Publicación y difusión del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Gestión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su página web para conocimiento de niñas, niños, adolescentes, jóvenes y la ciudadanía.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03A33-4492-4B9F-9CE8-1FB51CB8998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39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Cuando termina la fase 2, los territorios deben contar con dos productos:</a:t>
            </a:r>
          </a:p>
          <a:p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del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Gestión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la garantía de los derechos de la primera infancia, la infancia, la adolescencia y la juventud 2020-2023, en un lenguaje ciudadano.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Publicación y difusión del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Gestión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su página web para conocimiento de niñas, niños, adolescentes, jóvenes y la ciudadanía.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03A33-4492-4B9F-9CE8-1FB51CB8998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735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03A33-4492-4B9F-9CE8-1FB51CB8998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95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03A33-4492-4B9F-9CE8-1FB51CB8998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61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03A33-4492-4B9F-9CE8-1FB51CB8998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1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03A33-4492-4B9F-9CE8-1FB51CB8998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844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03A33-4492-4B9F-9CE8-1FB51CB8998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251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03A33-4492-4B9F-9CE8-1FB51CB8998D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930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E8FCD-336C-9950-611D-CEA5601D4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B44D2A-BAA0-2497-4D6E-135CF4AC5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74373E-ADA9-AF13-721E-06B88BAC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18/05/2023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98C694-24BF-1991-67B8-5421DE84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74A41C-BFF7-CC6A-1FAE-391E3EED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54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A0C6C-C0BD-BF4C-9AAB-4F80253C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0E858B-835F-7F48-7F52-11F9C74D9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C5DDD2-BAAF-1A3C-B0BE-2F874F45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18/05/2023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8EB81C-9A6A-2CE6-EA21-3F121A88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5A565F-6FE3-1EF9-055E-6B70665E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695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67350E-252C-6C4F-4215-59B7E784D5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30CAAB-036B-D7D7-4EE1-19FA0181F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806D41-AAE2-B008-2D59-07FC70F73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18/05/2023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28DE1-5FE2-7683-3A53-64BDAA58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68F8CE-8003-8883-9FD3-83E5BB47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322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E3BC2-A6C5-E370-D10E-E06302E5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736D4-9EE5-F4FA-2C42-7CD4F2C0F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C5079D-391F-3676-FFC0-9838D8FB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18/05/2023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677F16-BA97-3E52-AB16-004F23166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A6F254-2DE1-40C7-D813-F8BC8F5B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21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266BB-E619-C550-865B-7649DA278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EA7F3B-FC67-2EE3-0593-D0D049336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F16529-D2E8-8384-0C52-3EF7576A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18/05/2023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54AC9C-50F0-F58E-ABCF-27B12FC6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54B525-48AC-95F0-4E89-95FAFF33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764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1071C-0466-D9CA-F7E3-01B54945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47F6B-1530-6865-0480-A5004463C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B0CFB0-85B2-FA67-1225-1B1568E0D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6BCC01-EFF1-492D-A7CD-E02F6ACE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18/05/2023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C772AB-A0DB-02B9-DC20-4E57D2B2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33E60A-7970-56A7-6258-C23D95F1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666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8EEAA-9733-C195-DBBC-E6D348FC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815D86-86ED-1BFF-62B8-66A964393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0D7081-D505-4C03-7241-33F555B1C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52AEFFF-78B4-B476-CADF-B8CDF932C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7B9858-E57F-E027-F256-B5EA1BF1A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164888-F25C-9860-EF1F-CE84292F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18/05/2023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CC4CD3D-04F2-4D19-D357-ECF810D7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FB7B6A8-34EC-9698-63CB-0601627C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636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6C437-293F-E6D5-ED89-9C656315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925F5C-E26D-31BB-1AD9-4CFF3CEE2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18/05/2023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C7546F-2760-64B3-8994-4E972929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8199B3-FC97-4920-C2B8-3021B341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618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83CC2F-2CBE-56A4-3520-5444745F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18/05/2023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0E47B6-CC82-495F-00AC-E96F7EE3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DA80E1-9107-FDBD-DE54-D5880155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520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25BF0-A74F-2628-4B5B-C5B7377C0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5344E0-CDBD-8A1C-FAF1-B75EF703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683349-90D0-1C37-51F2-9B8A91045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63F069-AF35-862E-26E3-4CAB9C97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18/05/2023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D0B156-1303-545E-93BC-E03033A9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C87A75-C329-A896-D546-66582909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494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A9DB7-FDA8-29CF-99AB-D0E8FFD8E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E89B15-FA52-997A-B423-B54914C8B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89DC2A-5B4B-9AAC-FEED-26498282B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C681A2-CE87-1746-A5C3-549D1184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18/05/2023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3B2747-DB65-D89A-FA79-974C44A7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3C204C-7A54-6463-1AB3-DF5020FD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622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0CF020E-43F5-E5AC-4485-FFC876DF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956DFA-0777-281A-B1C6-AD30AAFE9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B96C62-7AA3-27E7-EB73-16C69246C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A13C2-9C7E-1940-B16C-B0192E1FC0B6}" type="datetimeFigureOut">
              <a:rPr lang="es-CO" smtClean="0"/>
              <a:t>18/05/2023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6BA7CD-3A9B-C2C1-607C-D67511E9F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334185-862E-7B19-466F-FE757F072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0B373-44B4-724B-A314-B14C0E2255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32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696A2A-5919-5047-A721-A50A86053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11"/>
            <a:ext cx="12192000" cy="68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55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C05C8826-E599-6C4B-B62D-AD787281DFEF}"/>
              </a:ext>
            </a:extLst>
          </p:cNvPr>
          <p:cNvSpPr/>
          <p:nvPr/>
        </p:nvSpPr>
        <p:spPr>
          <a:xfrm>
            <a:off x="-43300" y="0"/>
            <a:ext cx="12278600" cy="6953333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11FFC31-F941-954C-BFC8-1668E2180B1B}"/>
              </a:ext>
            </a:extLst>
          </p:cNvPr>
          <p:cNvSpPr/>
          <p:nvPr/>
        </p:nvSpPr>
        <p:spPr>
          <a:xfrm>
            <a:off x="0" y="5300133"/>
            <a:ext cx="12192000" cy="15578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B74BA550-A553-5F45-AB5C-AF1903E557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82975" y="5566705"/>
          <a:ext cx="1890010" cy="1020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4991100" imgH="2705100" progId="CorelDRAW.Graphic.10">
                  <p:embed/>
                </p:oleObj>
              </mc:Choice>
              <mc:Fallback>
                <p:oleObj name="CorelDRAW" r:id="rId2" imgW="4991100" imgH="2705100" progId="CorelDRAW.Graphic.10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B74BA550-A553-5F45-AB5C-AF1903E557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2975" y="5566705"/>
                        <a:ext cx="1890010" cy="1020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C37D0AB5-FE73-4943-B075-B67C9C37D4B9}"/>
              </a:ext>
            </a:extLst>
          </p:cNvPr>
          <p:cNvSpPr txBox="1"/>
          <p:nvPr/>
        </p:nvSpPr>
        <p:spPr>
          <a:xfrm>
            <a:off x="3746730" y="2433541"/>
            <a:ext cx="51134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0" b="1" dirty="0">
                <a:solidFill>
                  <a:srgbClr val="0070C0"/>
                </a:solidFill>
                <a:effectLst/>
                <a:latin typeface="Museo Sans" panose="02000000000000000000" pitchFamily="2" charset="77"/>
              </a:rPr>
              <a:t>GRACIAS</a:t>
            </a:r>
            <a:endParaRPr lang="es-CO" sz="8000" dirty="0">
              <a:solidFill>
                <a:srgbClr val="0070C0"/>
              </a:solidFill>
              <a:effectLst/>
              <a:latin typeface="Museo Sans" panose="02000000000000000000" pitchFamily="2" charset="77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CDA5E85-B7D8-CF43-B888-B6240A9000E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7000"/>
          </a:blip>
          <a:stretch>
            <a:fillRect/>
          </a:stretch>
        </p:blipFill>
        <p:spPr>
          <a:xfrm>
            <a:off x="9215252" y="0"/>
            <a:ext cx="2976748" cy="297674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AC0B22B-E702-204C-97CF-ABBA23A3437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3000"/>
          </a:blip>
          <a:stretch>
            <a:fillRect/>
          </a:stretch>
        </p:blipFill>
        <p:spPr>
          <a:xfrm>
            <a:off x="-1" y="-1"/>
            <a:ext cx="2705099" cy="213286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FE0BFE3-AF22-3D42-B887-FA8D800D9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2427" y="391582"/>
            <a:ext cx="1579214" cy="146741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1644C02-9EE1-754B-8ADF-DF8C0527C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999" y="401017"/>
            <a:ext cx="2358291" cy="71095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C036B32-70C2-8744-B1BC-DB47B2979EA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2467879" y="-859792"/>
            <a:ext cx="1283188" cy="128318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6D58513-8062-4F41-9FD2-91511CEA27D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-725367" y="1657371"/>
            <a:ext cx="1283188" cy="128318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F73405-EE67-0842-A76A-609852A3658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11504653" y="3558131"/>
            <a:ext cx="1283188" cy="1283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D68B94D-93BD-E848-BAA6-23C4BCD2B6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666928" y="3483588"/>
            <a:ext cx="1579214" cy="14674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75893F-A3BB-C54F-B95F-62D9D376CA5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8662711" y="-167823"/>
            <a:ext cx="678487" cy="6784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2BD44C-E8AC-6E43-976A-71789CEEA12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050" t="32044" r="27226" b="39689"/>
          <a:stretch/>
        </p:blipFill>
        <p:spPr>
          <a:xfrm>
            <a:off x="720902" y="5346625"/>
            <a:ext cx="4070586" cy="141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3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57A3DF0-4125-4444-BB2A-CE0932C8B085}"/>
              </a:ext>
            </a:extLst>
          </p:cNvPr>
          <p:cNvSpPr/>
          <p:nvPr/>
        </p:nvSpPr>
        <p:spPr>
          <a:xfrm>
            <a:off x="10034300" y="114721"/>
            <a:ext cx="2055591" cy="1077218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C5ED433C-5917-644C-A9C3-19A4F9BD18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70126" y="237910"/>
          <a:ext cx="1712628" cy="924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991100" imgH="2705100" progId="CorelDRAW.Graphic.10">
                  <p:embed/>
                </p:oleObj>
              </mc:Choice>
              <mc:Fallback>
                <p:oleObj name="CorelDRAW" r:id="rId3" imgW="4991100" imgH="2705100" progId="CorelDRAW.Graphic.10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C5ED433C-5917-644C-A9C3-19A4F9BD1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0126" y="237910"/>
                        <a:ext cx="1712628" cy="924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9963774F-53E2-CA46-9C39-074E1F20A76D}"/>
              </a:ext>
            </a:extLst>
          </p:cNvPr>
          <p:cNvSpPr/>
          <p:nvPr/>
        </p:nvSpPr>
        <p:spPr>
          <a:xfrm>
            <a:off x="1" y="5978102"/>
            <a:ext cx="12278600" cy="965839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BA8B539-CCAC-7D43-8756-AB7259300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87" y="6086211"/>
            <a:ext cx="10494518" cy="8577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BF69804-54AA-C751-98CB-A82F7D1F08D0}"/>
              </a:ext>
            </a:extLst>
          </p:cNvPr>
          <p:cNvSpPr txBox="1"/>
          <p:nvPr/>
        </p:nvSpPr>
        <p:spPr>
          <a:xfrm>
            <a:off x="645437" y="-69866"/>
            <a:ext cx="4218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 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968305-9DE5-131F-AAA3-FE0251300FE7}"/>
              </a:ext>
            </a:extLst>
          </p:cNvPr>
          <p:cNvSpPr txBox="1"/>
          <p:nvPr/>
        </p:nvSpPr>
        <p:spPr>
          <a:xfrm>
            <a:off x="698488" y="665846"/>
            <a:ext cx="10494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Productos esperados:   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Buena Práctica         	                                 	                                      Informe de Gestión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221DE4-6F5A-42C2-9685-AA69162A93DC}"/>
              </a:ext>
            </a:extLst>
          </p:cNvPr>
          <p:cNvSpPr/>
          <p:nvPr/>
        </p:nvSpPr>
        <p:spPr>
          <a:xfrm>
            <a:off x="821442" y="1419898"/>
            <a:ext cx="5065806" cy="921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DEB77A-F627-0DC5-EE3E-08C090638E9E}"/>
              </a:ext>
            </a:extLst>
          </p:cNvPr>
          <p:cNvSpPr/>
          <p:nvPr/>
        </p:nvSpPr>
        <p:spPr>
          <a:xfrm>
            <a:off x="767156" y="2358582"/>
            <a:ext cx="5864874" cy="344362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Experiencia que demuestra resultados exitosos, por su eficacia y eficiencia frente a una situación identificada como prioritaria, la cual es innovadora. Comprende una serie de acciones sostenibles, que pueden servir como guía para que otras regiones puedan conocerla y adaptarla a sus propias condiciones. </a:t>
            </a:r>
            <a:endParaRPr lang="es-CO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s-CO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98957EE-604C-C683-3CBA-FD1793997987}"/>
              </a:ext>
            </a:extLst>
          </p:cNvPr>
          <p:cNvSpPr/>
          <p:nvPr/>
        </p:nvSpPr>
        <p:spPr>
          <a:xfrm>
            <a:off x="1046559" y="1690321"/>
            <a:ext cx="4615572" cy="492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accent2"/>
                </a:solidFill>
              </a:rPr>
              <a:t>Buena Práctica</a:t>
            </a:r>
          </a:p>
        </p:txBody>
      </p:sp>
      <p:sp>
        <p:nvSpPr>
          <p:cNvPr id="10" name="Flecha: a la izquierda y derecha 9">
            <a:extLst>
              <a:ext uri="{FF2B5EF4-FFF2-40B4-BE49-F238E27FC236}">
                <a16:creationId xmlns:a16="http://schemas.microsoft.com/office/drawing/2014/main" id="{DF06415E-16C2-C34F-D2F8-0591FE0A8AE5}"/>
              </a:ext>
            </a:extLst>
          </p:cNvPr>
          <p:cNvSpPr/>
          <p:nvPr/>
        </p:nvSpPr>
        <p:spPr>
          <a:xfrm>
            <a:off x="7076576" y="3242661"/>
            <a:ext cx="1645052" cy="999694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9403517-ABEE-C92B-D0FF-5423BABA0B4B}"/>
              </a:ext>
            </a:extLst>
          </p:cNvPr>
          <p:cNvSpPr/>
          <p:nvPr/>
        </p:nvSpPr>
        <p:spPr>
          <a:xfrm>
            <a:off x="9408160" y="3242661"/>
            <a:ext cx="2474594" cy="107721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accent6">
                    <a:lumMod val="75000"/>
                  </a:schemeClr>
                </a:solidFill>
              </a:rPr>
              <a:t>CRITERIOS TÉCNICOS</a:t>
            </a:r>
          </a:p>
        </p:txBody>
      </p:sp>
      <p:sp>
        <p:nvSpPr>
          <p:cNvPr id="15" name="CuadroTexto 29">
            <a:extLst>
              <a:ext uri="{FF2B5EF4-FFF2-40B4-BE49-F238E27FC236}">
                <a16:creationId xmlns:a16="http://schemas.microsoft.com/office/drawing/2014/main" id="{589BA898-A409-BAD9-435B-364673142CC7}"/>
              </a:ext>
            </a:extLst>
          </p:cNvPr>
          <p:cNvSpPr txBox="1"/>
          <p:nvPr/>
        </p:nvSpPr>
        <p:spPr>
          <a:xfrm>
            <a:off x="8132185" y="5188533"/>
            <a:ext cx="4059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b="1" dirty="0">
                <a:latin typeface="Avenir Light" panose="020B0402020203020204" pitchFamily="34" charset="77"/>
              </a:rPr>
              <a:t>GUÍA 2.6.  Buenas prácticas</a:t>
            </a:r>
          </a:p>
          <a:p>
            <a:r>
              <a:rPr lang="es-CO" sz="1800" b="1" dirty="0">
                <a:latin typeface="Avenir Light" panose="020B0402020203020204" pitchFamily="34" charset="77"/>
              </a:rPr>
              <a:t>GUÍA </a:t>
            </a:r>
            <a:r>
              <a:rPr lang="es-CO" b="1" dirty="0">
                <a:latin typeface="Avenir Light" panose="020B0402020203020204" pitchFamily="34" charset="77"/>
              </a:rPr>
              <a:t>2</a:t>
            </a:r>
            <a:r>
              <a:rPr lang="es-CO" sz="1800" b="1" dirty="0">
                <a:latin typeface="Avenir Light" panose="020B0402020203020204" pitchFamily="34" charset="77"/>
              </a:rPr>
              <a:t>.7. Informe de gestión</a:t>
            </a:r>
            <a:endParaRPr lang="es-CO" sz="3600" b="1" dirty="0">
              <a:latin typeface="Avenir Light" panose="020B0402020203020204" pitchFamily="34" charset="77"/>
            </a:endParaRPr>
          </a:p>
        </p:txBody>
      </p:sp>
      <p:sp>
        <p:nvSpPr>
          <p:cNvPr id="18" name="CuadroTexto 34">
            <a:extLst>
              <a:ext uri="{FF2B5EF4-FFF2-40B4-BE49-F238E27FC236}">
                <a16:creationId xmlns:a16="http://schemas.microsoft.com/office/drawing/2014/main" id="{A95E8B01-EB1D-9E6C-A9B8-114BF0CD7A2A}"/>
              </a:ext>
            </a:extLst>
          </p:cNvPr>
          <p:cNvSpPr txBox="1"/>
          <p:nvPr/>
        </p:nvSpPr>
        <p:spPr>
          <a:xfrm>
            <a:off x="7219995" y="4870105"/>
            <a:ext cx="800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600" b="1" dirty="0">
                <a:solidFill>
                  <a:srgbClr val="7030A0"/>
                </a:solidFill>
              </a:rPr>
              <a:t>+</a:t>
            </a:r>
            <a:endParaRPr lang="es-CO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6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57A3DF0-4125-4444-BB2A-CE0932C8B085}"/>
              </a:ext>
            </a:extLst>
          </p:cNvPr>
          <p:cNvSpPr/>
          <p:nvPr/>
        </p:nvSpPr>
        <p:spPr>
          <a:xfrm>
            <a:off x="10034300" y="114721"/>
            <a:ext cx="2055591" cy="1077218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C5ED433C-5917-644C-A9C3-19A4F9BD18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70126" y="237910"/>
          <a:ext cx="1712628" cy="924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991100" imgH="2705100" progId="CorelDRAW.Graphic.10">
                  <p:embed/>
                </p:oleObj>
              </mc:Choice>
              <mc:Fallback>
                <p:oleObj name="CorelDRAW" r:id="rId3" imgW="4991100" imgH="2705100" progId="CorelDRAW.Graphic.10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C5ED433C-5917-644C-A9C3-19A4F9BD1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0126" y="237910"/>
                        <a:ext cx="1712628" cy="924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9BA8B539-CCAC-7D43-8756-AB7259300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87" y="6086211"/>
            <a:ext cx="10494518" cy="8577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BF69804-54AA-C751-98CB-A82F7D1F08D0}"/>
              </a:ext>
            </a:extLst>
          </p:cNvPr>
          <p:cNvSpPr txBox="1"/>
          <p:nvPr/>
        </p:nvSpPr>
        <p:spPr>
          <a:xfrm>
            <a:off x="645437" y="-69866"/>
            <a:ext cx="4218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 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968305-9DE5-131F-AAA3-FE0251300FE7}"/>
              </a:ext>
            </a:extLst>
          </p:cNvPr>
          <p:cNvSpPr txBox="1"/>
          <p:nvPr/>
        </p:nvSpPr>
        <p:spPr>
          <a:xfrm>
            <a:off x="698488" y="665846"/>
            <a:ext cx="10494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Productos esperados:   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Buena Práctica   	                                 	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221DE4-6F5A-42C2-9685-AA69162A93DC}"/>
              </a:ext>
            </a:extLst>
          </p:cNvPr>
          <p:cNvSpPr/>
          <p:nvPr/>
        </p:nvSpPr>
        <p:spPr>
          <a:xfrm>
            <a:off x="821442" y="1419898"/>
            <a:ext cx="5065806" cy="921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57112F8-BD8A-DE41-F3D3-E93CA3827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32273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8" name="Tabla 14">
            <a:extLst>
              <a:ext uri="{FF2B5EF4-FFF2-40B4-BE49-F238E27FC236}">
                <a16:creationId xmlns:a16="http://schemas.microsoft.com/office/drawing/2014/main" id="{285B5488-DA05-54AA-9537-8039D0AF5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102184"/>
              </p:ext>
            </p:extLst>
          </p:nvPr>
        </p:nvGraphicFramePr>
        <p:xfrm>
          <a:off x="534115" y="1826565"/>
          <a:ext cx="11123769" cy="43149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29603">
                  <a:extLst>
                    <a:ext uri="{9D8B030D-6E8A-4147-A177-3AD203B41FA5}">
                      <a16:colId xmlns:a16="http://schemas.microsoft.com/office/drawing/2014/main" val="3490425684"/>
                    </a:ext>
                  </a:extLst>
                </a:gridCol>
                <a:gridCol w="3194166">
                  <a:extLst>
                    <a:ext uri="{9D8B030D-6E8A-4147-A177-3AD203B41FA5}">
                      <a16:colId xmlns:a16="http://schemas.microsoft.com/office/drawing/2014/main" val="3245561578"/>
                    </a:ext>
                  </a:extLst>
                </a:gridCol>
              </a:tblGrid>
              <a:tr h="616417">
                <a:tc gridSpan="2">
                  <a:txBody>
                    <a:bodyPr/>
                    <a:lstStyle/>
                    <a:p>
                      <a:pPr algn="ctr"/>
                      <a:r>
                        <a:rPr lang="es-CO" sz="2800" dirty="0"/>
                        <a:t>CRITERIOS TÉCNICOS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735993"/>
                  </a:ext>
                </a:extLst>
              </a:tr>
              <a:tr h="616417">
                <a:tc>
                  <a:txBody>
                    <a:bodyPr/>
                    <a:lstStyle/>
                    <a:p>
                      <a:r>
                        <a:rPr lang="es-CO" sz="3200" dirty="0"/>
                        <a:t>A.  Habilitantes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3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970743"/>
                  </a:ext>
                </a:extLst>
              </a:tr>
              <a:tr h="616417">
                <a:tc>
                  <a:txBody>
                    <a:bodyPr/>
                    <a:lstStyle/>
                    <a:p>
                      <a:r>
                        <a:rPr lang="es-CO" sz="3200" dirty="0"/>
                        <a:t>B. Implementación y Seguimiento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3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755086"/>
                  </a:ext>
                </a:extLst>
              </a:tr>
              <a:tr h="616417">
                <a:tc>
                  <a:txBody>
                    <a:bodyPr/>
                    <a:lstStyle/>
                    <a:p>
                      <a:r>
                        <a:rPr lang="es-CO" sz="3200" dirty="0"/>
                        <a:t>C.  Gasto Público Niñez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3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285195"/>
                  </a:ext>
                </a:extLst>
              </a:tr>
              <a:tr h="616417">
                <a:tc>
                  <a:txBody>
                    <a:bodyPr/>
                    <a:lstStyle/>
                    <a:p>
                      <a:r>
                        <a:rPr lang="es-CO" sz="3200" dirty="0"/>
                        <a:t>D.  Arquitectura Institucional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3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021068"/>
                  </a:ext>
                </a:extLst>
              </a:tr>
              <a:tr h="616417">
                <a:tc>
                  <a:txBody>
                    <a:bodyPr/>
                    <a:lstStyle/>
                    <a:p>
                      <a:r>
                        <a:rPr lang="es-CO" sz="3200" dirty="0"/>
                        <a:t>E.  Participación de NNA y Movilización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3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7998"/>
                  </a:ext>
                </a:extLst>
              </a:tr>
              <a:tr h="616417">
                <a:tc>
                  <a:txBody>
                    <a:bodyPr/>
                    <a:lstStyle/>
                    <a:p>
                      <a:r>
                        <a:rPr lang="es-CO" sz="3200" b="1" dirty="0"/>
                        <a:t>Total Criterios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3200" dirty="0"/>
                        <a:t>22 (* Mínimo 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399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61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57A3DF0-4125-4444-BB2A-CE0932C8B085}"/>
              </a:ext>
            </a:extLst>
          </p:cNvPr>
          <p:cNvSpPr/>
          <p:nvPr/>
        </p:nvSpPr>
        <p:spPr>
          <a:xfrm>
            <a:off x="10034300" y="114721"/>
            <a:ext cx="2055591" cy="1077218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C5ED433C-5917-644C-A9C3-19A4F9BD18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70126" y="237910"/>
          <a:ext cx="1712628" cy="924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991100" imgH="2705100" progId="CorelDRAW.Graphic.10">
                  <p:embed/>
                </p:oleObj>
              </mc:Choice>
              <mc:Fallback>
                <p:oleObj name="CorelDRAW" r:id="rId3" imgW="4991100" imgH="2705100" progId="CorelDRAW.Graphic.10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C5ED433C-5917-644C-A9C3-19A4F9BD1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0126" y="237910"/>
                        <a:ext cx="1712628" cy="924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9BA8B539-CCAC-7D43-8756-AB7259300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87" y="6086211"/>
            <a:ext cx="10494518" cy="8577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BF69804-54AA-C751-98CB-A82F7D1F08D0}"/>
              </a:ext>
            </a:extLst>
          </p:cNvPr>
          <p:cNvSpPr txBox="1"/>
          <p:nvPr/>
        </p:nvSpPr>
        <p:spPr>
          <a:xfrm>
            <a:off x="645437" y="-69866"/>
            <a:ext cx="4218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 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968305-9DE5-131F-AAA3-FE0251300FE7}"/>
              </a:ext>
            </a:extLst>
          </p:cNvPr>
          <p:cNvSpPr txBox="1"/>
          <p:nvPr/>
        </p:nvSpPr>
        <p:spPr>
          <a:xfrm>
            <a:off x="698488" y="665846"/>
            <a:ext cx="10494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Productos esperados:   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Buena Práctica   	                                 	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221DE4-6F5A-42C2-9685-AA69162A93DC}"/>
              </a:ext>
            </a:extLst>
          </p:cNvPr>
          <p:cNvSpPr/>
          <p:nvPr/>
        </p:nvSpPr>
        <p:spPr>
          <a:xfrm>
            <a:off x="821442" y="1419898"/>
            <a:ext cx="5065806" cy="921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57112F8-BD8A-DE41-F3D3-E93CA3827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32273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8" name="Tabla 14">
            <a:extLst>
              <a:ext uri="{FF2B5EF4-FFF2-40B4-BE49-F238E27FC236}">
                <a16:creationId xmlns:a16="http://schemas.microsoft.com/office/drawing/2014/main" id="{285B5488-DA05-54AA-9537-8039D0AF5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270194"/>
              </p:ext>
            </p:extLst>
          </p:nvPr>
        </p:nvGraphicFramePr>
        <p:xfrm>
          <a:off x="215506" y="2062296"/>
          <a:ext cx="11460480" cy="39927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60480">
                  <a:extLst>
                    <a:ext uri="{9D8B030D-6E8A-4147-A177-3AD203B41FA5}">
                      <a16:colId xmlns:a16="http://schemas.microsoft.com/office/drawing/2014/main" val="3490425684"/>
                    </a:ext>
                  </a:extLst>
                </a:gridCol>
              </a:tblGrid>
              <a:tr h="598503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/>
                        <a:t>A. CRITERIOS HABILITANTES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735993"/>
                  </a:ext>
                </a:extLst>
              </a:tr>
              <a:tr h="485688">
                <a:tc>
                  <a:txBody>
                    <a:bodyPr/>
                    <a:lstStyle/>
                    <a:p>
                      <a:r>
                        <a:rPr lang="es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1. Conoce claramente la situación inicial que desea transformar (diagnóstico)</a:t>
                      </a:r>
                      <a:endParaRPr lang="es-CO" sz="2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97074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es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 La toma de decisiones técnicas está basada en evidencias (información).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75508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es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Está sustentada en el enfoque de derechos y reconoce e incorpora la diversidad.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28519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es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 Responde a políticas y lineamientos nacionales, aunque se enmarca en la dinámica territorial.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4021068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es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 Involucra a distintos actores sociales del territorio en el diseño y desarrollo de la buena práctica.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07998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es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 Tiene sostenibilidad: política, económica, social, ambiental y técnica.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939985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just"/>
                      <a:r>
                        <a:rPr lang="es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 Está acompañada de un proceso de sistematización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0855602"/>
                  </a:ext>
                </a:extLst>
              </a:tr>
              <a:tr h="368516">
                <a:tc>
                  <a:txBody>
                    <a:bodyPr/>
                    <a:lstStyle/>
                    <a:p>
                      <a:pPr algn="just"/>
                      <a:r>
                        <a:rPr lang="es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 Incluye la participación de las NNA en alguna o varias de las fases de la buena práctica. 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9576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96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57A3DF0-4125-4444-BB2A-CE0932C8B085}"/>
              </a:ext>
            </a:extLst>
          </p:cNvPr>
          <p:cNvSpPr/>
          <p:nvPr/>
        </p:nvSpPr>
        <p:spPr>
          <a:xfrm>
            <a:off x="10034300" y="114721"/>
            <a:ext cx="2055591" cy="1077218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C5ED433C-5917-644C-A9C3-19A4F9BD18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70126" y="237910"/>
          <a:ext cx="1712628" cy="924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991100" imgH="2705100" progId="CorelDRAW.Graphic.10">
                  <p:embed/>
                </p:oleObj>
              </mc:Choice>
              <mc:Fallback>
                <p:oleObj name="CorelDRAW" r:id="rId3" imgW="4991100" imgH="2705100" progId="CorelDRAW.Graphic.10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C5ED433C-5917-644C-A9C3-19A4F9BD1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0126" y="237910"/>
                        <a:ext cx="1712628" cy="924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9BA8B539-CCAC-7D43-8756-AB7259300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87" y="6086211"/>
            <a:ext cx="10494518" cy="8577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BF69804-54AA-C751-98CB-A82F7D1F08D0}"/>
              </a:ext>
            </a:extLst>
          </p:cNvPr>
          <p:cNvSpPr txBox="1"/>
          <p:nvPr/>
        </p:nvSpPr>
        <p:spPr>
          <a:xfrm>
            <a:off x="645437" y="-69866"/>
            <a:ext cx="4218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 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968305-9DE5-131F-AAA3-FE0251300FE7}"/>
              </a:ext>
            </a:extLst>
          </p:cNvPr>
          <p:cNvSpPr txBox="1"/>
          <p:nvPr/>
        </p:nvSpPr>
        <p:spPr>
          <a:xfrm>
            <a:off x="698488" y="665846"/>
            <a:ext cx="10494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Productos esperados:   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Buena Práctica   	                                 	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221DE4-6F5A-42C2-9685-AA69162A93DC}"/>
              </a:ext>
            </a:extLst>
          </p:cNvPr>
          <p:cNvSpPr/>
          <p:nvPr/>
        </p:nvSpPr>
        <p:spPr>
          <a:xfrm>
            <a:off x="821442" y="1419898"/>
            <a:ext cx="5065806" cy="921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57112F8-BD8A-DE41-F3D3-E93CA3827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32273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8" name="Tabla 14">
            <a:extLst>
              <a:ext uri="{FF2B5EF4-FFF2-40B4-BE49-F238E27FC236}">
                <a16:creationId xmlns:a16="http://schemas.microsoft.com/office/drawing/2014/main" id="{285B5488-DA05-54AA-9537-8039D0AF5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53618"/>
              </p:ext>
            </p:extLst>
          </p:nvPr>
        </p:nvGraphicFramePr>
        <p:xfrm>
          <a:off x="365760" y="1973333"/>
          <a:ext cx="11460480" cy="37989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60480">
                  <a:extLst>
                    <a:ext uri="{9D8B030D-6E8A-4147-A177-3AD203B41FA5}">
                      <a16:colId xmlns:a16="http://schemas.microsoft.com/office/drawing/2014/main" val="3490425684"/>
                    </a:ext>
                  </a:extLst>
                </a:gridCol>
              </a:tblGrid>
              <a:tr h="598503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B. CRITERIOS EN IMPLEMENTACIÓN Y SEGUIMIENTO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735993"/>
                  </a:ext>
                </a:extLst>
              </a:tr>
              <a:tr h="485688">
                <a:tc>
                  <a:txBody>
                    <a:bodyPr/>
                    <a:lstStyle/>
                    <a:p>
                      <a:r>
                        <a:rPr lang="es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US" sz="2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Cuenta con un documento tipo proyecto o plan de trabajo que especifica con claridad el qué, cómo, quién, cuánto y cuándo se desarrollarán las acciones establecidas.</a:t>
                      </a:r>
                      <a:endParaRPr lang="es-CO" sz="28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97074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es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su ejecución se garantiza la transformación de una situación que afecta positivamente el goce y ejercicio de uno o varios derechos de la niñez y la adolescencia.</a:t>
                      </a:r>
                      <a:endParaRPr lang="es-CO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75508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es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s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Monitorea y evalúa los resultados e impactos con indicadores que muestren sus efectos en la calidad de vida de las niñas, niños y adolescentes.</a:t>
                      </a:r>
                      <a:endParaRPr lang="es-CO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28519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es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s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Posiciona y considera en su desarrollo las dimensiones de Gobernanza, Derechos y Desarrollo de Territorios Amigos de la Niñez TAN; con sus  respectivos pilares.</a:t>
                      </a:r>
                      <a:endParaRPr lang="es-CO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4021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78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57A3DF0-4125-4444-BB2A-CE0932C8B085}"/>
              </a:ext>
            </a:extLst>
          </p:cNvPr>
          <p:cNvSpPr/>
          <p:nvPr/>
        </p:nvSpPr>
        <p:spPr>
          <a:xfrm>
            <a:off x="10034300" y="114721"/>
            <a:ext cx="2055591" cy="1077218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C5ED433C-5917-644C-A9C3-19A4F9BD18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70126" y="237910"/>
          <a:ext cx="1712628" cy="924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991100" imgH="2705100" progId="CorelDRAW.Graphic.10">
                  <p:embed/>
                </p:oleObj>
              </mc:Choice>
              <mc:Fallback>
                <p:oleObj name="CorelDRAW" r:id="rId3" imgW="4991100" imgH="2705100" progId="CorelDRAW.Graphic.10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C5ED433C-5917-644C-A9C3-19A4F9BD1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0126" y="237910"/>
                        <a:ext cx="1712628" cy="924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9BA8B539-CCAC-7D43-8756-AB7259300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87" y="6086211"/>
            <a:ext cx="10494518" cy="8577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BF69804-54AA-C751-98CB-A82F7D1F08D0}"/>
              </a:ext>
            </a:extLst>
          </p:cNvPr>
          <p:cNvSpPr txBox="1"/>
          <p:nvPr/>
        </p:nvSpPr>
        <p:spPr>
          <a:xfrm>
            <a:off x="645437" y="-69866"/>
            <a:ext cx="4218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 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968305-9DE5-131F-AAA3-FE0251300FE7}"/>
              </a:ext>
            </a:extLst>
          </p:cNvPr>
          <p:cNvSpPr txBox="1"/>
          <p:nvPr/>
        </p:nvSpPr>
        <p:spPr>
          <a:xfrm>
            <a:off x="698488" y="665846"/>
            <a:ext cx="10494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Productos esperados:   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Buena Práctica   	                                 	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221DE4-6F5A-42C2-9685-AA69162A93DC}"/>
              </a:ext>
            </a:extLst>
          </p:cNvPr>
          <p:cNvSpPr/>
          <p:nvPr/>
        </p:nvSpPr>
        <p:spPr>
          <a:xfrm>
            <a:off x="821442" y="1419898"/>
            <a:ext cx="5065806" cy="921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57112F8-BD8A-DE41-F3D3-E93CA3827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32273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8" name="Tabla 14">
            <a:extLst>
              <a:ext uri="{FF2B5EF4-FFF2-40B4-BE49-F238E27FC236}">
                <a16:creationId xmlns:a16="http://schemas.microsoft.com/office/drawing/2014/main" id="{285B5488-DA05-54AA-9537-8039D0AF5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498652"/>
              </p:ext>
            </p:extLst>
          </p:nvPr>
        </p:nvGraphicFramePr>
        <p:xfrm>
          <a:off x="386080" y="1626357"/>
          <a:ext cx="11419840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19840">
                  <a:extLst>
                    <a:ext uri="{9D8B030D-6E8A-4147-A177-3AD203B41FA5}">
                      <a16:colId xmlns:a16="http://schemas.microsoft.com/office/drawing/2014/main" val="3490425684"/>
                    </a:ext>
                  </a:extLst>
                </a:gridCol>
              </a:tblGrid>
              <a:tr h="598503">
                <a:tc>
                  <a:txBody>
                    <a:bodyPr/>
                    <a:lstStyle/>
                    <a:p>
                      <a:pPr algn="ctr"/>
                      <a:r>
                        <a:rPr lang="es-CO" sz="4000" dirty="0"/>
                        <a:t>C. CRITERIOS EN GASTO PÚBLICO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735993"/>
                  </a:ext>
                </a:extLst>
              </a:tr>
              <a:tr h="485688">
                <a:tc>
                  <a:txBody>
                    <a:bodyPr/>
                    <a:lstStyle/>
                    <a:p>
                      <a:r>
                        <a:rPr lang="es-US" sz="3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US" sz="4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 contribuido a aumentar la inversión en niñez y adolescencia. </a:t>
                      </a:r>
                      <a:endParaRPr lang="es-CO" sz="4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97074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es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s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Fomenta la planeación y ejecución presupuestal con más de un sector y/o institución.</a:t>
                      </a:r>
                      <a:endParaRPr lang="es-CO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75508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es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s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articula con otras fuentes de financiación como la cooperación y el sector privado.</a:t>
                      </a:r>
                      <a:endParaRPr lang="es-CO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28519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es-US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US" sz="3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s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 seguimiento a la composición y al comportamiento del gasto público en niñez en su territorio.</a:t>
                      </a:r>
                      <a:endParaRPr lang="es-CO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4021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61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57A3DF0-4125-4444-BB2A-CE0932C8B085}"/>
              </a:ext>
            </a:extLst>
          </p:cNvPr>
          <p:cNvSpPr/>
          <p:nvPr/>
        </p:nvSpPr>
        <p:spPr>
          <a:xfrm>
            <a:off x="10034300" y="114721"/>
            <a:ext cx="2055591" cy="1077218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C5ED433C-5917-644C-A9C3-19A4F9BD18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70126" y="237910"/>
          <a:ext cx="1712628" cy="924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991100" imgH="2705100" progId="CorelDRAW.Graphic.10">
                  <p:embed/>
                </p:oleObj>
              </mc:Choice>
              <mc:Fallback>
                <p:oleObj name="CorelDRAW" r:id="rId3" imgW="4991100" imgH="2705100" progId="CorelDRAW.Graphic.10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C5ED433C-5917-644C-A9C3-19A4F9BD1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0126" y="237910"/>
                        <a:ext cx="1712628" cy="924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9BA8B539-CCAC-7D43-8756-AB7259300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87" y="6086211"/>
            <a:ext cx="10494518" cy="8577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BF69804-54AA-C751-98CB-A82F7D1F08D0}"/>
              </a:ext>
            </a:extLst>
          </p:cNvPr>
          <p:cNvSpPr txBox="1"/>
          <p:nvPr/>
        </p:nvSpPr>
        <p:spPr>
          <a:xfrm>
            <a:off x="645437" y="-69866"/>
            <a:ext cx="4218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 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968305-9DE5-131F-AAA3-FE0251300FE7}"/>
              </a:ext>
            </a:extLst>
          </p:cNvPr>
          <p:cNvSpPr txBox="1"/>
          <p:nvPr/>
        </p:nvSpPr>
        <p:spPr>
          <a:xfrm>
            <a:off x="698488" y="665846"/>
            <a:ext cx="10494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Productos esperados:   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Buena Práctica   	                                 	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221DE4-6F5A-42C2-9685-AA69162A93DC}"/>
              </a:ext>
            </a:extLst>
          </p:cNvPr>
          <p:cNvSpPr/>
          <p:nvPr/>
        </p:nvSpPr>
        <p:spPr>
          <a:xfrm>
            <a:off x="821442" y="1419898"/>
            <a:ext cx="5065806" cy="921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57112F8-BD8A-DE41-F3D3-E93CA3827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32273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8" name="Tabla 14">
            <a:extLst>
              <a:ext uri="{FF2B5EF4-FFF2-40B4-BE49-F238E27FC236}">
                <a16:creationId xmlns:a16="http://schemas.microsoft.com/office/drawing/2014/main" id="{285B5488-DA05-54AA-9537-8039D0AF5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446361"/>
              </p:ext>
            </p:extLst>
          </p:nvPr>
        </p:nvGraphicFramePr>
        <p:xfrm>
          <a:off x="386080" y="1626357"/>
          <a:ext cx="11419840" cy="4693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19840">
                  <a:extLst>
                    <a:ext uri="{9D8B030D-6E8A-4147-A177-3AD203B41FA5}">
                      <a16:colId xmlns:a16="http://schemas.microsoft.com/office/drawing/2014/main" val="3490425684"/>
                    </a:ext>
                  </a:extLst>
                </a:gridCol>
              </a:tblGrid>
              <a:tr h="598503">
                <a:tc>
                  <a:txBody>
                    <a:bodyPr/>
                    <a:lstStyle/>
                    <a:p>
                      <a:pPr algn="ctr"/>
                      <a:r>
                        <a:rPr lang="es-CO" sz="4800" dirty="0"/>
                        <a:t>D. CRITERIOS EN ARQUITECTURA INSTITUCIONAL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735993"/>
                  </a:ext>
                </a:extLst>
              </a:tr>
              <a:tr h="485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s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Muestra liderazgo y capacidad técnica   de las instancias responsables de gestionar los derechos de la niñez y la adolescencia en el territorio.</a:t>
                      </a:r>
                      <a:endParaRPr lang="es-CO" sz="5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97074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es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s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 integrada a la estructura orgánica y administrativa existente en el territorio.</a:t>
                      </a:r>
                      <a:endParaRPr lang="es-CO" sz="6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75508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es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s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Contempla acciones para la creación y/o el fortalecimiento de los Consejos Territoriales de Política Social –CTPS-, de las Mesas de Infancia, Adolescencia y Fortalecimiento Familiar-MIAF- y de las Mesas de Participación de Niñas, Niños </a:t>
                      </a:r>
                    </a:p>
                    <a:p>
                      <a:pPr algn="just"/>
                      <a:r>
                        <a:rPr lang="es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,Adolescentes.</a:t>
                      </a:r>
                      <a:endParaRPr lang="es-CO" sz="6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28519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es-US" sz="2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Fortalece las capacidades, estratégicas y operativas en los equipos técnicos territoriales.</a:t>
                      </a:r>
                      <a:endParaRPr lang="es-CO" sz="4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4021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233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57A3DF0-4125-4444-BB2A-CE0932C8B085}"/>
              </a:ext>
            </a:extLst>
          </p:cNvPr>
          <p:cNvSpPr/>
          <p:nvPr/>
        </p:nvSpPr>
        <p:spPr>
          <a:xfrm>
            <a:off x="10034300" y="114721"/>
            <a:ext cx="2055591" cy="1077218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C5ED433C-5917-644C-A9C3-19A4F9BD18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70126" y="237910"/>
          <a:ext cx="1712628" cy="924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991100" imgH="2705100" progId="CorelDRAW.Graphic.10">
                  <p:embed/>
                </p:oleObj>
              </mc:Choice>
              <mc:Fallback>
                <p:oleObj name="CorelDRAW" r:id="rId3" imgW="4991100" imgH="2705100" progId="CorelDRAW.Graphic.10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C5ED433C-5917-644C-A9C3-19A4F9BD1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0126" y="237910"/>
                        <a:ext cx="1712628" cy="924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9BA8B539-CCAC-7D43-8756-AB7259300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87" y="6086211"/>
            <a:ext cx="10494518" cy="8577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BF69804-54AA-C751-98CB-A82F7D1F08D0}"/>
              </a:ext>
            </a:extLst>
          </p:cNvPr>
          <p:cNvSpPr txBox="1"/>
          <p:nvPr/>
        </p:nvSpPr>
        <p:spPr>
          <a:xfrm>
            <a:off x="645437" y="-69866"/>
            <a:ext cx="4218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 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968305-9DE5-131F-AAA3-FE0251300FE7}"/>
              </a:ext>
            </a:extLst>
          </p:cNvPr>
          <p:cNvSpPr txBox="1"/>
          <p:nvPr/>
        </p:nvSpPr>
        <p:spPr>
          <a:xfrm>
            <a:off x="698488" y="665846"/>
            <a:ext cx="10494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Productos esperados:   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Buena Práctica   	                                 	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221DE4-6F5A-42C2-9685-AA69162A93DC}"/>
              </a:ext>
            </a:extLst>
          </p:cNvPr>
          <p:cNvSpPr/>
          <p:nvPr/>
        </p:nvSpPr>
        <p:spPr>
          <a:xfrm>
            <a:off x="821442" y="1419898"/>
            <a:ext cx="5065806" cy="921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57112F8-BD8A-DE41-F3D3-E93CA3827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32273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8" name="Tabla 14">
            <a:extLst>
              <a:ext uri="{FF2B5EF4-FFF2-40B4-BE49-F238E27FC236}">
                <a16:creationId xmlns:a16="http://schemas.microsoft.com/office/drawing/2014/main" id="{285B5488-DA05-54AA-9537-8039D0AF5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969382"/>
              </p:ext>
            </p:extLst>
          </p:nvPr>
        </p:nvGraphicFramePr>
        <p:xfrm>
          <a:off x="386080" y="1626357"/>
          <a:ext cx="11419840" cy="420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19840">
                  <a:extLst>
                    <a:ext uri="{9D8B030D-6E8A-4147-A177-3AD203B41FA5}">
                      <a16:colId xmlns:a16="http://schemas.microsoft.com/office/drawing/2014/main" val="3490425684"/>
                    </a:ext>
                  </a:extLst>
                </a:gridCol>
              </a:tblGrid>
              <a:tr h="598503">
                <a:tc>
                  <a:txBody>
                    <a:bodyPr/>
                    <a:lstStyle/>
                    <a:p>
                      <a:pPr algn="ctr"/>
                      <a:r>
                        <a:rPr lang="es-CO" sz="4800" dirty="0"/>
                        <a:t>E. CRITERIOS EN PARTICIPACIÓN NNAJ Y MOVILIZACIÓN SOCIAL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735993"/>
                  </a:ext>
                </a:extLst>
              </a:tr>
              <a:tr h="4856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2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s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Moviliza un cambio en los distintos actores sociales, comunitarios e institucionales frente a la comprensión y relacionamiento con las niñas, niños  adolescentes y jóvenes como sujetos de derecho.</a:t>
                      </a:r>
                      <a:endParaRPr lang="es-CO" sz="28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97074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es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s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Incluye en el empoderamiento de las niñas, niños, adolescentes </a:t>
                      </a:r>
                      <a:r>
                        <a:rPr lang="es-US" sz="2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jóvenes, </a:t>
                      </a:r>
                      <a:r>
                        <a:rPr lang="es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vigilancia de los procesos presupuestales con miras a aumentar la transparencia del gasto público y la rendición de cuentas en la materia.</a:t>
                      </a:r>
                      <a:endParaRPr lang="es-CO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755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57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09A982E-386B-9CAC-C57C-ED5CC32A5B51}"/>
              </a:ext>
            </a:extLst>
          </p:cNvPr>
          <p:cNvSpPr txBox="1"/>
          <p:nvPr/>
        </p:nvSpPr>
        <p:spPr>
          <a:xfrm>
            <a:off x="887518" y="73171"/>
            <a:ext cx="1776307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chemeClr val="bg1"/>
                </a:solidFill>
              </a:rPr>
              <a:t>Fase 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8678D8-13EA-7568-59B6-2D2F82E22C29}"/>
              </a:ext>
            </a:extLst>
          </p:cNvPr>
          <p:cNvSpPr txBox="1"/>
          <p:nvPr/>
        </p:nvSpPr>
        <p:spPr>
          <a:xfrm>
            <a:off x="2773617" y="285784"/>
            <a:ext cx="759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chemeClr val="accent2"/>
                </a:solidFill>
                <a:latin typeface="Avenir Light" panose="020B0402020203020204" pitchFamily="34" charset="77"/>
              </a:rPr>
              <a:t>Informe de gestión</a:t>
            </a:r>
            <a:endParaRPr lang="es-CO" sz="3200" b="1" dirty="0">
              <a:solidFill>
                <a:schemeClr val="accent2"/>
              </a:solidFill>
              <a:latin typeface="Avenir Light" panose="020B0402020203020204" pitchFamily="34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8240564-D345-48D5-88C5-C289F8B30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65" t="23366" r="39261" b="35415"/>
          <a:stretch/>
        </p:blipFill>
        <p:spPr>
          <a:xfrm>
            <a:off x="0" y="233043"/>
            <a:ext cx="1282959" cy="130812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4AF05B7A-5742-B914-DAAB-B4FE696F0FD8}"/>
              </a:ext>
            </a:extLst>
          </p:cNvPr>
          <p:cNvGrpSpPr/>
          <p:nvPr/>
        </p:nvGrpSpPr>
        <p:grpSpPr>
          <a:xfrm>
            <a:off x="10479372" y="0"/>
            <a:ext cx="1712628" cy="1015663"/>
            <a:chOff x="13226556" y="1171042"/>
            <a:chExt cx="1712628" cy="1015663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4AC6E1E4-77E9-C4FB-4EE3-CE8F95EEC172}"/>
                </a:ext>
              </a:extLst>
            </p:cNvPr>
            <p:cNvSpPr/>
            <p:nvPr/>
          </p:nvSpPr>
          <p:spPr>
            <a:xfrm>
              <a:off x="13226556" y="1171042"/>
              <a:ext cx="1712628" cy="1015663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aphicFrame>
          <p:nvGraphicFramePr>
            <p:cNvPr id="6" name="Object 9">
              <a:extLst>
                <a:ext uri="{FF2B5EF4-FFF2-40B4-BE49-F238E27FC236}">
                  <a16:creationId xmlns:a16="http://schemas.microsoft.com/office/drawing/2014/main" id="{14F91391-75F8-BBFF-542D-09A0EE3AB7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351740" y="1212839"/>
            <a:ext cx="1587444" cy="857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4991100" imgH="2705100" progId="CorelDRAW.Graphic.10">
                    <p:embed/>
                  </p:oleObj>
                </mc:Choice>
                <mc:Fallback>
                  <p:oleObj name="CorelDRAW" r:id="rId4" imgW="4991100" imgH="2705100" progId="CorelDRAW.Graphic.10">
                    <p:embed/>
                    <p:pic>
                      <p:nvPicPr>
                        <p:cNvPr id="6" name="Object 9">
                          <a:extLst>
                            <a:ext uri="{FF2B5EF4-FFF2-40B4-BE49-F238E27FC236}">
                              <a16:creationId xmlns:a16="http://schemas.microsoft.com/office/drawing/2014/main" id="{14F91391-75F8-BBFF-542D-09A0EE3AB7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51740" y="1212839"/>
                          <a:ext cx="1587444" cy="857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0245ACA-A421-419D-A428-BC8520952D7F}"/>
              </a:ext>
            </a:extLst>
          </p:cNvPr>
          <p:cNvSpPr txBox="1"/>
          <p:nvPr/>
        </p:nvSpPr>
        <p:spPr>
          <a:xfrm>
            <a:off x="110218" y="2782745"/>
            <a:ext cx="461665" cy="155985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s-CO" sz="1800" b="0" i="0" u="none" strike="noStrike" baseline="0" dirty="0">
                <a:solidFill>
                  <a:srgbClr val="000000"/>
                </a:solidFill>
              </a:rPr>
              <a:t>Introducción </a:t>
            </a:r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0B48FAA-C092-4F13-B6E0-EB2B1C6358BD}"/>
              </a:ext>
            </a:extLst>
          </p:cNvPr>
          <p:cNvSpPr txBox="1"/>
          <p:nvPr/>
        </p:nvSpPr>
        <p:spPr>
          <a:xfrm>
            <a:off x="2021479" y="2130934"/>
            <a:ext cx="1484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+mj-lt"/>
              </a:rPr>
              <a:t>Fases del proceso de Rendición Pública de Cuentas. </a:t>
            </a:r>
            <a:endParaRPr lang="es-CO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F49A1E3-201B-4187-88EB-6A4ACE046FA9}"/>
              </a:ext>
            </a:extLst>
          </p:cNvPr>
          <p:cNvSpPr txBox="1"/>
          <p:nvPr/>
        </p:nvSpPr>
        <p:spPr>
          <a:xfrm>
            <a:off x="2015682" y="3888258"/>
            <a:ext cx="1490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+mj-lt"/>
              </a:rPr>
              <a:t>Buenas Prácticas identificadas en la gestión de los derechos de la niñez, la Adolescencia y la Juventud.</a:t>
            </a:r>
            <a:endParaRPr lang="es-CO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8BB8C48-57E0-49CD-BF18-4DF953AC39C5}"/>
              </a:ext>
            </a:extLst>
          </p:cNvPr>
          <p:cNvSpPr txBox="1"/>
          <p:nvPr/>
        </p:nvSpPr>
        <p:spPr>
          <a:xfrm>
            <a:off x="897864" y="4355122"/>
            <a:ext cx="12312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0000"/>
                </a:solidFill>
                <a:latin typeface="+mj-lt"/>
              </a:rPr>
              <a:t>Capítulo 2: </a:t>
            </a:r>
            <a:endParaRPr lang="es-CO" sz="16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F013DA7-5DBE-45ED-9717-C597C1BFE922}"/>
              </a:ext>
            </a:extLst>
          </p:cNvPr>
          <p:cNvSpPr txBox="1"/>
          <p:nvPr/>
        </p:nvSpPr>
        <p:spPr>
          <a:xfrm>
            <a:off x="887518" y="2166213"/>
            <a:ext cx="1128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0000"/>
                </a:solidFill>
                <a:latin typeface="+mj-lt"/>
              </a:rPr>
              <a:t>Capítulo 1: </a:t>
            </a:r>
            <a:endParaRPr lang="es-CO" sz="1600" b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C39F0FE-3766-4CAF-A1EF-29C67938792C}"/>
              </a:ext>
            </a:extLst>
          </p:cNvPr>
          <p:cNvSpPr txBox="1"/>
          <p:nvPr/>
        </p:nvSpPr>
        <p:spPr>
          <a:xfrm>
            <a:off x="2005336" y="5309197"/>
            <a:ext cx="15781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+mj-lt"/>
              </a:rPr>
              <a:t>Plan de Mejoramiento </a:t>
            </a:r>
            <a:endParaRPr lang="es-CO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A19E712-026C-4926-BF89-3E0BC6FB299C}"/>
              </a:ext>
            </a:extLst>
          </p:cNvPr>
          <p:cNvSpPr txBox="1"/>
          <p:nvPr/>
        </p:nvSpPr>
        <p:spPr>
          <a:xfrm>
            <a:off x="887518" y="5252632"/>
            <a:ext cx="1117818" cy="338554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0000"/>
                </a:solidFill>
                <a:latin typeface="+mj-lt"/>
              </a:rPr>
              <a:t>Capítulo 3: </a:t>
            </a:r>
            <a:endParaRPr lang="es-CO" sz="16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FD16030-1F1F-49B0-89C9-EA9A1AC60607}"/>
              </a:ext>
            </a:extLst>
          </p:cNvPr>
          <p:cNvSpPr txBox="1"/>
          <p:nvPr/>
        </p:nvSpPr>
        <p:spPr>
          <a:xfrm>
            <a:off x="3946694" y="1205112"/>
            <a:ext cx="17126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b="1" dirty="0">
                <a:solidFill>
                  <a:srgbClr val="000000"/>
                </a:solidFill>
                <a:latin typeface="+mj-lt"/>
              </a:rPr>
              <a:t>1.1.Fase de Sensibilización y Alistamiento </a:t>
            </a:r>
            <a:endParaRPr lang="es-CO" sz="11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DE643E6-67FC-4655-903C-8A16100A9043}"/>
              </a:ext>
            </a:extLst>
          </p:cNvPr>
          <p:cNvSpPr txBox="1"/>
          <p:nvPr/>
        </p:nvSpPr>
        <p:spPr>
          <a:xfrm>
            <a:off x="5932629" y="1194433"/>
            <a:ext cx="17983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b="1" i="0" u="none" strike="noStrike" baseline="0" dirty="0">
                <a:solidFill>
                  <a:srgbClr val="000000"/>
                </a:solidFill>
                <a:latin typeface="+mj-lt"/>
              </a:rPr>
              <a:t>1.2 Generación y Análisis de Información  </a:t>
            </a:r>
            <a:endParaRPr lang="es-CO" sz="1100" b="1" dirty="0">
              <a:latin typeface="+mj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1238B44-8E43-417E-B6AF-579816FDCBFD}"/>
              </a:ext>
            </a:extLst>
          </p:cNvPr>
          <p:cNvSpPr txBox="1"/>
          <p:nvPr/>
        </p:nvSpPr>
        <p:spPr>
          <a:xfrm>
            <a:off x="7887661" y="1163523"/>
            <a:ext cx="208243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100" b="1" i="0" u="none" strike="noStrike" baseline="0" dirty="0">
                <a:solidFill>
                  <a:srgbClr val="000000"/>
                </a:solidFill>
                <a:latin typeface="+mj-lt"/>
              </a:rPr>
              <a:t>1.3 Fase de Encuentros Estratégicos de Diálogo y Audiencia Pública Participativa </a:t>
            </a:r>
            <a:endParaRPr lang="es-CO" sz="1100" dirty="0">
              <a:latin typeface="+mj-lt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8609F83-73F2-4E83-A403-A3D7907CF28C}"/>
              </a:ext>
            </a:extLst>
          </p:cNvPr>
          <p:cNvSpPr txBox="1"/>
          <p:nvPr/>
        </p:nvSpPr>
        <p:spPr>
          <a:xfrm>
            <a:off x="10122664" y="1188836"/>
            <a:ext cx="16068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b="1" i="0" u="none" strike="noStrike" baseline="0" dirty="0">
                <a:solidFill>
                  <a:srgbClr val="000000"/>
                </a:solidFill>
                <a:latin typeface="+mj-lt"/>
              </a:rPr>
              <a:t>1.4 Fase de seguimiento y retroalimentación </a:t>
            </a:r>
            <a:endParaRPr lang="es-CO" sz="1100" dirty="0">
              <a:latin typeface="+mj-lt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0B6AE9F-5E75-4E39-9B58-F2B6C9161801}"/>
              </a:ext>
            </a:extLst>
          </p:cNvPr>
          <p:cNvSpPr txBox="1"/>
          <p:nvPr/>
        </p:nvSpPr>
        <p:spPr>
          <a:xfrm>
            <a:off x="5933310" y="2198971"/>
            <a:ext cx="1902815" cy="1413153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r>
              <a:rPr lang="es-ES" sz="1100" i="0" u="none" strike="noStrike" baseline="0" dirty="0">
                <a:solidFill>
                  <a:srgbClr val="000000"/>
                </a:solidFill>
                <a:latin typeface="+mj-lt"/>
              </a:rPr>
              <a:t>Garantía de los derechos y las realizaciones 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CO" sz="1100" dirty="0">
                <a:solidFill>
                  <a:srgbClr val="000000"/>
                </a:solidFill>
                <a:latin typeface="+mj-lt"/>
              </a:rPr>
              <a:t>Gasto Público 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CO" sz="1100" dirty="0">
                <a:solidFill>
                  <a:srgbClr val="000000"/>
                </a:solidFill>
                <a:latin typeface="+mj-lt"/>
              </a:rPr>
              <a:t>Gobernanza </a:t>
            </a:r>
            <a:endParaRPr lang="es-ES" sz="1100" dirty="0">
              <a:solidFill>
                <a:srgbClr val="000000"/>
              </a:solidFill>
              <a:latin typeface="+mj-lt"/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es-CO" sz="1100" dirty="0">
                <a:solidFill>
                  <a:srgbClr val="000000"/>
                </a:solidFill>
                <a:latin typeface="+mj-lt"/>
              </a:rPr>
              <a:t>Desarrollos Transversales</a:t>
            </a: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AE85B684-95BC-43A2-A2E6-4705C8F4FBBC}"/>
              </a:ext>
            </a:extLst>
          </p:cNvPr>
          <p:cNvGrpSpPr/>
          <p:nvPr/>
        </p:nvGrpSpPr>
        <p:grpSpPr>
          <a:xfrm>
            <a:off x="4626321" y="2029143"/>
            <a:ext cx="6418907" cy="1174"/>
            <a:chOff x="4626321" y="1802814"/>
            <a:chExt cx="6418907" cy="1174"/>
          </a:xfrm>
        </p:grpSpPr>
        <p:cxnSp>
          <p:nvCxnSpPr>
            <p:cNvPr id="43" name="Conector recto de flecha 42">
              <a:extLst>
                <a:ext uri="{FF2B5EF4-FFF2-40B4-BE49-F238E27FC236}">
                  <a16:creationId xmlns:a16="http://schemas.microsoft.com/office/drawing/2014/main" id="{A648EF13-FA30-4A78-B5CE-5209BFE90813}"/>
                </a:ext>
              </a:extLst>
            </p:cNvPr>
            <p:cNvCxnSpPr>
              <a:cxnSpLocks/>
            </p:cNvCxnSpPr>
            <p:nvPr/>
          </p:nvCxnSpPr>
          <p:spPr>
            <a:xfrm>
              <a:off x="4626321" y="1802814"/>
              <a:ext cx="2257716" cy="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Dot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>
              <a:extLst>
                <a:ext uri="{FF2B5EF4-FFF2-40B4-BE49-F238E27FC236}">
                  <a16:creationId xmlns:a16="http://schemas.microsoft.com/office/drawing/2014/main" id="{6271E1F4-6B66-4AE8-94A2-3704723798FA}"/>
                </a:ext>
              </a:extLst>
            </p:cNvPr>
            <p:cNvCxnSpPr>
              <a:cxnSpLocks/>
            </p:cNvCxnSpPr>
            <p:nvPr/>
          </p:nvCxnSpPr>
          <p:spPr>
            <a:xfrm>
              <a:off x="6884037" y="1802814"/>
              <a:ext cx="2044842" cy="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Dot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de flecha 46">
              <a:extLst>
                <a:ext uri="{FF2B5EF4-FFF2-40B4-BE49-F238E27FC236}">
                  <a16:creationId xmlns:a16="http://schemas.microsoft.com/office/drawing/2014/main" id="{67B09BBA-8965-45BA-A2E4-D0645ED1EC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28879" y="1802814"/>
              <a:ext cx="2116349" cy="117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Dot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9F826E38-07AC-4B81-AC7E-58ECE71F8D32}"/>
              </a:ext>
            </a:extLst>
          </p:cNvPr>
          <p:cNvGrpSpPr/>
          <p:nvPr/>
        </p:nvGrpSpPr>
        <p:grpSpPr>
          <a:xfrm>
            <a:off x="822356" y="3741052"/>
            <a:ext cx="11259426" cy="1174"/>
            <a:chOff x="822356" y="3150755"/>
            <a:chExt cx="11259426" cy="1174"/>
          </a:xfrm>
        </p:grpSpPr>
        <p:cxnSp>
          <p:nvCxnSpPr>
            <p:cNvPr id="53" name="Conector recto de flecha 52">
              <a:extLst>
                <a:ext uri="{FF2B5EF4-FFF2-40B4-BE49-F238E27FC236}">
                  <a16:creationId xmlns:a16="http://schemas.microsoft.com/office/drawing/2014/main" id="{F071044F-ED9E-47DF-81D0-D09A126B790D}"/>
                </a:ext>
              </a:extLst>
            </p:cNvPr>
            <p:cNvCxnSpPr>
              <a:cxnSpLocks/>
            </p:cNvCxnSpPr>
            <p:nvPr/>
          </p:nvCxnSpPr>
          <p:spPr>
            <a:xfrm>
              <a:off x="822356" y="3150755"/>
              <a:ext cx="3803965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Conector recto de flecha 54">
              <a:extLst>
                <a:ext uri="{FF2B5EF4-FFF2-40B4-BE49-F238E27FC236}">
                  <a16:creationId xmlns:a16="http://schemas.microsoft.com/office/drawing/2014/main" id="{573C5894-54D0-4B18-973B-2CEAB64297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6321" y="3150755"/>
              <a:ext cx="3684760" cy="1174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9" name="Conector recto de flecha 58">
              <a:extLst>
                <a:ext uri="{FF2B5EF4-FFF2-40B4-BE49-F238E27FC236}">
                  <a16:creationId xmlns:a16="http://schemas.microsoft.com/office/drawing/2014/main" id="{62C05BE5-5ACE-4219-AB61-10A77CE90D83}"/>
                </a:ext>
              </a:extLst>
            </p:cNvPr>
            <p:cNvCxnSpPr>
              <a:cxnSpLocks/>
            </p:cNvCxnSpPr>
            <p:nvPr/>
          </p:nvCxnSpPr>
          <p:spPr>
            <a:xfrm>
              <a:off x="8311081" y="3150755"/>
              <a:ext cx="3770701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8" name="CuadroTexto 67">
            <a:extLst>
              <a:ext uri="{FF2B5EF4-FFF2-40B4-BE49-F238E27FC236}">
                <a16:creationId xmlns:a16="http://schemas.microsoft.com/office/drawing/2014/main" id="{02CDB4F6-3C6B-44DF-BA65-B6DB5807DF3A}"/>
              </a:ext>
            </a:extLst>
          </p:cNvPr>
          <p:cNvSpPr txBox="1"/>
          <p:nvPr/>
        </p:nvSpPr>
        <p:spPr>
          <a:xfrm>
            <a:off x="7978152" y="2189415"/>
            <a:ext cx="2009596" cy="1413153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r>
              <a:rPr lang="es-CO" sz="1100" i="0" u="none" strike="noStrike" baseline="0" dirty="0">
                <a:solidFill>
                  <a:srgbClr val="000000"/>
                </a:solidFill>
                <a:latin typeface="+mj-lt"/>
              </a:rPr>
              <a:t>Resultados de los diálogos.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CO" sz="1100" dirty="0">
                <a:solidFill>
                  <a:srgbClr val="000000"/>
                </a:solidFill>
                <a:latin typeface="+mj-lt"/>
              </a:rPr>
              <a:t>Incorporación de recomendaciones y propuestas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CO" sz="1100" dirty="0">
                <a:solidFill>
                  <a:srgbClr val="000000"/>
                </a:solidFill>
                <a:latin typeface="+mj-lt"/>
              </a:rPr>
              <a:t>Análisis de las PQR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CO" sz="1100" dirty="0">
                <a:solidFill>
                  <a:srgbClr val="000000"/>
                </a:solidFill>
                <a:latin typeface="+mj-lt"/>
              </a:rPr>
              <a:t>Audiencia Pública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528E6E0-853C-4B95-BE41-703967E54714}"/>
              </a:ext>
            </a:extLst>
          </p:cNvPr>
          <p:cNvSpPr txBox="1"/>
          <p:nvPr/>
        </p:nvSpPr>
        <p:spPr>
          <a:xfrm>
            <a:off x="10048615" y="2185707"/>
            <a:ext cx="1902815" cy="289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100" i="0" u="none" strike="noStrike" baseline="0" dirty="0">
                <a:solidFill>
                  <a:srgbClr val="000000"/>
                </a:solidFill>
                <a:latin typeface="+mj-lt"/>
              </a:rPr>
              <a:t>Valoración del proceso</a:t>
            </a:r>
            <a:endParaRPr lang="es-CO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FA572733-180C-4BB4-936C-2D5D864D7114}"/>
              </a:ext>
            </a:extLst>
          </p:cNvPr>
          <p:cNvSpPr txBox="1"/>
          <p:nvPr/>
        </p:nvSpPr>
        <p:spPr>
          <a:xfrm>
            <a:off x="3811573" y="2200967"/>
            <a:ext cx="1902815" cy="664012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100" i="0" u="none" strike="noStrike" baseline="0" dirty="0">
                <a:solidFill>
                  <a:srgbClr val="000000"/>
                </a:solidFill>
                <a:latin typeface="+mj-lt"/>
              </a:rPr>
              <a:t>Evidencias de la estrategia implementada para realizar la RPC</a:t>
            </a:r>
            <a:endParaRPr lang="es-CO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12CA686-448B-41B5-88B6-0C8383A1E5C6}"/>
              </a:ext>
            </a:extLst>
          </p:cNvPr>
          <p:cNvSpPr txBox="1"/>
          <p:nvPr/>
        </p:nvSpPr>
        <p:spPr>
          <a:xfrm>
            <a:off x="3811573" y="5343736"/>
            <a:ext cx="7483244" cy="476726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100" dirty="0">
                <a:solidFill>
                  <a:srgbClr val="000000"/>
                </a:solidFill>
                <a:latin typeface="+mj-lt"/>
              </a:rPr>
              <a:t>Identificar las recomendaciones resultantes de los diálogos para la construcción de acciones que a corto y mediano plazo permitan superar las brechas en la garantía de los derechos de los niños, niñas, adolescentes y jóvenes</a:t>
            </a:r>
          </a:p>
        </p:txBody>
      </p:sp>
      <p:grpSp>
        <p:nvGrpSpPr>
          <p:cNvPr id="84" name="Grupo 83">
            <a:extLst>
              <a:ext uri="{FF2B5EF4-FFF2-40B4-BE49-F238E27FC236}">
                <a16:creationId xmlns:a16="http://schemas.microsoft.com/office/drawing/2014/main" id="{632CAB42-CF97-4E45-BF15-C381A06784F4}"/>
              </a:ext>
            </a:extLst>
          </p:cNvPr>
          <p:cNvGrpSpPr/>
          <p:nvPr/>
        </p:nvGrpSpPr>
        <p:grpSpPr>
          <a:xfrm>
            <a:off x="822356" y="5112944"/>
            <a:ext cx="11259426" cy="1174"/>
            <a:chOff x="822356" y="3150755"/>
            <a:chExt cx="11259426" cy="1174"/>
          </a:xfrm>
        </p:grpSpPr>
        <p:cxnSp>
          <p:nvCxnSpPr>
            <p:cNvPr id="85" name="Conector recto de flecha 84">
              <a:extLst>
                <a:ext uri="{FF2B5EF4-FFF2-40B4-BE49-F238E27FC236}">
                  <a16:creationId xmlns:a16="http://schemas.microsoft.com/office/drawing/2014/main" id="{2DF1963C-18FE-4428-8280-539BF6F1065B}"/>
                </a:ext>
              </a:extLst>
            </p:cNvPr>
            <p:cNvCxnSpPr>
              <a:cxnSpLocks/>
            </p:cNvCxnSpPr>
            <p:nvPr/>
          </p:nvCxnSpPr>
          <p:spPr>
            <a:xfrm>
              <a:off x="822356" y="3150755"/>
              <a:ext cx="3803965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Conector recto de flecha 85">
              <a:extLst>
                <a:ext uri="{FF2B5EF4-FFF2-40B4-BE49-F238E27FC236}">
                  <a16:creationId xmlns:a16="http://schemas.microsoft.com/office/drawing/2014/main" id="{FFFBC9AE-7EE1-417E-BE97-C1B2CE6439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6321" y="3150755"/>
              <a:ext cx="3684760" cy="1174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Conector recto de flecha 86">
              <a:extLst>
                <a:ext uri="{FF2B5EF4-FFF2-40B4-BE49-F238E27FC236}">
                  <a16:creationId xmlns:a16="http://schemas.microsoft.com/office/drawing/2014/main" id="{ECD94029-10B6-45B3-972C-BC254937C59C}"/>
                </a:ext>
              </a:extLst>
            </p:cNvPr>
            <p:cNvCxnSpPr>
              <a:cxnSpLocks/>
            </p:cNvCxnSpPr>
            <p:nvPr/>
          </p:nvCxnSpPr>
          <p:spPr>
            <a:xfrm>
              <a:off x="8311081" y="3150755"/>
              <a:ext cx="3770701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8" name="Diagrama de flujo: conector 87">
            <a:extLst>
              <a:ext uri="{FF2B5EF4-FFF2-40B4-BE49-F238E27FC236}">
                <a16:creationId xmlns:a16="http://schemas.microsoft.com/office/drawing/2014/main" id="{6BB62E14-D175-4689-BB4D-313AA7DF085A}"/>
              </a:ext>
            </a:extLst>
          </p:cNvPr>
          <p:cNvSpPr/>
          <p:nvPr/>
        </p:nvSpPr>
        <p:spPr>
          <a:xfrm>
            <a:off x="4534552" y="1749656"/>
            <a:ext cx="457025" cy="432039"/>
          </a:xfrm>
          <a:prstGeom prst="flowChartConnector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b="1" dirty="0"/>
              <a:t>F1</a:t>
            </a:r>
          </a:p>
        </p:txBody>
      </p:sp>
      <p:sp>
        <p:nvSpPr>
          <p:cNvPr id="89" name="Diagrama de flujo: conector 88">
            <a:extLst>
              <a:ext uri="{FF2B5EF4-FFF2-40B4-BE49-F238E27FC236}">
                <a16:creationId xmlns:a16="http://schemas.microsoft.com/office/drawing/2014/main" id="{F64E648E-02D6-426F-909C-B92C5B771BF6}"/>
              </a:ext>
            </a:extLst>
          </p:cNvPr>
          <p:cNvSpPr/>
          <p:nvPr/>
        </p:nvSpPr>
        <p:spPr>
          <a:xfrm>
            <a:off x="6673449" y="1758099"/>
            <a:ext cx="457025" cy="432039"/>
          </a:xfrm>
          <a:prstGeom prst="flowChartConnector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b="1" dirty="0"/>
              <a:t>F2</a:t>
            </a:r>
          </a:p>
        </p:txBody>
      </p:sp>
      <p:sp>
        <p:nvSpPr>
          <p:cNvPr id="90" name="Diagrama de flujo: conector 89">
            <a:extLst>
              <a:ext uri="{FF2B5EF4-FFF2-40B4-BE49-F238E27FC236}">
                <a16:creationId xmlns:a16="http://schemas.microsoft.com/office/drawing/2014/main" id="{C87CA8AA-7941-4DA5-909A-F4A9BE9B1449}"/>
              </a:ext>
            </a:extLst>
          </p:cNvPr>
          <p:cNvSpPr/>
          <p:nvPr/>
        </p:nvSpPr>
        <p:spPr>
          <a:xfrm>
            <a:off x="8753756" y="1766931"/>
            <a:ext cx="457026" cy="423207"/>
          </a:xfrm>
          <a:prstGeom prst="flowChartConnector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b="1" dirty="0"/>
              <a:t>F3</a:t>
            </a:r>
          </a:p>
        </p:txBody>
      </p:sp>
      <p:sp>
        <p:nvSpPr>
          <p:cNvPr id="91" name="Diagrama de flujo: conector 90">
            <a:extLst>
              <a:ext uri="{FF2B5EF4-FFF2-40B4-BE49-F238E27FC236}">
                <a16:creationId xmlns:a16="http://schemas.microsoft.com/office/drawing/2014/main" id="{FD6BCB14-5FCB-4C19-B9B3-96F047FB0012}"/>
              </a:ext>
            </a:extLst>
          </p:cNvPr>
          <p:cNvSpPr/>
          <p:nvPr/>
        </p:nvSpPr>
        <p:spPr>
          <a:xfrm>
            <a:off x="10888947" y="1730742"/>
            <a:ext cx="457025" cy="432039"/>
          </a:xfrm>
          <a:prstGeom prst="flowChartConnector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b="1" dirty="0"/>
              <a:t>F4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12688C5C-1A4A-4DA7-A9F7-BCDF70E64C2E}"/>
              </a:ext>
            </a:extLst>
          </p:cNvPr>
          <p:cNvSpPr txBox="1"/>
          <p:nvPr/>
        </p:nvSpPr>
        <p:spPr>
          <a:xfrm>
            <a:off x="3811573" y="4175518"/>
            <a:ext cx="7483244" cy="5107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0" i="0" u="none" strike="noStrike" baseline="0" dirty="0">
                <a:solidFill>
                  <a:srgbClr val="000000"/>
                </a:solidFill>
                <a:latin typeface="Museo Sans 300"/>
              </a:rPr>
              <a:t>Identificar al menos una experiencia que demuestre resultados exitosos frente a una situación priorizada, que sea innovadora y susceptible de ser replicada en otros territorios.</a:t>
            </a:r>
            <a:endParaRPr lang="es-CO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CuadroTexto 29">
            <a:extLst>
              <a:ext uri="{FF2B5EF4-FFF2-40B4-BE49-F238E27FC236}">
                <a16:creationId xmlns:a16="http://schemas.microsoft.com/office/drawing/2014/main" id="{045C45F8-A33B-0A21-15AB-12A4CE0ACEB7}"/>
              </a:ext>
            </a:extLst>
          </p:cNvPr>
          <p:cNvSpPr txBox="1"/>
          <p:nvPr/>
        </p:nvSpPr>
        <p:spPr>
          <a:xfrm>
            <a:off x="8928879" y="6001834"/>
            <a:ext cx="709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b="1" dirty="0">
                <a:latin typeface="Avenir Light" panose="020B0402020203020204" pitchFamily="34" charset="77"/>
              </a:rPr>
              <a:t>GUÍA 2.6.  Buenas prácticas</a:t>
            </a:r>
          </a:p>
          <a:p>
            <a:r>
              <a:rPr lang="es-CO" sz="1800" b="1" dirty="0">
                <a:latin typeface="Avenir Light" panose="020B0402020203020204" pitchFamily="34" charset="77"/>
              </a:rPr>
              <a:t>GUÍA </a:t>
            </a:r>
            <a:r>
              <a:rPr lang="es-CO" b="1" dirty="0">
                <a:latin typeface="Avenir Light" panose="020B0402020203020204" pitchFamily="34" charset="77"/>
              </a:rPr>
              <a:t>2</a:t>
            </a:r>
            <a:r>
              <a:rPr lang="es-CO" sz="1800" b="1" dirty="0">
                <a:latin typeface="Avenir Light" panose="020B0402020203020204" pitchFamily="34" charset="77"/>
              </a:rPr>
              <a:t>.7. Informe de gestión</a:t>
            </a:r>
            <a:endParaRPr lang="es-CO" sz="3600" b="1" dirty="0">
              <a:latin typeface="Avenir Light" panose="020B0402020203020204" pitchFamily="34" charset="77"/>
            </a:endParaRPr>
          </a:p>
        </p:txBody>
      </p:sp>
      <p:sp>
        <p:nvSpPr>
          <p:cNvPr id="9" name="CuadroTexto 34">
            <a:extLst>
              <a:ext uri="{FF2B5EF4-FFF2-40B4-BE49-F238E27FC236}">
                <a16:creationId xmlns:a16="http://schemas.microsoft.com/office/drawing/2014/main" id="{3370A6C3-F9C2-C92B-43EA-50D5B70C4196}"/>
              </a:ext>
            </a:extLst>
          </p:cNvPr>
          <p:cNvSpPr txBox="1"/>
          <p:nvPr/>
        </p:nvSpPr>
        <p:spPr>
          <a:xfrm>
            <a:off x="8368929" y="5682881"/>
            <a:ext cx="800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600" b="1" dirty="0">
                <a:solidFill>
                  <a:srgbClr val="7030A0"/>
                </a:solidFill>
              </a:rPr>
              <a:t>+</a:t>
            </a:r>
            <a:endParaRPr lang="es-CO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74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4936</TotalTime>
  <Words>1054</Words>
  <Application>Microsoft Office PowerPoint</Application>
  <PresentationFormat>Panorámica</PresentationFormat>
  <Paragraphs>114</Paragraphs>
  <Slides>10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Avenir Light</vt:lpstr>
      <vt:lpstr>Calibri</vt:lpstr>
      <vt:lpstr>Calibri Light</vt:lpstr>
      <vt:lpstr>Museo Sans</vt:lpstr>
      <vt:lpstr>Museo Sans 300</vt:lpstr>
      <vt:lpstr>Times New Roman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amanda sofia polanco</cp:lastModifiedBy>
  <cp:revision>36</cp:revision>
  <dcterms:created xsi:type="dcterms:W3CDTF">2022-12-05T13:52:29Z</dcterms:created>
  <dcterms:modified xsi:type="dcterms:W3CDTF">2023-05-18T15:44:41Z</dcterms:modified>
</cp:coreProperties>
</file>