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10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drawings/drawing12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3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5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drawings/drawing16.xml" ContentType="application/vnd.openxmlformats-officedocument.drawingml.chartshapes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drawings/drawing17.xml" ContentType="application/vnd.openxmlformats-officedocument.drawingml.chartshapes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rawings/drawing18.xml" ContentType="application/vnd.openxmlformats-officedocument.drawingml.chartshape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drawings/drawing19.xml" ContentType="application/vnd.openxmlformats-officedocument.drawingml.chartshape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drawings/drawing20.xml" ContentType="application/vnd.openxmlformats-officedocument.drawingml.chartshapes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drawings/drawing21.xml" ContentType="application/vnd.openxmlformats-officedocument.drawingml.chartshapes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rawings/drawing22.xml" ContentType="application/vnd.openxmlformats-officedocument.drawingml.chartshapes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23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drawings/drawing24.xml" ContentType="application/vnd.openxmlformats-officedocument.drawingml.chartshapes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drawings/drawing25.xml" ContentType="application/vnd.openxmlformats-officedocument.drawingml.chartshapes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drawings/drawing26.xml" ContentType="application/vnd.openxmlformats-officedocument.drawingml.chartshapes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drawings/drawing27.xml" ContentType="application/vnd.openxmlformats-officedocument.drawingml.chartshapes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drawings/drawing28.xml" ContentType="application/vnd.openxmlformats-officedocument.drawingml.chartshapes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drawings/drawing29.xml" ContentType="application/vnd.openxmlformats-officedocument.drawingml.chartshapes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rawings/drawing30.xml" ContentType="application/vnd.openxmlformats-officedocument.drawingml.chartshapes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drawings/drawing31.xml" ContentType="application/vnd.openxmlformats-officedocument.drawingml.chartshapes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drawings/drawing32.xml" ContentType="application/vnd.openxmlformats-officedocument.drawingml.chartshapes+xml"/>
  <Override PartName="/ppt/charts/chart6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94" r:id="rId5"/>
    <p:sldId id="296" r:id="rId6"/>
    <p:sldId id="260" r:id="rId7"/>
    <p:sldId id="261" r:id="rId8"/>
    <p:sldId id="295" r:id="rId9"/>
    <p:sldId id="264" r:id="rId10"/>
    <p:sldId id="265" r:id="rId11"/>
    <p:sldId id="266" r:id="rId12"/>
    <p:sldId id="267" r:id="rId13"/>
    <p:sldId id="268" r:id="rId14"/>
    <p:sldId id="269" r:id="rId15"/>
    <p:sldId id="29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89" r:id="rId36"/>
    <p:sldId id="258" r:id="rId3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C00"/>
    <a:srgbClr val="FFFFFF"/>
    <a:srgbClr val="33CAFF"/>
    <a:srgbClr val="85DFFF"/>
    <a:srgbClr val="A0E2FF"/>
    <a:srgbClr val="1CA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255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abello\AppData\Local\Microsoft\Windows\Temporary%20Internet%20Files\Content.Outlook\B88P0M0J\MONITOREANDO%203%20TRIMESTRE%202016-NOV%208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8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9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0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1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2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aabello\AppData\Local\Microsoft\Windows\Temporary%20Internet%20Files\Content.Outlook\B88P0M0J\MONITOREANDO%204%20TRIMESTRE%202016-dic%20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07950"/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284420369285297E-2"/>
          <c:y val="0.19048556430446192"/>
          <c:w val="0.88590141674073908"/>
          <c:h val="0.6747432954368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'EJES Y PLAN '!$I$5</c:f>
              <c:strCache>
                <c:ptCount val="1"/>
                <c:pt idx="0">
                  <c:v>PROGRAMADO CUATRIENIO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27000" h="127000"/>
              <a:bevelB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C08C-4B8B-98FF-EEEAA962AA21}"/>
              </c:ext>
            </c:extLst>
          </c:dPt>
          <c:dLbls>
            <c:dLbl>
              <c:idx val="0"/>
              <c:layout>
                <c:manualLayout>
                  <c:x val="3.5618488660236695E-2"/>
                  <c:y val="0.167866364162106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08C-4B8B-98FF-EEEAA962AA21}"/>
                </c:ext>
                <c:ext xmlns:c15="http://schemas.microsoft.com/office/drawing/2012/chart" uri="{CE6537A1-D6FC-4f65-9D91-7224C49458BB}">
                  <c15:layout>
                    <c:manualLayout>
                      <c:w val="0.12904250853135971"/>
                      <c:h val="7.118464124568699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'EJES Y PLAN '!$H$10</c:f>
              <c:strCache>
                <c:ptCount val="1"/>
                <c:pt idx="0">
                  <c:v>PLAN DE DESARROLLO</c:v>
                </c:pt>
              </c:strCache>
            </c:strRef>
          </c:cat>
          <c:val>
            <c:numRef>
              <c:f>'EJES Y PLAN '!$I$10</c:f>
              <c:numCache>
                <c:formatCode>0%</c:formatCode>
                <c:ptCount val="1"/>
                <c:pt idx="0">
                  <c:v>1.0000000000000004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8-C08C-4B8B-98FF-EEEAA962AA21}"/>
            </c:ext>
          </c:extLst>
        </c:ser>
        <c:ser>
          <c:idx val="1"/>
          <c:order val="1"/>
          <c:tx>
            <c:strRef>
              <c:f>'EJES Y PLAN '!$J$5</c:f>
              <c:strCache>
                <c:ptCount val="1"/>
                <c:pt idx="0">
                  <c:v>PROGRAMADO/2016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c:spPr>
          <c:invertIfNegative val="0"/>
          <c:dLbls>
            <c:dLbl>
              <c:idx val="0"/>
              <c:layout>
                <c:manualLayout>
                  <c:x val="3.1324361189415298E-2"/>
                  <c:y val="1.357839884563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46-4071-9568-C07085A6D5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'EJES Y PLAN '!$H$10</c:f>
              <c:strCache>
                <c:ptCount val="1"/>
                <c:pt idx="0">
                  <c:v>PLAN DE DESARROLLO</c:v>
                </c:pt>
              </c:strCache>
            </c:strRef>
          </c:cat>
          <c:val>
            <c:numRef>
              <c:f>'EJES Y PLAN '!$J$10</c:f>
              <c:numCache>
                <c:formatCode>0.00%</c:formatCode>
                <c:ptCount val="1"/>
                <c:pt idx="0">
                  <c:v>0.16128085385775714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9-C08C-4B8B-98FF-EEEAA962AA21}"/>
            </c:ext>
          </c:extLst>
        </c:ser>
        <c:ser>
          <c:idx val="2"/>
          <c:order val="2"/>
          <c:tx>
            <c:strRef>
              <c:f>'EJES Y PLAN '!$K$5</c:f>
              <c:strCache>
                <c:ptCount val="1"/>
                <c:pt idx="0">
                  <c:v>EJECUTADO/2016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9290988451395836E-2"/>
                  <c:y val="3.70103034420282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s-ES"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6FD-4B0C-AB05-1CD8528C6603}"/>
                </c:ext>
                <c:ext xmlns:c15="http://schemas.microsoft.com/office/drawing/2012/chart" uri="{CE6537A1-D6FC-4f65-9D91-7224C49458BB}">
                  <c15:layout>
                    <c:manualLayout>
                      <c:w val="0.12199560839105078"/>
                      <c:h val="5.9683793763067754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'EJES Y PLAN '!$K$10</c:f>
              <c:numCache>
                <c:formatCode>0.0%</c:formatCode>
                <c:ptCount val="1"/>
                <c:pt idx="0">
                  <c:v>0.12672217402791611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46FD-4B0C-AB05-1CD8528C6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75833392"/>
        <c:axId val="175833784"/>
        <c:axId val="0"/>
        <c:extLst xmlns:c16r2="http://schemas.microsoft.com/office/drawing/2015/06/chart"/>
      </c:bar3DChart>
      <c:catAx>
        <c:axId val="17583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5833784"/>
        <c:crosses val="autoZero"/>
        <c:auto val="1"/>
        <c:lblAlgn val="ctr"/>
        <c:lblOffset val="100"/>
        <c:noMultiLvlLbl val="0"/>
      </c:catAx>
      <c:valAx>
        <c:axId val="17583378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5833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85933087477986"/>
          <c:y val="0.17933883019043051"/>
          <c:w val="0.83414066912522011"/>
          <c:h val="0.6536378434031698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8-46C9-A2D0-38706A42A934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53-4F23-AC4F-116C18B494BC}"/>
              </c:ext>
            </c:extLst>
          </c:dPt>
          <c:dLbls>
            <c:dLbl>
              <c:idx val="0"/>
              <c:layout>
                <c:manualLayout>
                  <c:x val="1.5497354204190289E-2"/>
                  <c:y val="0.2127456250134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8-46C9-A2D0-38706A42A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47071834406004E-2"/>
                  <c:y val="0.1658457535215935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53-4F23-AC4F-116C18B49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SALUD!$G$47:$H$47</c:f>
              <c:numCache>
                <c:formatCode>0%</c:formatCode>
                <c:ptCount val="2"/>
                <c:pt idx="0">
                  <c:v>1</c:v>
                </c:pt>
                <c:pt idx="1">
                  <c:v>0.85690606398748148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788-46C9-A2D0-38706A42A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181079592"/>
        <c:axId val="181079984"/>
        <c:axId val="0"/>
      </c:bar3DChart>
      <c:catAx>
        <c:axId val="181079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079984"/>
        <c:crosses val="autoZero"/>
        <c:auto val="1"/>
        <c:lblAlgn val="ctr"/>
        <c:lblOffset val="100"/>
        <c:noMultiLvlLbl val="0"/>
      </c:catAx>
      <c:valAx>
        <c:axId val="18107998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181079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3384961136225E-2"/>
          <c:y val="7.696667555388112E-2"/>
          <c:w val="0.8177255982015702"/>
          <c:h val="0.912534710335121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SALUD!$H$4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C7-4E81-B362-FEB6AD337910}"/>
              </c:ext>
            </c:extLst>
          </c:dPt>
          <c:dPt>
            <c:idx val="3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3C7-4E81-B362-FEB6AD33791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SALUD!$B$5:$B$39</c:f>
              <c:numCache>
                <c:formatCode>General</c:formatCode>
                <c:ptCount val="35"/>
                <c:pt idx="0">
                  <c:v>530</c:v>
                </c:pt>
                <c:pt idx="1">
                  <c:v>263</c:v>
                </c:pt>
                <c:pt idx="2">
                  <c:v>573</c:v>
                </c:pt>
                <c:pt idx="3">
                  <c:v>571</c:v>
                </c:pt>
                <c:pt idx="4">
                  <c:v>240</c:v>
                </c:pt>
                <c:pt idx="5">
                  <c:v>241</c:v>
                </c:pt>
                <c:pt idx="6">
                  <c:v>555</c:v>
                </c:pt>
                <c:pt idx="7">
                  <c:v>300</c:v>
                </c:pt>
                <c:pt idx="8">
                  <c:v>621</c:v>
                </c:pt>
                <c:pt idx="9">
                  <c:v>187</c:v>
                </c:pt>
                <c:pt idx="10">
                  <c:v>210</c:v>
                </c:pt>
                <c:pt idx="11">
                  <c:v>223</c:v>
                </c:pt>
                <c:pt idx="12">
                  <c:v>242</c:v>
                </c:pt>
                <c:pt idx="13">
                  <c:v>390</c:v>
                </c:pt>
                <c:pt idx="14">
                  <c:v>261</c:v>
                </c:pt>
                <c:pt idx="15">
                  <c:v>264</c:v>
                </c:pt>
                <c:pt idx="16">
                  <c:v>224</c:v>
                </c:pt>
                <c:pt idx="17">
                  <c:v>246</c:v>
                </c:pt>
                <c:pt idx="18">
                  <c:v>569</c:v>
                </c:pt>
                <c:pt idx="19">
                  <c:v>287</c:v>
                </c:pt>
                <c:pt idx="20">
                  <c:v>568</c:v>
                </c:pt>
                <c:pt idx="21">
                  <c:v>460</c:v>
                </c:pt>
                <c:pt idx="22">
                  <c:v>554</c:v>
                </c:pt>
                <c:pt idx="23">
                  <c:v>572</c:v>
                </c:pt>
                <c:pt idx="24">
                  <c:v>290</c:v>
                </c:pt>
                <c:pt idx="25">
                  <c:v>243</c:v>
                </c:pt>
                <c:pt idx="26">
                  <c:v>557</c:v>
                </c:pt>
                <c:pt idx="27">
                  <c:v>277</c:v>
                </c:pt>
                <c:pt idx="28">
                  <c:v>388</c:v>
                </c:pt>
                <c:pt idx="29">
                  <c:v>208</c:v>
                </c:pt>
                <c:pt idx="30">
                  <c:v>209</c:v>
                </c:pt>
                <c:pt idx="31">
                  <c:v>313</c:v>
                </c:pt>
                <c:pt idx="32">
                  <c:v>211</c:v>
                </c:pt>
                <c:pt idx="33">
                  <c:v>514</c:v>
                </c:pt>
                <c:pt idx="34">
                  <c:v>570</c:v>
                </c:pt>
              </c:numCache>
            </c:numRef>
          </c:cat>
          <c:val>
            <c:numRef>
              <c:f>SALUD!$H$5:$H$39</c:f>
              <c:numCache>
                <c:formatCode>0%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0.8</c:v>
                </c:pt>
                <c:pt idx="3">
                  <c:v>0.8</c:v>
                </c:pt>
                <c:pt idx="4">
                  <c:v>0.90526315789473688</c:v>
                </c:pt>
                <c:pt idx="5">
                  <c:v>0.9982014388489211</c:v>
                </c:pt>
                <c:pt idx="6">
                  <c:v>0.99999999999999978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1.0000000000000002</c:v>
                </c:pt>
                <c:pt idx="33">
                  <c:v>1.0000000000000002</c:v>
                </c:pt>
                <c:pt idx="34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9027-4AE6-A0DC-E4AA470BC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20"/>
        <c:axId val="256999520"/>
        <c:axId val="2569999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SALUD!$G$4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ysClr val="window" lastClr="FFFFFF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800"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SALUD!$B$5:$B$39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530</c:v>
                      </c:pt>
                      <c:pt idx="1">
                        <c:v>263</c:v>
                      </c:pt>
                      <c:pt idx="2">
                        <c:v>573</c:v>
                      </c:pt>
                      <c:pt idx="3">
                        <c:v>571</c:v>
                      </c:pt>
                      <c:pt idx="4">
                        <c:v>240</c:v>
                      </c:pt>
                      <c:pt idx="5">
                        <c:v>241</c:v>
                      </c:pt>
                      <c:pt idx="6">
                        <c:v>555</c:v>
                      </c:pt>
                      <c:pt idx="7">
                        <c:v>300</c:v>
                      </c:pt>
                      <c:pt idx="8">
                        <c:v>621</c:v>
                      </c:pt>
                      <c:pt idx="9">
                        <c:v>187</c:v>
                      </c:pt>
                      <c:pt idx="10">
                        <c:v>210</c:v>
                      </c:pt>
                      <c:pt idx="11">
                        <c:v>223</c:v>
                      </c:pt>
                      <c:pt idx="12">
                        <c:v>242</c:v>
                      </c:pt>
                      <c:pt idx="13">
                        <c:v>390</c:v>
                      </c:pt>
                      <c:pt idx="14">
                        <c:v>261</c:v>
                      </c:pt>
                      <c:pt idx="15">
                        <c:v>264</c:v>
                      </c:pt>
                      <c:pt idx="16">
                        <c:v>224</c:v>
                      </c:pt>
                      <c:pt idx="17">
                        <c:v>246</c:v>
                      </c:pt>
                      <c:pt idx="18">
                        <c:v>569</c:v>
                      </c:pt>
                      <c:pt idx="19">
                        <c:v>287</c:v>
                      </c:pt>
                      <c:pt idx="20">
                        <c:v>568</c:v>
                      </c:pt>
                      <c:pt idx="21">
                        <c:v>460</c:v>
                      </c:pt>
                      <c:pt idx="22">
                        <c:v>554</c:v>
                      </c:pt>
                      <c:pt idx="23">
                        <c:v>572</c:v>
                      </c:pt>
                      <c:pt idx="24">
                        <c:v>290</c:v>
                      </c:pt>
                      <c:pt idx="25">
                        <c:v>243</c:v>
                      </c:pt>
                      <c:pt idx="26">
                        <c:v>557</c:v>
                      </c:pt>
                      <c:pt idx="27">
                        <c:v>277</c:v>
                      </c:pt>
                      <c:pt idx="28">
                        <c:v>388</c:v>
                      </c:pt>
                      <c:pt idx="29">
                        <c:v>208</c:v>
                      </c:pt>
                      <c:pt idx="30">
                        <c:v>209</c:v>
                      </c:pt>
                      <c:pt idx="31">
                        <c:v>313</c:v>
                      </c:pt>
                      <c:pt idx="32">
                        <c:v>211</c:v>
                      </c:pt>
                      <c:pt idx="33">
                        <c:v>514</c:v>
                      </c:pt>
                      <c:pt idx="34">
                        <c:v>570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SALUD!$G$5:$G$39</c15:sqref>
                        </c15:formulaRef>
                      </c:ext>
                    </c:extLst>
                    <c:numCache>
                      <c:formatCode>0%</c:formatCode>
                      <c:ptCount val="3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9-9027-4AE6-A0DC-E4AA470BC65E}"/>
                  </c:ext>
                </c:extLst>
              </c15:ser>
            </c15:filteredBarSeries>
          </c:ext>
        </c:extLst>
      </c:barChart>
      <c:catAx>
        <c:axId val="2569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56999912"/>
        <c:crosses val="autoZero"/>
        <c:auto val="1"/>
        <c:lblAlgn val="ctr"/>
        <c:lblOffset val="100"/>
        <c:noMultiLvlLbl val="0"/>
      </c:catAx>
      <c:valAx>
        <c:axId val="25699991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56999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195728231322108E-2"/>
          <c:y val="3.6660129177882417E-2"/>
          <c:w val="0.81224799892150279"/>
          <c:h val="0.936973206042001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'DESARROLLO SOCIAL'!$H$4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3B0-484D-8DF9-DA522AF57EAE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3B0-484D-8DF9-DA522AF57EAE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3B0-484D-8DF9-DA522AF57EAE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3B0-484D-8DF9-DA522AF57EAE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3B0-484D-8DF9-DA522AF57EAE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3B0-484D-8DF9-DA522AF57EAE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3B0-484D-8DF9-DA522AF57EAE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3B0-484D-8DF9-DA522AF57EAE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3B0-484D-8DF9-DA522AF57EAE}"/>
              </c:ext>
            </c:extLst>
          </c:dPt>
          <c:dPt>
            <c:idx val="9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3B0-484D-8DF9-DA522AF57EAE}"/>
              </c:ext>
            </c:extLst>
          </c:dPt>
          <c:dPt>
            <c:idx val="1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3B0-484D-8DF9-DA522AF57EAE}"/>
              </c:ext>
            </c:extLst>
          </c:dPt>
          <c:dPt>
            <c:idx val="1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3B0-484D-8DF9-DA522AF57EAE}"/>
              </c:ext>
            </c:extLst>
          </c:dPt>
          <c:dPt>
            <c:idx val="1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43B0-484D-8DF9-DA522AF57EAE}"/>
              </c:ext>
            </c:extLst>
          </c:dPt>
          <c:dPt>
            <c:idx val="1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43B0-484D-8DF9-DA522AF57EAE}"/>
              </c:ext>
            </c:extLst>
          </c:dPt>
          <c:dPt>
            <c:idx val="14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43B0-484D-8DF9-DA522AF57EAE}"/>
              </c:ext>
            </c:extLst>
          </c:dPt>
          <c:dPt>
            <c:idx val="1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43B0-484D-8DF9-DA522AF57EAE}"/>
              </c:ext>
            </c:extLst>
          </c:dPt>
          <c:dPt>
            <c:idx val="16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43B0-484D-8DF9-DA522AF57EAE}"/>
              </c:ext>
            </c:extLst>
          </c:dPt>
          <c:dPt>
            <c:idx val="1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43B0-484D-8DF9-DA522AF57EAE}"/>
              </c:ext>
            </c:extLst>
          </c:dPt>
          <c:dPt>
            <c:idx val="18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43B0-484D-8DF9-DA522AF57EAE}"/>
              </c:ext>
            </c:extLst>
          </c:dPt>
          <c:dPt>
            <c:idx val="19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43B0-484D-8DF9-DA522AF57EAE}"/>
              </c:ext>
            </c:extLst>
          </c:dPt>
          <c:dPt>
            <c:idx val="2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43B0-484D-8DF9-DA522AF57EAE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43B0-484D-8DF9-DA522AF57EAE}"/>
              </c:ext>
            </c:extLst>
          </c:dPt>
          <c:dPt>
            <c:idx val="2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43B0-484D-8DF9-DA522AF57EAE}"/>
              </c:ext>
            </c:extLst>
          </c:dPt>
          <c:dPt>
            <c:idx val="2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43B0-484D-8DF9-DA522AF57EAE}"/>
              </c:ext>
            </c:extLst>
          </c:dPt>
          <c:dPt>
            <c:idx val="24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43B0-484D-8DF9-DA522AF57EAE}"/>
              </c:ext>
            </c:extLst>
          </c:dPt>
          <c:dPt>
            <c:idx val="2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43B0-484D-8DF9-DA522AF57EAE}"/>
              </c:ext>
            </c:extLst>
          </c:dPt>
          <c:dPt>
            <c:idx val="26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43B0-484D-8DF9-DA522AF57EAE}"/>
              </c:ext>
            </c:extLst>
          </c:dPt>
          <c:dPt>
            <c:idx val="2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43B0-484D-8DF9-DA522AF57EAE}"/>
              </c:ext>
            </c:extLst>
          </c:dPt>
          <c:dPt>
            <c:idx val="28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43B0-484D-8DF9-DA522AF57EAE}"/>
              </c:ext>
            </c:extLst>
          </c:dPt>
          <c:dPt>
            <c:idx val="29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43B0-484D-8DF9-DA522AF57EAE}"/>
              </c:ext>
            </c:extLst>
          </c:dPt>
          <c:dPt>
            <c:idx val="3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4-43B0-484D-8DF9-DA522AF57EAE}"/>
              </c:ext>
            </c:extLst>
          </c:dPt>
          <c:dPt>
            <c:idx val="3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6-43B0-484D-8DF9-DA522AF57EAE}"/>
              </c:ext>
            </c:extLst>
          </c:dPt>
          <c:dPt>
            <c:idx val="3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8-43B0-484D-8DF9-DA522AF57EAE}"/>
              </c:ext>
            </c:extLst>
          </c:dPt>
          <c:dPt>
            <c:idx val="3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A-43B0-484D-8DF9-DA522AF57EAE}"/>
              </c:ext>
            </c:extLst>
          </c:dPt>
          <c:dPt>
            <c:idx val="34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C-43B0-484D-8DF9-DA522AF57EAE}"/>
              </c:ext>
            </c:extLst>
          </c:dPt>
          <c:dPt>
            <c:idx val="3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E-43B0-484D-8DF9-DA522AF57EAE}"/>
              </c:ext>
            </c:extLst>
          </c:dPt>
          <c:dPt>
            <c:idx val="36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0-43B0-484D-8DF9-DA522AF57EAE}"/>
              </c:ext>
            </c:extLst>
          </c:dPt>
          <c:dPt>
            <c:idx val="3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2-43B0-484D-8DF9-DA522AF57EAE}"/>
              </c:ext>
            </c:extLst>
          </c:dPt>
          <c:dPt>
            <c:idx val="38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4-43B0-484D-8DF9-DA522AF57EAE}"/>
              </c:ext>
            </c:extLst>
          </c:dPt>
          <c:dPt>
            <c:idx val="39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6-43B0-484D-8DF9-DA522AF57EAE}"/>
              </c:ext>
            </c:extLst>
          </c:dPt>
          <c:dPt>
            <c:idx val="4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8-43B0-484D-8DF9-DA522AF57EAE}"/>
              </c:ext>
            </c:extLst>
          </c:dPt>
          <c:dPt>
            <c:idx val="4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A-43B0-484D-8DF9-DA522AF57EAE}"/>
              </c:ext>
            </c:extLst>
          </c:dPt>
          <c:dPt>
            <c:idx val="4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C-43B0-484D-8DF9-DA522AF57EAE}"/>
              </c:ext>
            </c:extLst>
          </c:dPt>
          <c:dPt>
            <c:idx val="4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4E-43B0-484D-8DF9-DA522AF57EAE}"/>
              </c:ext>
            </c:extLst>
          </c:dPt>
          <c:dPt>
            <c:idx val="5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51-18D0-40EC-A48A-CE4A40877BFB}"/>
              </c:ext>
            </c:extLst>
          </c:dPt>
          <c:dLbls>
            <c:dLbl>
              <c:idx val="16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43B0-484D-8DF9-DA522AF57EA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6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'DESARROLLO SOCIAL'!$B$5:$B$58</c:f>
              <c:numCache>
                <c:formatCode>General</c:formatCode>
                <c:ptCount val="54"/>
                <c:pt idx="0">
                  <c:v>288</c:v>
                </c:pt>
                <c:pt idx="1">
                  <c:v>283</c:v>
                </c:pt>
                <c:pt idx="2">
                  <c:v>280</c:v>
                </c:pt>
                <c:pt idx="3">
                  <c:v>296</c:v>
                </c:pt>
                <c:pt idx="4">
                  <c:v>332</c:v>
                </c:pt>
                <c:pt idx="5">
                  <c:v>268</c:v>
                </c:pt>
                <c:pt idx="6">
                  <c:v>331</c:v>
                </c:pt>
                <c:pt idx="7">
                  <c:v>228</c:v>
                </c:pt>
                <c:pt idx="8">
                  <c:v>234</c:v>
                </c:pt>
                <c:pt idx="9">
                  <c:v>333</c:v>
                </c:pt>
                <c:pt idx="10">
                  <c:v>294</c:v>
                </c:pt>
                <c:pt idx="11">
                  <c:v>225</c:v>
                </c:pt>
                <c:pt idx="12">
                  <c:v>324</c:v>
                </c:pt>
                <c:pt idx="13">
                  <c:v>330</c:v>
                </c:pt>
                <c:pt idx="14">
                  <c:v>322</c:v>
                </c:pt>
                <c:pt idx="15">
                  <c:v>215</c:v>
                </c:pt>
                <c:pt idx="16">
                  <c:v>480</c:v>
                </c:pt>
                <c:pt idx="17">
                  <c:v>298</c:v>
                </c:pt>
                <c:pt idx="18">
                  <c:v>302</c:v>
                </c:pt>
                <c:pt idx="19">
                  <c:v>297</c:v>
                </c:pt>
                <c:pt idx="20">
                  <c:v>207</c:v>
                </c:pt>
                <c:pt idx="21">
                  <c:v>238</c:v>
                </c:pt>
                <c:pt idx="22">
                  <c:v>237</c:v>
                </c:pt>
                <c:pt idx="23">
                  <c:v>285</c:v>
                </c:pt>
                <c:pt idx="24">
                  <c:v>206</c:v>
                </c:pt>
                <c:pt idx="25">
                  <c:v>295</c:v>
                </c:pt>
                <c:pt idx="26">
                  <c:v>236</c:v>
                </c:pt>
                <c:pt idx="27">
                  <c:v>272</c:v>
                </c:pt>
                <c:pt idx="28">
                  <c:v>226</c:v>
                </c:pt>
                <c:pt idx="29">
                  <c:v>233</c:v>
                </c:pt>
                <c:pt idx="30">
                  <c:v>231</c:v>
                </c:pt>
                <c:pt idx="31">
                  <c:v>262</c:v>
                </c:pt>
                <c:pt idx="32">
                  <c:v>230</c:v>
                </c:pt>
                <c:pt idx="33">
                  <c:v>227</c:v>
                </c:pt>
                <c:pt idx="34">
                  <c:v>214</c:v>
                </c:pt>
                <c:pt idx="35">
                  <c:v>325</c:v>
                </c:pt>
                <c:pt idx="36">
                  <c:v>284</c:v>
                </c:pt>
                <c:pt idx="37">
                  <c:v>286</c:v>
                </c:pt>
                <c:pt idx="38">
                  <c:v>299</c:v>
                </c:pt>
                <c:pt idx="39">
                  <c:v>217</c:v>
                </c:pt>
                <c:pt idx="40">
                  <c:v>274</c:v>
                </c:pt>
                <c:pt idx="41">
                  <c:v>276</c:v>
                </c:pt>
                <c:pt idx="42">
                  <c:v>252</c:v>
                </c:pt>
                <c:pt idx="43">
                  <c:v>328</c:v>
                </c:pt>
                <c:pt idx="44">
                  <c:v>301</c:v>
                </c:pt>
                <c:pt idx="45">
                  <c:v>213</c:v>
                </c:pt>
                <c:pt idx="46">
                  <c:v>216</c:v>
                </c:pt>
                <c:pt idx="47">
                  <c:v>239</c:v>
                </c:pt>
                <c:pt idx="48">
                  <c:v>269</c:v>
                </c:pt>
                <c:pt idx="49">
                  <c:v>275</c:v>
                </c:pt>
                <c:pt idx="50">
                  <c:v>229</c:v>
                </c:pt>
                <c:pt idx="51">
                  <c:v>270</c:v>
                </c:pt>
                <c:pt idx="52">
                  <c:v>212</c:v>
                </c:pt>
                <c:pt idx="53">
                  <c:v>326</c:v>
                </c:pt>
              </c:numCache>
            </c:numRef>
          </c:cat>
          <c:val>
            <c:numRef>
              <c:f>'DESARROLLO SOCIAL'!$H$5:$H$58</c:f>
              <c:numCache>
                <c:formatCode>0%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0.1</c:v>
                </c:pt>
                <c:pt idx="10">
                  <c:v>0.33333333333333337</c:v>
                </c:pt>
                <c:pt idx="11">
                  <c:v>0.4</c:v>
                </c:pt>
                <c:pt idx="12">
                  <c:v>0.5</c:v>
                </c:pt>
                <c:pt idx="13">
                  <c:v>0.5</c:v>
                </c:pt>
                <c:pt idx="14">
                  <c:v>0.50000000000000011</c:v>
                </c:pt>
                <c:pt idx="15">
                  <c:v>0.8</c:v>
                </c:pt>
                <c:pt idx="16">
                  <c:v>0.82758620689655171</c:v>
                </c:pt>
                <c:pt idx="17">
                  <c:v>1</c:v>
                </c:pt>
                <c:pt idx="18">
                  <c:v>0.9375</c:v>
                </c:pt>
                <c:pt idx="19">
                  <c:v>0.99999999999999989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1.0000000000000002</c:v>
                </c:pt>
                <c:pt idx="52">
                  <c:v>1.0000000000000002</c:v>
                </c:pt>
                <c:pt idx="53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4F-43B0-484D-8DF9-DA522AF57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257000696"/>
        <c:axId val="2570010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'DESARROLLO SOCIAL'!$G$5:$G$58</c15:sqref>
                        </c15:formulaRef>
                      </c:ext>
                    </c:extLst>
                    <c:strCache>
                      <c:ptCount val="54"/>
                      <c:pt idx="0">
                        <c:v>100%</c:v>
                      </c:pt>
                      <c:pt idx="1">
                        <c:v>100%</c:v>
                      </c:pt>
                      <c:pt idx="2">
                        <c:v>100%</c:v>
                      </c:pt>
                      <c:pt idx="3">
                        <c:v>100%</c:v>
                      </c:pt>
                      <c:pt idx="4">
                        <c:v>100%</c:v>
                      </c:pt>
                      <c:pt idx="5">
                        <c:v>100%</c:v>
                      </c:pt>
                      <c:pt idx="6">
                        <c:v>100%</c:v>
                      </c:pt>
                      <c:pt idx="7">
                        <c:v>100%</c:v>
                      </c:pt>
                      <c:pt idx="8">
                        <c:v>100%</c:v>
                      </c:pt>
                      <c:pt idx="9">
                        <c:v>100%</c:v>
                      </c:pt>
                      <c:pt idx="10">
                        <c:v>100%</c:v>
                      </c:pt>
                      <c:pt idx="11">
                        <c:v>100%</c:v>
                      </c:pt>
                      <c:pt idx="12">
                        <c:v>100%</c:v>
                      </c:pt>
                      <c:pt idx="13">
                        <c:v>100%</c:v>
                      </c:pt>
                      <c:pt idx="14">
                        <c:v>100%</c:v>
                      </c:pt>
                      <c:pt idx="15">
                        <c:v>100%</c:v>
                      </c:pt>
                      <c:pt idx="16">
                        <c:v>100%</c:v>
                      </c:pt>
                      <c:pt idx="17">
                        <c:v>100%</c:v>
                      </c:pt>
                      <c:pt idx="18">
                        <c:v>100%</c:v>
                      </c:pt>
                      <c:pt idx="19">
                        <c:v>100%</c:v>
                      </c:pt>
                      <c:pt idx="20">
                        <c:v>100%</c:v>
                      </c:pt>
                      <c:pt idx="21">
                        <c:v>100%</c:v>
                      </c:pt>
                      <c:pt idx="22">
                        <c:v>100%</c:v>
                      </c:pt>
                      <c:pt idx="23">
                        <c:v>100%</c:v>
                      </c:pt>
                      <c:pt idx="24">
                        <c:v>100%</c:v>
                      </c:pt>
                      <c:pt idx="25">
                        <c:v>100%</c:v>
                      </c:pt>
                      <c:pt idx="26">
                        <c:v>100%</c:v>
                      </c:pt>
                      <c:pt idx="27">
                        <c:v>100%</c:v>
                      </c:pt>
                      <c:pt idx="28">
                        <c:v>100%</c:v>
                      </c:pt>
                      <c:pt idx="29">
                        <c:v>100%</c:v>
                      </c:pt>
                      <c:pt idx="30">
                        <c:v>100%</c:v>
                      </c:pt>
                      <c:pt idx="31">
                        <c:v>100%</c:v>
                      </c:pt>
                      <c:pt idx="32">
                        <c:v>100%</c:v>
                      </c:pt>
                      <c:pt idx="33">
                        <c:v>100%</c:v>
                      </c:pt>
                      <c:pt idx="34">
                        <c:v>100%</c:v>
                      </c:pt>
                      <c:pt idx="35">
                        <c:v>100%</c:v>
                      </c:pt>
                      <c:pt idx="36">
                        <c:v>100%</c:v>
                      </c:pt>
                      <c:pt idx="37">
                        <c:v>100%</c:v>
                      </c:pt>
                      <c:pt idx="38">
                        <c:v>100%</c:v>
                      </c:pt>
                      <c:pt idx="39">
                        <c:v>100%</c:v>
                      </c:pt>
                      <c:pt idx="40">
                        <c:v>100%</c:v>
                      </c:pt>
                      <c:pt idx="41">
                        <c:v>100%</c:v>
                      </c:pt>
                      <c:pt idx="42">
                        <c:v>100%</c:v>
                      </c:pt>
                      <c:pt idx="43">
                        <c:v>100%</c:v>
                      </c:pt>
                      <c:pt idx="44">
                        <c:v>100%</c:v>
                      </c:pt>
                      <c:pt idx="45">
                        <c:v>100%</c:v>
                      </c:pt>
                      <c:pt idx="46">
                        <c:v>100%</c:v>
                      </c:pt>
                      <c:pt idx="47">
                        <c:v>100%</c:v>
                      </c:pt>
                      <c:pt idx="48">
                        <c:v>100%</c:v>
                      </c:pt>
                      <c:pt idx="49">
                        <c:v>100%</c:v>
                      </c:pt>
                      <c:pt idx="50">
                        <c:v>100%</c:v>
                      </c:pt>
                      <c:pt idx="51">
                        <c:v>100%</c:v>
                      </c:pt>
                      <c:pt idx="52">
                        <c:v>100%</c:v>
                      </c:pt>
                      <c:pt idx="53">
                        <c:v>100%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'DESARROLLO SOCIAL'!$B$5:$B$58</c15:sqref>
                        </c15:formulaRef>
                      </c:ext>
                    </c:extLst>
                    <c:numCache>
                      <c:formatCode>General</c:formatCode>
                      <c:ptCount val="54"/>
                      <c:pt idx="0">
                        <c:v>288</c:v>
                      </c:pt>
                      <c:pt idx="1">
                        <c:v>283</c:v>
                      </c:pt>
                      <c:pt idx="2">
                        <c:v>280</c:v>
                      </c:pt>
                      <c:pt idx="3">
                        <c:v>296</c:v>
                      </c:pt>
                      <c:pt idx="4">
                        <c:v>332</c:v>
                      </c:pt>
                      <c:pt idx="5">
                        <c:v>268</c:v>
                      </c:pt>
                      <c:pt idx="6">
                        <c:v>331</c:v>
                      </c:pt>
                      <c:pt idx="7">
                        <c:v>228</c:v>
                      </c:pt>
                      <c:pt idx="8">
                        <c:v>234</c:v>
                      </c:pt>
                      <c:pt idx="9">
                        <c:v>333</c:v>
                      </c:pt>
                      <c:pt idx="10">
                        <c:v>294</c:v>
                      </c:pt>
                      <c:pt idx="11">
                        <c:v>225</c:v>
                      </c:pt>
                      <c:pt idx="12">
                        <c:v>324</c:v>
                      </c:pt>
                      <c:pt idx="13">
                        <c:v>330</c:v>
                      </c:pt>
                      <c:pt idx="14">
                        <c:v>322</c:v>
                      </c:pt>
                      <c:pt idx="15">
                        <c:v>215</c:v>
                      </c:pt>
                      <c:pt idx="16">
                        <c:v>480</c:v>
                      </c:pt>
                      <c:pt idx="17">
                        <c:v>298</c:v>
                      </c:pt>
                      <c:pt idx="18">
                        <c:v>302</c:v>
                      </c:pt>
                      <c:pt idx="19">
                        <c:v>297</c:v>
                      </c:pt>
                      <c:pt idx="20">
                        <c:v>207</c:v>
                      </c:pt>
                      <c:pt idx="21">
                        <c:v>238</c:v>
                      </c:pt>
                      <c:pt idx="22">
                        <c:v>237</c:v>
                      </c:pt>
                      <c:pt idx="23">
                        <c:v>285</c:v>
                      </c:pt>
                      <c:pt idx="24">
                        <c:v>206</c:v>
                      </c:pt>
                      <c:pt idx="25">
                        <c:v>295</c:v>
                      </c:pt>
                      <c:pt idx="26">
                        <c:v>236</c:v>
                      </c:pt>
                      <c:pt idx="27">
                        <c:v>272</c:v>
                      </c:pt>
                      <c:pt idx="28">
                        <c:v>226</c:v>
                      </c:pt>
                      <c:pt idx="29">
                        <c:v>233</c:v>
                      </c:pt>
                      <c:pt idx="30">
                        <c:v>231</c:v>
                      </c:pt>
                      <c:pt idx="31">
                        <c:v>262</c:v>
                      </c:pt>
                      <c:pt idx="32">
                        <c:v>230</c:v>
                      </c:pt>
                      <c:pt idx="33">
                        <c:v>227</c:v>
                      </c:pt>
                      <c:pt idx="34">
                        <c:v>214</c:v>
                      </c:pt>
                      <c:pt idx="35">
                        <c:v>325</c:v>
                      </c:pt>
                      <c:pt idx="36">
                        <c:v>284</c:v>
                      </c:pt>
                      <c:pt idx="37">
                        <c:v>286</c:v>
                      </c:pt>
                      <c:pt idx="38">
                        <c:v>299</c:v>
                      </c:pt>
                      <c:pt idx="39">
                        <c:v>217</c:v>
                      </c:pt>
                      <c:pt idx="40">
                        <c:v>274</c:v>
                      </c:pt>
                      <c:pt idx="41">
                        <c:v>276</c:v>
                      </c:pt>
                      <c:pt idx="42">
                        <c:v>252</c:v>
                      </c:pt>
                      <c:pt idx="43">
                        <c:v>328</c:v>
                      </c:pt>
                      <c:pt idx="44">
                        <c:v>301</c:v>
                      </c:pt>
                      <c:pt idx="45">
                        <c:v>213</c:v>
                      </c:pt>
                      <c:pt idx="46">
                        <c:v>216</c:v>
                      </c:pt>
                      <c:pt idx="47">
                        <c:v>239</c:v>
                      </c:pt>
                      <c:pt idx="48">
                        <c:v>269</c:v>
                      </c:pt>
                      <c:pt idx="49">
                        <c:v>275</c:v>
                      </c:pt>
                      <c:pt idx="50">
                        <c:v>229</c:v>
                      </c:pt>
                      <c:pt idx="51">
                        <c:v>270</c:v>
                      </c:pt>
                      <c:pt idx="52">
                        <c:v>212</c:v>
                      </c:pt>
                      <c:pt idx="53">
                        <c:v>326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'DESARROLLO SOCIAL'!$I$9:$I$63</c15:sqref>
                        </c15:formulaRef>
                      </c:ext>
                    </c:extLst>
                    <c:numCache>
                      <c:formatCode>0%</c:formatCode>
                      <c:ptCount val="5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1</c:v>
                      </c:pt>
                      <c:pt idx="45">
                        <c:v>1</c:v>
                      </c:pt>
                      <c:pt idx="46">
                        <c:v>1</c:v>
                      </c:pt>
                      <c:pt idx="47">
                        <c:v>1</c:v>
                      </c:pt>
                      <c:pt idx="48">
                        <c:v>1</c:v>
                      </c:pt>
                      <c:pt idx="49">
                        <c:v>1</c:v>
                      </c:pt>
                      <c:pt idx="50">
                        <c:v>1</c:v>
                      </c:pt>
                      <c:pt idx="51">
                        <c:v>1</c:v>
                      </c:pt>
                      <c:pt idx="52">
                        <c:v>1</c:v>
                      </c:pt>
                      <c:pt idx="53">
                        <c:v>1</c:v>
                      </c:pt>
                      <c:pt idx="54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4F-7978-42A6-A4E4-38F3A20A98B5}"/>
                  </c:ext>
                </c:extLst>
              </c15:ser>
            </c15:filteredBarSeries>
          </c:ext>
        </c:extLst>
      </c:barChart>
      <c:catAx>
        <c:axId val="25700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500"/>
            </a:pPr>
            <a:endParaRPr lang="es-ES"/>
          </a:p>
        </c:txPr>
        <c:crossAx val="257001088"/>
        <c:crosses val="autoZero"/>
        <c:auto val="1"/>
        <c:lblAlgn val="ctr"/>
        <c:lblOffset val="100"/>
        <c:noMultiLvlLbl val="0"/>
      </c:catAx>
      <c:valAx>
        <c:axId val="257001088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57000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85933087477986"/>
          <c:y val="0.17933883019043051"/>
          <c:w val="0.83414066912522011"/>
          <c:h val="0.6536378434031698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8-46C9-A2D0-38706A42A934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53-4F23-AC4F-116C18B494BC}"/>
              </c:ext>
            </c:extLst>
          </c:dPt>
          <c:dLbls>
            <c:dLbl>
              <c:idx val="0"/>
              <c:layout>
                <c:manualLayout>
                  <c:x val="1.5497354204190289E-2"/>
                  <c:y val="0.2127456250134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8-46C9-A2D0-38706A42A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47071834406004E-2"/>
                  <c:y val="0.1658457535215935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80.5%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53-4F23-AC4F-116C18B49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SALUD!$G$47:$H$47</c:f>
              <c:numCache>
                <c:formatCode>0%</c:formatCode>
                <c:ptCount val="2"/>
                <c:pt idx="0">
                  <c:v>1</c:v>
                </c:pt>
                <c:pt idx="1">
                  <c:v>0.85690606398748148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788-46C9-A2D0-38706A42A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57003048"/>
        <c:axId val="259461328"/>
        <c:axId val="0"/>
      </c:bar3DChart>
      <c:catAx>
        <c:axId val="257003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9461328"/>
        <c:crosses val="autoZero"/>
        <c:auto val="1"/>
        <c:lblAlgn val="ctr"/>
        <c:lblOffset val="100"/>
        <c:noMultiLvlLbl val="0"/>
      </c:catAx>
      <c:valAx>
        <c:axId val="25946132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57003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994904552896225E-2"/>
          <c:y val="0.13226227745628183"/>
          <c:w val="0.8298690251476839"/>
          <c:h val="0.80009861919990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PLANEACION!$H$4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E3-4361-A30A-BDE8CD54FCC9}"/>
              </c:ext>
            </c:extLst>
          </c:dPt>
          <c:dPt>
            <c:idx val="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E3-4361-A30A-BDE8CD54FCC9}"/>
              </c:ext>
            </c:extLst>
          </c:dPt>
          <c:dPt>
            <c:idx val="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E3-4361-A30A-BDE8CD54FCC9}"/>
              </c:ext>
            </c:extLst>
          </c:dPt>
          <c:dPt>
            <c:idx val="4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E3-4361-A30A-BDE8CD54FCC9}"/>
              </c:ext>
            </c:extLst>
          </c:dPt>
          <c:dPt>
            <c:idx val="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E3-4361-A30A-BDE8CD54FCC9}"/>
              </c:ext>
            </c:extLst>
          </c:dPt>
          <c:dPt>
            <c:idx val="6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EE3-4361-A30A-BDE8CD54FCC9}"/>
              </c:ext>
            </c:extLst>
          </c:dPt>
          <c:dPt>
            <c:idx val="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EE3-4361-A30A-BDE8CD54FCC9}"/>
              </c:ext>
            </c:extLst>
          </c:dPt>
          <c:dPt>
            <c:idx val="8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EE3-4361-A30A-BDE8CD54FCC9}"/>
              </c:ext>
            </c:extLst>
          </c:dPt>
          <c:dPt>
            <c:idx val="9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EE3-4361-A30A-BDE8CD54FCC9}"/>
              </c:ext>
            </c:extLst>
          </c:dPt>
          <c:dPt>
            <c:idx val="1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EE3-4361-A30A-BDE8CD54FCC9}"/>
              </c:ext>
            </c:extLst>
          </c:dPt>
          <c:dPt>
            <c:idx val="1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EE3-4361-A30A-BDE8CD54FCC9}"/>
              </c:ext>
            </c:extLst>
          </c:dPt>
          <c:dPt>
            <c:idx val="1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EE3-4361-A30A-BDE8CD54FCC9}"/>
              </c:ext>
            </c:extLst>
          </c:dPt>
          <c:dPt>
            <c:idx val="1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EE3-4361-A30A-BDE8CD54FCC9}"/>
              </c:ext>
            </c:extLst>
          </c:dPt>
          <c:dPt>
            <c:idx val="14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EE3-4361-A30A-BDE8CD54FCC9}"/>
              </c:ext>
            </c:extLst>
          </c:dPt>
          <c:dPt>
            <c:idx val="15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EE3-4361-A30A-BDE8CD54FCC9}"/>
              </c:ext>
            </c:extLst>
          </c:dPt>
          <c:dPt>
            <c:idx val="16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6EE3-4361-A30A-BDE8CD54FCC9}"/>
              </c:ext>
            </c:extLst>
          </c:dPt>
          <c:dPt>
            <c:idx val="17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6EE3-4361-A30A-BDE8CD54FCC9}"/>
              </c:ext>
            </c:extLst>
          </c:dPt>
          <c:dPt>
            <c:idx val="18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6EE3-4361-A30A-BDE8CD54FCC9}"/>
              </c:ext>
            </c:extLst>
          </c:dPt>
          <c:dPt>
            <c:idx val="19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6EE3-4361-A30A-BDE8CD54FCC9}"/>
              </c:ext>
            </c:extLst>
          </c:dPt>
          <c:dPt>
            <c:idx val="2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6EE3-4361-A30A-BDE8CD54FCC9}"/>
              </c:ext>
            </c:extLst>
          </c:dPt>
          <c:dPt>
            <c:idx val="2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6EE3-4361-A30A-BDE8CD54FCC9}"/>
              </c:ext>
            </c:extLst>
          </c:dPt>
          <c:dPt>
            <c:idx val="2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6EE3-4361-A30A-BDE8CD54FCC9}"/>
              </c:ext>
            </c:extLst>
          </c:dPt>
          <c:dLbls>
            <c:dLbl>
              <c:idx val="1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23-6EE3-4361-A30A-BDE8CD54FCC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PLANEACION!$B$5:$B$20</c:f>
              <c:numCache>
                <c:formatCode>General</c:formatCode>
                <c:ptCount val="16"/>
                <c:pt idx="0">
                  <c:v>625</c:v>
                </c:pt>
                <c:pt idx="1">
                  <c:v>484</c:v>
                </c:pt>
                <c:pt idx="2">
                  <c:v>618</c:v>
                </c:pt>
                <c:pt idx="3">
                  <c:v>501</c:v>
                </c:pt>
                <c:pt idx="4">
                  <c:v>163</c:v>
                </c:pt>
                <c:pt idx="5">
                  <c:v>165</c:v>
                </c:pt>
                <c:pt idx="6">
                  <c:v>498</c:v>
                </c:pt>
                <c:pt idx="7">
                  <c:v>167</c:v>
                </c:pt>
                <c:pt idx="8">
                  <c:v>626</c:v>
                </c:pt>
                <c:pt idx="9">
                  <c:v>627</c:v>
                </c:pt>
                <c:pt idx="10">
                  <c:v>566</c:v>
                </c:pt>
                <c:pt idx="11">
                  <c:v>483</c:v>
                </c:pt>
                <c:pt idx="12">
                  <c:v>624</c:v>
                </c:pt>
                <c:pt idx="13">
                  <c:v>619</c:v>
                </c:pt>
                <c:pt idx="14">
                  <c:v>567</c:v>
                </c:pt>
                <c:pt idx="15">
                  <c:v>497</c:v>
                </c:pt>
              </c:numCache>
            </c:numRef>
          </c:cat>
          <c:val>
            <c:numRef>
              <c:f>PLANEACION!$H$5:$H$20</c:f>
              <c:numCache>
                <c:formatCode>0.0%</c:formatCode>
                <c:ptCount val="16"/>
                <c:pt idx="0">
                  <c:v>0</c:v>
                </c:pt>
                <c:pt idx="1">
                  <c:v>0.11111111111111112</c:v>
                </c:pt>
                <c:pt idx="2">
                  <c:v>0.33333333333333331</c:v>
                </c:pt>
                <c:pt idx="3">
                  <c:v>0.51724137931034486</c:v>
                </c:pt>
                <c:pt idx="4">
                  <c:v>0.72599185275809686</c:v>
                </c:pt>
                <c:pt idx="5">
                  <c:v>0.90243902439024393</c:v>
                </c:pt>
                <c:pt idx="6">
                  <c:v>0.92452830188679258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6EE3-4361-A30A-BDE8CD54F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9463288"/>
        <c:axId val="25946368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PLANEACION!$G$4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PLANEACION!$B$5:$B$20</c15:sqref>
                        </c15:formulaRef>
                      </c:ext>
                    </c:extLst>
                    <c:numCache>
                      <c:formatCode>General</c:formatCode>
                      <c:ptCount val="16"/>
                      <c:pt idx="0">
                        <c:v>625</c:v>
                      </c:pt>
                      <c:pt idx="1">
                        <c:v>484</c:v>
                      </c:pt>
                      <c:pt idx="2">
                        <c:v>618</c:v>
                      </c:pt>
                      <c:pt idx="3">
                        <c:v>501</c:v>
                      </c:pt>
                      <c:pt idx="4">
                        <c:v>163</c:v>
                      </c:pt>
                      <c:pt idx="5">
                        <c:v>165</c:v>
                      </c:pt>
                      <c:pt idx="6">
                        <c:v>498</c:v>
                      </c:pt>
                      <c:pt idx="7">
                        <c:v>167</c:v>
                      </c:pt>
                      <c:pt idx="8">
                        <c:v>626</c:v>
                      </c:pt>
                      <c:pt idx="9">
                        <c:v>627</c:v>
                      </c:pt>
                      <c:pt idx="10">
                        <c:v>566</c:v>
                      </c:pt>
                      <c:pt idx="11">
                        <c:v>483</c:v>
                      </c:pt>
                      <c:pt idx="12">
                        <c:v>624</c:v>
                      </c:pt>
                      <c:pt idx="13">
                        <c:v>619</c:v>
                      </c:pt>
                      <c:pt idx="14">
                        <c:v>567</c:v>
                      </c:pt>
                      <c:pt idx="15">
                        <c:v>497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PLANEACION!$G$5:$G$20</c15:sqref>
                        </c15:formulaRef>
                      </c:ext>
                    </c:extLst>
                    <c:numCache>
                      <c:formatCode>0%</c:formatCode>
                      <c:ptCount val="1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C-CB2D-4A1A-A318-DA9788F7967F}"/>
                  </c:ext>
                </c:extLst>
              </c15:ser>
            </c15:filteredBarSeries>
          </c:ext>
        </c:extLst>
      </c:barChart>
      <c:catAx>
        <c:axId val="25946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59463680"/>
        <c:crosses val="autoZero"/>
        <c:auto val="1"/>
        <c:lblAlgn val="ctr"/>
        <c:lblOffset val="100"/>
        <c:noMultiLvlLbl val="0"/>
      </c:catAx>
      <c:valAx>
        <c:axId val="259463680"/>
        <c:scaling>
          <c:orientation val="minMax"/>
          <c:max val="1.03"/>
        </c:scaling>
        <c:delete val="1"/>
        <c:axPos val="b"/>
        <c:numFmt formatCode="0.0%" sourceLinked="1"/>
        <c:majorTickMark val="out"/>
        <c:minorTickMark val="none"/>
        <c:tickLblPos val="nextTo"/>
        <c:crossAx val="259463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85933087477986"/>
          <c:y val="0.17933883019043051"/>
          <c:w val="0.83414066912522011"/>
          <c:h val="0.6536378434031698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8-46C9-A2D0-38706A42A934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53-4F23-AC4F-116C18B494BC}"/>
              </c:ext>
            </c:extLst>
          </c:dPt>
          <c:dLbls>
            <c:dLbl>
              <c:idx val="0"/>
              <c:layout>
                <c:manualLayout>
                  <c:x val="1.5497354204190289E-2"/>
                  <c:y val="0.2127456250134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8-46C9-A2D0-38706A42A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47071834406004E-2"/>
                  <c:y val="0.1658457535215935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53-4F23-AC4F-116C18B49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SALUD!$G$47:$H$47</c:f>
              <c:numCache>
                <c:formatCode>0%</c:formatCode>
                <c:ptCount val="2"/>
                <c:pt idx="0">
                  <c:v>1</c:v>
                </c:pt>
                <c:pt idx="1">
                  <c:v>0.85690606398748148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788-46C9-A2D0-38706A42A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59464464"/>
        <c:axId val="259464856"/>
        <c:axId val="0"/>
      </c:bar3DChart>
      <c:catAx>
        <c:axId val="25946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9464856"/>
        <c:crosses val="autoZero"/>
        <c:auto val="1"/>
        <c:lblAlgn val="ctr"/>
        <c:lblOffset val="100"/>
        <c:noMultiLvlLbl val="0"/>
      </c:catAx>
      <c:valAx>
        <c:axId val="25946485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59464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12-4DEE-8156-EAE45681EE0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E12-4DEE-8156-EAE45681EE0B}"/>
              </c:ext>
            </c:extLst>
          </c:dPt>
          <c:dLbls>
            <c:dLbl>
              <c:idx val="0"/>
              <c:layout>
                <c:manualLayout>
                  <c:x val="3.7473733326211983E-2"/>
                  <c:y val="0.29723639690626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12-4DEE-8156-EAE45681E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98281152774729E-2"/>
                  <c:y val="0.2875607882682242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E12-4DEE-8156-EAE45681EE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AGRICULTURA!$G$4:$H$4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(AGRICULTURA!$G$29,AGRICULTURA!$H$29)</c:f>
              <c:numCache>
                <c:formatCode>0%</c:formatCode>
                <c:ptCount val="2"/>
                <c:pt idx="0">
                  <c:v>1</c:v>
                </c:pt>
                <c:pt idx="1">
                  <c:v>0.93682818908165777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3E12-4DEE-8156-EAE45681E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440944"/>
        <c:axId val="262441336"/>
        <c:axId val="0"/>
      </c:bar3DChart>
      <c:catAx>
        <c:axId val="262440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441336"/>
        <c:crosses val="autoZero"/>
        <c:auto val="1"/>
        <c:lblAlgn val="ctr"/>
        <c:lblOffset val="100"/>
        <c:noMultiLvlLbl val="0"/>
      </c:catAx>
      <c:valAx>
        <c:axId val="262441336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2440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1895026279486E-2"/>
          <c:y val="0.10614455072310593"/>
          <c:w val="0.76186326420180139"/>
          <c:h val="0.84995519855320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AGRICULTURA!$H$4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A86-4196-A55C-8E965E7067A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A86-4196-A55C-8E965E7067A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A86-4196-A55C-8E965E7067A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A86-4196-A55C-8E965E7067A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A86-4196-A55C-8E965E7067A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A86-4196-A55C-8E965E7067A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A86-4196-A55C-8E965E7067A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A86-4196-A55C-8E965E7067A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A86-4196-A55C-8E965E7067A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A86-4196-A55C-8E965E7067A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A86-4196-A55C-8E965E7067A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A86-4196-A55C-8E965E7067A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A86-4196-A55C-8E965E7067A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3A86-4196-A55C-8E965E7067A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3A86-4196-A55C-8E965E7067AD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3A86-4196-A55C-8E965E7067A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3A86-4196-A55C-8E965E7067AD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3A86-4196-A55C-8E965E7067AD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3A86-4196-A55C-8E965E7067AD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3A86-4196-A55C-8E965E7067AD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3A86-4196-A55C-8E965E7067AD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3A86-4196-A55C-8E965E7067AD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3A86-4196-A55C-8E965E7067AD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3A86-4196-A55C-8E965E7067AD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3A86-4196-A55C-8E965E7067AD}"/>
              </c:ext>
            </c:extLst>
          </c:dPt>
          <c:dLbls>
            <c:dLbl>
              <c:idx val="10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0B-3A86-4196-A55C-8E965E7067A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AGRICULTURA!$B$5:$B$18</c:f>
              <c:numCache>
                <c:formatCode>General</c:formatCode>
                <c:ptCount val="14"/>
                <c:pt idx="0">
                  <c:v>396</c:v>
                </c:pt>
                <c:pt idx="1">
                  <c:v>411</c:v>
                </c:pt>
                <c:pt idx="2">
                  <c:v>398</c:v>
                </c:pt>
                <c:pt idx="3">
                  <c:v>406</c:v>
                </c:pt>
                <c:pt idx="4">
                  <c:v>394</c:v>
                </c:pt>
                <c:pt idx="5">
                  <c:v>407</c:v>
                </c:pt>
                <c:pt idx="6">
                  <c:v>401</c:v>
                </c:pt>
                <c:pt idx="7">
                  <c:v>395</c:v>
                </c:pt>
                <c:pt idx="8">
                  <c:v>403</c:v>
                </c:pt>
                <c:pt idx="9">
                  <c:v>402</c:v>
                </c:pt>
                <c:pt idx="10">
                  <c:v>412</c:v>
                </c:pt>
                <c:pt idx="11">
                  <c:v>404</c:v>
                </c:pt>
                <c:pt idx="12">
                  <c:v>393</c:v>
                </c:pt>
                <c:pt idx="13">
                  <c:v>400</c:v>
                </c:pt>
              </c:numCache>
            </c:numRef>
          </c:cat>
          <c:val>
            <c:numRef>
              <c:f>AGRICULTURA!$H$5:$H$18</c:f>
              <c:numCache>
                <c:formatCode>0%</c:formatCode>
                <c:ptCount val="14"/>
                <c:pt idx="0">
                  <c:v>0</c:v>
                </c:pt>
                <c:pt idx="1">
                  <c:v>0.99999999999999989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A86-4196-A55C-8E965E706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2442120"/>
        <c:axId val="26244251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AGRICULTURA!$G$4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ysClr val="window" lastClr="FFFFFF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AGRICULTURA!$B$5:$B$18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396</c:v>
                      </c:pt>
                      <c:pt idx="1">
                        <c:v>411</c:v>
                      </c:pt>
                      <c:pt idx="2">
                        <c:v>398</c:v>
                      </c:pt>
                      <c:pt idx="3">
                        <c:v>406</c:v>
                      </c:pt>
                      <c:pt idx="4">
                        <c:v>394</c:v>
                      </c:pt>
                      <c:pt idx="5">
                        <c:v>407</c:v>
                      </c:pt>
                      <c:pt idx="6">
                        <c:v>401</c:v>
                      </c:pt>
                      <c:pt idx="7">
                        <c:v>395</c:v>
                      </c:pt>
                      <c:pt idx="8">
                        <c:v>403</c:v>
                      </c:pt>
                      <c:pt idx="9">
                        <c:v>402</c:v>
                      </c:pt>
                      <c:pt idx="10">
                        <c:v>412</c:v>
                      </c:pt>
                      <c:pt idx="11">
                        <c:v>404</c:v>
                      </c:pt>
                      <c:pt idx="12">
                        <c:v>393</c:v>
                      </c:pt>
                      <c:pt idx="13">
                        <c:v>400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AGRICULTURA!$G$5:$G$18</c15:sqref>
                        </c15:formulaRef>
                      </c:ext>
                    </c:extLst>
                    <c:numCache>
                      <c:formatCode>0%</c:formatCode>
                      <c:ptCount val="14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9-9B21-4FDA-A7CA-F549481BEEBE}"/>
                  </c:ext>
                </c:extLst>
              </c15:ser>
            </c15:filteredBarSeries>
          </c:ext>
        </c:extLst>
      </c:barChart>
      <c:catAx>
        <c:axId val="262442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2442512"/>
        <c:crosses val="autoZero"/>
        <c:auto val="1"/>
        <c:lblAlgn val="ctr"/>
        <c:lblOffset val="100"/>
        <c:noMultiLvlLbl val="0"/>
      </c:catAx>
      <c:valAx>
        <c:axId val="26244251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2442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22205225836279"/>
          <c:y val="0.101769739720035"/>
          <c:w val="0.84280920860819819"/>
          <c:h val="0.6936037292213473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66-47E3-8E6B-4D490006665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B66-47E3-8E6B-4D4900066659}"/>
              </c:ext>
            </c:extLst>
          </c:dPt>
          <c:dLbls>
            <c:dLbl>
              <c:idx val="0"/>
              <c:layout>
                <c:manualLayout>
                  <c:x val="1.2623159144766886E-2"/>
                  <c:y val="0.224873620506915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66-47E3-8E6B-4D49000666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037530790893299E-2"/>
                  <c:y val="0.2556225277312323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B66-47E3-8E6B-4D490006665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AMBIENTE!$G$4:$H$4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(AMBIENTE!$G$34,AMBIENTE!$H$34)</c:f>
              <c:numCache>
                <c:formatCode>0%</c:formatCode>
                <c:ptCount val="2"/>
                <c:pt idx="0">
                  <c:v>1</c:v>
                </c:pt>
                <c:pt idx="1">
                  <c:v>0.93202262373158795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EB66-47E3-8E6B-4D4900066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443296"/>
        <c:axId val="262443688"/>
        <c:axId val="0"/>
      </c:bar3DChart>
      <c:catAx>
        <c:axId val="262443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443688"/>
        <c:crosses val="autoZero"/>
        <c:auto val="1"/>
        <c:lblAlgn val="ctr"/>
        <c:lblOffset val="100"/>
        <c:noMultiLvlLbl val="0"/>
      </c:catAx>
      <c:valAx>
        <c:axId val="26244368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2443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81895026279486E-2"/>
          <c:y val="4.5255025640200966E-2"/>
          <c:w val="0.87919937749687671"/>
          <c:h val="0.909195944865763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AMBIENTE!$H$4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28-46C6-8CB4-B86E16C915D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028-46C6-8CB4-B86E16C915D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028-46C6-8CB4-B86E16C915D4}"/>
              </c:ext>
            </c:extLst>
          </c:dPt>
          <c:dPt>
            <c:idx val="3"/>
            <c:invertIfNegative val="0"/>
            <c:bubble3D val="0"/>
            <c:spPr>
              <a:solidFill>
                <a:srgbClr val="0066FF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28-46C6-8CB4-B86E16C915D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1028-46C6-8CB4-B86E16C915D4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028-46C6-8CB4-B86E16C915D4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1028-46C6-8CB4-B86E16C915D4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028-46C6-8CB4-B86E16C915D4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1028-46C6-8CB4-B86E16C915D4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028-46C6-8CB4-B86E16C915D4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1028-46C6-8CB4-B86E16C915D4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028-46C6-8CB4-B86E16C915D4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1028-46C6-8CB4-B86E16C915D4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028-46C6-8CB4-B86E16C915D4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1028-46C6-8CB4-B86E16C915D4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028-46C6-8CB4-B86E16C915D4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028-46C6-8CB4-B86E16C915D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AMBIENTE!$B$5:$B$27</c:f>
              <c:numCache>
                <c:formatCode>General</c:formatCode>
                <c:ptCount val="23"/>
                <c:pt idx="0">
                  <c:v>470</c:v>
                </c:pt>
                <c:pt idx="1">
                  <c:v>429</c:v>
                </c:pt>
                <c:pt idx="2">
                  <c:v>430</c:v>
                </c:pt>
                <c:pt idx="3">
                  <c:v>441</c:v>
                </c:pt>
                <c:pt idx="4">
                  <c:v>182</c:v>
                </c:pt>
                <c:pt idx="5">
                  <c:v>179</c:v>
                </c:pt>
                <c:pt idx="6">
                  <c:v>181</c:v>
                </c:pt>
                <c:pt idx="7">
                  <c:v>183</c:v>
                </c:pt>
                <c:pt idx="8">
                  <c:v>180</c:v>
                </c:pt>
                <c:pt idx="9">
                  <c:v>184</c:v>
                </c:pt>
                <c:pt idx="10">
                  <c:v>461</c:v>
                </c:pt>
                <c:pt idx="11">
                  <c:v>378</c:v>
                </c:pt>
                <c:pt idx="12">
                  <c:v>193</c:v>
                </c:pt>
                <c:pt idx="13">
                  <c:v>194</c:v>
                </c:pt>
                <c:pt idx="14">
                  <c:v>197</c:v>
                </c:pt>
                <c:pt idx="15">
                  <c:v>198</c:v>
                </c:pt>
                <c:pt idx="16">
                  <c:v>431</c:v>
                </c:pt>
                <c:pt idx="17">
                  <c:v>468</c:v>
                </c:pt>
                <c:pt idx="18">
                  <c:v>462</c:v>
                </c:pt>
                <c:pt idx="19">
                  <c:v>463</c:v>
                </c:pt>
                <c:pt idx="20">
                  <c:v>469</c:v>
                </c:pt>
                <c:pt idx="21">
                  <c:v>195</c:v>
                </c:pt>
                <c:pt idx="22">
                  <c:v>391</c:v>
                </c:pt>
              </c:numCache>
            </c:numRef>
          </c:cat>
          <c:val>
            <c:numRef>
              <c:f>AMBIENTE!$H$5:$H$27</c:f>
              <c:numCache>
                <c:formatCode>0%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0.15900000000000003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1028-46C6-8CB4-B86E16C915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262178400"/>
        <c:axId val="26217879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AMBIENTE!$G$4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AMBIENTE!$B$5:$B$27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470</c:v>
                      </c:pt>
                      <c:pt idx="1">
                        <c:v>429</c:v>
                      </c:pt>
                      <c:pt idx="2">
                        <c:v>430</c:v>
                      </c:pt>
                      <c:pt idx="3">
                        <c:v>441</c:v>
                      </c:pt>
                      <c:pt idx="4">
                        <c:v>182</c:v>
                      </c:pt>
                      <c:pt idx="5">
                        <c:v>179</c:v>
                      </c:pt>
                      <c:pt idx="6">
                        <c:v>181</c:v>
                      </c:pt>
                      <c:pt idx="7">
                        <c:v>183</c:v>
                      </c:pt>
                      <c:pt idx="8">
                        <c:v>180</c:v>
                      </c:pt>
                      <c:pt idx="9">
                        <c:v>184</c:v>
                      </c:pt>
                      <c:pt idx="10">
                        <c:v>461</c:v>
                      </c:pt>
                      <c:pt idx="11">
                        <c:v>378</c:v>
                      </c:pt>
                      <c:pt idx="12">
                        <c:v>193</c:v>
                      </c:pt>
                      <c:pt idx="13">
                        <c:v>194</c:v>
                      </c:pt>
                      <c:pt idx="14">
                        <c:v>197</c:v>
                      </c:pt>
                      <c:pt idx="15">
                        <c:v>198</c:v>
                      </c:pt>
                      <c:pt idx="16">
                        <c:v>431</c:v>
                      </c:pt>
                      <c:pt idx="17">
                        <c:v>468</c:v>
                      </c:pt>
                      <c:pt idx="18">
                        <c:v>462</c:v>
                      </c:pt>
                      <c:pt idx="19">
                        <c:v>463</c:v>
                      </c:pt>
                      <c:pt idx="20">
                        <c:v>469</c:v>
                      </c:pt>
                      <c:pt idx="21">
                        <c:v>195</c:v>
                      </c:pt>
                      <c:pt idx="22">
                        <c:v>391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AMBIENTE!$G$5:$G$27</c15:sqref>
                        </c15:formulaRef>
                      </c:ext>
                    </c:extLst>
                    <c:numCache>
                      <c:formatCode>0%</c:formatCode>
                      <c:ptCount val="2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6-1028-46C6-8CB4-B86E16C915D4}"/>
                  </c:ext>
                </c:extLst>
              </c15:ser>
            </c15:filteredBarSeries>
          </c:ext>
        </c:extLst>
      </c:barChart>
      <c:catAx>
        <c:axId val="26217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2178792"/>
        <c:crosses val="autoZero"/>
        <c:auto val="1"/>
        <c:lblAlgn val="ctr"/>
        <c:lblOffset val="100"/>
        <c:noMultiLvlLbl val="0"/>
      </c:catAx>
      <c:valAx>
        <c:axId val="26217879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2178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27000" h="127000" prst="angle"/>
              <a:bevelB w="127000" h="127000"/>
            </a:sp3d>
          </c:spPr>
          <c:dPt>
            <c:idx val="0"/>
            <c:bubble3D val="0"/>
            <c:explosion val="7"/>
            <c:spPr>
              <a:solidFill>
                <a:srgbClr val="00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c:spPr>
          </c:dPt>
          <c:dPt>
            <c:idx val="1"/>
            <c:bubble3D val="0"/>
            <c:explosion val="9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c:spPr>
          </c:dPt>
          <c:dPt>
            <c:idx val="2"/>
            <c:bubble3D val="0"/>
            <c:explosion val="7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c:spPr>
          </c:dPt>
          <c:dPt>
            <c:idx val="3"/>
            <c:bubble3D val="0"/>
            <c:explosion val="11"/>
            <c:spPr>
              <a:solidFill>
                <a:srgbClr val="FFCC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angle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3333333333333333"/>
                  <c:y val="-7.1641791044776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875706214689262E-2"/>
                  <c:y val="-0.163184079601990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915254237288138E-2"/>
                  <c:y val="6.7661691542288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118644067796651E-2"/>
                  <c:y val="9.55223880597015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'EJES Y PLAN '!$H$6:$H$9</c:f>
              <c:strCache>
                <c:ptCount val="4"/>
                <c:pt idx="0">
                  <c:v>1. CUNDINAMARCA 2036</c:v>
                </c:pt>
                <c:pt idx="1">
                  <c:v>2. TEJIDO SOCIAL</c:v>
                </c:pt>
                <c:pt idx="2">
                  <c:v>3. COMPETITIVIDAD SOSTENIBLE</c:v>
                </c:pt>
                <c:pt idx="3">
                  <c:v>4. INTEGRACIÓN Y GOBERNANZA</c:v>
                </c:pt>
              </c:strCache>
            </c:strRef>
          </c:cat>
          <c:val>
            <c:numRef>
              <c:f>'EJES Y PLAN '!$I$6:$I$9</c:f>
              <c:numCache>
                <c:formatCode>0%</c:formatCode>
                <c:ptCount val="4"/>
                <c:pt idx="0" formatCode="0.0%">
                  <c:v>0.39720000000000005</c:v>
                </c:pt>
                <c:pt idx="1">
                  <c:v>0.24840000000000004</c:v>
                </c:pt>
                <c:pt idx="2">
                  <c:v>0.23360000000000025</c:v>
                </c:pt>
                <c:pt idx="3">
                  <c:v>0.12080000000000016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68130426004443E-2"/>
          <c:y val="5.0254741332770532E-2"/>
          <c:w val="0.76724828735075468"/>
          <c:h val="0.9169273732229096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COMPETITIVIDAD!$H$4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02-4B12-84A9-98831B479DC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B02-4B12-84A9-98831B479DC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B02-4B12-84A9-98831B479DC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B02-4B12-84A9-98831B479DC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B02-4B12-84A9-98831B479DC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B02-4B12-84A9-98831B479DC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B02-4B12-84A9-98831B479DC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B02-4B12-84A9-98831B479DC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B02-4B12-84A9-98831B479DC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B02-4B12-84A9-98831B479DC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B02-4B12-84A9-98831B479DC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B02-4B12-84A9-98831B479DC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B02-4B12-84A9-98831B479DC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B02-4B12-84A9-98831B479DC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B02-4B12-84A9-98831B479DCD}"/>
              </c:ext>
            </c:extLst>
          </c:dPt>
          <c:dLbls>
            <c:dLbl>
              <c:idx val="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11-1B02-4B12-84A9-98831B479D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COMPETITIVIDAD!$B$5:$B$13</c:f>
              <c:numCache>
                <c:formatCode>General</c:formatCode>
                <c:ptCount val="9"/>
                <c:pt idx="0">
                  <c:v>414</c:v>
                </c:pt>
                <c:pt idx="1">
                  <c:v>375</c:v>
                </c:pt>
                <c:pt idx="2">
                  <c:v>316</c:v>
                </c:pt>
                <c:pt idx="3">
                  <c:v>385</c:v>
                </c:pt>
                <c:pt idx="4">
                  <c:v>372</c:v>
                </c:pt>
                <c:pt idx="5">
                  <c:v>373</c:v>
                </c:pt>
                <c:pt idx="6">
                  <c:v>415</c:v>
                </c:pt>
                <c:pt idx="7">
                  <c:v>413</c:v>
                </c:pt>
                <c:pt idx="8">
                  <c:v>371</c:v>
                </c:pt>
              </c:numCache>
            </c:numRef>
          </c:cat>
          <c:val>
            <c:numRef>
              <c:f>COMPETITIVIDAD!$H$5:$H$13</c:f>
              <c:numCache>
                <c:formatCode>0%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1B02-4B12-84A9-98831B479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2179576"/>
        <c:axId val="26217996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COMPETITIVIDAD!$G$4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COMPETITIVIDAD!$B$5:$B$13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414</c:v>
                      </c:pt>
                      <c:pt idx="1">
                        <c:v>375</c:v>
                      </c:pt>
                      <c:pt idx="2">
                        <c:v>316</c:v>
                      </c:pt>
                      <c:pt idx="3">
                        <c:v>385</c:v>
                      </c:pt>
                      <c:pt idx="4">
                        <c:v>372</c:v>
                      </c:pt>
                      <c:pt idx="5">
                        <c:v>373</c:v>
                      </c:pt>
                      <c:pt idx="6">
                        <c:v>415</c:v>
                      </c:pt>
                      <c:pt idx="7">
                        <c:v>413</c:v>
                      </c:pt>
                      <c:pt idx="8">
                        <c:v>371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COMPETITIVIDAD!$G$5:$G$13</c15:sqref>
                        </c15:formulaRef>
                      </c:ext>
                    </c:extLst>
                    <c:numCache>
                      <c:formatCode>0%</c:formatCode>
                      <c:ptCount val="9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F-1B02-4B12-84A9-98831B479DCD}"/>
                  </c:ext>
                </c:extLst>
              </c15:ser>
            </c15:filteredBarSeries>
          </c:ext>
        </c:extLst>
      </c:barChart>
      <c:catAx>
        <c:axId val="26217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2179968"/>
        <c:crosses val="autoZero"/>
        <c:auto val="1"/>
        <c:lblAlgn val="ctr"/>
        <c:lblOffset val="100"/>
        <c:noMultiLvlLbl val="0"/>
      </c:catAx>
      <c:valAx>
        <c:axId val="26217996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2179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180752"/>
        <c:axId val="262181144"/>
        <c:axId val="0"/>
      </c:bar3DChart>
      <c:catAx>
        <c:axId val="262180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181144"/>
        <c:crosses val="autoZero"/>
        <c:auto val="1"/>
        <c:lblAlgn val="ctr"/>
        <c:lblOffset val="100"/>
        <c:noMultiLvlLbl val="0"/>
      </c:catAx>
      <c:valAx>
        <c:axId val="26218114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2180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2259963983375E-2"/>
          <c:y val="4.4180445914825402E-2"/>
          <c:w val="0.81327990064860178"/>
          <c:h val="0.9363107804735587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TIC!$H$4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84-4041-AEA1-76DEC0FDA43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984-4041-AEA1-76DEC0FDA43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984-4041-AEA1-76DEC0FDA43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984-4041-AEA1-76DEC0FDA43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984-4041-AEA1-76DEC0FDA43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984-4041-AEA1-76DEC0FDA43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984-4041-AEA1-76DEC0FDA43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984-4041-AEA1-76DEC0FDA43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984-4041-AEA1-76DEC0FDA43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984-4041-AEA1-76DEC0FDA43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984-4041-AEA1-76DEC0FDA43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984-4041-AEA1-76DEC0FDA43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0984-4041-AEA1-76DEC0FDA43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0984-4041-AEA1-76DEC0FDA43D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0984-4041-AEA1-76DEC0FDA43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0984-4041-AEA1-76DEC0FDA43D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0984-4041-AEA1-76DEC0FDA43D}"/>
              </c:ext>
            </c:extLst>
          </c:dPt>
          <c:dLbls>
            <c:dLbl>
              <c:idx val="9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22-0984-4041-AEA1-76DEC0FDA43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TIC!$B$5:$B$24</c:f>
              <c:numCache>
                <c:formatCode>General</c:formatCode>
                <c:ptCount val="20"/>
                <c:pt idx="0">
                  <c:v>588</c:v>
                </c:pt>
                <c:pt idx="1">
                  <c:v>603</c:v>
                </c:pt>
                <c:pt idx="2">
                  <c:v>607</c:v>
                </c:pt>
                <c:pt idx="3">
                  <c:v>610</c:v>
                </c:pt>
                <c:pt idx="4">
                  <c:v>593</c:v>
                </c:pt>
                <c:pt idx="5">
                  <c:v>590</c:v>
                </c:pt>
                <c:pt idx="6">
                  <c:v>592</c:v>
                </c:pt>
                <c:pt idx="7">
                  <c:v>589</c:v>
                </c:pt>
                <c:pt idx="8">
                  <c:v>614</c:v>
                </c:pt>
                <c:pt idx="9">
                  <c:v>623</c:v>
                </c:pt>
                <c:pt idx="10">
                  <c:v>605</c:v>
                </c:pt>
                <c:pt idx="11">
                  <c:v>601</c:v>
                </c:pt>
                <c:pt idx="12">
                  <c:v>609</c:v>
                </c:pt>
                <c:pt idx="13">
                  <c:v>606</c:v>
                </c:pt>
                <c:pt idx="14">
                  <c:v>594</c:v>
                </c:pt>
                <c:pt idx="15">
                  <c:v>597</c:v>
                </c:pt>
                <c:pt idx="16">
                  <c:v>604</c:v>
                </c:pt>
                <c:pt idx="17">
                  <c:v>602</c:v>
                </c:pt>
                <c:pt idx="18">
                  <c:v>599</c:v>
                </c:pt>
                <c:pt idx="19">
                  <c:v>587</c:v>
                </c:pt>
              </c:numCache>
            </c:numRef>
          </c:cat>
          <c:val>
            <c:numRef>
              <c:f>TIC!$H$5:$H$24</c:f>
              <c:numCache>
                <c:formatCode>0%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1.0000000000000002</c:v>
                </c:pt>
                <c:pt idx="18">
                  <c:v>1.0000000000000002</c:v>
                </c:pt>
                <c:pt idx="19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0984-4041-AEA1-76DEC0FDA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2181928"/>
        <c:axId val="2628115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TIC!$G$4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TIC!$B$5:$B$24</c15:sqref>
                        </c15:formulaRef>
                      </c:ext>
                    </c:extLst>
                    <c:numCache>
                      <c:formatCode>General</c:formatCode>
                      <c:ptCount val="20"/>
                      <c:pt idx="0">
                        <c:v>588</c:v>
                      </c:pt>
                      <c:pt idx="1">
                        <c:v>603</c:v>
                      </c:pt>
                      <c:pt idx="2">
                        <c:v>607</c:v>
                      </c:pt>
                      <c:pt idx="3">
                        <c:v>610</c:v>
                      </c:pt>
                      <c:pt idx="4">
                        <c:v>593</c:v>
                      </c:pt>
                      <c:pt idx="5">
                        <c:v>590</c:v>
                      </c:pt>
                      <c:pt idx="6">
                        <c:v>592</c:v>
                      </c:pt>
                      <c:pt idx="7">
                        <c:v>589</c:v>
                      </c:pt>
                      <c:pt idx="8">
                        <c:v>614</c:v>
                      </c:pt>
                      <c:pt idx="9">
                        <c:v>623</c:v>
                      </c:pt>
                      <c:pt idx="10">
                        <c:v>605</c:v>
                      </c:pt>
                      <c:pt idx="11">
                        <c:v>601</c:v>
                      </c:pt>
                      <c:pt idx="12">
                        <c:v>609</c:v>
                      </c:pt>
                      <c:pt idx="13">
                        <c:v>606</c:v>
                      </c:pt>
                      <c:pt idx="14">
                        <c:v>594</c:v>
                      </c:pt>
                      <c:pt idx="15">
                        <c:v>597</c:v>
                      </c:pt>
                      <c:pt idx="16">
                        <c:v>604</c:v>
                      </c:pt>
                      <c:pt idx="17">
                        <c:v>602</c:v>
                      </c:pt>
                      <c:pt idx="18">
                        <c:v>599</c:v>
                      </c:pt>
                      <c:pt idx="19">
                        <c:v>587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TIC!$G$5:$G$24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2-ADF7-44CA-B243-6997B507C364}"/>
                  </c:ext>
                </c:extLst>
              </c15:ser>
            </c15:filteredBarSeries>
          </c:ext>
        </c:extLst>
      </c:barChart>
      <c:catAx>
        <c:axId val="26218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2811536"/>
        <c:crosses val="autoZero"/>
        <c:auto val="1"/>
        <c:lblAlgn val="ctr"/>
        <c:lblOffset val="100"/>
        <c:noMultiLvlLbl val="0"/>
      </c:catAx>
      <c:valAx>
        <c:axId val="26281153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2181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812320"/>
        <c:axId val="262812712"/>
        <c:axId val="0"/>
      </c:bar3DChart>
      <c:catAx>
        <c:axId val="262812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812712"/>
        <c:crosses val="autoZero"/>
        <c:auto val="1"/>
        <c:lblAlgn val="ctr"/>
        <c:lblOffset val="100"/>
        <c:noMultiLvlLbl val="0"/>
      </c:catAx>
      <c:valAx>
        <c:axId val="2628127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2812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57203552170354"/>
          <c:y val="0.14229996494737834"/>
          <c:w val="0.68076421206712245"/>
          <c:h val="0.7085887472534988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'CIENCIA Y TECNOLOGIA'!$H$4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929-4EB7-A3B5-3B13B9D6C99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929-4EB7-A3B5-3B13B9D6C99B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929-4EB7-A3B5-3B13B9D6C99B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929-4EB7-A3B5-3B13B9D6C99B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929-4EB7-A3B5-3B13B9D6C99B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929-4EB7-A3B5-3B13B9D6C99B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929-4EB7-A3B5-3B13B9D6C99B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929-4EB7-A3B5-3B13B9D6C99B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929-4EB7-A3B5-3B13B9D6C99B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929-4EB7-A3B5-3B13B9D6C99B}"/>
              </c:ext>
            </c:extLst>
          </c:dPt>
          <c:dLbls>
            <c:dLbl>
              <c:idx val="8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08-2929-4EB7-A3B5-3B13B9D6C99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'CIENCIA Y TECNOLOGIA'!$B$5:$B$10</c:f>
              <c:numCache>
                <c:formatCode>General</c:formatCode>
                <c:ptCount val="6"/>
                <c:pt idx="0">
                  <c:v>383</c:v>
                </c:pt>
                <c:pt idx="1">
                  <c:v>158</c:v>
                </c:pt>
                <c:pt idx="2">
                  <c:v>381</c:v>
                </c:pt>
                <c:pt idx="3">
                  <c:v>380</c:v>
                </c:pt>
                <c:pt idx="4">
                  <c:v>382</c:v>
                </c:pt>
                <c:pt idx="5">
                  <c:v>379</c:v>
                </c:pt>
              </c:numCache>
            </c:numRef>
          </c:cat>
          <c:val>
            <c:numRef>
              <c:f>'CIENCIA Y TECNOLOGIA'!$H$5:$H$10</c:f>
              <c:numCache>
                <c:formatCode>0%</c:formatCode>
                <c:ptCount val="6"/>
                <c:pt idx="0">
                  <c:v>0.99999999999999989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929-4EB7-A3B5-3B13B9D6C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2813496"/>
        <c:axId val="2628138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'CIENCIA Y TECNOLOGIA'!$G$4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'CIENCIA Y TECNOLOGIA'!$B$5:$B$10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383</c:v>
                      </c:pt>
                      <c:pt idx="1">
                        <c:v>158</c:v>
                      </c:pt>
                      <c:pt idx="2">
                        <c:v>381</c:v>
                      </c:pt>
                      <c:pt idx="3">
                        <c:v>380</c:v>
                      </c:pt>
                      <c:pt idx="4">
                        <c:v>382</c:v>
                      </c:pt>
                      <c:pt idx="5">
                        <c:v>379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'CIENCIA Y TECNOLOGIA'!$G$5:$G$10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B-2929-4EB7-A3B5-3B13B9D6C99B}"/>
                  </c:ext>
                </c:extLst>
              </c15:ser>
            </c15:filteredBarSeries>
          </c:ext>
        </c:extLst>
      </c:barChart>
      <c:catAx>
        <c:axId val="26281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crossAx val="262813888"/>
        <c:crosses val="autoZero"/>
        <c:auto val="1"/>
        <c:lblAlgn val="ctr"/>
        <c:lblOffset val="100"/>
        <c:noMultiLvlLbl val="0"/>
      </c:catAx>
      <c:valAx>
        <c:axId val="26281388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2813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814672"/>
        <c:axId val="262815064"/>
        <c:axId val="0"/>
      </c:bar3DChart>
      <c:catAx>
        <c:axId val="26281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2815064"/>
        <c:crosses val="autoZero"/>
        <c:auto val="1"/>
        <c:lblAlgn val="ctr"/>
        <c:lblOffset val="100"/>
        <c:noMultiLvlLbl val="0"/>
      </c:catAx>
      <c:valAx>
        <c:axId val="26281506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2814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299858306951337E-2"/>
          <c:y val="0.17321712762770303"/>
          <c:w val="0.81891023989700396"/>
          <c:h val="0.6810763437179027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MOVILIDAD!$H$4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76E-403B-9FC3-4484BD91261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76E-403B-9FC3-4484BD91261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76E-403B-9FC3-4484BD9126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76E-403B-9FC3-4484BD91261D}"/>
              </c:ext>
            </c:extLst>
          </c:dPt>
          <c:dPt>
            <c:idx val="4"/>
            <c:invertIfNegative val="0"/>
            <c:bubble3D val="0"/>
          </c:dPt>
          <c:dLbls>
            <c:dLbl>
              <c:idx val="2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02-A76E-403B-9FC3-4484BD9126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MOVILIDAD!$B$5:$B$11</c:f>
              <c:numCache>
                <c:formatCode>General</c:formatCode>
                <c:ptCount val="7"/>
                <c:pt idx="0">
                  <c:v>615</c:v>
                </c:pt>
                <c:pt idx="1">
                  <c:v>368</c:v>
                </c:pt>
                <c:pt idx="2">
                  <c:v>366</c:v>
                </c:pt>
                <c:pt idx="3">
                  <c:v>365</c:v>
                </c:pt>
                <c:pt idx="4">
                  <c:v>367</c:v>
                </c:pt>
                <c:pt idx="5">
                  <c:v>369</c:v>
                </c:pt>
                <c:pt idx="6">
                  <c:v>370</c:v>
                </c:pt>
              </c:numCache>
            </c:numRef>
          </c:cat>
          <c:val>
            <c:numRef>
              <c:f>MOVILIDAD!$H$5:$H$11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0.69565217391304357</c:v>
                </c:pt>
                <c:pt idx="3">
                  <c:v>0.79999999999999993</c:v>
                </c:pt>
                <c:pt idx="4">
                  <c:v>0.8</c:v>
                </c:pt>
                <c:pt idx="5">
                  <c:v>0.99999999999999989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76E-403B-9FC3-4484BD912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3056280"/>
        <c:axId val="2630566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MOVILIDAD!$G$4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MOVILIDAD!$B$5:$B$11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615</c:v>
                      </c:pt>
                      <c:pt idx="1">
                        <c:v>368</c:v>
                      </c:pt>
                      <c:pt idx="2">
                        <c:v>366</c:v>
                      </c:pt>
                      <c:pt idx="3">
                        <c:v>365</c:v>
                      </c:pt>
                      <c:pt idx="4">
                        <c:v>367</c:v>
                      </c:pt>
                      <c:pt idx="5">
                        <c:v>369</c:v>
                      </c:pt>
                      <c:pt idx="6">
                        <c:v>370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MOVILIDAD!$I$5:$I$11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A76E-403B-9FC3-4484BD91261D}"/>
                  </c:ext>
                </c:extLst>
              </c15:ser>
            </c15:filteredBarSeries>
          </c:ext>
        </c:extLst>
      </c:barChart>
      <c:catAx>
        <c:axId val="26305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3056672"/>
        <c:crosses val="autoZero"/>
        <c:auto val="1"/>
        <c:lblAlgn val="ctr"/>
        <c:lblOffset val="100"/>
        <c:noMultiLvlLbl val="0"/>
      </c:catAx>
      <c:valAx>
        <c:axId val="26305667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3056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E4-4308-B948-C37FAC9D5F2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2E4-4308-B948-C37FAC9D5F25}"/>
              </c:ext>
            </c:extLst>
          </c:dPt>
          <c:dLbls>
            <c:dLbl>
              <c:idx val="0"/>
              <c:layout>
                <c:manualLayout>
                  <c:x val="2.3595744060343152E-2"/>
                  <c:y val="0.202422560291452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2E4-4308-B948-C37FAC9D5F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193293178197937E-2"/>
                  <c:y val="0.21833114532181941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2E4-4308-B948-C37FAC9D5F2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MOVILIDAD!$G$4:$H$4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(MOVILIDAD!$G$14,MOVILIDAD!$H$14)</c:f>
              <c:numCache>
                <c:formatCode>0.0%</c:formatCode>
                <c:ptCount val="2"/>
                <c:pt idx="0">
                  <c:v>1</c:v>
                </c:pt>
                <c:pt idx="1">
                  <c:v>0.77583042377412414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B2E4-4308-B948-C37FAC9D5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057456"/>
        <c:axId val="263057848"/>
        <c:axId val="0"/>
      </c:bar3DChart>
      <c:catAx>
        <c:axId val="26305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3057848"/>
        <c:crosses val="autoZero"/>
        <c:auto val="1"/>
        <c:lblAlgn val="ctr"/>
        <c:lblOffset val="100"/>
        <c:noMultiLvlLbl val="0"/>
      </c:catAx>
      <c:valAx>
        <c:axId val="263057848"/>
        <c:scaling>
          <c:orientation val="minMax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263057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83993606995564"/>
          <c:y val="0.14511281534493653"/>
          <c:w val="0.71439643057252289"/>
          <c:h val="0.7690290991283356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GENERAL!$H$4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4DC-43E8-B65B-18E5791C3C0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4DC-43E8-B65B-18E5791C3C05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E4DC-43E8-B65B-18E5791C3C05}"/>
              </c:ext>
            </c:extLst>
          </c:dPt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GENERAL!$B$5:$B$8</c:f>
              <c:numCache>
                <c:formatCode>General</c:formatCode>
                <c:ptCount val="4"/>
                <c:pt idx="0">
                  <c:v>560</c:v>
                </c:pt>
                <c:pt idx="1">
                  <c:v>558</c:v>
                </c:pt>
                <c:pt idx="2">
                  <c:v>577</c:v>
                </c:pt>
                <c:pt idx="3">
                  <c:v>576</c:v>
                </c:pt>
              </c:numCache>
            </c:numRef>
          </c:cat>
          <c:val>
            <c:numRef>
              <c:f>GENERAL!$H$5:$H$8</c:f>
              <c:numCache>
                <c:formatCode>0%</c:formatCode>
                <c:ptCount val="4"/>
                <c:pt idx="0">
                  <c:v>0.99999999999999989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DC-43E8-B65B-18E5791C3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3058632"/>
        <c:axId val="2630590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GENERAL!$G$4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GENERAL!$B$5:$B$8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560</c:v>
                      </c:pt>
                      <c:pt idx="1">
                        <c:v>558</c:v>
                      </c:pt>
                      <c:pt idx="2">
                        <c:v>577</c:v>
                      </c:pt>
                      <c:pt idx="3">
                        <c:v>576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GENERAL!$G$5:$G$8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E4DC-43E8-B65B-18E5791C3C05}"/>
                  </c:ext>
                </c:extLst>
              </c15:ser>
            </c15:filteredBarSeries>
          </c:ext>
        </c:extLst>
      </c:barChart>
      <c:catAx>
        <c:axId val="26305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3059024"/>
        <c:crosses val="autoZero"/>
        <c:auto val="1"/>
        <c:lblAlgn val="ctr"/>
        <c:lblOffset val="100"/>
        <c:noMultiLvlLbl val="0"/>
      </c:catAx>
      <c:valAx>
        <c:axId val="26305902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3058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203352"/>
        <c:axId val="263203744"/>
        <c:axId val="0"/>
      </c:bar3DChart>
      <c:catAx>
        <c:axId val="263203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203744"/>
        <c:crosses val="autoZero"/>
        <c:auto val="1"/>
        <c:lblAlgn val="ctr"/>
        <c:lblOffset val="100"/>
        <c:noMultiLvlLbl val="0"/>
      </c:catAx>
      <c:valAx>
        <c:axId val="26320374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3203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50917767032153E-2"/>
          <c:y val="0.27515038881009435"/>
          <c:w val="0.93905722375024259"/>
          <c:h val="0.52097278754376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'EJES Y PLAN '!$I$5</c:f>
              <c:strCache>
                <c:ptCount val="1"/>
                <c:pt idx="0">
                  <c:v>PROGRAMADO CUATRIENIO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6473519790949528E-3"/>
                  <c:y val="0.1315526207757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206556620787122E-2"/>
                  <c:y val="9.75138571849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11684406499608E-2"/>
                  <c:y val="0.10898014280519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491173263649889E-2"/>
                  <c:y val="7.6162043606995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'EJES Y PLAN '!$H$6:$H$9</c:f>
              <c:strCache>
                <c:ptCount val="4"/>
                <c:pt idx="0">
                  <c:v>1. CUNDINAMARCA 2036</c:v>
                </c:pt>
                <c:pt idx="1">
                  <c:v>2. TEJIDO SOCIAL</c:v>
                </c:pt>
                <c:pt idx="2">
                  <c:v>3. COMPETITIVIDAD SOSTENIBLE</c:v>
                </c:pt>
                <c:pt idx="3">
                  <c:v>4. INTEGRACIÓN Y GOBERNANZA</c:v>
                </c:pt>
              </c:strCache>
            </c:strRef>
          </c:cat>
          <c:val>
            <c:numRef>
              <c:f>'EJES Y PLAN '!$I$6:$I$9</c:f>
              <c:numCache>
                <c:formatCode>0.0%</c:formatCode>
                <c:ptCount val="4"/>
                <c:pt idx="0">
                  <c:v>0.39720000000000005</c:v>
                </c:pt>
                <c:pt idx="1">
                  <c:v>0.24840000000000004</c:v>
                </c:pt>
                <c:pt idx="2">
                  <c:v>0.23360000000000025</c:v>
                </c:pt>
                <c:pt idx="3">
                  <c:v>0.12080000000000016</c:v>
                </c:pt>
              </c:numCache>
            </c:numRef>
          </c:val>
          <c:shape val="cylinder"/>
          <c:extLst xmlns:c15="http://schemas.microsoft.com/office/drawing/2012/chart" xmlns:c16r2="http://schemas.microsoft.com/office/drawing/2015/06/chart">
            <c:ext xmlns:c16="http://schemas.microsoft.com/office/drawing/2014/chart" uri="{C3380CC4-5D6E-409C-BE32-E72D297353CC}">
              <c16:uniqueId val="{00000003-CBCF-433B-885F-D3F4D1245467}"/>
            </c:ext>
          </c:extLst>
        </c:ser>
        <c:ser>
          <c:idx val="1"/>
          <c:order val="1"/>
          <c:tx>
            <c:strRef>
              <c:f>'EJES Y PLAN '!$J$5</c:f>
              <c:strCache>
                <c:ptCount val="1"/>
                <c:pt idx="0">
                  <c:v>PROGRAMADO/2016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7.5189519867551692E-3"/>
                  <c:y val="6.2483951179966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BCF-433B-885F-D3F4D12454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725881371522042E-3"/>
                  <c:y val="5.2024618276600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76-449C-B6B0-56C655B943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64326779835176E-2"/>
                  <c:y val="2.780541551928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376-449C-B6B0-56C655B9437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781925630902313E-2"/>
                  <c:y val="3.1230799341637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CF-433B-885F-D3F4D124546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'EJES Y PLAN '!$H$6:$H$9</c:f>
              <c:strCache>
                <c:ptCount val="4"/>
                <c:pt idx="0">
                  <c:v>1. CUNDINAMARCA 2036</c:v>
                </c:pt>
                <c:pt idx="1">
                  <c:v>2. TEJIDO SOCIAL</c:v>
                </c:pt>
                <c:pt idx="2">
                  <c:v>3. COMPETITIVIDAD SOSTENIBLE</c:v>
                </c:pt>
                <c:pt idx="3">
                  <c:v>4. INTEGRACIÓN Y GOBERNANZA</c:v>
                </c:pt>
              </c:strCache>
            </c:strRef>
          </c:cat>
          <c:val>
            <c:numRef>
              <c:f>'EJES Y PLAN '!$J$6:$J$9</c:f>
              <c:numCache>
                <c:formatCode>0.00%</c:formatCode>
                <c:ptCount val="4"/>
                <c:pt idx="0">
                  <c:v>5.6324733972937677E-2</c:v>
                </c:pt>
                <c:pt idx="1">
                  <c:v>4.8987201857958615E-2</c:v>
                </c:pt>
                <c:pt idx="2">
                  <c:v>3.4224354534516443E-2</c:v>
                </c:pt>
                <c:pt idx="3">
                  <c:v>2.1744563492344403E-2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6-CBCF-433B-885F-D3F4D1245467}"/>
            </c:ext>
          </c:extLst>
        </c:ser>
        <c:ser>
          <c:idx val="2"/>
          <c:order val="2"/>
          <c:tx>
            <c:strRef>
              <c:f>'EJES Y PLAN '!$K$5</c:f>
              <c:strCache>
                <c:ptCount val="1"/>
                <c:pt idx="0">
                  <c:v>EJECUTADO/2016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7.0684881846869874E-3"/>
                  <c:y val="3.6662728629241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653-43BE-9DEB-3936418FDA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92938610919908E-2"/>
                  <c:y val="4.83965627311916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142917539264934E-2"/>
                      <c:h val="4.765334221617916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8260390033589017E-3"/>
                  <c:y val="4.0496181811936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53-43BE-9DEB-3936418FDA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04759998424048E-3"/>
                  <c:y val="2.775144241751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653-43BE-9DEB-3936418FDAF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'EJES Y PLAN '!$H$6:$H$9</c:f>
              <c:strCache>
                <c:ptCount val="4"/>
                <c:pt idx="0">
                  <c:v>1. CUNDINAMARCA 2036</c:v>
                </c:pt>
                <c:pt idx="1">
                  <c:v>2. TEJIDO SOCIAL</c:v>
                </c:pt>
                <c:pt idx="2">
                  <c:v>3. COMPETITIVIDAD SOSTENIBLE</c:v>
                </c:pt>
                <c:pt idx="3">
                  <c:v>4. INTEGRACIÓN Y GOBERNANZA</c:v>
                </c:pt>
              </c:strCache>
            </c:strRef>
          </c:cat>
          <c:val>
            <c:numRef>
              <c:f>'EJES Y PLAN '!$K$6:$K$9</c:f>
              <c:numCache>
                <c:formatCode>0.0%</c:formatCode>
                <c:ptCount val="4"/>
                <c:pt idx="0">
                  <c:v>3.6402435930325459E-2</c:v>
                </c:pt>
                <c:pt idx="1">
                  <c:v>4.2497088690804825E-2</c:v>
                </c:pt>
                <c:pt idx="2">
                  <c:v>2.7368669832032164E-2</c:v>
                </c:pt>
                <c:pt idx="3">
                  <c:v>2.0453979574753658E-2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D653-43BE-9DEB-3936418FDA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gapDepth val="89"/>
        <c:shape val="box"/>
        <c:axId val="175837312"/>
        <c:axId val="175837704"/>
        <c:axId val="0"/>
        <c:extLst xmlns:c16r2="http://schemas.microsoft.com/office/drawing/2015/06/chart"/>
      </c:bar3DChart>
      <c:catAx>
        <c:axId val="17583731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175837704"/>
        <c:crosses val="autoZero"/>
        <c:auto val="1"/>
        <c:lblAlgn val="ctr"/>
        <c:lblOffset val="100"/>
        <c:noMultiLvlLbl val="0"/>
      </c:catAx>
      <c:valAx>
        <c:axId val="175837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7583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56227839941059"/>
          <c:y val="0.20745871051832854"/>
          <c:w val="0.72116245337753837"/>
          <c:h val="0.687376220829539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INTEGRACION!$H$4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5D-4F2C-9501-2343DE235BD7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5D-4F2C-9501-2343DE235BD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C5D-4F2C-9501-2343DE235BD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C5D-4F2C-9501-2343DE235BD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C5D-4F2C-9501-2343DE235BD7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C5D-4F2C-9501-2343DE235BD7}"/>
              </c:ext>
            </c:extLst>
          </c:dPt>
          <c:dLbls>
            <c:dLbl>
              <c:idx val="0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5D-4F2C-9501-2343DE235BD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INTEGRACION!$B$5:$B$7</c:f>
              <c:numCache>
                <c:formatCode>General</c:formatCode>
                <c:ptCount val="3"/>
                <c:pt idx="0">
                  <c:v>548</c:v>
                </c:pt>
                <c:pt idx="1">
                  <c:v>549</c:v>
                </c:pt>
                <c:pt idx="2">
                  <c:v>550</c:v>
                </c:pt>
              </c:numCache>
            </c:numRef>
          </c:cat>
          <c:val>
            <c:numRef>
              <c:f>INTEGRACION!$H$5:$H$7</c:f>
              <c:numCache>
                <c:formatCode>0%</c:formatCode>
                <c:ptCount val="3"/>
                <c:pt idx="0">
                  <c:v>0.93333333333333324</c:v>
                </c:pt>
                <c:pt idx="1">
                  <c:v>0.93333333333333324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C5D-4F2C-9501-2343DE235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3204528"/>
        <c:axId val="26320492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INTEGRACION!$G$4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INTEGRACION!$B$5:$B$7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548</c:v>
                      </c:pt>
                      <c:pt idx="1">
                        <c:v>549</c:v>
                      </c:pt>
                      <c:pt idx="2">
                        <c:v>550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INTEGRACION!$I$5:$I$7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9-BC5D-4F2C-9501-2343DE235BD7}"/>
                  </c:ext>
                </c:extLst>
              </c15:ser>
            </c15:filteredBarSeries>
          </c:ext>
        </c:extLst>
      </c:barChart>
      <c:catAx>
        <c:axId val="26320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3204920"/>
        <c:crosses val="autoZero"/>
        <c:auto val="1"/>
        <c:lblAlgn val="ctr"/>
        <c:lblOffset val="100"/>
        <c:noMultiLvlLbl val="0"/>
      </c:catAx>
      <c:valAx>
        <c:axId val="26320492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32045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93166221194828"/>
          <c:y val="0.17594771241830087"/>
          <c:w val="0.85806833778805169"/>
          <c:h val="0.657559981472904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D0-4842-B73B-85C7BBE679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2D0-4842-B73B-85C7BBE67985}"/>
              </c:ext>
            </c:extLst>
          </c:dPt>
          <c:dLbls>
            <c:dLbl>
              <c:idx val="0"/>
              <c:layout>
                <c:manualLayout>
                  <c:x val="2.1769778777652793E-2"/>
                  <c:y val="0.23826715959118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D0-4842-B73B-85C7BBE67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68928883889367E-2"/>
                  <c:y val="0.23631561828585035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D0-4842-B73B-85C7BBE67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INTEGRACION!$G$4:$H$4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(INTEGRACION!$G$12,INTEGRACION!$H$12)</c:f>
              <c:numCache>
                <c:formatCode>0%</c:formatCode>
                <c:ptCount val="2"/>
                <c:pt idx="0">
                  <c:v>1</c:v>
                </c:pt>
                <c:pt idx="1">
                  <c:v>0.96103687867450549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C2D0-4842-B73B-85C7BBE67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205704"/>
        <c:axId val="263206096"/>
        <c:axId val="0"/>
      </c:bar3DChart>
      <c:catAx>
        <c:axId val="263205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206096"/>
        <c:crosses val="autoZero"/>
        <c:auto val="1"/>
        <c:lblAlgn val="ctr"/>
        <c:lblOffset val="100"/>
        <c:noMultiLvlLbl val="0"/>
      </c:catAx>
      <c:valAx>
        <c:axId val="263206096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3205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67080142379461E-2"/>
          <c:y val="7.5324312616262767E-2"/>
          <c:w val="0.83547417495731935"/>
          <c:h val="0.854276380500981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MINAS!$H$4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3F-45EE-9084-86AD7A73612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43F-45EE-9084-86AD7A73612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43F-45EE-9084-86AD7A73612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43F-45EE-9084-86AD7A73612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43F-45EE-9084-86AD7A73612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43F-45EE-9084-86AD7A73612D}"/>
              </c:ext>
            </c:extLst>
          </c:dPt>
          <c:dLbls>
            <c:dLbl>
              <c:idx val="4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09-A43F-45EE-9084-86AD7A73612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MINAS!$B$5:$B$8</c:f>
              <c:numCache>
                <c:formatCode>General</c:formatCode>
                <c:ptCount val="4"/>
                <c:pt idx="0">
                  <c:v>464</c:v>
                </c:pt>
                <c:pt idx="1">
                  <c:v>377</c:v>
                </c:pt>
                <c:pt idx="2">
                  <c:v>376</c:v>
                </c:pt>
                <c:pt idx="3">
                  <c:v>465</c:v>
                </c:pt>
              </c:numCache>
            </c:numRef>
          </c:cat>
          <c:val>
            <c:numRef>
              <c:f>MINAS!$H$5:$H$8</c:f>
              <c:numCache>
                <c:formatCode>0%</c:formatCode>
                <c:ptCount val="4"/>
                <c:pt idx="0">
                  <c:v>0.31428571428571422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43F-45EE-9084-86AD7A736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3206880"/>
        <c:axId val="26363647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MINAS!$G$4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MINAS!$B$5:$B$8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464</c:v>
                      </c:pt>
                      <c:pt idx="1">
                        <c:v>377</c:v>
                      </c:pt>
                      <c:pt idx="2">
                        <c:v>376</c:v>
                      </c:pt>
                      <c:pt idx="3">
                        <c:v>465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MINAS!$G$5:$G$8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D-A43F-45EE-9084-86AD7A73612D}"/>
                  </c:ext>
                </c:extLst>
              </c15:ser>
            </c15:filteredBarSeries>
          </c:ext>
        </c:extLst>
      </c:barChart>
      <c:catAx>
        <c:axId val="26320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3636472"/>
        <c:crosses val="autoZero"/>
        <c:auto val="1"/>
        <c:lblAlgn val="ctr"/>
        <c:lblOffset val="100"/>
        <c:noMultiLvlLbl val="0"/>
      </c:catAx>
      <c:valAx>
        <c:axId val="26363647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3206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55-4F6A-A4E7-7F938B8A17B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C55-4F6A-A4E7-7F938B8A17B0}"/>
              </c:ext>
            </c:extLst>
          </c:dPt>
          <c:dLbls>
            <c:dLbl>
              <c:idx val="0"/>
              <c:layout>
                <c:manualLayout>
                  <c:x val="2.2897370475932561E-2"/>
                  <c:y val="0.298096846276895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55-4F6A-A4E7-7F938B8A17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138740699271557E-2"/>
                  <c:y val="0.2813663526184403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55-4F6A-A4E7-7F938B8A17B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MINAS!$G$4:$H$4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(MINAS!$G$13,MINAS!$H$13)</c:f>
              <c:numCache>
                <c:formatCode>0.0%</c:formatCode>
                <c:ptCount val="2"/>
                <c:pt idx="0" formatCode="0%">
                  <c:v>1</c:v>
                </c:pt>
                <c:pt idx="1">
                  <c:v>0.97116798520976744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EC55-4F6A-A4E7-7F938B8A1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637256"/>
        <c:axId val="263637648"/>
        <c:axId val="0"/>
      </c:bar3DChart>
      <c:catAx>
        <c:axId val="263637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637648"/>
        <c:crosses val="autoZero"/>
        <c:auto val="1"/>
        <c:lblAlgn val="ctr"/>
        <c:lblOffset val="100"/>
        <c:noMultiLvlLbl val="0"/>
      </c:catAx>
      <c:valAx>
        <c:axId val="263637648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3637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8244410320078"/>
          <c:y val="0.2074587650227932"/>
          <c:w val="0.79310223151566639"/>
          <c:h val="0.6066744025417875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HACIENDA!$H$4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6A-44E3-ACD7-7B9F5821406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96A-44E3-ACD7-7B9F5821406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HACIENDA!$B$5:$B$7</c:f>
              <c:numCache>
                <c:formatCode>General</c:formatCode>
                <c:ptCount val="3"/>
                <c:pt idx="0">
                  <c:v>613</c:v>
                </c:pt>
                <c:pt idx="1">
                  <c:v>611</c:v>
                </c:pt>
                <c:pt idx="2">
                  <c:v>612</c:v>
                </c:pt>
              </c:numCache>
            </c:numRef>
          </c:cat>
          <c:val>
            <c:numRef>
              <c:f>HACIENDA!$H$5:$H$7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0.99999999999999989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6A-44E3-ACD7-7B9F58214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3638432"/>
        <c:axId val="26363882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HACIENDA!$G$4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HACIENDA!$B$5:$B$7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613</c:v>
                      </c:pt>
                      <c:pt idx="1">
                        <c:v>611</c:v>
                      </c:pt>
                      <c:pt idx="2">
                        <c:v>612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HACIENDA!$G$5:$G$7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896A-44E3-ACD7-7B9F5821406F}"/>
                  </c:ext>
                </c:extLst>
              </c15:ser>
            </c15:filteredBarSeries>
          </c:ext>
        </c:extLst>
      </c:barChart>
      <c:catAx>
        <c:axId val="2636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3638824"/>
        <c:crosses val="autoZero"/>
        <c:auto val="1"/>
        <c:lblAlgn val="ctr"/>
        <c:lblOffset val="100"/>
        <c:noMultiLvlLbl val="0"/>
      </c:catAx>
      <c:valAx>
        <c:axId val="263638824"/>
        <c:scaling>
          <c:orientation val="minMax"/>
          <c:max val="1.03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3638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3639608"/>
        <c:axId val="263640000"/>
        <c:axId val="0"/>
      </c:bar3DChart>
      <c:catAx>
        <c:axId val="26363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3640000"/>
        <c:crosses val="autoZero"/>
        <c:auto val="1"/>
        <c:lblAlgn val="ctr"/>
        <c:lblOffset val="100"/>
        <c:noMultiLvlLbl val="0"/>
      </c:catAx>
      <c:valAx>
        <c:axId val="26364000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36396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45481993657794"/>
          <c:y val="0.27814641461642681"/>
          <c:w val="0.72649557905877471"/>
          <c:h val="0.5824840096016022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'FUNCION P.'!$H$4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7A-4034-9FF6-6A9E104C1EC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7A-4034-9FF6-6A9E104C1ECF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'FUNCION P.'!$B$7</c:f>
              <c:numCache>
                <c:formatCode>General</c:formatCode>
                <c:ptCount val="1"/>
                <c:pt idx="0">
                  <c:v>563</c:v>
                </c:pt>
              </c:numCache>
            </c:numRef>
          </c:cat>
          <c:val>
            <c:numRef>
              <c:f>'FUNCION P.'!$H$7</c:f>
              <c:numCache>
                <c:formatCode>0%</c:formatCode>
                <c:ptCount val="1"/>
                <c:pt idx="0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7A-4034-9FF6-6A9E104C1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193952"/>
        <c:axId val="26419434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'FUNCION P.'!$G$4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'FUNCION P.'!$B$7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563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'FUNCION P.'!$G$7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D97A-4034-9FF6-6A9E104C1ECF}"/>
                  </c:ext>
                </c:extLst>
              </c15:ser>
            </c15:filteredBarSeries>
          </c:ext>
        </c:extLst>
      </c:barChart>
      <c:catAx>
        <c:axId val="26419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194344"/>
        <c:crosses val="autoZero"/>
        <c:auto val="1"/>
        <c:lblAlgn val="ctr"/>
        <c:lblOffset val="100"/>
        <c:noMultiLvlLbl val="0"/>
      </c:catAx>
      <c:valAx>
        <c:axId val="26419434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419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195128"/>
        <c:axId val="264195520"/>
        <c:axId val="0"/>
      </c:bar3DChart>
      <c:catAx>
        <c:axId val="264195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195520"/>
        <c:crosses val="autoZero"/>
        <c:auto val="1"/>
        <c:lblAlgn val="ctr"/>
        <c:lblOffset val="100"/>
        <c:noMultiLvlLbl val="0"/>
      </c:catAx>
      <c:valAx>
        <c:axId val="26419552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4195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63814207241987"/>
          <c:y val="6.7009858859694724E-2"/>
          <c:w val="0.71468539569610245"/>
          <c:h val="0.8670827338147154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GOBIERNO!$H$4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E8-4AE7-B317-405FF9324CE9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E8-4AE7-B317-405FF9324CE9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9E8-4AE7-B317-405FF9324CE9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E8-4AE7-B317-405FF9324CE9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9E8-4AE7-B317-405FF9324CE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9E8-4AE7-B317-405FF9324CE9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9E8-4AE7-B317-405FF9324CE9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7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GOBIERNO!$B$5:$B$50</c:f>
              <c:numCache>
                <c:formatCode>General</c:formatCode>
                <c:ptCount val="46"/>
                <c:pt idx="0">
                  <c:v>487</c:v>
                </c:pt>
                <c:pt idx="1">
                  <c:v>482</c:v>
                </c:pt>
                <c:pt idx="2">
                  <c:v>311</c:v>
                </c:pt>
                <c:pt idx="3">
                  <c:v>531</c:v>
                </c:pt>
                <c:pt idx="4">
                  <c:v>538</c:v>
                </c:pt>
                <c:pt idx="5">
                  <c:v>505</c:v>
                </c:pt>
                <c:pt idx="6">
                  <c:v>317</c:v>
                </c:pt>
                <c:pt idx="7">
                  <c:v>318</c:v>
                </c:pt>
                <c:pt idx="8">
                  <c:v>306</c:v>
                </c:pt>
                <c:pt idx="9">
                  <c:v>310</c:v>
                </c:pt>
                <c:pt idx="10">
                  <c:v>308</c:v>
                </c:pt>
                <c:pt idx="11">
                  <c:v>533</c:v>
                </c:pt>
                <c:pt idx="12">
                  <c:v>513</c:v>
                </c:pt>
                <c:pt idx="13">
                  <c:v>516</c:v>
                </c:pt>
                <c:pt idx="14">
                  <c:v>220</c:v>
                </c:pt>
                <c:pt idx="15">
                  <c:v>508</c:v>
                </c:pt>
                <c:pt idx="16">
                  <c:v>519</c:v>
                </c:pt>
                <c:pt idx="17">
                  <c:v>616</c:v>
                </c:pt>
                <c:pt idx="18">
                  <c:v>321</c:v>
                </c:pt>
                <c:pt idx="19">
                  <c:v>526</c:v>
                </c:pt>
                <c:pt idx="20">
                  <c:v>320</c:v>
                </c:pt>
                <c:pt idx="21">
                  <c:v>518</c:v>
                </c:pt>
                <c:pt idx="22">
                  <c:v>493</c:v>
                </c:pt>
                <c:pt idx="23">
                  <c:v>517</c:v>
                </c:pt>
                <c:pt idx="24">
                  <c:v>481</c:v>
                </c:pt>
                <c:pt idx="25">
                  <c:v>506</c:v>
                </c:pt>
                <c:pt idx="26">
                  <c:v>534</c:v>
                </c:pt>
                <c:pt idx="27">
                  <c:v>532</c:v>
                </c:pt>
                <c:pt idx="28">
                  <c:v>515</c:v>
                </c:pt>
                <c:pt idx="29">
                  <c:v>512</c:v>
                </c:pt>
                <c:pt idx="30">
                  <c:v>523</c:v>
                </c:pt>
                <c:pt idx="31">
                  <c:v>509</c:v>
                </c:pt>
                <c:pt idx="32">
                  <c:v>507</c:v>
                </c:pt>
                <c:pt idx="33">
                  <c:v>529</c:v>
                </c:pt>
                <c:pt idx="34">
                  <c:v>504</c:v>
                </c:pt>
                <c:pt idx="35">
                  <c:v>527</c:v>
                </c:pt>
                <c:pt idx="36">
                  <c:v>494</c:v>
                </c:pt>
                <c:pt idx="37">
                  <c:v>537</c:v>
                </c:pt>
                <c:pt idx="38">
                  <c:v>477</c:v>
                </c:pt>
                <c:pt idx="39">
                  <c:v>319</c:v>
                </c:pt>
                <c:pt idx="40">
                  <c:v>522</c:v>
                </c:pt>
                <c:pt idx="41">
                  <c:v>485</c:v>
                </c:pt>
                <c:pt idx="42">
                  <c:v>539</c:v>
                </c:pt>
                <c:pt idx="43">
                  <c:v>535</c:v>
                </c:pt>
                <c:pt idx="44">
                  <c:v>510</c:v>
                </c:pt>
                <c:pt idx="45">
                  <c:v>511</c:v>
                </c:pt>
              </c:numCache>
            </c:numRef>
          </c:cat>
          <c:val>
            <c:numRef>
              <c:f>GOBIERNO!$H$5:$H$50</c:f>
              <c:numCache>
                <c:formatCode>0%</c:formatCode>
                <c:ptCount val="46"/>
                <c:pt idx="0">
                  <c:v>0.44000000000000006</c:v>
                </c:pt>
                <c:pt idx="1">
                  <c:v>0.99999999999999989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1.0000000000000002</c:v>
                </c:pt>
                <c:pt idx="39">
                  <c:v>1.0000000000000002</c:v>
                </c:pt>
                <c:pt idx="40">
                  <c:v>1.0000000000000002</c:v>
                </c:pt>
                <c:pt idx="41">
                  <c:v>1.0000000000000002</c:v>
                </c:pt>
                <c:pt idx="42">
                  <c:v>1.0000000000000002</c:v>
                </c:pt>
                <c:pt idx="43">
                  <c:v>1.0000000000000002</c:v>
                </c:pt>
                <c:pt idx="44">
                  <c:v>1.0000000000000002</c:v>
                </c:pt>
                <c:pt idx="45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9E8-4AE7-B317-405FF9324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64196304"/>
        <c:axId val="2641966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GOBIERNO!$G$4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GOBIERNO!$B$5:$B$50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487</c:v>
                      </c:pt>
                      <c:pt idx="1">
                        <c:v>482</c:v>
                      </c:pt>
                      <c:pt idx="2">
                        <c:v>311</c:v>
                      </c:pt>
                      <c:pt idx="3">
                        <c:v>531</c:v>
                      </c:pt>
                      <c:pt idx="4">
                        <c:v>538</c:v>
                      </c:pt>
                      <c:pt idx="5">
                        <c:v>505</c:v>
                      </c:pt>
                      <c:pt idx="6">
                        <c:v>317</c:v>
                      </c:pt>
                      <c:pt idx="7">
                        <c:v>318</c:v>
                      </c:pt>
                      <c:pt idx="8">
                        <c:v>306</c:v>
                      </c:pt>
                      <c:pt idx="9">
                        <c:v>310</c:v>
                      </c:pt>
                      <c:pt idx="10">
                        <c:v>308</c:v>
                      </c:pt>
                      <c:pt idx="11">
                        <c:v>533</c:v>
                      </c:pt>
                      <c:pt idx="12">
                        <c:v>513</c:v>
                      </c:pt>
                      <c:pt idx="13">
                        <c:v>516</c:v>
                      </c:pt>
                      <c:pt idx="14">
                        <c:v>220</c:v>
                      </c:pt>
                      <c:pt idx="15">
                        <c:v>508</c:v>
                      </c:pt>
                      <c:pt idx="16">
                        <c:v>519</c:v>
                      </c:pt>
                      <c:pt idx="17">
                        <c:v>616</c:v>
                      </c:pt>
                      <c:pt idx="18">
                        <c:v>321</c:v>
                      </c:pt>
                      <c:pt idx="19">
                        <c:v>526</c:v>
                      </c:pt>
                      <c:pt idx="20">
                        <c:v>320</c:v>
                      </c:pt>
                      <c:pt idx="21">
                        <c:v>518</c:v>
                      </c:pt>
                      <c:pt idx="22">
                        <c:v>493</c:v>
                      </c:pt>
                      <c:pt idx="23">
                        <c:v>517</c:v>
                      </c:pt>
                      <c:pt idx="24">
                        <c:v>481</c:v>
                      </c:pt>
                      <c:pt idx="25">
                        <c:v>506</c:v>
                      </c:pt>
                      <c:pt idx="26">
                        <c:v>534</c:v>
                      </c:pt>
                      <c:pt idx="27">
                        <c:v>532</c:v>
                      </c:pt>
                      <c:pt idx="28">
                        <c:v>515</c:v>
                      </c:pt>
                      <c:pt idx="29">
                        <c:v>512</c:v>
                      </c:pt>
                      <c:pt idx="30">
                        <c:v>523</c:v>
                      </c:pt>
                      <c:pt idx="31">
                        <c:v>509</c:v>
                      </c:pt>
                      <c:pt idx="32">
                        <c:v>507</c:v>
                      </c:pt>
                      <c:pt idx="33">
                        <c:v>529</c:v>
                      </c:pt>
                      <c:pt idx="34">
                        <c:v>504</c:v>
                      </c:pt>
                      <c:pt idx="35">
                        <c:v>527</c:v>
                      </c:pt>
                      <c:pt idx="36">
                        <c:v>494</c:v>
                      </c:pt>
                      <c:pt idx="37">
                        <c:v>537</c:v>
                      </c:pt>
                      <c:pt idx="38">
                        <c:v>477</c:v>
                      </c:pt>
                      <c:pt idx="39">
                        <c:v>319</c:v>
                      </c:pt>
                      <c:pt idx="40">
                        <c:v>522</c:v>
                      </c:pt>
                      <c:pt idx="41">
                        <c:v>485</c:v>
                      </c:pt>
                      <c:pt idx="42">
                        <c:v>539</c:v>
                      </c:pt>
                      <c:pt idx="43">
                        <c:v>535</c:v>
                      </c:pt>
                      <c:pt idx="44">
                        <c:v>510</c:v>
                      </c:pt>
                      <c:pt idx="45">
                        <c:v>511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GOBIERNO!$G$5:$G$50</c15:sqref>
                        </c15:formulaRef>
                      </c:ext>
                    </c:extLst>
                    <c:numCache>
                      <c:formatCode>0%</c:formatCode>
                      <c:ptCount val="4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1</c:v>
                      </c:pt>
                      <c:pt idx="38">
                        <c:v>1</c:v>
                      </c:pt>
                      <c:pt idx="39">
                        <c:v>1</c:v>
                      </c:pt>
                      <c:pt idx="40">
                        <c:v>1</c:v>
                      </c:pt>
                      <c:pt idx="41">
                        <c:v>1</c:v>
                      </c:pt>
                      <c:pt idx="42">
                        <c:v>1</c:v>
                      </c:pt>
                      <c:pt idx="43">
                        <c:v>1</c:v>
                      </c:pt>
                      <c:pt idx="44">
                        <c:v>1</c:v>
                      </c:pt>
                      <c:pt idx="45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8-7A48-4C3F-A065-7F54E81D42E2}"/>
                  </c:ext>
                </c:extLst>
              </c15:ser>
            </c15:filteredBarSeries>
          </c:ext>
        </c:extLst>
      </c:barChart>
      <c:catAx>
        <c:axId val="26419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600"/>
            </a:pPr>
            <a:endParaRPr lang="es-ES"/>
          </a:p>
        </c:txPr>
        <c:crossAx val="264196696"/>
        <c:crosses val="autoZero"/>
        <c:auto val="1"/>
        <c:lblAlgn val="ctr"/>
        <c:lblOffset val="100"/>
        <c:noMultiLvlLbl val="0"/>
      </c:catAx>
      <c:valAx>
        <c:axId val="264196696"/>
        <c:scaling>
          <c:orientation val="minMax"/>
          <c:max val="1"/>
        </c:scaling>
        <c:delete val="0"/>
        <c:axPos val="b"/>
        <c:numFmt formatCode="0%" sourceLinked="1"/>
        <c:majorTickMark val="out"/>
        <c:minorTickMark val="none"/>
        <c:tickLblPos val="nextTo"/>
        <c:crossAx val="264196304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B6-4BEA-95CD-89B999567EB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0B6-4BEA-95CD-89B999567EB5}"/>
              </c:ext>
            </c:extLst>
          </c:dPt>
          <c:dLbls>
            <c:dLbl>
              <c:idx val="0"/>
              <c:layout>
                <c:manualLayout>
                  <c:x val="1.8707084504996491E-2"/>
                  <c:y val="0.25053208486531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0B6-4BEA-95CD-89B999567E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751935525879547E-3"/>
                  <c:y val="0.2993783631314008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0B6-4BEA-95CD-89B999567E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GOBIERNO!$G$4:$H$4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(GOBIERNO!$G$65,GOBIERNO!$H$65)</c:f>
              <c:numCache>
                <c:formatCode>0%</c:formatCode>
                <c:ptCount val="2"/>
                <c:pt idx="0">
                  <c:v>1</c:v>
                </c:pt>
                <c:pt idx="1">
                  <c:v>0.99404279825904618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70B6-4BEA-95CD-89B999567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226328"/>
        <c:axId val="264226720"/>
        <c:axId val="0"/>
      </c:bar3DChart>
      <c:catAx>
        <c:axId val="264226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226720"/>
        <c:crosses val="autoZero"/>
        <c:auto val="1"/>
        <c:lblAlgn val="ctr"/>
        <c:lblOffset val="100"/>
        <c:noMultiLvlLbl val="0"/>
      </c:catAx>
      <c:valAx>
        <c:axId val="264226720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64226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331034355705151E-2"/>
          <c:y val="3.2881000922784891E-2"/>
          <c:w val="0.96785464737419569"/>
          <c:h val="0.669601094545401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PROGRAMAS!$O$6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PROGRAMAS!$I$7:$I$14</c:f>
              <c:strCache>
                <c:ptCount val="8"/>
                <c:pt idx="0">
                  <c:v>1.1. GENERACION 2036</c:v>
                </c:pt>
                <c:pt idx="1">
                  <c:v>1.2. CALIDAD 10</c:v>
                </c:pt>
                <c:pt idx="2">
                  <c:v>1.3. CUNDINAMARCA MÁS PROFESIONAL</c:v>
                </c:pt>
                <c:pt idx="3">
                  <c:v>1.4. UNIDOS PODEMOS LOGRAR MÁS EDUCACIÓN</c:v>
                </c:pt>
                <c:pt idx="4">
                  <c:v>1.5. CUNDINAMARCA AVANZADA E INNOVADORA</c:v>
                </c:pt>
                <c:pt idx="5">
                  <c:v>1.6. CUNDINAMARCA ORDENADA Y SOTENIBLE</c:v>
                </c:pt>
                <c:pt idx="6">
                  <c:v>1.7. ESFUERZOS UNIDOS RIESGOS REDUCIDOS</c:v>
                </c:pt>
                <c:pt idx="7">
                  <c:v>1.8. CUNDINAMARCA OFERTA NATURAL EN ALIANZA POR EL AGUA - GOBERNANZA VITAL</c:v>
                </c:pt>
              </c:strCache>
            </c:strRef>
          </c:cat>
          <c:val>
            <c:numRef>
              <c:f>PROGRAMAS!$O$7:$O$14</c:f>
              <c:numCache>
                <c:formatCode>0.00</c:formatCode>
                <c:ptCount val="8"/>
                <c:pt idx="0">
                  <c:v>0.16122232519822879</c:v>
                </c:pt>
                <c:pt idx="1">
                  <c:v>0.51714742310904815</c:v>
                </c:pt>
                <c:pt idx="2">
                  <c:v>0.32526884093149155</c:v>
                </c:pt>
                <c:pt idx="3">
                  <c:v>2.6596383040718408</c:v>
                </c:pt>
                <c:pt idx="4">
                  <c:v>0.17919002015387558</c:v>
                </c:pt>
                <c:pt idx="5">
                  <c:v>0.39860114299359195</c:v>
                </c:pt>
                <c:pt idx="6">
                  <c:v>0.40905830927600761</c:v>
                </c:pt>
                <c:pt idx="7">
                  <c:v>0.98234703155968217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3655-4333-BCEF-9D859D453380}"/>
            </c:ext>
          </c:extLst>
        </c:ser>
        <c:ser>
          <c:idx val="1"/>
          <c:order val="1"/>
          <c:tx>
            <c:strRef>
              <c:f>PROGRAMAS!$P$6</c:f>
              <c:strCache>
                <c:ptCount val="1"/>
                <c:pt idx="0">
                  <c:v>Ejecución Programada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0137852250031106E-3"/>
                  <c:y val="-3.3927047764474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50519326456248E-2"/>
                  <c:y val="-1.238619980459562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594204410649244E-2"/>
                  <c:y val="-3.378093515736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378894948422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937889494842209E-3"/>
                  <c:y val="-3.37809351573619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49068342422633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250519326456158E-2"/>
                  <c:y val="-1.0134280547208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1E9-4E8E-BA1B-7D9AEAC4ADC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1594204410649244E-2"/>
                  <c:y val="-6.7561870314725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1E9-4E8E-BA1B-7D9AEAC4ADC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5942044106491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1E9-4E8E-BA1B-7D9AEAC4ADC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PROGRAMAS!$I$7:$I$14</c:f>
              <c:strCache>
                <c:ptCount val="8"/>
                <c:pt idx="0">
                  <c:v>1.1. GENERACION 2036</c:v>
                </c:pt>
                <c:pt idx="1">
                  <c:v>1.2. CALIDAD 10</c:v>
                </c:pt>
                <c:pt idx="2">
                  <c:v>1.3. CUNDINAMARCA MÁS PROFESIONAL</c:v>
                </c:pt>
                <c:pt idx="3">
                  <c:v>1.4. UNIDOS PODEMOS LOGRAR MÁS EDUCACIÓN</c:v>
                </c:pt>
                <c:pt idx="4">
                  <c:v>1.5. CUNDINAMARCA AVANZADA E INNOVADORA</c:v>
                </c:pt>
                <c:pt idx="5">
                  <c:v>1.6. CUNDINAMARCA ORDENADA Y SOTENIBLE</c:v>
                </c:pt>
                <c:pt idx="6">
                  <c:v>1.7. ESFUERZOS UNIDOS RIESGOS REDUCIDOS</c:v>
                </c:pt>
                <c:pt idx="7">
                  <c:v>1.8. CUNDINAMARCA OFERTA NATURAL EN ALIANZA POR EL AGUA - GOBERNANZA VITAL</c:v>
                </c:pt>
              </c:strCache>
            </c:strRef>
          </c:cat>
          <c:val>
            <c:numRef>
              <c:f>PROGRAMAS!$P$7:$P$14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0.12679641643497067</c:v>
                </c:pt>
                <c:pt idx="3">
                  <c:v>1.8717759686319253</c:v>
                </c:pt>
                <c:pt idx="4">
                  <c:v>8.238845491857541E-2</c:v>
                </c:pt>
                <c:pt idx="5">
                  <c:v>0.34413337237141589</c:v>
                </c:pt>
                <c:pt idx="6">
                  <c:v>0.30897517568061816</c:v>
                </c:pt>
                <c:pt idx="7">
                  <c:v>0.90617420499504087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E9-4E8E-BA1B-7D9AEAC4A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34960"/>
        <c:axId val="175833000"/>
        <c:axId val="0"/>
        <c:extLst xmlns:c16r2="http://schemas.microsoft.com/office/drawing/2015/06/chart"/>
      </c:bar3DChart>
      <c:catAx>
        <c:axId val="175834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s-ES"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5833000"/>
        <c:crosses val="autoZero"/>
        <c:auto val="1"/>
        <c:lblAlgn val="ctr"/>
        <c:lblOffset val="100"/>
        <c:noMultiLvlLbl val="0"/>
      </c:catAx>
      <c:valAx>
        <c:axId val="175833000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583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76904375186846E-2"/>
          <c:y val="0.12457032551167697"/>
          <c:w val="0.82672959009131497"/>
          <c:h val="0.6532747136585043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COOPERACION!$H$4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1743141357397643E-3"/>
                  <c:y val="-1.0294913923161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CA-4949-8502-531CBAFAE90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COOPERACION!$B$5:$B$11</c:f>
              <c:numCache>
                <c:formatCode>General</c:formatCode>
                <c:ptCount val="7"/>
                <c:pt idx="0">
                  <c:v>541</c:v>
                </c:pt>
                <c:pt idx="1">
                  <c:v>542</c:v>
                </c:pt>
                <c:pt idx="2">
                  <c:v>543</c:v>
                </c:pt>
                <c:pt idx="3">
                  <c:v>544</c:v>
                </c:pt>
                <c:pt idx="4">
                  <c:v>547</c:v>
                </c:pt>
                <c:pt idx="5">
                  <c:v>540</c:v>
                </c:pt>
                <c:pt idx="6">
                  <c:v>545</c:v>
                </c:pt>
              </c:numCache>
            </c:numRef>
          </c:cat>
          <c:val>
            <c:numRef>
              <c:f>COOPERACION!$H$5:$H$11</c:f>
              <c:numCache>
                <c:formatCode>0%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CA-4949-8502-531CBAFAE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227504"/>
        <c:axId val="2642278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COOPERACION!$G$4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COOPERACION!$B$5:$B$11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541</c:v>
                      </c:pt>
                      <c:pt idx="1">
                        <c:v>542</c:v>
                      </c:pt>
                      <c:pt idx="2">
                        <c:v>543</c:v>
                      </c:pt>
                      <c:pt idx="3">
                        <c:v>544</c:v>
                      </c:pt>
                      <c:pt idx="4">
                        <c:v>547</c:v>
                      </c:pt>
                      <c:pt idx="5">
                        <c:v>540</c:v>
                      </c:pt>
                      <c:pt idx="6">
                        <c:v>545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COOPERACION!$G$5:$G$11</c15:sqref>
                        </c15:formulaRef>
                      </c:ext>
                    </c:extLst>
                    <c:numCache>
                      <c:formatCode>0%</c:formatCode>
                      <c:ptCount val="7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B6CA-4949-8502-531CBAFAE905}"/>
                  </c:ext>
                </c:extLst>
              </c15:ser>
            </c15:filteredBarSeries>
          </c:ext>
        </c:extLst>
      </c:barChart>
      <c:catAx>
        <c:axId val="26422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227896"/>
        <c:crosses val="autoZero"/>
        <c:auto val="1"/>
        <c:lblAlgn val="ctr"/>
        <c:lblOffset val="100"/>
        <c:noMultiLvlLbl val="0"/>
      </c:catAx>
      <c:valAx>
        <c:axId val="264227896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42275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9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8D-4F95-8C01-F9D72BEF174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28D-4F95-8C01-F9D72BEF1746}"/>
              </c:ext>
            </c:extLst>
          </c:dPt>
          <c:dLbls>
            <c:dLbl>
              <c:idx val="0"/>
              <c:layout>
                <c:manualLayout>
                  <c:x val="3.1420603567288374E-2"/>
                  <c:y val="0.27863795786588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8D-4F95-8C01-F9D72BEF17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610907563828135E-2"/>
                  <c:y val="0.20739089029800478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8D-4F95-8C01-F9D72BEF174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COOPERACION!$G$4:$H$4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(COOPERACION!$G$14,COOPERACION!$H$14)</c:f>
              <c:numCache>
                <c:formatCode>0%</c:formatCode>
                <c:ptCount val="2"/>
                <c:pt idx="0">
                  <c:v>1</c:v>
                </c:pt>
                <c:pt idx="1">
                  <c:v>0.89025104058272653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028D-4F95-8C01-F9D72BEF1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228680"/>
        <c:axId val="264229072"/>
        <c:axId val="0"/>
      </c:bar3DChart>
      <c:catAx>
        <c:axId val="2642286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229072"/>
        <c:crosses val="autoZero"/>
        <c:auto val="1"/>
        <c:lblAlgn val="ctr"/>
        <c:lblOffset val="100"/>
        <c:noMultiLvlLbl val="0"/>
      </c:catAx>
      <c:valAx>
        <c:axId val="264229072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4228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5579028231227"/>
          <c:y val="0.20136376623808103"/>
          <c:w val="0.76943572194320775"/>
          <c:h val="0.6988319877736801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PRENSA!$H$4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effectLst>
                <a:outerShdw dist="35921" dir="2700000" algn="br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33-4BBE-8199-16EF603B9E99}"/>
              </c:ext>
            </c:extLst>
          </c:dPt>
          <c:dLbls>
            <c:dLbl>
              <c:idx val="0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33-4BBE-8199-16EF603B9E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PRENSA!$B$5:$B$7</c:f>
              <c:numCache>
                <c:formatCode>General</c:formatCode>
                <c:ptCount val="3"/>
                <c:pt idx="0">
                  <c:v>551</c:v>
                </c:pt>
                <c:pt idx="1">
                  <c:v>552</c:v>
                </c:pt>
                <c:pt idx="2">
                  <c:v>553</c:v>
                </c:pt>
              </c:numCache>
            </c:numRef>
          </c:cat>
          <c:val>
            <c:numRef>
              <c:f>PRENSA!$H$5:$H$7</c:f>
              <c:numCache>
                <c:formatCode>0%</c:formatCode>
                <c:ptCount val="3"/>
                <c:pt idx="0">
                  <c:v>0.83333333333333348</c:v>
                </c:pt>
                <c:pt idx="1">
                  <c:v>1</c:v>
                </c:pt>
                <c:pt idx="2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33-4BBE-8199-16EF603B9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229856"/>
        <c:axId val="26439349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PRENSA!$G$4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PRENSA!$B$5:$B$7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551</c:v>
                      </c:pt>
                      <c:pt idx="1">
                        <c:v>552</c:v>
                      </c:pt>
                      <c:pt idx="2">
                        <c:v>553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PRENSA!$I$5:$I$7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3-9F33-4BBE-8199-16EF603B9E99}"/>
                  </c:ext>
                </c:extLst>
              </c15:ser>
            </c15:filteredBarSeries>
          </c:ext>
        </c:extLst>
      </c:barChart>
      <c:catAx>
        <c:axId val="26422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393496"/>
        <c:crosses val="autoZero"/>
        <c:auto val="1"/>
        <c:lblAlgn val="ctr"/>
        <c:lblOffset val="100"/>
        <c:noMultiLvlLbl val="0"/>
      </c:catAx>
      <c:valAx>
        <c:axId val="264393496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42298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1">
            <a:lumMod val="20000"/>
            <a:lumOff val="80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03-4BA1-BEE2-8A217775318D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03-4BA1-BEE2-8A217775318D}"/>
              </c:ext>
            </c:extLst>
          </c:dPt>
          <c:dLbls>
            <c:dLbl>
              <c:idx val="0"/>
              <c:layout>
                <c:manualLayout>
                  <c:x val="2.1324606947749118E-2"/>
                  <c:y val="0.24871494538171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03-4BA1-BEE2-8A21777531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006262415437993E-2"/>
                  <c:y val="0.2361749379199329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03-4BA1-BEE2-8A217775318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PRENSA!$G$4:$H$4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(PRENSA!$G$9,PRENSA!$H$9)</c:f>
              <c:numCache>
                <c:formatCode>0%</c:formatCode>
                <c:ptCount val="2"/>
                <c:pt idx="0">
                  <c:v>1</c:v>
                </c:pt>
                <c:pt idx="1">
                  <c:v>0.97542930215564494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3203-4BA1-BEE2-8A2177753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394280"/>
        <c:axId val="264394672"/>
        <c:axId val="0"/>
      </c:bar3DChart>
      <c:catAx>
        <c:axId val="264394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394672"/>
        <c:crosses val="autoZero"/>
        <c:auto val="1"/>
        <c:lblAlgn val="ctr"/>
        <c:lblOffset val="100"/>
        <c:noMultiLvlLbl val="0"/>
      </c:catAx>
      <c:valAx>
        <c:axId val="264394672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264394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00305544331214E-2"/>
          <c:y val="9.7817372828396448E-2"/>
          <c:w val="0.8215964585343577"/>
          <c:h val="0.829958255218097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VIVIENDA!$H$4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3B-447C-9B11-F35CD3F39852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0D3B-447C-9B11-F35CD3F3985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0D3B-447C-9B11-F35CD3F3985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0D3B-447C-9B11-F35CD3F3985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D3B-447C-9B11-F35CD3F3985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0D3B-447C-9B11-F35CD3F39852}"/>
              </c:ext>
            </c:extLst>
          </c:dPt>
          <c:dPt>
            <c:idx val="6"/>
            <c:invertIfNegative val="0"/>
            <c:bubble3D val="0"/>
            <c:spPr>
              <a:solidFill>
                <a:srgbClr val="0066FF"/>
              </a:solidFill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D3B-447C-9B11-F35CD3F3985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D3B-447C-9B11-F35CD3F3985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0D3B-447C-9B11-F35CD3F39852}"/>
              </c:ext>
            </c:extLst>
          </c:dPt>
          <c:dLbls>
            <c:dLbl>
              <c:idx val="5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08-0D3B-447C-9B11-F35CD3F3985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VIVIENDA!$B$5:$B$10</c:f>
              <c:numCache>
                <c:formatCode>General</c:formatCode>
                <c:ptCount val="6"/>
                <c:pt idx="0">
                  <c:v>432</c:v>
                </c:pt>
                <c:pt idx="1">
                  <c:v>434</c:v>
                </c:pt>
                <c:pt idx="2">
                  <c:v>433</c:v>
                </c:pt>
                <c:pt idx="3">
                  <c:v>437</c:v>
                </c:pt>
                <c:pt idx="4">
                  <c:v>436</c:v>
                </c:pt>
                <c:pt idx="5">
                  <c:v>435</c:v>
                </c:pt>
              </c:numCache>
            </c:numRef>
          </c:cat>
          <c:val>
            <c:numRef>
              <c:f>VIVIENDA!$H$5:$H$10</c:f>
              <c:numCache>
                <c:formatCode>0%</c:formatCode>
                <c:ptCount val="6"/>
                <c:pt idx="0">
                  <c:v>0.22559999999999999</c:v>
                </c:pt>
                <c:pt idx="1">
                  <c:v>0.5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D3B-447C-9B11-F35CD3F39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395456"/>
        <c:axId val="26439584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VIVIENDA!$G$4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VIVIENDA!$B$5:$B$10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432</c:v>
                      </c:pt>
                      <c:pt idx="1">
                        <c:v>434</c:v>
                      </c:pt>
                      <c:pt idx="2">
                        <c:v>433</c:v>
                      </c:pt>
                      <c:pt idx="3">
                        <c:v>437</c:v>
                      </c:pt>
                      <c:pt idx="4">
                        <c:v>436</c:v>
                      </c:pt>
                      <c:pt idx="5">
                        <c:v>435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VIVIENDA!$I$5:$I$10</c15:sqref>
                        </c15:formulaRef>
                      </c:ext>
                    </c:extLst>
                    <c:numCache>
                      <c:formatCode>0%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E-0D3B-447C-9B11-F35CD3F39852}"/>
                  </c:ext>
                </c:extLst>
              </c15:ser>
            </c15:filteredBarSeries>
          </c:ext>
        </c:extLst>
      </c:barChart>
      <c:catAx>
        <c:axId val="26439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395848"/>
        <c:crosses val="autoZero"/>
        <c:auto val="1"/>
        <c:lblAlgn val="ctr"/>
        <c:lblOffset val="100"/>
        <c:noMultiLvlLbl val="0"/>
      </c:catAx>
      <c:valAx>
        <c:axId val="264395848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4395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F2-4F3F-A840-AA4A483987A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7F2-4F3F-A840-AA4A483987A6}"/>
              </c:ext>
            </c:extLst>
          </c:dPt>
          <c:dLbls>
            <c:dLbl>
              <c:idx val="0"/>
              <c:layout>
                <c:manualLayout>
                  <c:x val="1.7379175770567915E-2"/>
                  <c:y val="0.18525430589832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F2-4F3F-A840-AA4A483987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60739855162084E-2"/>
                  <c:y val="0.18725793604157689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F2-4F3F-A840-AA4A483987A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(VIVIENDA!$H$4,VIVIENDA!$H$4:$I$4)</c:f>
              <c:strCache>
                <c:ptCount val="3"/>
                <c:pt idx="0">
                  <c:v>Ejecutado (2016)</c:v>
                </c:pt>
                <c:pt idx="1">
                  <c:v>Ejecutado (2016)</c:v>
                </c:pt>
                <c:pt idx="2">
                  <c:v>Programado</c:v>
                </c:pt>
              </c:strCache>
            </c:strRef>
          </c:cat>
          <c:val>
            <c:numRef>
              <c:f>(VIVIENDA!$G$12,VIVIENDA!$H$12)</c:f>
              <c:numCache>
                <c:formatCode>0%</c:formatCode>
                <c:ptCount val="2"/>
                <c:pt idx="0">
                  <c:v>1</c:v>
                </c:pt>
                <c:pt idx="1">
                  <c:v>0.76984089830973967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A7F2-4F3F-A840-AA4A48398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396632"/>
        <c:axId val="264397024"/>
        <c:axId val="0"/>
      </c:bar3DChart>
      <c:catAx>
        <c:axId val="264396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397024"/>
        <c:crosses val="autoZero"/>
        <c:auto val="1"/>
        <c:lblAlgn val="ctr"/>
        <c:lblOffset val="100"/>
        <c:noMultiLvlLbl val="0"/>
      </c:catAx>
      <c:valAx>
        <c:axId val="264397024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43966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0930230301618"/>
          <c:y val="0.19416518081110343"/>
          <c:w val="0.76246340741603236"/>
          <c:h val="0.7266393395144442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'UAE DESASTRES'!$H$4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75B-4ED1-A84D-92C9C35390A3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5B-4ED1-A84D-92C9C35390A3}"/>
              </c:ext>
            </c:extLst>
          </c:dPt>
          <c:dPt>
            <c:idx val="2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08-4354-A0EB-1AB5ED3D72F3}"/>
              </c:ext>
            </c:extLst>
          </c:dPt>
          <c:dLbls>
            <c:dLbl>
              <c:idx val="5"/>
              <c:layout>
                <c:manualLayout>
                  <c:x val="0"/>
                  <c:y val="-1.43755615453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5B-4ED1-A84D-92C9C35390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'UAE DESASTRES'!$B$5:$B$9</c:f>
              <c:numCache>
                <c:formatCode>General</c:formatCode>
                <c:ptCount val="5"/>
                <c:pt idx="0">
                  <c:v>174</c:v>
                </c:pt>
                <c:pt idx="1">
                  <c:v>176</c:v>
                </c:pt>
                <c:pt idx="2">
                  <c:v>171</c:v>
                </c:pt>
                <c:pt idx="3">
                  <c:v>622</c:v>
                </c:pt>
                <c:pt idx="4">
                  <c:v>175</c:v>
                </c:pt>
              </c:numCache>
            </c:numRef>
          </c:cat>
          <c:val>
            <c:numRef>
              <c:f>'UAE DESASTRES'!$H$5:$H$9</c:f>
              <c:numCache>
                <c:formatCode>0%</c:formatCode>
                <c:ptCount val="5"/>
                <c:pt idx="0">
                  <c:v>0</c:v>
                </c:pt>
                <c:pt idx="1">
                  <c:v>0.74999999999999989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5B-4ED1-A84D-92C9C3539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9"/>
        <c:axId val="264397808"/>
        <c:axId val="2643982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'UAE DESASTRES'!$G$4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'UAE DESASTRES'!$B$5:$B$9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174</c:v>
                      </c:pt>
                      <c:pt idx="1">
                        <c:v>176</c:v>
                      </c:pt>
                      <c:pt idx="2">
                        <c:v>171</c:v>
                      </c:pt>
                      <c:pt idx="3">
                        <c:v>622</c:v>
                      </c:pt>
                      <c:pt idx="4">
                        <c:v>175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'UAE DESASTRES'!$G$5:$G$9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3E3A-4F2E-B89A-4822CEC892C1}"/>
                  </c:ext>
                </c:extLst>
              </c15:ser>
            </c15:filteredBarSeries>
          </c:ext>
        </c:extLst>
      </c:barChart>
      <c:catAx>
        <c:axId val="2643978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398200"/>
        <c:crosses val="autoZero"/>
        <c:auto val="1"/>
        <c:lblAlgn val="ctr"/>
        <c:lblOffset val="100"/>
        <c:noMultiLvlLbl val="0"/>
      </c:catAx>
      <c:valAx>
        <c:axId val="26439820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439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5155081421274"/>
          <c:y val="9.6287624424305468E-2"/>
          <c:w val="0.84205796856038162"/>
          <c:h val="0.78484306442826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'UAE DESASTRES'!$G$4</c:f>
              <c:strCache>
                <c:ptCount val="1"/>
                <c:pt idx="0">
                  <c:v>Programado (2016)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655-4135-A563-2F1CE0BF3D1A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5-4135-A563-2F1CE0BF3D1A}"/>
              </c:ext>
            </c:extLst>
          </c:dPt>
          <c:dLbls>
            <c:dLbl>
              <c:idx val="0"/>
              <c:layout>
                <c:manualLayout>
                  <c:x val="2.7391920837481522E-2"/>
                  <c:y val="0.18325360273362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55-4135-A563-2F1CE0BF3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21178387184364E-3"/>
                  <c:y val="0.17222086861783786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55-4135-A563-2F1CE0BF3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'UAE DESASTRES'!$G$4:$H$4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('UAE DESASTRES'!$G$16,'UAE DESASTRES'!$H$16)</c:f>
              <c:numCache>
                <c:formatCode>0%</c:formatCode>
                <c:ptCount val="2"/>
                <c:pt idx="0" formatCode="0.0%">
                  <c:v>1</c:v>
                </c:pt>
                <c:pt idx="1">
                  <c:v>0.66694550936911789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655-4135-A563-2F1CE0BF3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398984"/>
        <c:axId val="264399376"/>
        <c:axId val="0"/>
      </c:bar3DChart>
      <c:catAx>
        <c:axId val="264398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399376"/>
        <c:crosses val="autoZero"/>
        <c:auto val="1"/>
        <c:lblAlgn val="ctr"/>
        <c:lblOffset val="100"/>
        <c:noMultiLvlLbl val="0"/>
      </c:catAx>
      <c:valAx>
        <c:axId val="264399376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264398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62602009152827E-2"/>
          <c:y val="5.0323789944674548E-2"/>
          <c:w val="0.83995594123513384"/>
          <c:h val="0.911657526377845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EPC!$H$6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5F5-4918-B7C5-BE6DF1587CE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25F5-4918-B7C5-BE6DF1587CE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5F5-4918-B7C5-BE6DF1587CE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25F5-4918-B7C5-BE6DF1587CE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25F5-4918-B7C5-BE6DF1587CE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25F5-4918-B7C5-BE6DF1587CE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25F5-4918-B7C5-BE6DF1587CE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25F5-4918-B7C5-BE6DF1587CE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25F5-4918-B7C5-BE6DF1587CE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25F5-4918-B7C5-BE6DF1587CE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BA1C-4386-9BE3-E1A06F66BE2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BA1C-4386-9BE3-E1A06F66BE2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BA1C-4386-9BE3-E1A06F66BE23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BA1C-4386-9BE3-E1A06F66BE2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EPC!$B$7:$B$26</c:f>
              <c:numCache>
                <c:formatCode>0</c:formatCode>
                <c:ptCount val="20"/>
                <c:pt idx="0">
                  <c:v>447</c:v>
                </c:pt>
                <c:pt idx="1">
                  <c:v>190</c:v>
                </c:pt>
                <c:pt idx="2">
                  <c:v>472</c:v>
                </c:pt>
                <c:pt idx="3">
                  <c:v>458</c:v>
                </c:pt>
                <c:pt idx="4">
                  <c:v>455</c:v>
                </c:pt>
                <c:pt idx="5">
                  <c:v>446</c:v>
                </c:pt>
                <c:pt idx="6">
                  <c:v>191</c:v>
                </c:pt>
                <c:pt idx="7">
                  <c:v>189</c:v>
                </c:pt>
                <c:pt idx="8">
                  <c:v>445</c:v>
                </c:pt>
                <c:pt idx="9">
                  <c:v>442</c:v>
                </c:pt>
                <c:pt idx="10">
                  <c:v>452</c:v>
                </c:pt>
                <c:pt idx="11">
                  <c:v>456</c:v>
                </c:pt>
                <c:pt idx="12">
                  <c:v>449</c:v>
                </c:pt>
                <c:pt idx="13">
                  <c:v>451</c:v>
                </c:pt>
                <c:pt idx="14">
                  <c:v>444</c:v>
                </c:pt>
                <c:pt idx="15">
                  <c:v>453</c:v>
                </c:pt>
                <c:pt idx="16">
                  <c:v>177</c:v>
                </c:pt>
                <c:pt idx="17">
                  <c:v>192</c:v>
                </c:pt>
                <c:pt idx="18">
                  <c:v>457</c:v>
                </c:pt>
                <c:pt idx="19">
                  <c:v>427</c:v>
                </c:pt>
              </c:numCache>
            </c:numRef>
          </c:cat>
          <c:val>
            <c:numRef>
              <c:f>EPC!$H$7:$H$26</c:f>
              <c:numCache>
                <c:formatCode>0%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7.2812500000000002E-2</c:v>
                </c:pt>
                <c:pt idx="9">
                  <c:v>0.105</c:v>
                </c:pt>
                <c:pt idx="10">
                  <c:v>0.33333333333333337</c:v>
                </c:pt>
                <c:pt idx="11">
                  <c:v>0.5</c:v>
                </c:pt>
                <c:pt idx="12">
                  <c:v>0.54744525547445255</c:v>
                </c:pt>
                <c:pt idx="13">
                  <c:v>0.55555555555555547</c:v>
                </c:pt>
                <c:pt idx="14">
                  <c:v>0.64999999999999991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5F5-4918-B7C5-BE6DF1587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0"/>
        <c:axId val="264400160"/>
        <c:axId val="26440055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EPC!$G$6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/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EPC!$B$7:$B$26</c15:sqref>
                        </c15:formulaRef>
                      </c:ext>
                    </c:extLst>
                    <c:numCache>
                      <c:formatCode>0</c:formatCode>
                      <c:ptCount val="20"/>
                      <c:pt idx="0">
                        <c:v>447</c:v>
                      </c:pt>
                      <c:pt idx="1">
                        <c:v>190</c:v>
                      </c:pt>
                      <c:pt idx="2">
                        <c:v>472</c:v>
                      </c:pt>
                      <c:pt idx="3">
                        <c:v>458</c:v>
                      </c:pt>
                      <c:pt idx="4">
                        <c:v>455</c:v>
                      </c:pt>
                      <c:pt idx="5">
                        <c:v>446</c:v>
                      </c:pt>
                      <c:pt idx="6">
                        <c:v>191</c:v>
                      </c:pt>
                      <c:pt idx="7">
                        <c:v>189</c:v>
                      </c:pt>
                      <c:pt idx="8">
                        <c:v>445</c:v>
                      </c:pt>
                      <c:pt idx="9">
                        <c:v>442</c:v>
                      </c:pt>
                      <c:pt idx="10">
                        <c:v>452</c:v>
                      </c:pt>
                      <c:pt idx="11">
                        <c:v>456</c:v>
                      </c:pt>
                      <c:pt idx="12">
                        <c:v>449</c:v>
                      </c:pt>
                      <c:pt idx="13">
                        <c:v>451</c:v>
                      </c:pt>
                      <c:pt idx="14">
                        <c:v>444</c:v>
                      </c:pt>
                      <c:pt idx="15">
                        <c:v>453</c:v>
                      </c:pt>
                      <c:pt idx="16">
                        <c:v>177</c:v>
                      </c:pt>
                      <c:pt idx="17">
                        <c:v>192</c:v>
                      </c:pt>
                      <c:pt idx="18">
                        <c:v>457</c:v>
                      </c:pt>
                      <c:pt idx="19">
                        <c:v>427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EPC!$I$7:$I$26</c15:sqref>
                        </c15:formulaRef>
                      </c:ext>
                    </c:extLst>
                    <c:numCache>
                      <c:formatCode>0%</c:formatCode>
                      <c:ptCount val="2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4-25F5-4918-B7C5-BE6DF1587CED}"/>
                  </c:ext>
                </c:extLst>
              </c15:ser>
            </c15:filteredBarSeries>
          </c:ext>
        </c:extLst>
      </c:barChart>
      <c:catAx>
        <c:axId val="26440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400552"/>
        <c:crosses val="autoZero"/>
        <c:auto val="1"/>
        <c:lblAlgn val="ctr"/>
        <c:lblOffset val="100"/>
        <c:noMultiLvlLbl val="0"/>
      </c:catAx>
      <c:valAx>
        <c:axId val="26440055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4400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85155081421274"/>
          <c:y val="9.6287624424305468E-2"/>
          <c:w val="0.84205796856038162"/>
          <c:h val="0.784843064428267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'UAE DESASTRES'!$G$4</c:f>
              <c:strCache>
                <c:ptCount val="1"/>
                <c:pt idx="0">
                  <c:v>Programado (2016)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655-4135-A563-2F1CE0BF3D1A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55-4135-A563-2F1CE0BF3D1A}"/>
              </c:ext>
            </c:extLst>
          </c:dPt>
          <c:dLbls>
            <c:dLbl>
              <c:idx val="0"/>
              <c:layout>
                <c:manualLayout>
                  <c:x val="2.7391920837481522E-2"/>
                  <c:y val="0.183253602733620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55-4135-A563-2F1CE0BF3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4021178387184364E-3"/>
                  <c:y val="0.1722208686178378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65%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55-4135-A563-2F1CE0BF3D1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'UAE DESASTRES'!$G$4:$H$4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('UAE DESASTRES'!$G$16,'UAE DESASTRES'!$H$16)</c:f>
              <c:numCache>
                <c:formatCode>0%</c:formatCode>
                <c:ptCount val="2"/>
                <c:pt idx="0" formatCode="0.0%">
                  <c:v>1</c:v>
                </c:pt>
                <c:pt idx="1">
                  <c:v>0.66694550936911789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655-4135-A563-2F1CE0BF3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777464"/>
        <c:axId val="264777856"/>
        <c:axId val="0"/>
      </c:bar3DChart>
      <c:catAx>
        <c:axId val="264777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777856"/>
        <c:crosses val="autoZero"/>
        <c:auto val="1"/>
        <c:lblAlgn val="ctr"/>
        <c:lblOffset val="100"/>
        <c:noMultiLvlLbl val="0"/>
      </c:catAx>
      <c:valAx>
        <c:axId val="264777856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2647774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331034355705151E-2"/>
          <c:y val="0.12842715608683658"/>
          <c:w val="0.93628661283904369"/>
          <c:h val="0.62231150333462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PROGRAMAS!$O$6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rgbClr val="FFCC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PROGRAMAS!$I$15:$I$27</c:f>
              <c:strCache>
                <c:ptCount val="13"/>
                <c:pt idx="0">
                  <c:v>2.1. FAMILIAS UNIDAS Y FELICES</c:v>
                </c:pt>
                <c:pt idx="1">
                  <c:v>2.2. MUJER</c:v>
                </c:pt>
                <c:pt idx="2">
                  <c:v>2.3. MIS PRIMEROS PASOS</c:v>
                </c:pt>
                <c:pt idx="3">
                  <c:v>2.4. TEMPRANAS SONRISAS</c:v>
                </c:pt>
                <c:pt idx="4">
                  <c:v>2.5. ADOLESCENTES CAMBIOS CON SEGURIDAD</c:v>
                </c:pt>
                <c:pt idx="5">
                  <c:v>2.6. JOVENES POR CUNDINAMARCA</c:v>
                </c:pt>
                <c:pt idx="6">
                  <c:v>2.7. ADULTEZ Y PLENITUD</c:v>
                </c:pt>
                <c:pt idx="7">
                  <c:v>2.8. ENVEJECIMIENTO ACTIVO Y VEJEZ</c:v>
                </c:pt>
                <c:pt idx="8">
                  <c:v>2.9. LOS MÁS CAPACES¡</c:v>
                </c:pt>
                <c:pt idx="9">
                  <c:v>2.10. PREVENCIÓN DE CONSUMO DE SUSTANCIAS PSICOACTIVAS</c:v>
                </c:pt>
                <c:pt idx="10">
                  <c:v>2.11. VÍCTIMAS DEL CONFLICTO ARMADO: OPORTUNIDADES PARA LA PAZ</c:v>
                </c:pt>
                <c:pt idx="11">
                  <c:v>2.12. CUNDINAMARCA DIVERSA </c:v>
                </c:pt>
                <c:pt idx="12">
                  <c:v>2.13. CULTURA PARA EL NUEVO LIDERAZGO</c:v>
                </c:pt>
              </c:strCache>
            </c:strRef>
          </c:cat>
          <c:val>
            <c:numRef>
              <c:f>PROGRAMAS!$O$15:$O$27</c:f>
              <c:numCache>
                <c:formatCode>0.00</c:formatCode>
                <c:ptCount val="13"/>
                <c:pt idx="0">
                  <c:v>0.66308547822446329</c:v>
                </c:pt>
                <c:pt idx="1">
                  <c:v>0.30378746064789303</c:v>
                </c:pt>
                <c:pt idx="2">
                  <c:v>0.37027489666752789</c:v>
                </c:pt>
                <c:pt idx="3">
                  <c:v>0.27124267903909727</c:v>
                </c:pt>
                <c:pt idx="4">
                  <c:v>0.5653724092363337</c:v>
                </c:pt>
                <c:pt idx="5">
                  <c:v>0.28997541397727078</c:v>
                </c:pt>
                <c:pt idx="6">
                  <c:v>5.1500452079566036E-2</c:v>
                </c:pt>
                <c:pt idx="7">
                  <c:v>0.37302111211573263</c:v>
                </c:pt>
                <c:pt idx="8">
                  <c:v>0.40978099083369735</c:v>
                </c:pt>
                <c:pt idx="9">
                  <c:v>0.15120990521918071</c:v>
                </c:pt>
                <c:pt idx="10">
                  <c:v>0.62863349263756185</c:v>
                </c:pt>
                <c:pt idx="11">
                  <c:v>0.23043670886075959</c:v>
                </c:pt>
                <c:pt idx="12">
                  <c:v>0.59039918625678167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FF83-4608-B110-C83446F89C76}"/>
            </c:ext>
          </c:extLst>
        </c:ser>
        <c:ser>
          <c:idx val="1"/>
          <c:order val="1"/>
          <c:tx>
            <c:strRef>
              <c:f>PROGRAMAS!$P$6</c:f>
              <c:strCache>
                <c:ptCount val="1"/>
                <c:pt idx="0">
                  <c:v>Ejecución Programada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427330085949204E-2"/>
                  <c:y val="-9.6583332910834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4F-4543-A0CC-CD81CDE2D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9.79485435938503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E4F-4543-A0CC-CD81CDE2D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9.79485435938503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4F-4543-A0CC-CD81CDE2D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1427330085949204E-2"/>
                  <c:y val="-1.7585502235020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4F-4543-A0CC-CD81CDE2D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PROGRAMAS!$I$15:$I$27</c:f>
              <c:strCache>
                <c:ptCount val="13"/>
                <c:pt idx="0">
                  <c:v>2.1. FAMILIAS UNIDAS Y FELICES</c:v>
                </c:pt>
                <c:pt idx="1">
                  <c:v>2.2. MUJER</c:v>
                </c:pt>
                <c:pt idx="2">
                  <c:v>2.3. MIS PRIMEROS PASOS</c:v>
                </c:pt>
                <c:pt idx="3">
                  <c:v>2.4. TEMPRANAS SONRISAS</c:v>
                </c:pt>
                <c:pt idx="4">
                  <c:v>2.5. ADOLESCENTES CAMBIOS CON SEGURIDAD</c:v>
                </c:pt>
                <c:pt idx="5">
                  <c:v>2.6. JOVENES POR CUNDINAMARCA</c:v>
                </c:pt>
                <c:pt idx="6">
                  <c:v>2.7. ADULTEZ Y PLENITUD</c:v>
                </c:pt>
                <c:pt idx="7">
                  <c:v>2.8. ENVEJECIMIENTO ACTIVO Y VEJEZ</c:v>
                </c:pt>
                <c:pt idx="8">
                  <c:v>2.9. LOS MÁS CAPACES¡</c:v>
                </c:pt>
                <c:pt idx="9">
                  <c:v>2.10. PREVENCIÓN DE CONSUMO DE SUSTANCIAS PSICOACTIVAS</c:v>
                </c:pt>
                <c:pt idx="10">
                  <c:v>2.11. VÍCTIMAS DEL CONFLICTO ARMADO: OPORTUNIDADES PARA LA PAZ</c:v>
                </c:pt>
                <c:pt idx="11">
                  <c:v>2.12. CUNDINAMARCA DIVERSA </c:v>
                </c:pt>
                <c:pt idx="12">
                  <c:v>2.13. CULTURA PARA EL NUEVO LIDERAZGO</c:v>
                </c:pt>
              </c:strCache>
            </c:strRef>
          </c:cat>
          <c:val>
            <c:numRef>
              <c:f>PROGRAMAS!$P$15:$P$27</c:f>
              <c:numCache>
                <c:formatCode>0.00</c:formatCode>
                <c:ptCount val="13"/>
                <c:pt idx="0">
                  <c:v>0.60775220672730057</c:v>
                </c:pt>
                <c:pt idx="1">
                  <c:v>0.27852073370395092</c:v>
                </c:pt>
                <c:pt idx="2">
                  <c:v>0.31778177466184887</c:v>
                </c:pt>
                <c:pt idx="3">
                  <c:v>0.25550946249298512</c:v>
                </c:pt>
                <c:pt idx="4">
                  <c:v>0.41476107926130562</c:v>
                </c:pt>
                <c:pt idx="5">
                  <c:v>0.24975624892146231</c:v>
                </c:pt>
                <c:pt idx="6">
                  <c:v>5.1500452079566036E-2</c:v>
                </c:pt>
                <c:pt idx="7">
                  <c:v>0.26250257685352635</c:v>
                </c:pt>
                <c:pt idx="8">
                  <c:v>0.36453053095965599</c:v>
                </c:pt>
                <c:pt idx="9">
                  <c:v>0.11053445183014284</c:v>
                </c:pt>
                <c:pt idx="10">
                  <c:v>0.62863349263756185</c:v>
                </c:pt>
                <c:pt idx="11">
                  <c:v>0.12632323688969266</c:v>
                </c:pt>
                <c:pt idx="12">
                  <c:v>0.58160262206148328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EE4F-4543-A0CC-CD81CDE2D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5839664"/>
        <c:axId val="175840056"/>
        <c:axId val="0"/>
        <c:extLst xmlns:c16r2="http://schemas.microsoft.com/office/drawing/2015/06/chart"/>
      </c:bar3DChart>
      <c:catAx>
        <c:axId val="17583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s-ES" sz="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5840056"/>
        <c:crosses val="autoZero"/>
        <c:auto val="1"/>
        <c:lblAlgn val="ctr"/>
        <c:lblOffset val="100"/>
        <c:noMultiLvlLbl val="0"/>
      </c:catAx>
      <c:valAx>
        <c:axId val="17584005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5839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61206340976965E-2"/>
          <c:y val="0.17540519780119446"/>
          <c:w val="0.83933007524740277"/>
          <c:h val="0.75420219863801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ICCU!$H$4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7D8-4A33-8EE4-46BD085EBC9D}"/>
              </c:ext>
            </c:extLst>
          </c:dPt>
          <c:dPt>
            <c:idx val="2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D8-4A33-8EE4-46BD085EBC9D}"/>
              </c:ext>
            </c:extLst>
          </c:dPt>
          <c:dPt>
            <c:idx val="3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D8-4A33-8EE4-46BD085EBC9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07D8-4A33-8EE4-46BD085EBC9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07D8-4A33-8EE4-46BD085EBC9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07D8-4A33-8EE4-46BD085EBC9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07D8-4A33-8EE4-46BD085EBC9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07D8-4A33-8EE4-46BD085EBC9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07D8-4A33-8EE4-46BD085EBC9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07D8-4A33-8EE4-46BD085EBC9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07D8-4A33-8EE4-46BD085EBC9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07D8-4A33-8EE4-46BD085EBC9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07D8-4A33-8EE4-46BD085EBC9D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07D8-4A33-8EE4-46BD085EBC9D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ICCU!$B$9:$B$18</c:f>
              <c:numCache>
                <c:formatCode>General</c:formatCode>
                <c:ptCount val="10"/>
                <c:pt idx="0">
                  <c:v>471</c:v>
                </c:pt>
                <c:pt idx="1">
                  <c:v>361</c:v>
                </c:pt>
                <c:pt idx="2">
                  <c:v>363</c:v>
                </c:pt>
                <c:pt idx="3">
                  <c:v>364</c:v>
                </c:pt>
                <c:pt idx="4">
                  <c:v>438</c:v>
                </c:pt>
                <c:pt idx="5">
                  <c:v>358</c:v>
                </c:pt>
                <c:pt idx="6">
                  <c:v>355</c:v>
                </c:pt>
                <c:pt idx="7">
                  <c:v>360</c:v>
                </c:pt>
                <c:pt idx="8">
                  <c:v>354</c:v>
                </c:pt>
                <c:pt idx="9">
                  <c:v>359</c:v>
                </c:pt>
              </c:numCache>
            </c:numRef>
          </c:cat>
          <c:val>
            <c:numRef>
              <c:f>ICCU!$H$5:$H$16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0.37049999999999994</c:v>
                </c:pt>
                <c:pt idx="3">
                  <c:v>0.50514999999999999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07D8-4A33-8EE4-46BD085EB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264778640"/>
        <c:axId val="264779032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ICCU!$G$4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ICCU!$B$9:$B$18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471</c:v>
                      </c:pt>
                      <c:pt idx="1">
                        <c:v>361</c:v>
                      </c:pt>
                      <c:pt idx="2">
                        <c:v>363</c:v>
                      </c:pt>
                      <c:pt idx="3">
                        <c:v>364</c:v>
                      </c:pt>
                      <c:pt idx="4">
                        <c:v>438</c:v>
                      </c:pt>
                      <c:pt idx="5">
                        <c:v>358</c:v>
                      </c:pt>
                      <c:pt idx="6">
                        <c:v>355</c:v>
                      </c:pt>
                      <c:pt idx="7">
                        <c:v>360</c:v>
                      </c:pt>
                      <c:pt idx="8">
                        <c:v>354</c:v>
                      </c:pt>
                      <c:pt idx="9">
                        <c:v>359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ICCU!$G$5:$G$16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D-07D8-4A33-8EE4-46BD085EBC9D}"/>
                  </c:ext>
                </c:extLst>
              </c15:ser>
            </c15:filteredBarSeries>
          </c:ext>
        </c:extLst>
      </c:barChart>
      <c:catAx>
        <c:axId val="26477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779032"/>
        <c:crosses val="autoZero"/>
        <c:auto val="1"/>
        <c:lblAlgn val="ctr"/>
        <c:lblOffset val="100"/>
        <c:noMultiLvlLbl val="0"/>
      </c:catAx>
      <c:valAx>
        <c:axId val="264779032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4778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25838832407653"/>
          <c:y val="0.1713295210589898"/>
          <c:w val="0.84205769320328583"/>
          <c:h val="0.6126571312785182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3BC-467D-B8EB-6864075D816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BC-467D-B8EB-6864075D8161}"/>
              </c:ext>
            </c:extLst>
          </c:dPt>
          <c:dLbls>
            <c:dLbl>
              <c:idx val="0"/>
              <c:layout>
                <c:manualLayout>
                  <c:x val="1.502616933339438E-2"/>
                  <c:y val="0.1974409926031973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/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BC-467D-B8EB-6864075D81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866387817756093E-2"/>
                  <c:y val="0.16835008351228814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BC-467D-B8EB-6864075D816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ICCU!$H$4</c:f>
              <c:strCache>
                <c:ptCount val="1"/>
                <c:pt idx="0">
                  <c:v>Ejecutado (2016)</c:v>
                </c:pt>
              </c:strCache>
            </c:strRef>
          </c:cat>
          <c:val>
            <c:numRef>
              <c:f>(ICCU!$I$21,ICCU!$H$21)</c:f>
              <c:numCache>
                <c:formatCode>0%</c:formatCode>
                <c:ptCount val="2"/>
                <c:pt idx="0">
                  <c:v>1</c:v>
                </c:pt>
                <c:pt idx="1">
                  <c:v>0.86410252310631508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F3BC-467D-B8EB-6864075D8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779816"/>
        <c:axId val="264780208"/>
        <c:axId val="0"/>
      </c:bar3DChart>
      <c:catAx>
        <c:axId val="264779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780208"/>
        <c:crosses val="autoZero"/>
        <c:auto val="1"/>
        <c:lblAlgn val="ctr"/>
        <c:lblOffset val="100"/>
        <c:noMultiLvlLbl val="0"/>
      </c:catAx>
      <c:valAx>
        <c:axId val="264780208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264779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86226290669983E-2"/>
          <c:y val="3.3142309796482951E-2"/>
          <c:w val="0.86101438142046138"/>
          <c:h val="0.9305327907510286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IDECUT!$H$5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D305-44B9-B0F1-84E0CBC75FD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360-45F1-B79B-1077987B19D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360-45F1-B79B-1077987B19D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360-45F1-B79B-1077987B19D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360-45F1-B79B-1077987B19D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360-45F1-B79B-1077987B19D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360-45F1-B79B-1077987B19D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360-45F1-B79B-1077987B19D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360-45F1-B79B-1077987B19D3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1360-45F1-B79B-1077987B19D3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1360-45F1-B79B-1077987B19D3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360-45F1-B79B-1077987B19D3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1360-45F1-B79B-1077987B19D3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1360-45F1-B79B-1077987B19D3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1360-45F1-B79B-1077987B19D3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1360-45F1-B79B-1077987B19D3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1360-45F1-B79B-1077987B19D3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1360-45F1-B79B-1077987B19D3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1360-45F1-B79B-1077987B19D3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1360-45F1-B79B-1077987B19D3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1360-45F1-B79B-1077987B19D3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1360-45F1-B79B-1077987B19D3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1360-45F1-B79B-1077987B19D3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1360-45F1-B79B-1077987B19D3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1360-45F1-B79B-1077987B19D3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IDECUT!$B$6:$B$35</c:f>
              <c:numCache>
                <c:formatCode>General</c:formatCode>
                <c:ptCount val="30"/>
                <c:pt idx="0">
                  <c:v>426</c:v>
                </c:pt>
                <c:pt idx="1">
                  <c:v>479</c:v>
                </c:pt>
                <c:pt idx="2">
                  <c:v>340</c:v>
                </c:pt>
                <c:pt idx="3">
                  <c:v>417</c:v>
                </c:pt>
                <c:pt idx="4">
                  <c:v>339</c:v>
                </c:pt>
                <c:pt idx="5">
                  <c:v>336</c:v>
                </c:pt>
                <c:pt idx="6">
                  <c:v>344</c:v>
                </c:pt>
                <c:pt idx="7">
                  <c:v>338</c:v>
                </c:pt>
                <c:pt idx="8">
                  <c:v>345</c:v>
                </c:pt>
                <c:pt idx="9">
                  <c:v>335</c:v>
                </c:pt>
                <c:pt idx="10">
                  <c:v>348</c:v>
                </c:pt>
                <c:pt idx="11">
                  <c:v>418</c:v>
                </c:pt>
                <c:pt idx="12">
                  <c:v>343</c:v>
                </c:pt>
                <c:pt idx="13">
                  <c:v>342</c:v>
                </c:pt>
                <c:pt idx="14">
                  <c:v>341</c:v>
                </c:pt>
                <c:pt idx="15">
                  <c:v>346</c:v>
                </c:pt>
                <c:pt idx="16">
                  <c:v>424</c:v>
                </c:pt>
                <c:pt idx="17">
                  <c:v>315</c:v>
                </c:pt>
                <c:pt idx="18">
                  <c:v>337</c:v>
                </c:pt>
                <c:pt idx="19">
                  <c:v>423</c:v>
                </c:pt>
                <c:pt idx="20">
                  <c:v>421</c:v>
                </c:pt>
                <c:pt idx="21">
                  <c:v>349</c:v>
                </c:pt>
                <c:pt idx="22">
                  <c:v>350</c:v>
                </c:pt>
                <c:pt idx="23">
                  <c:v>351</c:v>
                </c:pt>
                <c:pt idx="24">
                  <c:v>352</c:v>
                </c:pt>
                <c:pt idx="25">
                  <c:v>419</c:v>
                </c:pt>
                <c:pt idx="26">
                  <c:v>334</c:v>
                </c:pt>
                <c:pt idx="27">
                  <c:v>422</c:v>
                </c:pt>
                <c:pt idx="28">
                  <c:v>425</c:v>
                </c:pt>
                <c:pt idx="29">
                  <c:v>347</c:v>
                </c:pt>
              </c:numCache>
            </c:numRef>
          </c:cat>
          <c:val>
            <c:numRef>
              <c:f>IDECUT!$H$6:$H$35</c:f>
              <c:numCache>
                <c:formatCode>0%</c:formatCode>
                <c:ptCount val="30"/>
                <c:pt idx="0">
                  <c:v>0.6</c:v>
                </c:pt>
                <c:pt idx="1">
                  <c:v>0.8</c:v>
                </c:pt>
                <c:pt idx="2">
                  <c:v>0.8</c:v>
                </c:pt>
                <c:pt idx="3">
                  <c:v>0.83333333333333348</c:v>
                </c:pt>
                <c:pt idx="4">
                  <c:v>0.9</c:v>
                </c:pt>
                <c:pt idx="5">
                  <c:v>0.99999999999999989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1.0000000000000002</c:v>
                </c:pt>
                <c:pt idx="29">
                  <c:v>1.0000000000000002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1360-45F1-B79B-1077987B1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780992"/>
        <c:axId val="2647813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IDECUT!$G$5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IDECUT!$B$6:$B$35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426</c:v>
                      </c:pt>
                      <c:pt idx="1">
                        <c:v>479</c:v>
                      </c:pt>
                      <c:pt idx="2">
                        <c:v>340</c:v>
                      </c:pt>
                      <c:pt idx="3">
                        <c:v>417</c:v>
                      </c:pt>
                      <c:pt idx="4">
                        <c:v>339</c:v>
                      </c:pt>
                      <c:pt idx="5">
                        <c:v>336</c:v>
                      </c:pt>
                      <c:pt idx="6">
                        <c:v>344</c:v>
                      </c:pt>
                      <c:pt idx="7">
                        <c:v>338</c:v>
                      </c:pt>
                      <c:pt idx="8">
                        <c:v>345</c:v>
                      </c:pt>
                      <c:pt idx="9">
                        <c:v>335</c:v>
                      </c:pt>
                      <c:pt idx="10">
                        <c:v>348</c:v>
                      </c:pt>
                      <c:pt idx="11">
                        <c:v>418</c:v>
                      </c:pt>
                      <c:pt idx="12">
                        <c:v>343</c:v>
                      </c:pt>
                      <c:pt idx="13">
                        <c:v>342</c:v>
                      </c:pt>
                      <c:pt idx="14">
                        <c:v>341</c:v>
                      </c:pt>
                      <c:pt idx="15">
                        <c:v>346</c:v>
                      </c:pt>
                      <c:pt idx="16">
                        <c:v>424</c:v>
                      </c:pt>
                      <c:pt idx="17">
                        <c:v>315</c:v>
                      </c:pt>
                      <c:pt idx="18">
                        <c:v>337</c:v>
                      </c:pt>
                      <c:pt idx="19">
                        <c:v>423</c:v>
                      </c:pt>
                      <c:pt idx="20">
                        <c:v>421</c:v>
                      </c:pt>
                      <c:pt idx="21">
                        <c:v>349</c:v>
                      </c:pt>
                      <c:pt idx="22">
                        <c:v>350</c:v>
                      </c:pt>
                      <c:pt idx="23">
                        <c:v>351</c:v>
                      </c:pt>
                      <c:pt idx="24">
                        <c:v>352</c:v>
                      </c:pt>
                      <c:pt idx="25">
                        <c:v>419</c:v>
                      </c:pt>
                      <c:pt idx="26">
                        <c:v>334</c:v>
                      </c:pt>
                      <c:pt idx="27">
                        <c:v>422</c:v>
                      </c:pt>
                      <c:pt idx="28">
                        <c:v>425</c:v>
                      </c:pt>
                      <c:pt idx="29">
                        <c:v>347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IDECUT!$I$6:$I$35</c15:sqref>
                        </c15:formulaRef>
                      </c:ext>
                    </c:extLst>
                    <c:numCache>
                      <c:formatCode>0%</c:formatCode>
                      <c:ptCount val="3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3-1360-45F1-B79B-1077987B19D3}"/>
                  </c:ext>
                </c:extLst>
              </c15:ser>
            </c15:filteredBarSeries>
          </c:ext>
        </c:extLst>
      </c:barChart>
      <c:catAx>
        <c:axId val="26478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781384"/>
        <c:crosses val="autoZero"/>
        <c:auto val="1"/>
        <c:lblAlgn val="ctr"/>
        <c:lblOffset val="100"/>
        <c:noMultiLvlLbl val="0"/>
      </c:catAx>
      <c:valAx>
        <c:axId val="26478138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478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93166221194828"/>
          <c:y val="0.17594771241830087"/>
          <c:w val="0.85806833778805169"/>
          <c:h val="0.657559981472904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D0-4842-B73B-85C7BBE679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2D0-4842-B73B-85C7BBE67985}"/>
              </c:ext>
            </c:extLst>
          </c:dPt>
          <c:dLbls>
            <c:dLbl>
              <c:idx val="0"/>
              <c:layout>
                <c:manualLayout>
                  <c:x val="2.1769778777652793E-2"/>
                  <c:y val="0.23826715959118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D0-4842-B73B-85C7BBE67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68928883889367E-2"/>
                  <c:y val="0.2363156182858503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95%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D0-4842-B73B-85C7BBE67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INTEGRACION!$G$4:$H$4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(INTEGRACION!$G$12,INTEGRACION!$H$12)</c:f>
              <c:numCache>
                <c:formatCode>0%</c:formatCode>
                <c:ptCount val="2"/>
                <c:pt idx="0">
                  <c:v>1</c:v>
                </c:pt>
                <c:pt idx="1">
                  <c:v>0.96103687867450549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C2D0-4842-B73B-85C7BBE67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782168"/>
        <c:axId val="264782560"/>
        <c:axId val="0"/>
      </c:bar3DChart>
      <c:catAx>
        <c:axId val="264782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782560"/>
        <c:crosses val="autoZero"/>
        <c:auto val="1"/>
        <c:lblAlgn val="ctr"/>
        <c:lblOffset val="100"/>
        <c:noMultiLvlLbl val="0"/>
      </c:catAx>
      <c:valAx>
        <c:axId val="264782560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47821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24934383202101"/>
          <c:y val="0.21467261612108682"/>
          <c:w val="0.8118048072938252"/>
          <c:h val="0.640451533371546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IDACO!$H$4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8173-43AB-BE93-5D788607BA7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CAA-4880-8F60-6BD347F61C2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CAA-4880-8F60-6BD347F61C2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AA-4880-8F60-6BD347F61C2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CAA-4880-8F60-6BD347F61C23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CAA-4880-8F60-6BD347F61C23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CAA-4880-8F60-6BD347F61C23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CAA-4880-8F60-6BD347F61C23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CAA-4880-8F60-6BD347F61C23}"/>
              </c:ext>
            </c:extLst>
          </c:dPt>
          <c:dLbls>
            <c:dLbl>
              <c:idx val="3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05-CCAA-4880-8F60-6BD347F61C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IDACO!$B$5:$B$8</c:f>
              <c:numCache>
                <c:formatCode>General</c:formatCode>
                <c:ptCount val="4"/>
                <c:pt idx="0">
                  <c:v>492</c:v>
                </c:pt>
                <c:pt idx="1">
                  <c:v>491</c:v>
                </c:pt>
                <c:pt idx="2">
                  <c:v>489</c:v>
                </c:pt>
                <c:pt idx="3">
                  <c:v>490</c:v>
                </c:pt>
              </c:numCache>
            </c:numRef>
          </c:cat>
          <c:val>
            <c:numRef>
              <c:f>IDACO!$H$5:$H$8</c:f>
              <c:numCache>
                <c:formatCode>0%</c:formatCode>
                <c:ptCount val="4"/>
                <c:pt idx="0">
                  <c:v>0.5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CAA-4880-8F60-6BD347F61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4783344"/>
        <c:axId val="2647837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IDACO!$G$4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IDACO!$B$5:$B$8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492</c:v>
                      </c:pt>
                      <c:pt idx="1">
                        <c:v>491</c:v>
                      </c:pt>
                      <c:pt idx="2">
                        <c:v>489</c:v>
                      </c:pt>
                      <c:pt idx="3">
                        <c:v>490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IDACO!$I$5:$I$8</c15:sqref>
                        </c15:formulaRef>
                      </c:ext>
                    </c:extLst>
                    <c:numCache>
                      <c:formatCode>0%</c:formatCode>
                      <c:ptCount val="4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0-A42C-4572-BFF4-BE74E4569A3D}"/>
                  </c:ext>
                </c:extLst>
              </c15:ser>
            </c15:filteredBarSeries>
          </c:ext>
        </c:extLst>
      </c:barChart>
      <c:catAx>
        <c:axId val="26478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4783736"/>
        <c:crosses val="autoZero"/>
        <c:auto val="1"/>
        <c:lblAlgn val="ctr"/>
        <c:lblOffset val="100"/>
        <c:noMultiLvlLbl val="0"/>
      </c:catAx>
      <c:valAx>
        <c:axId val="26478373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26478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193166221194828"/>
          <c:y val="0.17594771241830087"/>
          <c:w val="0.85806833778805169"/>
          <c:h val="0.6575599814729041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D0-4842-B73B-85C7BBE67985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2D0-4842-B73B-85C7BBE67985}"/>
              </c:ext>
            </c:extLst>
          </c:dPt>
          <c:dLbls>
            <c:dLbl>
              <c:idx val="0"/>
              <c:layout>
                <c:manualLayout>
                  <c:x val="2.1769778777652793E-2"/>
                  <c:y val="0.23826715959118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D0-4842-B73B-85C7BBE67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568928883889367E-2"/>
                  <c:y val="0.23631561828585035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95%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D0-4842-B73B-85C7BBE6798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INTEGRACION!$G$4:$H$4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(INTEGRACION!$G$12,INTEGRACION!$H$12)</c:f>
              <c:numCache>
                <c:formatCode>0%</c:formatCode>
                <c:ptCount val="2"/>
                <c:pt idx="0">
                  <c:v>1</c:v>
                </c:pt>
                <c:pt idx="1">
                  <c:v>0.96103687867450549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C2D0-4842-B73B-85C7BBE67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4784520"/>
        <c:axId val="264784912"/>
        <c:axId val="0"/>
      </c:bar3DChart>
      <c:catAx>
        <c:axId val="264784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4784912"/>
        <c:crosses val="autoZero"/>
        <c:auto val="1"/>
        <c:lblAlgn val="ctr"/>
        <c:lblOffset val="100"/>
        <c:noMultiLvlLbl val="0"/>
      </c:catAx>
      <c:valAx>
        <c:axId val="264784912"/>
        <c:scaling>
          <c:orientation val="minMax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4784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86184372584495E-2"/>
          <c:y val="7.0450024539635808E-2"/>
          <c:w val="0.84504393472555062"/>
          <c:h val="0.9034632526625875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INDEPORTES!$H$5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9B-48EF-9E02-ADE95049B3D0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F9B-48EF-9E02-ADE95049B3D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F9B-48EF-9E02-ADE95049B3D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F9B-48EF-9E02-ADE95049B3D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F9B-48EF-9E02-ADE95049B3D0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F9B-48EF-9E02-ADE95049B3D0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F9B-48EF-9E02-ADE95049B3D0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F9B-48EF-9E02-ADE95049B3D0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F9B-48EF-9E02-ADE95049B3D0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F9B-48EF-9E02-ADE95049B3D0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F9B-48EF-9E02-ADE95049B3D0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F9B-48EF-9E02-ADE95049B3D0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DF9B-48EF-9E02-ADE95049B3D0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DF9B-48EF-9E02-ADE95049B3D0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DF9B-48EF-9E02-ADE95049B3D0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DF9B-48EF-9E02-ADE95049B3D0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DF9B-48EF-9E02-ADE95049B3D0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DF9B-48EF-9E02-ADE95049B3D0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DF9B-48EF-9E02-ADE95049B3D0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DF9B-48EF-9E02-ADE95049B3D0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DF9B-48EF-9E02-ADE95049B3D0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DF9B-48EF-9E02-ADE95049B3D0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DF9B-48EF-9E02-ADE95049B3D0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DF9B-48EF-9E02-ADE95049B3D0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9EAF-4779-95A7-C557C3A408E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INDEPORTES!$B$6:$B$36</c:f>
              <c:numCache>
                <c:formatCode>General</c:formatCode>
                <c:ptCount val="31"/>
                <c:pt idx="0">
                  <c:v>245</c:v>
                </c:pt>
                <c:pt idx="1">
                  <c:v>247</c:v>
                </c:pt>
                <c:pt idx="2">
                  <c:v>204</c:v>
                </c:pt>
                <c:pt idx="3">
                  <c:v>244</c:v>
                </c:pt>
                <c:pt idx="4">
                  <c:v>202</c:v>
                </c:pt>
                <c:pt idx="5">
                  <c:v>303</c:v>
                </c:pt>
                <c:pt idx="6">
                  <c:v>267</c:v>
                </c:pt>
                <c:pt idx="7">
                  <c:v>327</c:v>
                </c:pt>
                <c:pt idx="8">
                  <c:v>205</c:v>
                </c:pt>
                <c:pt idx="9">
                  <c:v>293</c:v>
                </c:pt>
                <c:pt idx="10">
                  <c:v>203</c:v>
                </c:pt>
                <c:pt idx="11">
                  <c:v>256</c:v>
                </c:pt>
                <c:pt idx="12">
                  <c:v>253</c:v>
                </c:pt>
                <c:pt idx="13">
                  <c:v>201</c:v>
                </c:pt>
                <c:pt idx="14">
                  <c:v>292</c:v>
                </c:pt>
                <c:pt idx="15">
                  <c:v>249</c:v>
                </c:pt>
                <c:pt idx="16">
                  <c:v>250</c:v>
                </c:pt>
                <c:pt idx="17">
                  <c:v>255</c:v>
                </c:pt>
                <c:pt idx="18">
                  <c:v>258</c:v>
                </c:pt>
                <c:pt idx="19">
                  <c:v>265</c:v>
                </c:pt>
                <c:pt idx="20">
                  <c:v>199</c:v>
                </c:pt>
                <c:pt idx="21">
                  <c:v>248</c:v>
                </c:pt>
                <c:pt idx="22">
                  <c:v>257</c:v>
                </c:pt>
                <c:pt idx="23">
                  <c:v>266</c:v>
                </c:pt>
                <c:pt idx="24">
                  <c:v>314</c:v>
                </c:pt>
                <c:pt idx="25">
                  <c:v>281</c:v>
                </c:pt>
                <c:pt idx="26">
                  <c:v>279</c:v>
                </c:pt>
                <c:pt idx="27">
                  <c:v>222</c:v>
                </c:pt>
                <c:pt idx="28">
                  <c:v>254</c:v>
                </c:pt>
                <c:pt idx="29">
                  <c:v>221</c:v>
                </c:pt>
                <c:pt idx="30">
                  <c:v>259</c:v>
                </c:pt>
              </c:numCache>
            </c:numRef>
          </c:cat>
          <c:val>
            <c:numRef>
              <c:f>INDEPORTES!$H$6:$H$36</c:f>
              <c:numCache>
                <c:formatCode>0%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0.11946666666666668</c:v>
                </c:pt>
                <c:pt idx="6">
                  <c:v>0.2</c:v>
                </c:pt>
                <c:pt idx="7">
                  <c:v>0.6</c:v>
                </c:pt>
                <c:pt idx="8">
                  <c:v>0.63793103448275867</c:v>
                </c:pt>
                <c:pt idx="9">
                  <c:v>0.7</c:v>
                </c:pt>
                <c:pt idx="10">
                  <c:v>0.8</c:v>
                </c:pt>
                <c:pt idx="11">
                  <c:v>0.92592592592592593</c:v>
                </c:pt>
                <c:pt idx="12">
                  <c:v>0.9285714285714286</c:v>
                </c:pt>
                <c:pt idx="13">
                  <c:v>0.99999999999999989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DF9B-48EF-9E02-ADE95049B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5703592"/>
        <c:axId val="265703984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INDEPORTES!$G$5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INDEPORTES!$B$6:$B$36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245</c:v>
                      </c:pt>
                      <c:pt idx="1">
                        <c:v>247</c:v>
                      </c:pt>
                      <c:pt idx="2">
                        <c:v>204</c:v>
                      </c:pt>
                      <c:pt idx="3">
                        <c:v>244</c:v>
                      </c:pt>
                      <c:pt idx="4">
                        <c:v>202</c:v>
                      </c:pt>
                      <c:pt idx="5">
                        <c:v>303</c:v>
                      </c:pt>
                      <c:pt idx="6">
                        <c:v>267</c:v>
                      </c:pt>
                      <c:pt idx="7">
                        <c:v>327</c:v>
                      </c:pt>
                      <c:pt idx="8">
                        <c:v>205</c:v>
                      </c:pt>
                      <c:pt idx="9">
                        <c:v>293</c:v>
                      </c:pt>
                      <c:pt idx="10">
                        <c:v>203</c:v>
                      </c:pt>
                      <c:pt idx="11">
                        <c:v>256</c:v>
                      </c:pt>
                      <c:pt idx="12">
                        <c:v>253</c:v>
                      </c:pt>
                      <c:pt idx="13">
                        <c:v>201</c:v>
                      </c:pt>
                      <c:pt idx="14">
                        <c:v>292</c:v>
                      </c:pt>
                      <c:pt idx="15">
                        <c:v>249</c:v>
                      </c:pt>
                      <c:pt idx="16">
                        <c:v>250</c:v>
                      </c:pt>
                      <c:pt idx="17">
                        <c:v>255</c:v>
                      </c:pt>
                      <c:pt idx="18">
                        <c:v>258</c:v>
                      </c:pt>
                      <c:pt idx="19">
                        <c:v>265</c:v>
                      </c:pt>
                      <c:pt idx="20">
                        <c:v>199</c:v>
                      </c:pt>
                      <c:pt idx="21">
                        <c:v>248</c:v>
                      </c:pt>
                      <c:pt idx="22">
                        <c:v>257</c:v>
                      </c:pt>
                      <c:pt idx="23">
                        <c:v>266</c:v>
                      </c:pt>
                      <c:pt idx="24">
                        <c:v>314</c:v>
                      </c:pt>
                      <c:pt idx="25">
                        <c:v>281</c:v>
                      </c:pt>
                      <c:pt idx="26">
                        <c:v>279</c:v>
                      </c:pt>
                      <c:pt idx="27">
                        <c:v>222</c:v>
                      </c:pt>
                      <c:pt idx="28">
                        <c:v>254</c:v>
                      </c:pt>
                      <c:pt idx="29">
                        <c:v>221</c:v>
                      </c:pt>
                      <c:pt idx="30">
                        <c:v>259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INDEPORTES!$G$6:$G$36</c15:sqref>
                        </c15:formulaRef>
                      </c:ext>
                    </c:extLst>
                    <c:numCache>
                      <c:formatCode>0%</c:formatCode>
                      <c:ptCount val="31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1F-9EAF-4779-95A7-C557C3A408EC}"/>
                  </c:ext>
                </c:extLst>
              </c15:ser>
            </c15:filteredBarSeries>
          </c:ext>
        </c:extLst>
      </c:barChart>
      <c:catAx>
        <c:axId val="26570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5703984"/>
        <c:crosses val="autoZero"/>
        <c:auto val="1"/>
        <c:lblAlgn val="ctr"/>
        <c:lblOffset val="100"/>
        <c:noMultiLvlLbl val="0"/>
      </c:catAx>
      <c:valAx>
        <c:axId val="265703984"/>
        <c:scaling>
          <c:orientation val="minMax"/>
          <c:max val="1.03"/>
        </c:scaling>
        <c:delete val="1"/>
        <c:axPos val="b"/>
        <c:numFmt formatCode="0%" sourceLinked="1"/>
        <c:majorTickMark val="out"/>
        <c:minorTickMark val="none"/>
        <c:tickLblPos val="nextTo"/>
        <c:crossAx val="265703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85933087477986"/>
          <c:y val="0.17933883019043051"/>
          <c:w val="0.83414066912522011"/>
          <c:h val="0.65363784340316988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788-46C9-A2D0-38706A42A934}"/>
              </c:ext>
            </c:extLst>
          </c:dPt>
          <c:dPt>
            <c:idx val="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553-4F23-AC4F-116C18B494BC}"/>
              </c:ext>
            </c:extLst>
          </c:dPt>
          <c:dLbls>
            <c:dLbl>
              <c:idx val="0"/>
              <c:layout>
                <c:manualLayout>
                  <c:x val="1.5497354204190289E-2"/>
                  <c:y val="0.21274562501347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88-46C9-A2D0-38706A42A93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847071834406004E-2"/>
                  <c:y val="0.16584575352159359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200"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82.6%</a:t>
                    </a:r>
                    <a:endParaRPr lang="en-US" dirty="0"/>
                  </a:p>
                </c:rich>
              </c:tx>
              <c:spPr>
                <a:noFill/>
                <a:ln w="2540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553-4F23-AC4F-116C18B49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SALUD!$G$4:$H$4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SALUD!$G$47:$H$47</c:f>
              <c:numCache>
                <c:formatCode>0%</c:formatCode>
                <c:ptCount val="2"/>
                <c:pt idx="0">
                  <c:v>1</c:v>
                </c:pt>
                <c:pt idx="1">
                  <c:v>0.85690606398748148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F788-46C9-A2D0-38706A42A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265704768"/>
        <c:axId val="265705160"/>
        <c:axId val="0"/>
      </c:bar3DChart>
      <c:catAx>
        <c:axId val="265704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5705160"/>
        <c:crosses val="autoZero"/>
        <c:auto val="1"/>
        <c:lblAlgn val="ctr"/>
        <c:lblOffset val="100"/>
        <c:noMultiLvlLbl val="0"/>
      </c:catAx>
      <c:valAx>
        <c:axId val="26570516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265704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45949197700955"/>
          <c:y val="0.25549502134687474"/>
          <c:w val="0.70789730258308714"/>
          <c:h val="0.643924878189182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'Beneficencia '!$H$6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C5-46B8-9EB2-444820B45D3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DC5-46B8-9EB2-444820B45D38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'Beneficencia '!$B$7:$B$11</c:f>
              <c:numCache>
                <c:formatCode>General</c:formatCode>
                <c:ptCount val="5"/>
                <c:pt idx="0">
                  <c:v>312</c:v>
                </c:pt>
                <c:pt idx="1">
                  <c:v>251</c:v>
                </c:pt>
                <c:pt idx="2">
                  <c:v>260</c:v>
                </c:pt>
                <c:pt idx="3">
                  <c:v>282</c:v>
                </c:pt>
                <c:pt idx="4">
                  <c:v>291</c:v>
                </c:pt>
              </c:numCache>
            </c:numRef>
          </c:cat>
          <c:val>
            <c:numRef>
              <c:f>'Beneficencia '!$H$7:$H$11</c:f>
              <c:numCache>
                <c:formatCode>0.0%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C5-46B8-9EB2-444820B45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5705944"/>
        <c:axId val="26570633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'Beneficencia '!$G$6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Pt>
                  <c:idx val="3"/>
                  <c:invertIfNegative val="0"/>
                  <c:bubble3D val="0"/>
                  <c:extLst xmlns:c16r2="http://schemas.microsoft.com/office/drawing/2015/06/chart">
                    <c:ext xmlns:c16="http://schemas.microsoft.com/office/drawing/2014/chart" uri="{C3380CC4-5D6E-409C-BE32-E72D297353CC}">
                      <c16:uniqueId val="{00000004-FDC5-46B8-9EB2-444820B45D38}"/>
                    </c:ext>
                  </c:extLst>
                </c:dPt>
                <c:dLbls>
                  <c:spPr>
                    <a:noFill/>
                    <a:ln w="25400">
                      <a:noFill/>
                    </a:ln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lang="es-ES" sz="900" b="0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E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'Beneficencia '!$B$7:$B$11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312</c:v>
                      </c:pt>
                      <c:pt idx="1">
                        <c:v>251</c:v>
                      </c:pt>
                      <c:pt idx="2">
                        <c:v>260</c:v>
                      </c:pt>
                      <c:pt idx="3">
                        <c:v>282</c:v>
                      </c:pt>
                      <c:pt idx="4">
                        <c:v>291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'Beneficencia '!$G$7:$G$11</c15:sqref>
                        </c15:formulaRef>
                      </c:ext>
                    </c:extLst>
                    <c:numCache>
                      <c:formatCode>0%</c:formatCode>
                      <c:ptCount val="5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FDC5-46B8-9EB2-444820B45D38}"/>
                  </c:ext>
                </c:extLst>
              </c15:ser>
            </c15:filteredBarSeries>
          </c:ext>
        </c:extLst>
      </c:barChart>
      <c:catAx>
        <c:axId val="26570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s-ES" sz="1200" b="1" i="0" u="none" strike="noStrike" kern="1200" cap="all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5706336"/>
        <c:crosses val="autoZero"/>
        <c:auto val="1"/>
        <c:lblAlgn val="ctr"/>
        <c:lblOffset val="100"/>
        <c:noMultiLvlLbl val="0"/>
      </c:catAx>
      <c:valAx>
        <c:axId val="265706336"/>
        <c:scaling>
          <c:orientation val="minMax"/>
          <c:max val="1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2657059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6350">
      <a:noFill/>
    </a:ln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707120"/>
        <c:axId val="265707512"/>
        <c:axId val="0"/>
      </c:bar3DChart>
      <c:catAx>
        <c:axId val="265707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5707512"/>
        <c:crosses val="autoZero"/>
        <c:auto val="1"/>
        <c:lblAlgn val="ctr"/>
        <c:lblOffset val="100"/>
        <c:noMultiLvlLbl val="0"/>
      </c:catAx>
      <c:valAx>
        <c:axId val="26570751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5707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5952423631283382E-2"/>
          <c:y val="0.17698933084759222"/>
          <c:w val="0.96840888852301665"/>
          <c:h val="0.57228095945707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PROGRAMAS!$O$6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4"/>
              <c:layout>
                <c:manualLayout>
                  <c:x val="8.1853287327917686E-3"/>
                  <c:y val="-1.346031604716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1C7-4FC4-9243-935E12CED86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lang="es-ES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PROGRAMAS!$I$28:$I$35</c:f>
              <c:strCache>
                <c:ptCount val="8"/>
                <c:pt idx="0">
                  <c:v>3.1. VÍA A LA COMPETITIVIDAD </c:v>
                </c:pt>
                <c:pt idx="1">
                  <c:v>3.2. AUMENTANDO CAPACIDAES COMPETITIVAS</c:v>
                </c:pt>
                <c:pt idx="2">
                  <c:v>3.3. RURALIDAD CON ENFOQUE TERRITORIAL </c:v>
                </c:pt>
                <c:pt idx="3">
                  <c:v>3.4. DESARROLLO AGROPECUARIO CON TRANSFORMACIÓN</c:v>
                </c:pt>
                <c:pt idx="4">
                  <c:v>3.5. CUNDINAMARCA HACIA LAS CADENAS GLOBALES DE VALOR</c:v>
                </c:pt>
                <c:pt idx="5">
                  <c:v>3.6. DE TOUR POR CUNDINAMARCA</c:v>
                </c:pt>
                <c:pt idx="6">
                  <c:v>3.7. INNOVACIÓN VERDE</c:v>
                </c:pt>
                <c:pt idx="7">
                  <c:v>3.8. CUNDINAMARCA, HÁBITAT AMABLE</c:v>
                </c:pt>
              </c:strCache>
            </c:strRef>
          </c:cat>
          <c:val>
            <c:numRef>
              <c:f>PROGRAMAS!$O$28:$O$35</c:f>
              <c:numCache>
                <c:formatCode>0.00</c:formatCode>
                <c:ptCount val="8"/>
                <c:pt idx="0">
                  <c:v>0.62183354198052343</c:v>
                </c:pt>
                <c:pt idx="1">
                  <c:v>0.47435391044569369</c:v>
                </c:pt>
                <c:pt idx="2">
                  <c:v>0.26191224640718669</c:v>
                </c:pt>
                <c:pt idx="3">
                  <c:v>0.21847987087895165</c:v>
                </c:pt>
                <c:pt idx="4">
                  <c:v>9.6394790373286188E-2</c:v>
                </c:pt>
                <c:pt idx="5">
                  <c:v>0.28901020497421326</c:v>
                </c:pt>
                <c:pt idx="6">
                  <c:v>7.4486883470266593E-2</c:v>
                </c:pt>
                <c:pt idx="7">
                  <c:v>1.3859640049215218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41C7-4FC4-9243-935E12CED86B}"/>
            </c:ext>
          </c:extLst>
        </c:ser>
        <c:ser>
          <c:idx val="1"/>
          <c:order val="1"/>
          <c:tx>
            <c:strRef>
              <c:f>PROGRAMAS!$P$6</c:f>
              <c:strCache>
                <c:ptCount val="1"/>
                <c:pt idx="0">
                  <c:v>Ejecución Programada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7"/>
              <c:layout>
                <c:manualLayout>
                  <c:x val="1.2012012012012012E-2"/>
                  <c:y val="-1.6824396487701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07-42FE-8229-D1686A7C05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ysClr val="windowText" lastClr="000000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PROGRAMAS!$I$28:$I$35</c:f>
              <c:strCache>
                <c:ptCount val="8"/>
                <c:pt idx="0">
                  <c:v>3.1. VÍA A LA COMPETITIVIDAD </c:v>
                </c:pt>
                <c:pt idx="1">
                  <c:v>3.2. AUMENTANDO CAPACIDAES COMPETITIVAS</c:v>
                </c:pt>
                <c:pt idx="2">
                  <c:v>3.3. RURALIDAD CON ENFOQUE TERRITORIAL </c:v>
                </c:pt>
                <c:pt idx="3">
                  <c:v>3.4. DESARROLLO AGROPECUARIO CON TRANSFORMACIÓN</c:v>
                </c:pt>
                <c:pt idx="4">
                  <c:v>3.5. CUNDINAMARCA HACIA LAS CADENAS GLOBALES DE VALOR</c:v>
                </c:pt>
                <c:pt idx="5">
                  <c:v>3.6. DE TOUR POR CUNDINAMARCA</c:v>
                </c:pt>
                <c:pt idx="6">
                  <c:v>3.7. INNOVACIÓN VERDE</c:v>
                </c:pt>
                <c:pt idx="7">
                  <c:v>3.8. CUNDINAMARCA, HÁBITAT AMABLE</c:v>
                </c:pt>
              </c:strCache>
            </c:strRef>
          </c:cat>
          <c:val>
            <c:numRef>
              <c:f>PROGRAMAS!$P$28:$P$35</c:f>
              <c:numCache>
                <c:formatCode>0.00</c:formatCode>
                <c:ptCount val="8"/>
                <c:pt idx="0">
                  <c:v>0.50631406942440726</c:v>
                </c:pt>
                <c:pt idx="1">
                  <c:v>0.47435391044569369</c:v>
                </c:pt>
                <c:pt idx="2">
                  <c:v>0.2330308367434876</c:v>
                </c:pt>
                <c:pt idx="3">
                  <c:v>0.2184798708789516</c:v>
                </c:pt>
                <c:pt idx="4">
                  <c:v>9.6394790373286188E-2</c:v>
                </c:pt>
                <c:pt idx="5">
                  <c:v>0.25617920082658957</c:v>
                </c:pt>
                <c:pt idx="6">
                  <c:v>5.0172192428605419E-2</c:v>
                </c:pt>
                <c:pt idx="7">
                  <c:v>0.9019421120821941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4205-4F13-B1F2-3A440CE29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302928"/>
        <c:axId val="176304104"/>
        <c:axId val="0"/>
        <c:extLst xmlns:c16r2="http://schemas.microsoft.com/office/drawing/2015/06/chart"/>
      </c:bar3DChart>
      <c:catAx>
        <c:axId val="176302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lang="es-ES" sz="700">
                <a:solidFill>
                  <a:sysClr val="windowText" lastClr="000000"/>
                </a:solidFill>
              </a:defRPr>
            </a:pPr>
            <a:endParaRPr lang="es-ES"/>
          </a:p>
        </c:txPr>
        <c:crossAx val="176304104"/>
        <c:crosses val="autoZero"/>
        <c:auto val="1"/>
        <c:lblAlgn val="ctr"/>
        <c:lblOffset val="100"/>
        <c:noMultiLvlLbl val="0"/>
      </c:catAx>
      <c:valAx>
        <c:axId val="1763041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6302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 algn="ctr">
        <a:defRPr lang="es-CO" sz="700" b="0" i="0" u="none" strike="noStrike" kern="1200" baseline="0">
          <a:solidFill>
            <a:sysClr val="window" lastClr="FFFFFF">
              <a:lumMod val="85000"/>
            </a:sysClr>
          </a:solidFill>
          <a:latin typeface="+mn-lt"/>
          <a:ea typeface="+mn-ea"/>
          <a:cs typeface="+mn-cs"/>
        </a:defRPr>
      </a:pPr>
      <a:endParaRPr lang="es-ES"/>
    </a:p>
  </c:txPr>
  <c:externalData r:id="rId1">
    <c:autoUpdate val="0"/>
  </c:externalData>
  <c:userShapes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45211455614118"/>
          <c:y val="0.27691478972105227"/>
          <c:w val="0.73456600445269549"/>
          <c:h val="0.5258112067386925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CORSOCUN!$H$4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57-48C6-A72C-9C35FEBFE79B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D57-48C6-A72C-9C35FEBFE79B}"/>
              </c:ext>
            </c:extLst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CORSOCUN!$B$5</c:f>
              <c:numCache>
                <c:formatCode>0</c:formatCode>
                <c:ptCount val="1"/>
                <c:pt idx="0">
                  <c:v>218</c:v>
                </c:pt>
              </c:numCache>
            </c:numRef>
          </c:cat>
          <c:val>
            <c:numRef>
              <c:f>CORSOCUN!$H$5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D57-48C6-A72C-9C35FEBFE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65708296"/>
        <c:axId val="26570868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CORSOCUN!$G$4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 w="25400">
                      <a:noFill/>
                    </a:ln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CORSOCUN!$B$5</c15:sqref>
                        </c15:formulaRef>
                      </c:ext>
                    </c:extLst>
                    <c:numCache>
                      <c:formatCode>0</c:formatCode>
                      <c:ptCount val="1"/>
                      <c:pt idx="0">
                        <c:v>218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CORSOCUN!$G$5</c15:sqref>
                        </c15:formulaRef>
                      </c:ext>
                    </c:extLst>
                    <c:numCache>
                      <c:formatCode>0%</c:formatCode>
                      <c:ptCount val="1"/>
                      <c:pt idx="0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5-2D57-48C6-A72C-9C35FEBFE79B}"/>
                  </c:ext>
                </c:extLst>
              </c15:ser>
            </c15:filteredBarSeries>
          </c:ext>
        </c:extLst>
      </c:barChart>
      <c:catAx>
        <c:axId val="26570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 De Metas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S"/>
          </a:p>
        </c:txPr>
        <c:crossAx val="265708688"/>
        <c:crosses val="autoZero"/>
        <c:auto val="1"/>
        <c:lblAlgn val="ctr"/>
        <c:lblOffset val="100"/>
        <c:noMultiLvlLbl val="0"/>
      </c:catAx>
      <c:valAx>
        <c:axId val="26570868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5708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4795014091873196E-2"/>
          <c:y val="0.18300925925925926"/>
          <c:w val="0.79482368209508869"/>
          <c:h val="0.7095913531641877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CA-47E9-9D00-97EF0D3DDCB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CA-47E9-9D00-97EF0D3DDCB8}"/>
              </c:ext>
            </c:extLst>
          </c:dPt>
          <c:dLbls>
            <c:dLbl>
              <c:idx val="0"/>
              <c:layout>
                <c:manualLayout>
                  <c:x val="5.9344348765263807E-3"/>
                  <c:y val="0.27406429466124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808178825643881E-2"/>
                  <c:y val="0.27938187495219396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>
                    <a:defRPr sz="12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2CA-47E9-9D00-97EF0D3DDC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COMPETITIVIDAD!$G$4:$H$4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(COMPETITIVIDAD!$H$19,COMPETITIVIDAD!$I$19)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52CA-47E9-9D00-97EF0D3DDC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5709472"/>
        <c:axId val="265709864"/>
        <c:axId val="0"/>
      </c:bar3DChart>
      <c:catAx>
        <c:axId val="2657094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65709864"/>
        <c:crosses val="autoZero"/>
        <c:auto val="1"/>
        <c:lblAlgn val="ctr"/>
        <c:lblOffset val="100"/>
        <c:noMultiLvlLbl val="0"/>
      </c:catAx>
      <c:valAx>
        <c:axId val="26570986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265709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6">
            <a:lumMod val="20000"/>
            <a:lumOff val="80000"/>
          </a:schemeClr>
        </a:solidFill>
        <a:ln w="6350">
          <a:noFill/>
        </a:ln>
        <a:effectLst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148959990122255E-2"/>
          <c:y val="0.24856454832247718"/>
          <c:w val="0.95486635874471559"/>
          <c:h val="0.50860777515707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PROGRAMAS!$O$6</c:f>
              <c:strCache>
                <c:ptCount val="1"/>
                <c:pt idx="0">
                  <c:v>Programado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PROGRAMAS!$I$36:$I$44</c:f>
              <c:strCache>
                <c:ptCount val="9"/>
                <c:pt idx="0">
                  <c:v>4.1. NUEVO LIDERAZGO</c:v>
                </c:pt>
                <c:pt idx="1">
                  <c:v>4.3. MUNICIPIOS MODELO</c:v>
                </c:pt>
                <c:pt idx="2">
                  <c:v>4.2. REDES DE LA PARTICIPACIÓN CIUDADANA PARA LA GESTIÓN LOCAL</c:v>
                </c:pt>
                <c:pt idx="3">
                  <c:v>4.6. CUNDINAMARCA A SU SERVICIO</c:v>
                </c:pt>
                <c:pt idx="4">
                  <c:v>4.4. CON TODA SEGURIDAD</c:v>
                </c:pt>
                <c:pt idx="5">
                  <c:v>4.7. CUNDINAMARCA: REVOLUCIÓN DIGITAL </c:v>
                </c:pt>
                <c:pt idx="6">
                  <c:v>4.5. CUNDINAMARCA INTEGRADA PUEDE MÁS</c:v>
                </c:pt>
                <c:pt idx="7">
                  <c:v>4.8. FINANZAS SANAS TERRITORIOS VIABLES</c:v>
                </c:pt>
                <c:pt idx="8">
                  <c:v>4.9. CUNDI - DATA</c:v>
                </c:pt>
              </c:strCache>
            </c:strRef>
          </c:cat>
          <c:val>
            <c:numRef>
              <c:f>PROGRAMAS!$O$36:$O$44</c:f>
              <c:numCache>
                <c:formatCode>0.00</c:formatCode>
                <c:ptCount val="9"/>
                <c:pt idx="0">
                  <c:v>0.11419196815839164</c:v>
                </c:pt>
                <c:pt idx="1">
                  <c:v>0.21416284392287255</c:v>
                </c:pt>
                <c:pt idx="2">
                  <c:v>0.12447717070397078</c:v>
                </c:pt>
                <c:pt idx="3">
                  <c:v>0.69837589017143809</c:v>
                </c:pt>
                <c:pt idx="4">
                  <c:v>0.14275622686012038</c:v>
                </c:pt>
                <c:pt idx="5">
                  <c:v>0.36234718274077365</c:v>
                </c:pt>
                <c:pt idx="6">
                  <c:v>0.43211103740368439</c:v>
                </c:pt>
                <c:pt idx="7">
                  <c:v>3.4450221972750945E-2</c:v>
                </c:pt>
                <c:pt idx="8">
                  <c:v>5.1583807300437171E-2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68F5-4F58-A046-EDAD5878163F}"/>
            </c:ext>
          </c:extLst>
        </c:ser>
        <c:ser>
          <c:idx val="1"/>
          <c:order val="1"/>
          <c:tx>
            <c:strRef>
              <c:f>PROGRAMAS!$P$6</c:f>
              <c:strCache>
                <c:ptCount val="1"/>
                <c:pt idx="0">
                  <c:v>Ejecución Programada</c:v>
                </c:pt>
              </c:strCache>
            </c:strRef>
          </c:tx>
          <c:spPr>
            <a:solidFill>
              <a:srgbClr val="0066FF"/>
            </a:solidFill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8.8063704497963503E-3"/>
                  <c:y val="-6.8122259750359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C56-4303-85F6-177D8C34EE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PROGRAMAS!$I$36:$I$44</c:f>
              <c:strCache>
                <c:ptCount val="9"/>
                <c:pt idx="0">
                  <c:v>4.1. NUEVO LIDERAZGO</c:v>
                </c:pt>
                <c:pt idx="1">
                  <c:v>4.3. MUNICIPIOS MODELO</c:v>
                </c:pt>
                <c:pt idx="2">
                  <c:v>4.2. REDES DE LA PARTICIPACIÓN CIUDADANA PARA LA GESTIÓN LOCAL</c:v>
                </c:pt>
                <c:pt idx="3">
                  <c:v>4.6. CUNDINAMARCA A SU SERVICIO</c:v>
                </c:pt>
                <c:pt idx="4">
                  <c:v>4.4. CON TODA SEGURIDAD</c:v>
                </c:pt>
                <c:pt idx="5">
                  <c:v>4.7. CUNDINAMARCA: REVOLUCIÓN DIGITAL </c:v>
                </c:pt>
                <c:pt idx="6">
                  <c:v>4.5. CUNDINAMARCA INTEGRADA PUEDE MÁS</c:v>
                </c:pt>
                <c:pt idx="7">
                  <c:v>4.8. FINANZAS SANAS TERRITORIOS VIABLES</c:v>
                </c:pt>
                <c:pt idx="8">
                  <c:v>4.9. CUNDI - DATA</c:v>
                </c:pt>
              </c:strCache>
            </c:strRef>
          </c:cat>
          <c:val>
            <c:numRef>
              <c:f>PROGRAMAS!$P$36:$P$44</c:f>
              <c:numCache>
                <c:formatCode>0.00</c:formatCode>
                <c:ptCount val="9"/>
                <c:pt idx="0">
                  <c:v>0.10810481196101449</c:v>
                </c:pt>
                <c:pt idx="1">
                  <c:v>0.18376275739297027</c:v>
                </c:pt>
                <c:pt idx="2">
                  <c:v>0.11700614962931648</c:v>
                </c:pt>
                <c:pt idx="3">
                  <c:v>0.69837589017143809</c:v>
                </c:pt>
                <c:pt idx="4">
                  <c:v>0.14050937274979736</c:v>
                </c:pt>
                <c:pt idx="5">
                  <c:v>0.33436461359365488</c:v>
                </c:pt>
                <c:pt idx="6">
                  <c:v>0.38981531867122537</c:v>
                </c:pt>
                <c:pt idx="7">
                  <c:v>2.7268918712047775E-2</c:v>
                </c:pt>
                <c:pt idx="8">
                  <c:v>4.6190124593900449E-2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5-BC56-4303-85F6-177D8C34E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50"/>
        <c:shape val="box"/>
        <c:axId val="176304496"/>
        <c:axId val="176302536"/>
        <c:axId val="0"/>
        <c:extLst xmlns:c16r2="http://schemas.microsoft.com/office/drawing/2015/06/chart"/>
      </c:bar3DChart>
      <c:catAx>
        <c:axId val="17630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s-ES"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6302536"/>
        <c:crosses val="autoZero"/>
        <c:auto val="1"/>
        <c:lblAlgn val="ctr"/>
        <c:lblOffset val="100"/>
        <c:noMultiLvlLbl val="0"/>
      </c:catAx>
      <c:valAx>
        <c:axId val="17630253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763044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s-E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382290013825645E-2"/>
          <c:y val="7.8718241405829101E-2"/>
          <c:w val="0.86907281737127606"/>
          <c:h val="0.8033474964379010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6A-4AA0-89F7-A93F1054DACD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6A-4AA0-89F7-A93F1054DACD}"/>
              </c:ext>
            </c:extLst>
          </c:dPt>
          <c:dLbls>
            <c:dLbl>
              <c:idx val="0"/>
              <c:layout>
                <c:manualLayout>
                  <c:x val="1.7935477830923786E-2"/>
                  <c:y val="0.192860550314042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A6A-4AA0-89F7-A93F1054DA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873831897223106E-2"/>
                  <c:y val="0.14384307147598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A6A-4AA0-89F7-A93F1054DA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EDUCACION!$G$4:$H$4</c:f>
              <c:strCache>
                <c:ptCount val="2"/>
                <c:pt idx="0">
                  <c:v>Programado (2016)</c:v>
                </c:pt>
                <c:pt idx="1">
                  <c:v>Ejecutado (2016)</c:v>
                </c:pt>
              </c:strCache>
            </c:strRef>
          </c:cat>
          <c:val>
            <c:numRef>
              <c:f>(EDUCACION!$G$66,EDUCACION!$H$66)</c:f>
              <c:numCache>
                <c:formatCode>0%</c:formatCode>
                <c:ptCount val="2"/>
                <c:pt idx="0">
                  <c:v>1</c:v>
                </c:pt>
                <c:pt idx="1">
                  <c:v>0.49055850500886478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4-1A6A-4AA0-89F7-A93F1054DA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077240"/>
        <c:axId val="181077632"/>
        <c:axId val="0"/>
      </c:bar3DChart>
      <c:catAx>
        <c:axId val="1810772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077632"/>
        <c:crosses val="autoZero"/>
        <c:auto val="1"/>
        <c:lblAlgn val="ctr"/>
        <c:lblOffset val="100"/>
        <c:noMultiLvlLbl val="0"/>
      </c:catAx>
      <c:valAx>
        <c:axId val="181077632"/>
        <c:scaling>
          <c:orientation val="minMax"/>
          <c:min val="0.2"/>
        </c:scaling>
        <c:delete val="1"/>
        <c:axPos val="l"/>
        <c:numFmt formatCode="0%" sourceLinked="1"/>
        <c:majorTickMark val="none"/>
        <c:minorTickMark val="none"/>
        <c:tickLblPos val="nextTo"/>
        <c:crossAx val="181077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11134607389993"/>
          <c:y val="3.5019732095927847E-2"/>
          <c:w val="0.77558182682599575"/>
          <c:h val="0.9122522238008259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EDUCACION!$H$4</c:f>
              <c:strCache>
                <c:ptCount val="1"/>
                <c:pt idx="0">
                  <c:v>Ejecutado (2016)</c:v>
                </c:pt>
              </c:strCache>
            </c:strRef>
          </c:tx>
          <c:spPr>
            <a:solidFill>
              <a:srgbClr val="0066FF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1A2-4447-B148-411F166207E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D1A2-4447-B148-411F166207E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D1A2-4447-B148-411F166207E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D1A2-4447-B148-411F166207E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D1A2-4447-B148-411F166207E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D1A2-4447-B148-411F166207E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D1A2-4447-B148-411F166207EF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D1A2-4447-B148-411F166207EF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D1A2-4447-B148-411F166207EF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D1A2-4447-B148-411F166207EF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D1A2-4447-B148-411F166207EF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D1A2-4447-B148-411F166207EF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D1A2-4447-B148-411F166207EF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D1A2-4447-B148-411F166207EF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D1A2-4447-B148-411F166207EF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D1A2-4447-B148-411F166207EF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D1A2-4447-B148-411F166207EF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D1A2-4447-B148-411F166207EF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D1A2-4447-B148-411F166207EF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D1A2-4447-B148-411F166207EF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D1A2-4447-B148-411F166207EF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D1A2-4447-B148-411F166207EF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D1A2-4447-B148-411F166207EF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D1A2-4447-B148-411F166207EF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D1A2-4447-B148-411F166207EF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D1A2-4447-B148-411F166207EF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D1A2-4447-B148-411F166207EF}"/>
              </c:ext>
            </c:extLst>
          </c:dPt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D1A2-4447-B148-411F166207EF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D1A2-4447-B148-411F166207EF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D1A2-4447-B148-411F166207EF}"/>
              </c:ext>
            </c:extLst>
          </c:dPt>
          <c:dPt>
            <c:idx val="3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D1A2-4447-B148-411F166207EF}"/>
              </c:ext>
            </c:extLst>
          </c:dPt>
          <c:dPt>
            <c:idx val="3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D1A2-4447-B148-411F166207EF}"/>
              </c:ext>
            </c:extLst>
          </c:dPt>
          <c:dPt>
            <c:idx val="3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D1A2-4447-B148-411F166207EF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D1A2-4447-B148-411F166207EF}"/>
              </c:ext>
            </c:extLst>
          </c:dPt>
          <c:dPt>
            <c:idx val="3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3-D1A2-4447-B148-411F166207EF}"/>
              </c:ext>
            </c:extLst>
          </c:dPt>
          <c:dPt>
            <c:idx val="3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4-D1A2-4447-B148-411F166207EF}"/>
              </c:ext>
            </c:extLst>
          </c:dPt>
          <c:dPt>
            <c:idx val="3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5-D1A2-4447-B148-411F166207EF}"/>
              </c:ext>
            </c:extLst>
          </c:dPt>
          <c:dPt>
            <c:idx val="3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6-D1A2-4447-B148-411F166207EF}"/>
              </c:ext>
            </c:extLst>
          </c:dPt>
          <c:dPt>
            <c:idx val="3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7-D1A2-4447-B148-411F166207EF}"/>
              </c:ext>
            </c:extLst>
          </c:dPt>
          <c:dPt>
            <c:idx val="3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D1A2-4447-B148-411F166207EF}"/>
              </c:ext>
            </c:extLst>
          </c:dPt>
          <c:dPt>
            <c:idx val="4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9-D1A2-4447-B148-411F166207EF}"/>
              </c:ext>
            </c:extLst>
          </c:dPt>
          <c:dPt>
            <c:idx val="4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A-D1A2-4447-B148-411F166207EF}"/>
              </c:ext>
            </c:extLst>
          </c:dPt>
          <c:dPt>
            <c:idx val="4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B-D1A2-4447-B148-411F166207EF}"/>
              </c:ext>
            </c:extLst>
          </c:dPt>
          <c:dLbls>
            <c:dLbl>
              <c:idx val="19"/>
              <c:layout>
                <c:manualLayout>
                  <c:x val="0"/>
                  <c:y val="5.4533060668029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 xmlns:c16r2="http://schemas.microsoft.com/office/drawing/2015/06/chart">
                <c:ext xmlns:c16="http://schemas.microsoft.com/office/drawing/2014/chart" uri="{C3380CC4-5D6E-409C-BE32-E72D297353CC}">
                  <c16:uniqueId val="{00000014-D1A2-4447-B148-411F16620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EDUCACION!$B$5:$B$34</c:f>
              <c:numCache>
                <c:formatCode>General</c:formatCode>
                <c:ptCount val="30"/>
                <c:pt idx="0">
                  <c:v>138</c:v>
                </c:pt>
                <c:pt idx="1">
                  <c:v>146</c:v>
                </c:pt>
                <c:pt idx="2">
                  <c:v>473</c:v>
                </c:pt>
                <c:pt idx="3">
                  <c:v>131</c:v>
                </c:pt>
                <c:pt idx="4">
                  <c:v>108</c:v>
                </c:pt>
                <c:pt idx="5">
                  <c:v>144</c:v>
                </c:pt>
                <c:pt idx="6">
                  <c:v>103</c:v>
                </c:pt>
                <c:pt idx="7">
                  <c:v>107</c:v>
                </c:pt>
                <c:pt idx="8">
                  <c:v>126</c:v>
                </c:pt>
                <c:pt idx="9">
                  <c:v>115</c:v>
                </c:pt>
                <c:pt idx="10">
                  <c:v>116</c:v>
                </c:pt>
                <c:pt idx="11">
                  <c:v>112</c:v>
                </c:pt>
                <c:pt idx="12">
                  <c:v>154</c:v>
                </c:pt>
                <c:pt idx="13">
                  <c:v>127</c:v>
                </c:pt>
                <c:pt idx="14">
                  <c:v>102</c:v>
                </c:pt>
                <c:pt idx="15">
                  <c:v>106</c:v>
                </c:pt>
                <c:pt idx="16">
                  <c:v>123</c:v>
                </c:pt>
                <c:pt idx="17">
                  <c:v>104</c:v>
                </c:pt>
                <c:pt idx="18">
                  <c:v>132</c:v>
                </c:pt>
                <c:pt idx="19">
                  <c:v>156</c:v>
                </c:pt>
                <c:pt idx="20">
                  <c:v>561</c:v>
                </c:pt>
                <c:pt idx="21">
                  <c:v>152</c:v>
                </c:pt>
                <c:pt idx="22">
                  <c:v>150</c:v>
                </c:pt>
                <c:pt idx="23">
                  <c:v>141</c:v>
                </c:pt>
                <c:pt idx="24">
                  <c:v>151</c:v>
                </c:pt>
                <c:pt idx="25">
                  <c:v>134</c:v>
                </c:pt>
                <c:pt idx="26">
                  <c:v>148</c:v>
                </c:pt>
                <c:pt idx="27">
                  <c:v>135</c:v>
                </c:pt>
                <c:pt idx="28">
                  <c:v>149</c:v>
                </c:pt>
                <c:pt idx="29">
                  <c:v>133</c:v>
                </c:pt>
              </c:numCache>
            </c:numRef>
          </c:cat>
          <c:val>
            <c:numRef>
              <c:f>EDUCACION!$H$5:$H$34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0.85159010600706708</c:v>
                </c:pt>
                <c:pt idx="22">
                  <c:v>0.99188311688311681</c:v>
                </c:pt>
                <c:pt idx="23">
                  <c:v>0.99999999999999989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C-D1A2-4447-B148-411F16620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1078416"/>
        <c:axId val="18107880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EDUCACION!$G$4</c15:sqref>
                        </c15:formulaRef>
                      </c:ext>
                    </c:extLst>
                    <c:strCache>
                      <c:ptCount val="1"/>
                      <c:pt idx="0">
                        <c:v>Programado (2016)</c:v>
                      </c:pt>
                    </c:strCache>
                  </c:strRef>
                </c:tx>
                <c:spPr>
                  <a:solidFill>
                    <a:schemeClr val="bg1"/>
                  </a:solidFill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EDUCACION!$B$5:$B$34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138</c:v>
                      </c:pt>
                      <c:pt idx="1">
                        <c:v>146</c:v>
                      </c:pt>
                      <c:pt idx="2">
                        <c:v>473</c:v>
                      </c:pt>
                      <c:pt idx="3">
                        <c:v>131</c:v>
                      </c:pt>
                      <c:pt idx="4">
                        <c:v>108</c:v>
                      </c:pt>
                      <c:pt idx="5">
                        <c:v>144</c:v>
                      </c:pt>
                      <c:pt idx="6">
                        <c:v>103</c:v>
                      </c:pt>
                      <c:pt idx="7">
                        <c:v>107</c:v>
                      </c:pt>
                      <c:pt idx="8">
                        <c:v>126</c:v>
                      </c:pt>
                      <c:pt idx="9">
                        <c:v>115</c:v>
                      </c:pt>
                      <c:pt idx="10">
                        <c:v>116</c:v>
                      </c:pt>
                      <c:pt idx="11">
                        <c:v>112</c:v>
                      </c:pt>
                      <c:pt idx="12">
                        <c:v>154</c:v>
                      </c:pt>
                      <c:pt idx="13">
                        <c:v>127</c:v>
                      </c:pt>
                      <c:pt idx="14">
                        <c:v>102</c:v>
                      </c:pt>
                      <c:pt idx="15">
                        <c:v>106</c:v>
                      </c:pt>
                      <c:pt idx="16">
                        <c:v>123</c:v>
                      </c:pt>
                      <c:pt idx="17">
                        <c:v>104</c:v>
                      </c:pt>
                      <c:pt idx="18">
                        <c:v>132</c:v>
                      </c:pt>
                      <c:pt idx="19">
                        <c:v>156</c:v>
                      </c:pt>
                      <c:pt idx="20">
                        <c:v>561</c:v>
                      </c:pt>
                      <c:pt idx="21">
                        <c:v>152</c:v>
                      </c:pt>
                      <c:pt idx="22">
                        <c:v>150</c:v>
                      </c:pt>
                      <c:pt idx="23">
                        <c:v>141</c:v>
                      </c:pt>
                      <c:pt idx="24">
                        <c:v>151</c:v>
                      </c:pt>
                      <c:pt idx="25">
                        <c:v>134</c:v>
                      </c:pt>
                      <c:pt idx="26">
                        <c:v>148</c:v>
                      </c:pt>
                      <c:pt idx="27">
                        <c:v>135</c:v>
                      </c:pt>
                      <c:pt idx="28">
                        <c:v>149</c:v>
                      </c:pt>
                      <c:pt idx="29">
                        <c:v>133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EDUCACION!$G$5:$G$34</c15:sqref>
                        </c15:formulaRef>
                      </c:ext>
                    </c:extLst>
                    <c:numCache>
                      <c:formatCode>0%</c:formatCode>
                      <c:ptCount val="30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  <c:pt idx="24">
                        <c:v>1</c:v>
                      </c:pt>
                      <c:pt idx="25">
                        <c:v>1</c:v>
                      </c:pt>
                      <c:pt idx="26">
                        <c:v>1</c:v>
                      </c:pt>
                      <c:pt idx="27">
                        <c:v>1</c:v>
                      </c:pt>
                      <c:pt idx="28">
                        <c:v>1</c:v>
                      </c:pt>
                      <c:pt idx="29">
                        <c:v>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2C-865E-4618-855C-8FFB9C5DE81B}"/>
                  </c:ext>
                </c:extLst>
              </c15:ser>
            </c15:filteredBarSeries>
          </c:ext>
        </c:extLst>
      </c:barChart>
      <c:catAx>
        <c:axId val="18107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META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900"/>
            </a:pPr>
            <a:endParaRPr lang="es-ES"/>
          </a:p>
        </c:txPr>
        <c:crossAx val="181078808"/>
        <c:crosses val="autoZero"/>
        <c:auto val="1"/>
        <c:lblAlgn val="ctr"/>
        <c:lblOffset val="100"/>
        <c:noMultiLvlLbl val="0"/>
      </c:catAx>
      <c:valAx>
        <c:axId val="181078808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81078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>
          <a:solidFill>
            <a:sysClr val="windowText" lastClr="000000"/>
          </a:solidFill>
        </a:defRPr>
      </a:pPr>
      <a:endParaRPr lang="es-E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0.20337</cdr:x>
      <cdr:y>0.26337</cdr:y>
    </cdr:from>
    <cdr:to>
      <cdr:x>0.30393</cdr:x>
      <cdr:y>0.32551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054163" y="969337"/>
          <a:ext cx="521272" cy="2287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EJE 1</a:t>
          </a:r>
        </a:p>
      </cdr:txBody>
    </cdr:sp>
  </cdr:relSizeAnchor>
  <cdr:relSizeAnchor xmlns:cdr="http://schemas.openxmlformats.org/drawingml/2006/chartDrawing">
    <cdr:from>
      <cdr:x>0.38004</cdr:x>
      <cdr:y>0.26294</cdr:y>
    </cdr:from>
    <cdr:to>
      <cdr:x>0.48769</cdr:x>
      <cdr:y>0.32344</cdr:y>
    </cdr:to>
    <cdr:sp macro="" textlink="">
      <cdr:nvSpPr>
        <cdr:cNvPr id="7" name="CuadroTexto 6"/>
        <cdr:cNvSpPr txBox="1"/>
      </cdr:nvSpPr>
      <cdr:spPr>
        <a:xfrm xmlns:a="http://schemas.openxmlformats.org/drawingml/2006/main">
          <a:off x="1969929" y="967741"/>
          <a:ext cx="558006" cy="222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EJE 2</a:t>
          </a:r>
        </a:p>
      </cdr:txBody>
    </cdr:sp>
  </cdr:relSizeAnchor>
  <cdr:relSizeAnchor xmlns:cdr="http://schemas.openxmlformats.org/drawingml/2006/chartDrawing">
    <cdr:from>
      <cdr:x>0.80336</cdr:x>
      <cdr:y>0.26702</cdr:y>
    </cdr:from>
    <cdr:to>
      <cdr:x>0.89195</cdr:x>
      <cdr:y>0.33521</cdr:y>
    </cdr:to>
    <cdr:sp macro="" textlink="">
      <cdr:nvSpPr>
        <cdr:cNvPr id="8" name="CuadroTexto 7"/>
        <cdr:cNvSpPr txBox="1"/>
      </cdr:nvSpPr>
      <cdr:spPr>
        <a:xfrm xmlns:a="http://schemas.openxmlformats.org/drawingml/2006/main">
          <a:off x="4164230" y="982741"/>
          <a:ext cx="459205" cy="250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EJE 4</a:t>
          </a:r>
        </a:p>
      </cdr:txBody>
    </cdr:sp>
  </cdr:relSizeAnchor>
  <cdr:relSizeAnchor xmlns:cdr="http://schemas.openxmlformats.org/drawingml/2006/chartDrawing">
    <cdr:from>
      <cdr:x>0.58613</cdr:x>
      <cdr:y>0.26294</cdr:y>
    </cdr:from>
    <cdr:to>
      <cdr:x>0.68798</cdr:x>
      <cdr:y>0.32764</cdr:y>
    </cdr:to>
    <cdr:sp macro="" textlink="">
      <cdr:nvSpPr>
        <cdr:cNvPr id="9" name="CuadroTexto 8"/>
        <cdr:cNvSpPr txBox="1"/>
      </cdr:nvSpPr>
      <cdr:spPr>
        <a:xfrm xmlns:a="http://schemas.openxmlformats.org/drawingml/2006/main">
          <a:off x="3038212" y="967739"/>
          <a:ext cx="527948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000" b="1">
              <a:solidFill>
                <a:sysClr val="windowText" lastClr="000000"/>
              </a:solidFill>
            </a:rPr>
            <a:t>EJE 3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0.09764</cdr:x>
      <cdr:y>0.36889</cdr:y>
    </cdr:from>
    <cdr:to>
      <cdr:x>0.14435</cdr:x>
      <cdr:y>0.41348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48664" y="1386840"/>
          <a:ext cx="358140" cy="167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  <cdr:relSizeAnchor xmlns:cdr="http://schemas.openxmlformats.org/drawingml/2006/chartDrawing">
    <cdr:from>
      <cdr:x>0.06783</cdr:x>
      <cdr:y>0.28984</cdr:y>
    </cdr:from>
    <cdr:to>
      <cdr:x>0.13143</cdr:x>
      <cdr:y>0.41753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520064" y="1089660"/>
          <a:ext cx="487680" cy="48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>
            <a:solidFill>
              <a:sysClr val="windowText" lastClr="000000"/>
            </a:solidFill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0.53477</cdr:y>
    </cdr:from>
    <cdr:to>
      <cdr:x>0.65833</cdr:x>
      <cdr:y>0.57388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0.06094</cdr:x>
      <cdr:y>0.10088</cdr:y>
    </cdr:from>
    <cdr:to>
      <cdr:x>0.11682</cdr:x>
      <cdr:y>0.14207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519685" y="374974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6B89816-BC19-4A99-AA60-1090A833CD0F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91.7%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0.12478</cdr:x>
      <cdr:y>0.10088</cdr:y>
    </cdr:from>
    <cdr:to>
      <cdr:x>0.18066</cdr:x>
      <cdr:y>0.14207</cdr:y>
    </cdr:to>
    <cdr:sp macro="" textlink="">
      <cdr:nvSpPr>
        <cdr:cNvPr id="15" name="CuadroTexto 14">
          <a:extLst xmlns:a="http://schemas.openxmlformats.org/drawingml/2006/main">
            <a:ext uri="{FF2B5EF4-FFF2-40B4-BE49-F238E27FC236}">
              <a16:creationId xmlns="" xmlns:a16="http://schemas.microsoft.com/office/drawing/2014/main" id="{38C93C4A-03C8-4B33-902F-57F3EF1A21AB}"/>
            </a:ext>
          </a:extLst>
        </cdr:cNvPr>
        <cdr:cNvSpPr txBox="1"/>
      </cdr:nvSpPr>
      <cdr:spPr>
        <a:xfrm xmlns:a="http://schemas.openxmlformats.org/drawingml/2006/main">
          <a:off x="1064099" y="374974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BB4B418-515E-42B4-8F8D-AE4FB655EF9A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91.7%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0.19422</cdr:x>
      <cdr:y>0.10088</cdr:y>
    </cdr:from>
    <cdr:to>
      <cdr:x>0.2501</cdr:x>
      <cdr:y>0.14207</cdr:y>
    </cdr:to>
    <cdr:sp macro="" textlink="">
      <cdr:nvSpPr>
        <cdr:cNvPr id="16" name="CuadroTexto 15">
          <a:extLst xmlns:a="http://schemas.openxmlformats.org/drawingml/2006/main">
            <a:ext uri="{FF2B5EF4-FFF2-40B4-BE49-F238E27FC236}">
              <a16:creationId xmlns="" xmlns:a16="http://schemas.microsoft.com/office/drawing/2014/main" id="{D7AC6A71-D5B7-415B-9F1D-6449E357EB0B}"/>
            </a:ext>
          </a:extLst>
        </cdr:cNvPr>
        <cdr:cNvSpPr txBox="1"/>
      </cdr:nvSpPr>
      <cdr:spPr>
        <a:xfrm xmlns:a="http://schemas.openxmlformats.org/drawingml/2006/main">
          <a:off x="1656270" y="374974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FA25EC7-F0E4-4212-AACD-7BF724F59569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85.8%</a:t>
          </a:fld>
          <a:endParaRPr lang="es-ES" sz="7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0.2659</cdr:x>
      <cdr:y>0.11449</cdr:y>
    </cdr:from>
    <cdr:to>
      <cdr:x>0.32178</cdr:x>
      <cdr:y>0.15568</cdr:y>
    </cdr:to>
    <cdr:sp macro="" textlink="">
      <cdr:nvSpPr>
        <cdr:cNvPr id="17" name="CuadroTexto 16">
          <a:extLst xmlns:a="http://schemas.openxmlformats.org/drawingml/2006/main">
            <a:ext uri="{FF2B5EF4-FFF2-40B4-BE49-F238E27FC236}">
              <a16:creationId xmlns="" xmlns:a16="http://schemas.microsoft.com/office/drawing/2014/main" id="{0E71881B-BDBB-4D8A-A9C3-E926F260DEC6}"/>
            </a:ext>
          </a:extLst>
        </cdr:cNvPr>
        <cdr:cNvSpPr txBox="1"/>
      </cdr:nvSpPr>
      <cdr:spPr>
        <a:xfrm xmlns:a="http://schemas.openxmlformats.org/drawingml/2006/main">
          <a:off x="2267542" y="425562"/>
          <a:ext cx="476502" cy="1531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8CF3AB0-52CF-490E-A59B-FECF306C03FB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94.2%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0.33494</cdr:x>
      <cdr:y>0.11222</cdr:y>
    </cdr:from>
    <cdr:to>
      <cdr:x>0.39082</cdr:x>
      <cdr:y>0.15341</cdr:y>
    </cdr:to>
    <cdr:sp macro="" textlink="">
      <cdr:nvSpPr>
        <cdr:cNvPr id="18" name="CuadroTexto 17">
          <a:extLst xmlns:a="http://schemas.openxmlformats.org/drawingml/2006/main">
            <a:ext uri="{FF2B5EF4-FFF2-40B4-BE49-F238E27FC236}">
              <a16:creationId xmlns="" xmlns:a16="http://schemas.microsoft.com/office/drawing/2014/main" id="{4B6C4DE3-7B87-46D4-8730-14559831F3B5}"/>
            </a:ext>
          </a:extLst>
        </cdr:cNvPr>
        <cdr:cNvSpPr txBox="1"/>
      </cdr:nvSpPr>
      <cdr:spPr>
        <a:xfrm xmlns:a="http://schemas.openxmlformats.org/drawingml/2006/main">
          <a:off x="2856342" y="417125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78DF43F-7186-4156-8464-570802AF218B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73.4%</a:t>
          </a:fld>
          <a:endParaRPr lang="es-ES" sz="7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0.40287</cdr:x>
      <cdr:y>0.11464</cdr:y>
    </cdr:from>
    <cdr:to>
      <cdr:x>0.45875</cdr:x>
      <cdr:y>0.15583</cdr:y>
    </cdr:to>
    <cdr:sp macro="" textlink="">
      <cdr:nvSpPr>
        <cdr:cNvPr id="19" name="CuadroTexto 18">
          <a:extLst xmlns:a="http://schemas.openxmlformats.org/drawingml/2006/main">
            <a:ext uri="{FF2B5EF4-FFF2-40B4-BE49-F238E27FC236}">
              <a16:creationId xmlns="" xmlns:a16="http://schemas.microsoft.com/office/drawing/2014/main" id="{02BFD3AE-C76F-4B68-ABA6-F32C9815F46A}"/>
            </a:ext>
          </a:extLst>
        </cdr:cNvPr>
        <cdr:cNvSpPr txBox="1"/>
      </cdr:nvSpPr>
      <cdr:spPr>
        <a:xfrm xmlns:a="http://schemas.openxmlformats.org/drawingml/2006/main">
          <a:off x="3435591" y="426104"/>
          <a:ext cx="476502" cy="1531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13D55E2-7BBF-4BA9-8815-FDCE4D00E488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86.1%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0.4763</cdr:x>
      <cdr:y>0.11449</cdr:y>
    </cdr:from>
    <cdr:to>
      <cdr:x>0.53217</cdr:x>
      <cdr:y>0.15568</cdr:y>
    </cdr:to>
    <cdr:sp macro="" textlink="">
      <cdr:nvSpPr>
        <cdr:cNvPr id="20" name="CuadroTexto 19">
          <a:extLst xmlns:a="http://schemas.openxmlformats.org/drawingml/2006/main">
            <a:ext uri="{FF2B5EF4-FFF2-40B4-BE49-F238E27FC236}">
              <a16:creationId xmlns="" xmlns:a16="http://schemas.microsoft.com/office/drawing/2014/main" id="{4081EC62-22B2-4117-939E-51844025835F}"/>
            </a:ext>
          </a:extLst>
        </cdr:cNvPr>
        <cdr:cNvSpPr txBox="1"/>
      </cdr:nvSpPr>
      <cdr:spPr>
        <a:xfrm xmlns:a="http://schemas.openxmlformats.org/drawingml/2006/main">
          <a:off x="4061753" y="425562"/>
          <a:ext cx="476502" cy="1531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2B5BAF33-5678-4711-8A69-9A36C9AA0D25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100.0%</a:t>
          </a:fld>
          <a:endParaRPr lang="es-ES" sz="7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0.5489</cdr:x>
      <cdr:y>0.1191</cdr:y>
    </cdr:from>
    <cdr:to>
      <cdr:x>0.60477</cdr:x>
      <cdr:y>0.1603</cdr:y>
    </cdr:to>
    <cdr:sp macro="" textlink="">
      <cdr:nvSpPr>
        <cdr:cNvPr id="21" name="CuadroTexto 20">
          <a:extLst xmlns:a="http://schemas.openxmlformats.org/drawingml/2006/main">
            <a:ext uri="{FF2B5EF4-FFF2-40B4-BE49-F238E27FC236}">
              <a16:creationId xmlns="" xmlns:a16="http://schemas.microsoft.com/office/drawing/2014/main" id="{0A4D2682-54E4-4AB0-AF4D-AF5F8B38D3B6}"/>
            </a:ext>
          </a:extLst>
        </cdr:cNvPr>
        <cdr:cNvSpPr txBox="1"/>
      </cdr:nvSpPr>
      <cdr:spPr>
        <a:xfrm xmlns:a="http://schemas.openxmlformats.org/drawingml/2006/main">
          <a:off x="4680891" y="442709"/>
          <a:ext cx="476502" cy="1531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6CE0EF6-DA6A-413A-A79E-08F6ADD72940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70.4%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0.61804</cdr:x>
      <cdr:y>0.12145</cdr:y>
    </cdr:from>
    <cdr:to>
      <cdr:x>0.67392</cdr:x>
      <cdr:y>0.16264</cdr:y>
    </cdr:to>
    <cdr:sp macro="" textlink="">
      <cdr:nvSpPr>
        <cdr:cNvPr id="22" name="CuadroTexto 21">
          <a:extLst xmlns:a="http://schemas.openxmlformats.org/drawingml/2006/main">
            <a:ext uri="{FF2B5EF4-FFF2-40B4-BE49-F238E27FC236}">
              <a16:creationId xmlns="" xmlns:a16="http://schemas.microsoft.com/office/drawing/2014/main" id="{386F8A85-A7D0-4A14-9F93-9A2883698BB2}"/>
            </a:ext>
          </a:extLst>
        </cdr:cNvPr>
        <cdr:cNvSpPr txBox="1"/>
      </cdr:nvSpPr>
      <cdr:spPr>
        <a:xfrm xmlns:a="http://schemas.openxmlformats.org/drawingml/2006/main">
          <a:off x="5270533" y="451417"/>
          <a:ext cx="476502" cy="1531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410F0E0-1B83-4C22-BBD3-E23713666FAE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89.0%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0.69423</cdr:x>
      <cdr:y>0.12583</cdr:y>
    </cdr:from>
    <cdr:to>
      <cdr:x>0.7501</cdr:x>
      <cdr:y>0.16702</cdr:y>
    </cdr:to>
    <cdr:sp macro="" textlink="">
      <cdr:nvSpPr>
        <cdr:cNvPr id="23" name="CuadroTexto 22">
          <a:extLst xmlns:a="http://schemas.openxmlformats.org/drawingml/2006/main">
            <a:ext uri="{FF2B5EF4-FFF2-40B4-BE49-F238E27FC236}">
              <a16:creationId xmlns="" xmlns:a16="http://schemas.microsoft.com/office/drawing/2014/main" id="{9ABB87AE-F730-4A09-BFC3-597F39446FC0}"/>
            </a:ext>
          </a:extLst>
        </cdr:cNvPr>
        <cdr:cNvSpPr txBox="1"/>
      </cdr:nvSpPr>
      <cdr:spPr>
        <a:xfrm xmlns:a="http://schemas.openxmlformats.org/drawingml/2006/main">
          <a:off x="5920226" y="467714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1720B833-D8E1-4A69-A226-848432FB049E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73.1%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0.75735</cdr:x>
      <cdr:y>0.12583</cdr:y>
    </cdr:from>
    <cdr:to>
      <cdr:x>0.81323</cdr:x>
      <cdr:y>0.16702</cdr:y>
    </cdr:to>
    <cdr:sp macro="" textlink="">
      <cdr:nvSpPr>
        <cdr:cNvPr id="24" name="CuadroTexto 23">
          <a:extLst xmlns:a="http://schemas.openxmlformats.org/drawingml/2006/main">
            <a:ext uri="{FF2B5EF4-FFF2-40B4-BE49-F238E27FC236}">
              <a16:creationId xmlns="" xmlns:a16="http://schemas.microsoft.com/office/drawing/2014/main" id="{757D18FB-790A-455D-8500-12BB257EDB42}"/>
            </a:ext>
          </a:extLst>
        </cdr:cNvPr>
        <cdr:cNvSpPr txBox="1"/>
      </cdr:nvSpPr>
      <cdr:spPr>
        <a:xfrm xmlns:a="http://schemas.openxmlformats.org/drawingml/2006/main">
          <a:off x="6458527" y="467714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 i="0" u="none" strike="noStrike" dirty="0" smtClean="0">
              <a:solidFill>
                <a:srgbClr val="FF0000"/>
              </a:solidFill>
              <a:latin typeface="Calibri"/>
              <a:cs typeface="Calibri"/>
            </a:rPr>
            <a:t>100%</a:t>
          </a:r>
          <a:endParaRPr lang="es-ES" sz="7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0.83657</cdr:x>
      <cdr:y>0.12363</cdr:y>
    </cdr:from>
    <cdr:to>
      <cdr:x>0.89245</cdr:x>
      <cdr:y>0.16483</cdr:y>
    </cdr:to>
    <cdr:sp macro="" textlink="">
      <cdr:nvSpPr>
        <cdr:cNvPr id="25" name="CuadroTexto 24">
          <a:extLst xmlns:a="http://schemas.openxmlformats.org/drawingml/2006/main">
            <a:ext uri="{FF2B5EF4-FFF2-40B4-BE49-F238E27FC236}">
              <a16:creationId xmlns="" xmlns:a16="http://schemas.microsoft.com/office/drawing/2014/main" id="{5F6EB58E-53B8-4338-A543-F3C7643E04C6}"/>
            </a:ext>
          </a:extLst>
        </cdr:cNvPr>
        <cdr:cNvSpPr txBox="1"/>
      </cdr:nvSpPr>
      <cdr:spPr>
        <a:xfrm xmlns:a="http://schemas.openxmlformats.org/drawingml/2006/main">
          <a:off x="7134124" y="459546"/>
          <a:ext cx="476502" cy="15312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9F0A684B-F82A-4DD7-8A26-EF190DAE97F4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54.8%</a:t>
          </a:fld>
          <a:endParaRPr lang="es-ES" sz="7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0.9046</cdr:x>
      <cdr:y>0.12583</cdr:y>
    </cdr:from>
    <cdr:to>
      <cdr:x>0.96047</cdr:x>
      <cdr:y>0.16702</cdr:y>
    </cdr:to>
    <cdr:sp macro="" textlink="">
      <cdr:nvSpPr>
        <cdr:cNvPr id="26" name="CuadroTexto 25">
          <a:extLst xmlns:a="http://schemas.openxmlformats.org/drawingml/2006/main">
            <a:ext uri="{FF2B5EF4-FFF2-40B4-BE49-F238E27FC236}">
              <a16:creationId xmlns="" xmlns:a16="http://schemas.microsoft.com/office/drawing/2014/main" id="{536C77C3-3FA6-4435-A895-6DDA73E9E578}"/>
            </a:ext>
          </a:extLst>
        </cdr:cNvPr>
        <cdr:cNvSpPr txBox="1"/>
      </cdr:nvSpPr>
      <cdr:spPr>
        <a:xfrm xmlns:a="http://schemas.openxmlformats.org/drawingml/2006/main">
          <a:off x="7714221" y="467714"/>
          <a:ext cx="476502" cy="15312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69108AE-02E4-439A-A442-C93D093D9C93}" type="TxLink">
            <a:rPr lang="en-US" sz="8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98.5%</a:t>
          </a:fld>
          <a:endParaRPr lang="es-ES" sz="700" b="1" dirty="0">
            <a:solidFill>
              <a:srgbClr val="FF0000"/>
            </a:solidFill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0.49277</cdr:x>
      <cdr:y>0.536</cdr:y>
    </cdr:from>
    <cdr:to>
      <cdr:x>0.65759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0.12112</cdr:x>
      <cdr:y>0.20379</cdr:y>
    </cdr:from>
    <cdr:to>
      <cdr:x>0.17818</cdr:x>
      <cdr:y>0.25931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152526" y="769144"/>
          <a:ext cx="542925" cy="20955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419884DB-B8AE-4572-BFBB-D1B8E106C14F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81.4%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0.23039</cdr:x>
      <cdr:y>0.19785</cdr:y>
    </cdr:from>
    <cdr:to>
      <cdr:x>0.28745</cdr:x>
      <cdr:y>0.25337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="" xmlns:a16="http://schemas.microsoft.com/office/drawing/2014/main" id="{5F2E33D2-507F-4C3D-B7E5-544E6377586F}"/>
            </a:ext>
          </a:extLst>
        </cdr:cNvPr>
        <cdr:cNvSpPr txBox="1"/>
      </cdr:nvSpPr>
      <cdr:spPr>
        <a:xfrm xmlns:a="http://schemas.openxmlformats.org/drawingml/2006/main">
          <a:off x="2201316" y="729412"/>
          <a:ext cx="545189" cy="2046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DC47D49-B148-4AFE-80C8-A435051EF56D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100.0%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0.3354</cdr:x>
      <cdr:y>0.20676</cdr:y>
    </cdr:from>
    <cdr:to>
      <cdr:x>0.39246</cdr:x>
      <cdr:y>0.26228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="" xmlns:a16="http://schemas.microsoft.com/office/drawing/2014/main" id="{F4F9DFB9-1DF7-4B98-B73D-22AA9C249690}"/>
            </a:ext>
          </a:extLst>
        </cdr:cNvPr>
        <cdr:cNvSpPr txBox="1"/>
      </cdr:nvSpPr>
      <cdr:spPr>
        <a:xfrm xmlns:a="http://schemas.openxmlformats.org/drawingml/2006/main">
          <a:off x="3204590" y="762260"/>
          <a:ext cx="545189" cy="2046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DF1D0DB-5A77-4DB1-9073-EB0930738F78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89.0%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0.43967</cdr:x>
      <cdr:y>0.2127</cdr:y>
    </cdr:from>
    <cdr:to>
      <cdr:x>0.49673</cdr:x>
      <cdr:y>0.26822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="" xmlns:a16="http://schemas.microsoft.com/office/drawing/2014/main" id="{FE62CE36-0881-46AF-BAD6-B05B8FC2C1BB}"/>
            </a:ext>
          </a:extLst>
        </cdr:cNvPr>
        <cdr:cNvSpPr txBox="1"/>
      </cdr:nvSpPr>
      <cdr:spPr>
        <a:xfrm xmlns:a="http://schemas.openxmlformats.org/drawingml/2006/main">
          <a:off x="4200883" y="784156"/>
          <a:ext cx="545189" cy="2046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D6516CE-DC8D-4C96-824A-3C8EAA4E16D7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100.0%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0.54647</cdr:x>
      <cdr:y>0.21392</cdr:y>
    </cdr:from>
    <cdr:to>
      <cdr:x>0.60353</cdr:x>
      <cdr:y>0.26944</cdr:y>
    </cdr:to>
    <cdr:sp macro="" textlink="">
      <cdr:nvSpPr>
        <cdr:cNvPr id="13" name="CuadroTexto 12">
          <a:extLst xmlns:a="http://schemas.openxmlformats.org/drawingml/2006/main">
            <a:ext uri="{FF2B5EF4-FFF2-40B4-BE49-F238E27FC236}">
              <a16:creationId xmlns="" xmlns:a16="http://schemas.microsoft.com/office/drawing/2014/main" id="{D1FA3E5B-CCFC-426F-9E86-AE7571381F74}"/>
            </a:ext>
          </a:extLst>
        </cdr:cNvPr>
        <cdr:cNvSpPr txBox="1"/>
      </cdr:nvSpPr>
      <cdr:spPr>
        <a:xfrm xmlns:a="http://schemas.openxmlformats.org/drawingml/2006/main">
          <a:off x="5221326" y="788641"/>
          <a:ext cx="545190" cy="2046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A962420-619B-460E-939C-1B5841459AD1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100.0%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0.65224</cdr:x>
      <cdr:y>0.21866</cdr:y>
    </cdr:from>
    <cdr:to>
      <cdr:x>0.7093</cdr:x>
      <cdr:y>0.27418</cdr:y>
    </cdr:to>
    <cdr:sp macro="" textlink="">
      <cdr:nvSpPr>
        <cdr:cNvPr id="14" name="CuadroTexto 13">
          <a:extLst xmlns:a="http://schemas.openxmlformats.org/drawingml/2006/main">
            <a:ext uri="{FF2B5EF4-FFF2-40B4-BE49-F238E27FC236}">
              <a16:creationId xmlns="" xmlns:a16="http://schemas.microsoft.com/office/drawing/2014/main" id="{3B96E0C0-3844-464E-BC11-521461EE6EBC}"/>
            </a:ext>
          </a:extLst>
        </cdr:cNvPr>
        <cdr:cNvSpPr txBox="1"/>
      </cdr:nvSpPr>
      <cdr:spPr>
        <a:xfrm xmlns:a="http://schemas.openxmlformats.org/drawingml/2006/main">
          <a:off x="6231954" y="806132"/>
          <a:ext cx="545189" cy="20468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CA4AD514-3E91-4B96-A078-A95D4939C924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88.6%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0.76074</cdr:x>
      <cdr:y>0.2123</cdr:y>
    </cdr:from>
    <cdr:to>
      <cdr:x>0.8178</cdr:x>
      <cdr:y>0.26782</cdr:y>
    </cdr:to>
    <cdr:sp macro="" textlink="">
      <cdr:nvSpPr>
        <cdr:cNvPr id="15" name="CuadroTexto 14">
          <a:extLst xmlns:a="http://schemas.openxmlformats.org/drawingml/2006/main">
            <a:ext uri="{FF2B5EF4-FFF2-40B4-BE49-F238E27FC236}">
              <a16:creationId xmlns="" xmlns:a16="http://schemas.microsoft.com/office/drawing/2014/main" id="{1224ADDC-BE42-4E3C-8B84-CEECEB3855EB}"/>
            </a:ext>
          </a:extLst>
        </cdr:cNvPr>
        <cdr:cNvSpPr txBox="1"/>
      </cdr:nvSpPr>
      <cdr:spPr>
        <a:xfrm xmlns:a="http://schemas.openxmlformats.org/drawingml/2006/main">
          <a:off x="7268575" y="782667"/>
          <a:ext cx="545190" cy="2046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7B5FE53F-E7D9-4A7A-AFE4-E0C3D4FBB7DF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67.4%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0.88817</cdr:x>
      <cdr:y>0.2123</cdr:y>
    </cdr:from>
    <cdr:to>
      <cdr:x>0.94523</cdr:x>
      <cdr:y>0.26782</cdr:y>
    </cdr:to>
    <cdr:sp macro="" textlink="">
      <cdr:nvSpPr>
        <cdr:cNvPr id="16" name="CuadroTexto 15">
          <a:extLst xmlns:a="http://schemas.openxmlformats.org/drawingml/2006/main">
            <a:ext uri="{FF2B5EF4-FFF2-40B4-BE49-F238E27FC236}">
              <a16:creationId xmlns="" xmlns:a16="http://schemas.microsoft.com/office/drawing/2014/main" id="{3BDFC6EB-21E2-446A-B9E9-9FD69E90A687}"/>
            </a:ext>
          </a:extLst>
        </cdr:cNvPr>
        <cdr:cNvSpPr txBox="1"/>
      </cdr:nvSpPr>
      <cdr:spPr>
        <a:xfrm xmlns:a="http://schemas.openxmlformats.org/drawingml/2006/main">
          <a:off x="8486144" y="782667"/>
          <a:ext cx="545189" cy="2046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6B1868D-DF6C-4A52-A083-CEE4A479EFC5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65.1%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0.09758</cdr:x>
      <cdr:y>0.29078</cdr:y>
    </cdr:from>
    <cdr:to>
      <cdr:x>0.15337</cdr:x>
      <cdr:y>0.35727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94624" y="1289856"/>
          <a:ext cx="511488" cy="294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5BD00FB0-C69B-4CDD-BD36-F2353568AD64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94.7%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0.1974</cdr:x>
      <cdr:y>0.29078</cdr:y>
    </cdr:from>
    <cdr:to>
      <cdr:x>0.25319</cdr:x>
      <cdr:y>0.35727</cdr:y>
    </cdr:to>
    <cdr:sp macro="" textlink="">
      <cdr:nvSpPr>
        <cdr:cNvPr id="11" name="CuadroTexto 10">
          <a:extLst xmlns:a="http://schemas.openxmlformats.org/drawingml/2006/main">
            <a:ext uri="{FF2B5EF4-FFF2-40B4-BE49-F238E27FC236}">
              <a16:creationId xmlns="" xmlns:a16="http://schemas.microsoft.com/office/drawing/2014/main" id="{460140C4-958B-41E1-B480-161E158D00F5}"/>
            </a:ext>
          </a:extLst>
        </cdr:cNvPr>
        <cdr:cNvSpPr txBox="1"/>
      </cdr:nvSpPr>
      <cdr:spPr>
        <a:xfrm xmlns:a="http://schemas.openxmlformats.org/drawingml/2006/main">
          <a:off x="1809780" y="1289856"/>
          <a:ext cx="511488" cy="294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0533419E-557F-4ACC-A294-CE1774B74EBE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85.8%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0.28602</cdr:x>
      <cdr:y>0.29078</cdr:y>
    </cdr:from>
    <cdr:to>
      <cdr:x>0.3418</cdr:x>
      <cdr:y>0.35727</cdr:y>
    </cdr:to>
    <cdr:sp macro="" textlink="">
      <cdr:nvSpPr>
        <cdr:cNvPr id="12" name="CuadroTexto 11">
          <a:extLst xmlns:a="http://schemas.openxmlformats.org/drawingml/2006/main">
            <a:ext uri="{FF2B5EF4-FFF2-40B4-BE49-F238E27FC236}">
              <a16:creationId xmlns="" xmlns:a16="http://schemas.microsoft.com/office/drawing/2014/main" id="{8336B332-3857-4326-AF4D-7B443E874A90}"/>
            </a:ext>
          </a:extLst>
        </cdr:cNvPr>
        <cdr:cNvSpPr txBox="1"/>
      </cdr:nvSpPr>
      <cdr:spPr>
        <a:xfrm xmlns:a="http://schemas.openxmlformats.org/drawingml/2006/main">
          <a:off x="2622257" y="1289856"/>
          <a:ext cx="511395" cy="294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D8CDE2F0-A053-4611-8F59-5D0A397A9D57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94.0%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0.43142</cdr:x>
      <cdr:y>0.29078</cdr:y>
    </cdr:from>
    <cdr:to>
      <cdr:x>0.48721</cdr:x>
      <cdr:y>0.35727</cdr:y>
    </cdr:to>
    <cdr:sp macro="" textlink="">
      <cdr:nvSpPr>
        <cdr:cNvPr id="13" name="CuadroTexto 12">
          <a:extLst xmlns:a="http://schemas.openxmlformats.org/drawingml/2006/main">
            <a:ext uri="{FF2B5EF4-FFF2-40B4-BE49-F238E27FC236}">
              <a16:creationId xmlns="" xmlns:a16="http://schemas.microsoft.com/office/drawing/2014/main" id="{BE5A491A-3969-401E-A6B8-1BD2C857670D}"/>
            </a:ext>
          </a:extLst>
        </cdr:cNvPr>
        <cdr:cNvSpPr txBox="1"/>
      </cdr:nvSpPr>
      <cdr:spPr>
        <a:xfrm xmlns:a="http://schemas.openxmlformats.org/drawingml/2006/main">
          <a:off x="3955255" y="1289856"/>
          <a:ext cx="511487" cy="294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800" b="1" dirty="0" smtClean="0">
              <a:solidFill>
                <a:srgbClr val="FF0000"/>
              </a:solidFill>
            </a:rPr>
            <a:t>100%</a:t>
          </a:r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0.49643</cdr:x>
      <cdr:y>0.29555</cdr:y>
    </cdr:from>
    <cdr:to>
      <cdr:x>0.5558</cdr:x>
      <cdr:y>0.35256</cdr:y>
    </cdr:to>
    <cdr:sp macro="" textlink="">
      <cdr:nvSpPr>
        <cdr:cNvPr id="14" name="CuadroTexto 13">
          <a:extLst xmlns:a="http://schemas.openxmlformats.org/drawingml/2006/main">
            <a:ext uri="{FF2B5EF4-FFF2-40B4-BE49-F238E27FC236}">
              <a16:creationId xmlns="" xmlns:a16="http://schemas.microsoft.com/office/drawing/2014/main" id="{D449C928-3EAF-4277-8DB2-379A6AC11FE0}"/>
            </a:ext>
          </a:extLst>
        </cdr:cNvPr>
        <cdr:cNvSpPr txBox="1"/>
      </cdr:nvSpPr>
      <cdr:spPr>
        <a:xfrm xmlns:a="http://schemas.openxmlformats.org/drawingml/2006/main">
          <a:off x="4551315" y="1311031"/>
          <a:ext cx="544310" cy="25289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FDFCC54E-7D34-4810-A6CB-4DCC3FAE3D41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98.4%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0.58643</cdr:x>
      <cdr:y>0.29468</cdr:y>
    </cdr:from>
    <cdr:to>
      <cdr:x>0.64222</cdr:x>
      <cdr:y>0.36117</cdr:y>
    </cdr:to>
    <cdr:sp macro="" textlink="">
      <cdr:nvSpPr>
        <cdr:cNvPr id="15" name="CuadroTexto 14">
          <a:extLst xmlns:a="http://schemas.openxmlformats.org/drawingml/2006/main">
            <a:ext uri="{FF2B5EF4-FFF2-40B4-BE49-F238E27FC236}">
              <a16:creationId xmlns="" xmlns:a16="http://schemas.microsoft.com/office/drawing/2014/main" id="{039FE885-683A-48F6-9249-1A69A9FDDEC6}"/>
            </a:ext>
          </a:extLst>
        </cdr:cNvPr>
        <cdr:cNvSpPr txBox="1"/>
      </cdr:nvSpPr>
      <cdr:spPr>
        <a:xfrm xmlns:a="http://schemas.openxmlformats.org/drawingml/2006/main">
          <a:off x="5376434" y="1307172"/>
          <a:ext cx="511487" cy="294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978B3B59-0220-4225-ACCC-636128E63461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92.3%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0.67198</cdr:x>
      <cdr:y>0.29783</cdr:y>
    </cdr:from>
    <cdr:to>
      <cdr:x>0.72776</cdr:x>
      <cdr:y>0.36432</cdr:y>
    </cdr:to>
    <cdr:sp macro="" textlink="">
      <cdr:nvSpPr>
        <cdr:cNvPr id="16" name="CuadroTexto 15">
          <a:extLst xmlns:a="http://schemas.openxmlformats.org/drawingml/2006/main">
            <a:ext uri="{FF2B5EF4-FFF2-40B4-BE49-F238E27FC236}">
              <a16:creationId xmlns="" xmlns:a16="http://schemas.microsoft.com/office/drawing/2014/main" id="{DA097C76-7ACB-4EF2-B822-9D752AAABA48}"/>
            </a:ext>
          </a:extLst>
        </cdr:cNvPr>
        <cdr:cNvSpPr txBox="1"/>
      </cdr:nvSpPr>
      <cdr:spPr>
        <a:xfrm xmlns:a="http://schemas.openxmlformats.org/drawingml/2006/main">
          <a:off x="6160773" y="1321145"/>
          <a:ext cx="511396" cy="2949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8F3551E-7176-4BB0-9069-921E9D733426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90.2%</a:t>
          </a:fld>
          <a:endParaRPr lang="es-ES" sz="8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0.77672</cdr:x>
      <cdr:y>0.29942</cdr:y>
    </cdr:from>
    <cdr:to>
      <cdr:x>0.83251</cdr:x>
      <cdr:y>0.36591</cdr:y>
    </cdr:to>
    <cdr:sp macro="" textlink="">
      <cdr:nvSpPr>
        <cdr:cNvPr id="17" name="CuadroTexto 16">
          <a:extLst xmlns:a="http://schemas.openxmlformats.org/drawingml/2006/main">
            <a:ext uri="{FF2B5EF4-FFF2-40B4-BE49-F238E27FC236}">
              <a16:creationId xmlns="" xmlns:a16="http://schemas.microsoft.com/office/drawing/2014/main" id="{1427A4FF-695C-4672-B280-6885FE24BC30}"/>
            </a:ext>
          </a:extLst>
        </cdr:cNvPr>
        <cdr:cNvSpPr txBox="1"/>
      </cdr:nvSpPr>
      <cdr:spPr>
        <a:xfrm xmlns:a="http://schemas.openxmlformats.org/drawingml/2006/main">
          <a:off x="7121029" y="1328185"/>
          <a:ext cx="511487" cy="2949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85C86A71-7777-410D-8F40-E78D29B24956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79.2%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0.87273</cdr:x>
      <cdr:y>0.29745</cdr:y>
    </cdr:from>
    <cdr:to>
      <cdr:x>0.92852</cdr:x>
      <cdr:y>0.36395</cdr:y>
    </cdr:to>
    <cdr:sp macro="" textlink="">
      <cdr:nvSpPr>
        <cdr:cNvPr id="18" name="CuadroTexto 17">
          <a:extLst xmlns:a="http://schemas.openxmlformats.org/drawingml/2006/main">
            <a:ext uri="{FF2B5EF4-FFF2-40B4-BE49-F238E27FC236}">
              <a16:creationId xmlns="" xmlns:a16="http://schemas.microsoft.com/office/drawing/2014/main" id="{9285CF71-0E70-45C7-8EC5-D5889DAAE45F}"/>
            </a:ext>
          </a:extLst>
        </cdr:cNvPr>
        <cdr:cNvSpPr txBox="1"/>
      </cdr:nvSpPr>
      <cdr:spPr>
        <a:xfrm xmlns:a="http://schemas.openxmlformats.org/drawingml/2006/main">
          <a:off x="8001309" y="1319476"/>
          <a:ext cx="511488" cy="2949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B9AE1E0A-1AE1-4D2A-8F2D-D2C3D6CCF5D4}" type="TxLink">
            <a:rPr lang="en-US" sz="900" b="1" i="0" u="none" strike="noStrike">
              <a:solidFill>
                <a:srgbClr val="FF0000"/>
              </a:solidFill>
              <a:latin typeface="Calibri"/>
              <a:cs typeface="Calibri"/>
            </a:rPr>
            <a:pPr/>
            <a:t>89.5%</a:t>
          </a:fld>
          <a:endParaRPr lang="es-ES" sz="8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0.49375</cdr:x>
      <cdr:y>0.536</cdr:y>
    </cdr:from>
    <cdr:to>
      <cdr:x>0.65833</cdr:x>
      <cdr:y>0.57486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2257425" y="2233613"/>
          <a:ext cx="7524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O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181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84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77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38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73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48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0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96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03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30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96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3EAAE-75A5-8E40-AACB-646B3B774D80}" type="datetimeFigureOut">
              <a:rPr lang="es-ES" smtClean="0"/>
              <a:t>01/02/2017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E318-6B86-CD40-9849-8F9FAF26F4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11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018938" y="3491116"/>
            <a:ext cx="6698500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es-ES" sz="4800" dirty="0" smtClean="0">
                <a:solidFill>
                  <a:srgbClr val="A0E2FF"/>
                </a:solidFill>
                <a:latin typeface="Verdana"/>
                <a:cs typeface="Verdana"/>
              </a:rPr>
              <a:t>AVANCE EJECUCIÓN</a:t>
            </a:r>
          </a:p>
          <a:p>
            <a:pPr algn="r">
              <a:lnSpc>
                <a:spcPts val="5000"/>
              </a:lnSpc>
            </a:pPr>
            <a:r>
              <a:rPr lang="es-CO" sz="4800" dirty="0" smtClean="0">
                <a:solidFill>
                  <a:srgbClr val="A0E2FF"/>
                </a:solidFill>
                <a:latin typeface="Verdana"/>
                <a:cs typeface="Verdana"/>
              </a:rPr>
              <a:t>4° TRIMESTRE</a:t>
            </a:r>
            <a:endParaRPr lang="es-ES" sz="4800" dirty="0">
              <a:solidFill>
                <a:srgbClr val="A0E2FF"/>
              </a:solidFill>
              <a:latin typeface="Verdana"/>
              <a:cs typeface="Verdan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51060" y="4921555"/>
            <a:ext cx="45663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800" dirty="0" smtClean="0">
                <a:solidFill>
                  <a:srgbClr val="A0E2FF"/>
                </a:solidFill>
                <a:latin typeface="Verdana"/>
                <a:cs typeface="Verdana"/>
              </a:rPr>
              <a:t>CORTE 31 de diciembre </a:t>
            </a:r>
          </a:p>
          <a:p>
            <a:pPr algn="r"/>
            <a:r>
              <a:rPr lang="es-ES" sz="2800" dirty="0" smtClean="0">
                <a:solidFill>
                  <a:srgbClr val="A0E2FF"/>
                </a:solidFill>
                <a:latin typeface="Verdana"/>
                <a:cs typeface="Verdana"/>
              </a:rPr>
              <a:t>de 2016</a:t>
            </a:r>
            <a:endParaRPr lang="es-ES" sz="2800" dirty="0">
              <a:solidFill>
                <a:srgbClr val="A0E2FF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705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01805" y="424423"/>
            <a:ext cx="3069238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Salud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600-000008800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687373"/>
              </p:ext>
            </p:extLst>
          </p:nvPr>
        </p:nvGraphicFramePr>
        <p:xfrm>
          <a:off x="4517749" y="2406788"/>
          <a:ext cx="4024687" cy="250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600-000007800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043763"/>
              </p:ext>
            </p:extLst>
          </p:nvPr>
        </p:nvGraphicFramePr>
        <p:xfrm>
          <a:off x="367565" y="949216"/>
          <a:ext cx="4150184" cy="473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86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413194"/>
            <a:ext cx="3114122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Desarrollo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Social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01362"/>
              </p:ext>
            </p:extLst>
          </p:nvPr>
        </p:nvGraphicFramePr>
        <p:xfrm>
          <a:off x="492186" y="949216"/>
          <a:ext cx="4354760" cy="5014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600-000008800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06186"/>
              </p:ext>
            </p:extLst>
          </p:nvPr>
        </p:nvGraphicFramePr>
        <p:xfrm>
          <a:off x="4721134" y="2406788"/>
          <a:ext cx="4024687" cy="250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45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10594" y="281464"/>
            <a:ext cx="3144579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Planeación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154328"/>
              </p:ext>
            </p:extLst>
          </p:nvPr>
        </p:nvGraphicFramePr>
        <p:xfrm>
          <a:off x="492186" y="999346"/>
          <a:ext cx="3888428" cy="458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600-000008800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179691"/>
              </p:ext>
            </p:extLst>
          </p:nvPr>
        </p:nvGraphicFramePr>
        <p:xfrm>
          <a:off x="4631052" y="2406788"/>
          <a:ext cx="4024687" cy="250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60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331372"/>
            <a:ext cx="3545330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Agricultura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469796"/>
              </p:ext>
            </p:extLst>
          </p:nvPr>
        </p:nvGraphicFramePr>
        <p:xfrm>
          <a:off x="5336491" y="2509284"/>
          <a:ext cx="3051871" cy="211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34420"/>
              </p:ext>
            </p:extLst>
          </p:nvPr>
        </p:nvGraphicFramePr>
        <p:xfrm>
          <a:off x="393016" y="1303152"/>
          <a:ext cx="4943475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03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285088"/>
            <a:ext cx="362067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del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Ambiente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4453302"/>
              </p:ext>
            </p:extLst>
          </p:nvPr>
        </p:nvGraphicFramePr>
        <p:xfrm>
          <a:off x="5433238" y="2364412"/>
          <a:ext cx="3018476" cy="254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336293"/>
              </p:ext>
            </p:extLst>
          </p:nvPr>
        </p:nvGraphicFramePr>
        <p:xfrm>
          <a:off x="690439" y="1271747"/>
          <a:ext cx="4156507" cy="476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0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285088"/>
            <a:ext cx="3620671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Competitividad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012468"/>
              </p:ext>
            </p:extLst>
          </p:nvPr>
        </p:nvGraphicFramePr>
        <p:xfrm>
          <a:off x="601989" y="1562985"/>
          <a:ext cx="3994501" cy="3676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73921"/>
              </p:ext>
            </p:extLst>
          </p:nvPr>
        </p:nvGraphicFramePr>
        <p:xfrm>
          <a:off x="5026864" y="2437518"/>
          <a:ext cx="3583155" cy="226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10594" y="290283"/>
            <a:ext cx="3144579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TIC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0" name="Rectángulo 19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 DIC 2016</a:t>
              </a:r>
              <a:endParaRPr lang="es-CO" sz="1400" dirty="0"/>
            </a:p>
          </p:txBody>
        </p:sp>
      </p:grpSp>
      <p:sp>
        <p:nvSpPr>
          <p:cNvPr id="23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4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43958"/>
              </p:ext>
            </p:extLst>
          </p:nvPr>
        </p:nvGraphicFramePr>
        <p:xfrm>
          <a:off x="492186" y="1651365"/>
          <a:ext cx="4116461" cy="389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533960"/>
              </p:ext>
            </p:extLst>
          </p:nvPr>
        </p:nvGraphicFramePr>
        <p:xfrm>
          <a:off x="5026864" y="2437518"/>
          <a:ext cx="3583155" cy="226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82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4913515" y="367983"/>
            <a:ext cx="3923638" cy="10402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32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 CTeI.</a:t>
            </a:r>
          </a:p>
          <a:p>
            <a:pPr>
              <a:lnSpc>
                <a:spcPct val="70000"/>
              </a:lnSpc>
            </a:pPr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(Ciencia, Tecnología e Innovación)</a:t>
            </a:r>
            <a:endParaRPr lang="es-CO" sz="3200" b="1" spc="-3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</a:pP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2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3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B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28587"/>
              </p:ext>
            </p:extLst>
          </p:nvPr>
        </p:nvGraphicFramePr>
        <p:xfrm>
          <a:off x="321745" y="1772093"/>
          <a:ext cx="4162425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47334"/>
              </p:ext>
            </p:extLst>
          </p:nvPr>
        </p:nvGraphicFramePr>
        <p:xfrm>
          <a:off x="5026864" y="2437518"/>
          <a:ext cx="3583155" cy="226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52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295782"/>
            <a:ext cx="3799245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Movilidad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Transporte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10978"/>
              </p:ext>
            </p:extLst>
          </p:nvPr>
        </p:nvGraphicFramePr>
        <p:xfrm>
          <a:off x="608162" y="1348121"/>
          <a:ext cx="3819524" cy="461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328647"/>
              </p:ext>
            </p:extLst>
          </p:nvPr>
        </p:nvGraphicFramePr>
        <p:xfrm>
          <a:off x="5134026" y="2434856"/>
          <a:ext cx="3223166" cy="2201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66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02314" y="414201"/>
            <a:ext cx="3069238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General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5" name="Rectángulo 14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18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9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525379"/>
              </p:ext>
            </p:extLst>
          </p:nvPr>
        </p:nvGraphicFramePr>
        <p:xfrm>
          <a:off x="492186" y="1924492"/>
          <a:ext cx="4354760" cy="260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480177"/>
              </p:ext>
            </p:extLst>
          </p:nvPr>
        </p:nvGraphicFramePr>
        <p:xfrm>
          <a:off x="5162666" y="2243471"/>
          <a:ext cx="3583155" cy="2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98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dondear rectángulo de esquina diagonal"/>
          <p:cNvSpPr/>
          <p:nvPr/>
        </p:nvSpPr>
        <p:spPr>
          <a:xfrm>
            <a:off x="454058" y="488786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solidFill>
                  <a:schemeClr val="tx1"/>
                </a:solidFill>
              </a:rPr>
              <a:t>AVANCE DE EJECUCIÓN PDD – “UNIDOS PODEMOS MÁS”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3" name="Llamada con línea 2 12"/>
          <p:cNvSpPr/>
          <p:nvPr/>
        </p:nvSpPr>
        <p:spPr>
          <a:xfrm>
            <a:off x="5291137" y="3114675"/>
            <a:ext cx="2262188" cy="50482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5101"/>
              <a:gd name="adj6" fmla="val -1623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78.6% </a:t>
            </a:r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CO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programado 2016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885342" y="1775145"/>
            <a:ext cx="2820118" cy="738664"/>
            <a:chOff x="6566477" y="4346016"/>
            <a:chExt cx="2820118" cy="738664"/>
          </a:xfrm>
        </p:grpSpPr>
        <p:sp>
          <p:nvSpPr>
            <p:cNvPr id="15" name="Rectángulo 14"/>
            <p:cNvSpPr/>
            <p:nvPr/>
          </p:nvSpPr>
          <p:spPr>
            <a:xfrm>
              <a:off x="6566477" y="468642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6566477" y="487956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6729438" y="4346016"/>
              <a:ext cx="26571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Cuatrienio</a:t>
              </a:r>
            </a:p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DICIEMBRE 2016</a:t>
              </a:r>
              <a:endParaRPr lang="es-CO" sz="1400" dirty="0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566477" y="4454053"/>
              <a:ext cx="162962" cy="1358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600-000022000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926378"/>
              </p:ext>
            </p:extLst>
          </p:nvPr>
        </p:nvGraphicFramePr>
        <p:xfrm>
          <a:off x="1226150" y="1951083"/>
          <a:ext cx="5498500" cy="303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271631" y="461017"/>
            <a:ext cx="3466013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Integración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Regional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615196"/>
              </p:ext>
            </p:extLst>
          </p:nvPr>
        </p:nvGraphicFramePr>
        <p:xfrm>
          <a:off x="657225" y="1662886"/>
          <a:ext cx="4343400" cy="3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210517"/>
              </p:ext>
            </p:extLst>
          </p:nvPr>
        </p:nvGraphicFramePr>
        <p:xfrm>
          <a:off x="5271631" y="2495437"/>
          <a:ext cx="3200400" cy="218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06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04365" y="417176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Minas y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Energía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895774"/>
              </p:ext>
            </p:extLst>
          </p:nvPr>
        </p:nvGraphicFramePr>
        <p:xfrm>
          <a:off x="307999" y="1643413"/>
          <a:ext cx="4538947" cy="366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24754"/>
              </p:ext>
            </p:extLst>
          </p:nvPr>
        </p:nvGraphicFramePr>
        <p:xfrm>
          <a:off x="5168519" y="2445487"/>
          <a:ext cx="3293828" cy="195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62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65440" y="424423"/>
            <a:ext cx="3144579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Hacienda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2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3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78642"/>
              </p:ext>
            </p:extLst>
          </p:nvPr>
        </p:nvGraphicFramePr>
        <p:xfrm>
          <a:off x="255896" y="1473766"/>
          <a:ext cx="459105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619511"/>
              </p:ext>
            </p:extLst>
          </p:nvPr>
        </p:nvGraphicFramePr>
        <p:xfrm>
          <a:off x="5162666" y="2243471"/>
          <a:ext cx="3583155" cy="2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9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00054" y="424423"/>
            <a:ext cx="3545330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la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Función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Pública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071247"/>
              </p:ext>
            </p:extLst>
          </p:nvPr>
        </p:nvGraphicFramePr>
        <p:xfrm>
          <a:off x="797442" y="2541180"/>
          <a:ext cx="3858554" cy="187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465489"/>
              </p:ext>
            </p:extLst>
          </p:nvPr>
        </p:nvGraphicFramePr>
        <p:xfrm>
          <a:off x="5162666" y="2243471"/>
          <a:ext cx="3583155" cy="2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57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623570" y="353842"/>
            <a:ext cx="3144579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Gobierno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F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9808848"/>
              </p:ext>
            </p:extLst>
          </p:nvPr>
        </p:nvGraphicFramePr>
        <p:xfrm>
          <a:off x="609145" y="855762"/>
          <a:ext cx="3969251" cy="521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630617"/>
              </p:ext>
            </p:extLst>
          </p:nvPr>
        </p:nvGraphicFramePr>
        <p:xfrm>
          <a:off x="4905762" y="2298106"/>
          <a:ext cx="3862387" cy="202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4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353842"/>
            <a:ext cx="3695242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Cooperación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y Enlace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2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3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243944"/>
              </p:ext>
            </p:extLst>
          </p:nvPr>
        </p:nvGraphicFramePr>
        <p:xfrm>
          <a:off x="492186" y="1781421"/>
          <a:ext cx="4218037" cy="345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926195"/>
              </p:ext>
            </p:extLst>
          </p:nvPr>
        </p:nvGraphicFramePr>
        <p:xfrm>
          <a:off x="5747675" y="2632452"/>
          <a:ext cx="3181352" cy="215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08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262060" y="461891"/>
            <a:ext cx="3695242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Secretaría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Prensa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0" name="Rectángulo 19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3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4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45686"/>
              </p:ext>
            </p:extLst>
          </p:nvPr>
        </p:nvGraphicFramePr>
        <p:xfrm>
          <a:off x="113021" y="1510372"/>
          <a:ext cx="4733925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591473"/>
              </p:ext>
            </p:extLst>
          </p:nvPr>
        </p:nvGraphicFramePr>
        <p:xfrm>
          <a:off x="5262060" y="2764465"/>
          <a:ext cx="3247469" cy="180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36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546958"/>
            <a:ext cx="3731086" cy="781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Habitat y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Vivienda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9" name="Rectángulo 1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2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3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905224"/>
              </p:ext>
            </p:extLst>
          </p:nvPr>
        </p:nvGraphicFramePr>
        <p:xfrm>
          <a:off x="492186" y="1473766"/>
          <a:ext cx="407289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277030"/>
              </p:ext>
            </p:extLst>
          </p:nvPr>
        </p:nvGraphicFramePr>
        <p:xfrm>
          <a:off x="5107271" y="2682411"/>
          <a:ext cx="3638550" cy="191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36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07388" y="365322"/>
            <a:ext cx="32776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UAEGRDC</a:t>
            </a:r>
          </a:p>
          <a:p>
            <a:pPr>
              <a:lnSpc>
                <a:spcPct val="70000"/>
              </a:lnSpc>
            </a:pPr>
            <a:r>
              <a:rPr lang="en-US" sz="2800" b="1" spc="-3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Gestión</a:t>
            </a:r>
            <a:r>
              <a:rPr lang="en-US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del </a:t>
            </a:r>
            <a:r>
              <a:rPr lang="en-US" sz="2800" b="1" spc="-3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Riesgo</a:t>
            </a:r>
            <a:r>
              <a:rPr lang="en-US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 </a:t>
            </a:r>
            <a:r>
              <a:rPr lang="en-US" sz="2800" b="1" spc="-3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Desastres</a:t>
            </a:r>
            <a:r>
              <a:rPr lang="en-US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70000"/>
              </a:lnSpc>
            </a:pP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583666"/>
              </p:ext>
            </p:extLst>
          </p:nvPr>
        </p:nvGraphicFramePr>
        <p:xfrm>
          <a:off x="286715" y="1589767"/>
          <a:ext cx="4972049" cy="414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96237"/>
              </p:ext>
            </p:extLst>
          </p:nvPr>
        </p:nvGraphicFramePr>
        <p:xfrm>
          <a:off x="5000625" y="2260977"/>
          <a:ext cx="414337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61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42571" y="330731"/>
            <a:ext cx="28873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EPC</a:t>
            </a:r>
          </a:p>
          <a:p>
            <a:pPr>
              <a:lnSpc>
                <a:spcPct val="70000"/>
              </a:lnSpc>
            </a:pPr>
            <a:r>
              <a:rPr lang="es-CO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Empresas Públicas </a:t>
            </a:r>
          </a:p>
          <a:p>
            <a:pPr>
              <a:lnSpc>
                <a:spcPct val="70000"/>
              </a:lnSpc>
            </a:pPr>
            <a:r>
              <a:rPr lang="es-CO" sz="28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 Cundinamarca</a:t>
            </a:r>
          </a:p>
          <a:p>
            <a:pPr>
              <a:lnSpc>
                <a:spcPct val="70000"/>
              </a:lnSpc>
            </a:pP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648199"/>
              </p:ext>
            </p:extLst>
          </p:nvPr>
        </p:nvGraphicFramePr>
        <p:xfrm>
          <a:off x="626989" y="1350334"/>
          <a:ext cx="3518208" cy="413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442224"/>
              </p:ext>
            </p:extLst>
          </p:nvPr>
        </p:nvGraphicFramePr>
        <p:xfrm>
          <a:off x="5000625" y="2260977"/>
          <a:ext cx="414337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95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Redondear rectángulo de esquina diagonal"/>
          <p:cNvSpPr/>
          <p:nvPr/>
        </p:nvSpPr>
        <p:spPr>
          <a:xfrm>
            <a:off x="385945" y="443989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% DE PARTICIPACION DE LOS EJES EN EL PDD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366723" y="3851622"/>
            <a:ext cx="494523" cy="223934"/>
          </a:xfrm>
          <a:prstGeom prst="rect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4369827" y="4255951"/>
            <a:ext cx="494523" cy="223934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4360498" y="4660280"/>
            <a:ext cx="494523" cy="22393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4360497" y="5064609"/>
            <a:ext cx="494523" cy="22393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141164" y="3758312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 1: CUNDINAMARCA 2036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141163" y="4183252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 2: TEJIDO SOCIAL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141162" y="4587581"/>
            <a:ext cx="40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 3: COMPETITIVIDAD SOSTENIBLE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5141161" y="4984531"/>
            <a:ext cx="40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EJE 4: INTEGRACIÓN Y GOBERNANZA</a:t>
            </a: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866865"/>
              </p:ext>
            </p:extLst>
          </p:nvPr>
        </p:nvGraphicFramePr>
        <p:xfrm>
          <a:off x="-478589" y="1697838"/>
          <a:ext cx="5619750" cy="319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99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494943" y="305205"/>
            <a:ext cx="3430747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32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Instituto de </a:t>
            </a:r>
          </a:p>
          <a:p>
            <a:pPr>
              <a:lnSpc>
                <a:spcPct val="70000"/>
              </a:lnSpc>
            </a:pPr>
            <a:r>
              <a:rPr lang="es-CO" sz="32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infraestructura y </a:t>
            </a:r>
          </a:p>
          <a:p>
            <a:pPr>
              <a:lnSpc>
                <a:spcPct val="70000"/>
              </a:lnSpc>
            </a:pPr>
            <a:r>
              <a:rPr lang="es-CO" sz="3200" b="1" spc="-3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Concesiones (ICCU)</a:t>
            </a:r>
          </a:p>
          <a:p>
            <a:pPr>
              <a:lnSpc>
                <a:spcPct val="70000"/>
              </a:lnSpc>
            </a:pP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941661"/>
              </p:ext>
            </p:extLst>
          </p:nvPr>
        </p:nvGraphicFramePr>
        <p:xfrm>
          <a:off x="0" y="1448699"/>
          <a:ext cx="5326031" cy="358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630288"/>
              </p:ext>
            </p:extLst>
          </p:nvPr>
        </p:nvGraphicFramePr>
        <p:xfrm>
          <a:off x="4997303" y="2326988"/>
          <a:ext cx="3617132" cy="26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27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266308" y="366196"/>
            <a:ext cx="276787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IDECUT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579363"/>
              </p:ext>
            </p:extLst>
          </p:nvPr>
        </p:nvGraphicFramePr>
        <p:xfrm>
          <a:off x="333214" y="965259"/>
          <a:ext cx="5089017" cy="485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275748"/>
              </p:ext>
            </p:extLst>
          </p:nvPr>
        </p:nvGraphicFramePr>
        <p:xfrm>
          <a:off x="5271631" y="2495437"/>
          <a:ext cx="3200400" cy="218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42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202279" y="822604"/>
            <a:ext cx="2601161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IDACO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21" name="Rectángulo 20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4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32958"/>
              </p:ext>
            </p:extLst>
          </p:nvPr>
        </p:nvGraphicFramePr>
        <p:xfrm>
          <a:off x="624662" y="1785827"/>
          <a:ext cx="4343400" cy="333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078572"/>
              </p:ext>
            </p:extLst>
          </p:nvPr>
        </p:nvGraphicFramePr>
        <p:xfrm>
          <a:off x="5271631" y="2495437"/>
          <a:ext cx="3200400" cy="218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56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"/>
          <p:cNvSpPr txBox="1"/>
          <p:nvPr/>
        </p:nvSpPr>
        <p:spPr>
          <a:xfrm>
            <a:off x="5119383" y="604761"/>
            <a:ext cx="3755323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INDEPORTES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7" name="Rectángulo 16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20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21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7837715"/>
              </p:ext>
            </p:extLst>
          </p:nvPr>
        </p:nvGraphicFramePr>
        <p:xfrm>
          <a:off x="492186" y="927951"/>
          <a:ext cx="4061084" cy="4941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2600-000008800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84229"/>
              </p:ext>
            </p:extLst>
          </p:nvPr>
        </p:nvGraphicFramePr>
        <p:xfrm>
          <a:off x="4517749" y="2406788"/>
          <a:ext cx="4024687" cy="250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27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632016"/>
            <a:ext cx="3535712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Beneficencia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E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281879"/>
              </p:ext>
            </p:extLst>
          </p:nvPr>
        </p:nvGraphicFramePr>
        <p:xfrm>
          <a:off x="419100" y="1969770"/>
          <a:ext cx="4152899" cy="291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951209"/>
              </p:ext>
            </p:extLst>
          </p:nvPr>
        </p:nvGraphicFramePr>
        <p:xfrm>
          <a:off x="5162666" y="2243471"/>
          <a:ext cx="3583155" cy="2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3" name="Rectángulo 12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16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653282"/>
            <a:ext cx="3558154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</a:t>
            </a: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CORSOCUN</a:t>
            </a:r>
          </a:p>
        </p:txBody>
      </p:sp>
      <p:sp>
        <p:nvSpPr>
          <p:cNvPr id="23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24665"/>
              </p:ext>
            </p:extLst>
          </p:nvPr>
        </p:nvGraphicFramePr>
        <p:xfrm>
          <a:off x="943373" y="2176351"/>
          <a:ext cx="404622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520711"/>
              </p:ext>
            </p:extLst>
          </p:nvPr>
        </p:nvGraphicFramePr>
        <p:xfrm>
          <a:off x="5162666" y="2243471"/>
          <a:ext cx="3583155" cy="243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5747675" y="4785102"/>
            <a:ext cx="2236206" cy="523220"/>
            <a:chOff x="6925900" y="4743447"/>
            <a:chExt cx="2236206" cy="523220"/>
          </a:xfrm>
        </p:grpSpPr>
        <p:sp>
          <p:nvSpPr>
            <p:cNvPr id="13" name="Rectángulo 12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16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507243" y="2342567"/>
            <a:ext cx="8198217" cy="3668494"/>
            <a:chOff x="385945" y="2899213"/>
            <a:chExt cx="7638262" cy="3322766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600-0000230001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7498743"/>
                </p:ext>
              </p:extLst>
            </p:nvPr>
          </p:nvGraphicFramePr>
          <p:xfrm>
            <a:off x="385945" y="2899213"/>
            <a:ext cx="7638262" cy="3322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8 Llamada con línea 2"/>
            <p:cNvSpPr/>
            <p:nvPr/>
          </p:nvSpPr>
          <p:spPr>
            <a:xfrm rot="18927881">
              <a:off x="2374311" y="4408757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0620"/>
                <a:gd name="adj6" fmla="val -91611"/>
              </a:avLst>
            </a:prstGeom>
            <a:noFill/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64.6%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10 Llamada con línea 2"/>
            <p:cNvSpPr/>
            <p:nvPr/>
          </p:nvSpPr>
          <p:spPr>
            <a:xfrm rot="18927881">
              <a:off x="4039989" y="4398630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6176"/>
                <a:gd name="adj6" fmla="val -88968"/>
              </a:avLst>
            </a:prstGeom>
            <a:noFill/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86.8%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10 Llamada con línea 2"/>
            <p:cNvSpPr/>
            <p:nvPr/>
          </p:nvSpPr>
          <p:spPr>
            <a:xfrm rot="18927881">
              <a:off x="5307309" y="4477552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6176"/>
                <a:gd name="adj6" fmla="val -88968"/>
              </a:avLst>
            </a:prstGeom>
            <a:noFill/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80%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10 Llamada con línea 2"/>
            <p:cNvSpPr/>
            <p:nvPr/>
          </p:nvSpPr>
          <p:spPr>
            <a:xfrm rot="18927881">
              <a:off x="6852114" y="4477552"/>
              <a:ext cx="474588" cy="197883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216176"/>
                <a:gd name="adj6" fmla="val -88968"/>
              </a:avLst>
            </a:prstGeom>
            <a:noFill/>
            <a:ln>
              <a:solidFill>
                <a:srgbClr val="FFAF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 smtClean="0">
                  <a:solidFill>
                    <a:srgbClr val="FF0000"/>
                  </a:solidFill>
                </a:rPr>
                <a:t>94.1%</a:t>
              </a:r>
              <a:endParaRPr lang="es-CO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5 Redondear rectángulo de esquina diagonal"/>
          <p:cNvSpPr/>
          <p:nvPr/>
        </p:nvSpPr>
        <p:spPr>
          <a:xfrm>
            <a:off x="385945" y="443989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AVANCE EJECUCION FÍSICA POR EJES</a:t>
            </a:r>
            <a:endParaRPr lang="es-CO" sz="2400" b="1" dirty="0">
              <a:solidFill>
                <a:schemeClr val="tx1"/>
              </a:solidFill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5885342" y="1775145"/>
            <a:ext cx="2820118" cy="738664"/>
            <a:chOff x="6566477" y="4346016"/>
            <a:chExt cx="2820118" cy="738664"/>
          </a:xfrm>
        </p:grpSpPr>
        <p:sp>
          <p:nvSpPr>
            <p:cNvPr id="18" name="Rectángulo 17"/>
            <p:cNvSpPr/>
            <p:nvPr/>
          </p:nvSpPr>
          <p:spPr>
            <a:xfrm>
              <a:off x="6566477" y="468642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6566477" y="487956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6729438" y="4346016"/>
              <a:ext cx="26571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Cuatrienio</a:t>
              </a:r>
            </a:p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DICIEMBRE 2016</a:t>
              </a:r>
              <a:endParaRPr lang="es-CO" sz="1400" dirty="0"/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6566477" y="4454053"/>
              <a:ext cx="162962" cy="13580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36239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70563" y="292062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EJE </a:t>
            </a:r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1: </a:t>
            </a:r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CUNDINAMARCA 2036</a:t>
            </a:r>
            <a:endParaRPr lang="es-CO" sz="2400" b="1" spc="-30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5 Redondear rectángulo de esquina diagonal"/>
          <p:cNvSpPr/>
          <p:nvPr/>
        </p:nvSpPr>
        <p:spPr>
          <a:xfrm>
            <a:off x="301216" y="983964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AVANCE FÍSICO 2016 EJE</a:t>
            </a:r>
            <a:endParaRPr lang="es-CO" sz="2400" b="1" dirty="0">
              <a:solidFill>
                <a:schemeClr val="tx1"/>
              </a:solidFill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04000000}"/>
              </a:ext>
            </a:extLst>
          </p:cNvPr>
          <p:cNvGrpSpPr/>
          <p:nvPr/>
        </p:nvGrpSpPr>
        <p:grpSpPr>
          <a:xfrm>
            <a:off x="1109939" y="2204480"/>
            <a:ext cx="6986357" cy="4032359"/>
            <a:chOff x="0" y="0"/>
            <a:chExt cx="7667624" cy="3759517"/>
          </a:xfrm>
          <a:noFill/>
        </p:grpSpPr>
        <p:graphicFrame>
          <p:nvGraphicFramePr>
            <p:cNvPr id="39" name="Gráfico 3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28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02150550"/>
                </p:ext>
              </p:extLst>
            </p:nvPr>
          </p:nvGraphicFramePr>
          <p:xfrm>
            <a:off x="0" y="0"/>
            <a:ext cx="7667624" cy="3759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CuadroTexto 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02000000}"/>
                </a:ext>
              </a:extLst>
            </p:cNvPr>
            <p:cNvSpPr txBox="1"/>
            <p:nvPr/>
          </p:nvSpPr>
          <p:spPr>
            <a:xfrm>
              <a:off x="740038" y="779589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42385F7D-2182-4D8A-B15B-BA231A631D40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0.0%</a:t>
              </a:fld>
              <a:endParaRPr lang="es-CO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41" name="CuadroTexto 14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FD8200B-EFD9-4ABA-BE7E-F175E4E2775C}"/>
                </a:ext>
              </a:extLst>
            </p:cNvPr>
            <p:cNvSpPr txBox="1"/>
            <p:nvPr/>
          </p:nvSpPr>
          <p:spPr>
            <a:xfrm>
              <a:off x="1617199" y="759714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0C0EEC8-F127-40BE-881E-B658CDCAAB9F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0.0%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  <p:sp>
          <p:nvSpPr>
            <p:cNvPr id="42" name="CuadroTexto 15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AC01371B-3890-45C2-BB2A-31E8FECC2FDC}"/>
                </a:ext>
              </a:extLst>
            </p:cNvPr>
            <p:cNvSpPr txBox="1"/>
            <p:nvPr/>
          </p:nvSpPr>
          <p:spPr>
            <a:xfrm>
              <a:off x="2398230" y="769652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75BC186-62A1-4DB5-9278-308654FCAD49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39.0%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  <p:sp>
          <p:nvSpPr>
            <p:cNvPr id="43" name="CuadroTexto 16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4FEBA5A2-C80B-41B6-BEBE-C54CFFC15B51}"/>
                </a:ext>
              </a:extLst>
            </p:cNvPr>
            <p:cNvSpPr txBox="1"/>
            <p:nvPr/>
          </p:nvSpPr>
          <p:spPr>
            <a:xfrm>
              <a:off x="3263374" y="729901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1DC9CE7A-7AFE-4544-9E31-B16F0B693B78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70.4%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  <p:sp>
          <p:nvSpPr>
            <p:cNvPr id="44" name="CuadroTexto 17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59544E62-5964-4EE7-A152-60D60CFFFE5C}"/>
                </a:ext>
              </a:extLst>
            </p:cNvPr>
            <p:cNvSpPr txBox="1"/>
            <p:nvPr/>
          </p:nvSpPr>
          <p:spPr>
            <a:xfrm>
              <a:off x="4128518" y="739838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31F869A-CFA5-40EC-A54E-C432B0542058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46.0%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  <p:sp>
          <p:nvSpPr>
            <p:cNvPr id="45" name="CuadroTexto 18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0E01BDFC-02EF-4D09-BE18-5D9808A3EAF1}"/>
                </a:ext>
              </a:extLst>
            </p:cNvPr>
            <p:cNvSpPr txBox="1"/>
            <p:nvPr/>
          </p:nvSpPr>
          <p:spPr>
            <a:xfrm>
              <a:off x="4933583" y="759713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984EFAB-CA1A-463B-844A-7600AEFB09BE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86.3%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  <p:sp>
          <p:nvSpPr>
            <p:cNvPr id="46" name="CuadroTexto 1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5932F855-CD1B-4ABB-9C32-30A0D92E8CFD}"/>
                </a:ext>
              </a:extLst>
            </p:cNvPr>
            <p:cNvSpPr txBox="1"/>
            <p:nvPr/>
          </p:nvSpPr>
          <p:spPr>
            <a:xfrm>
              <a:off x="5798727" y="789526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E9ACD678-FA5B-47AF-90A9-42E8E8A8EED9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75.5%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  <p:sp>
          <p:nvSpPr>
            <p:cNvPr id="47" name="CuadroTexto 2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xmlns:xdr="http://schemas.openxmlformats.org/drawingml/2006/spreadsheetDrawing" id="{3EE9A921-1B81-4831-A5D5-64229632C961}"/>
                </a:ext>
              </a:extLst>
            </p:cNvPr>
            <p:cNvSpPr txBox="1"/>
            <p:nvPr/>
          </p:nvSpPr>
          <p:spPr>
            <a:xfrm>
              <a:off x="6627823" y="769651"/>
              <a:ext cx="556260" cy="1836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mpd="sng"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AD92D17B-DCAF-47C5-B474-5610BD11FD92}" type="TxLink">
                <a:rPr lang="en-US" sz="900" b="1" i="0" u="none" strike="noStrike">
                  <a:solidFill>
                    <a:srgbClr val="FF0000"/>
                  </a:solidFill>
                  <a:latin typeface="Calibri"/>
                  <a:cs typeface="Calibri"/>
                </a:rPr>
                <a:pPr/>
                <a:t>92.2%</a:t>
              </a:fld>
              <a:endParaRPr lang="es-CO" sz="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571808" y="1773896"/>
            <a:ext cx="2236206" cy="523220"/>
            <a:chOff x="6925900" y="4743447"/>
            <a:chExt cx="2236206" cy="523220"/>
          </a:xfrm>
        </p:grpSpPr>
        <p:sp>
          <p:nvSpPr>
            <p:cNvPr id="4" name="Rectángulo 3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</a:t>
              </a:r>
              <a:r>
                <a:rPr lang="es-CO" sz="1400" dirty="0"/>
                <a:t>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0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70563" y="292062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EJE 2: TEJIDO SOCIAL</a:t>
            </a:r>
            <a:endParaRPr lang="es-CO" sz="2400" b="1" spc="-30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347886" y="1859714"/>
            <a:ext cx="2236206" cy="523220"/>
            <a:chOff x="6925900" y="4743447"/>
            <a:chExt cx="2236206" cy="523220"/>
          </a:xfrm>
        </p:grpSpPr>
        <p:sp>
          <p:nvSpPr>
            <p:cNvPr id="5" name="Rectángulo 4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</a:t>
              </a:r>
              <a:r>
                <a:rPr lang="es-CO" sz="1400" dirty="0"/>
                <a:t>2016</a:t>
              </a:r>
            </a:p>
          </p:txBody>
        </p:sp>
      </p:grpSp>
      <p:sp>
        <p:nvSpPr>
          <p:cNvPr id="30" name="5 Redondear rectángulo de esquina diagonal"/>
          <p:cNvSpPr/>
          <p:nvPr/>
        </p:nvSpPr>
        <p:spPr>
          <a:xfrm>
            <a:off x="301216" y="983964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AVANCE FÍSICO 2016 EJE</a:t>
            </a:r>
            <a:endParaRPr lang="es-CO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591C0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31522"/>
              </p:ext>
            </p:extLst>
          </p:nvPr>
        </p:nvGraphicFramePr>
        <p:xfrm>
          <a:off x="509141" y="2078885"/>
          <a:ext cx="8527796" cy="371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75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 bwMode="auto">
          <a:xfrm>
            <a:off x="370563" y="292062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EJE </a:t>
            </a:r>
            <a:r>
              <a:rPr lang="es-CO" sz="2400" b="1" spc="-300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3</a:t>
            </a:r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: COMPETITIVIDAD SOSTENIBLE</a:t>
            </a:r>
            <a:endParaRPr lang="es-CO" sz="2400" b="1" spc="-30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6408846" y="1928183"/>
            <a:ext cx="2236206" cy="523220"/>
            <a:chOff x="6925900" y="4743447"/>
            <a:chExt cx="2236206" cy="523220"/>
          </a:xfrm>
        </p:grpSpPr>
        <p:sp>
          <p:nvSpPr>
            <p:cNvPr id="12" name="Rectángulo 11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</a:t>
              </a:r>
              <a:r>
                <a:rPr lang="es-CO" sz="1400" dirty="0"/>
                <a:t>2016</a:t>
              </a:r>
            </a:p>
          </p:txBody>
        </p:sp>
      </p:grpSp>
      <p:sp>
        <p:nvSpPr>
          <p:cNvPr id="15" name="5 Redondear rectángulo de esquina diagonal"/>
          <p:cNvSpPr/>
          <p:nvPr/>
        </p:nvSpPr>
        <p:spPr>
          <a:xfrm>
            <a:off x="301216" y="983964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AVANCE FÍSICO 2016 EJE</a:t>
            </a:r>
            <a:endParaRPr lang="es-CO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5A1C0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65446"/>
              </p:ext>
            </p:extLst>
          </p:nvPr>
        </p:nvGraphicFramePr>
        <p:xfrm>
          <a:off x="-205335" y="2382934"/>
          <a:ext cx="9554670" cy="368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5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370563" y="292062"/>
            <a:ext cx="7632700" cy="7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es-CO" sz="24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EJE 4:  INTEGRACIÓN Y GOBERNANZA</a:t>
            </a:r>
            <a:endParaRPr lang="es-CO" sz="2400" b="1" spc="-300" dirty="0">
              <a:solidFill>
                <a:schemeClr val="tx2">
                  <a:lumMod val="75000"/>
                </a:schemeClr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408846" y="1928183"/>
            <a:ext cx="2236206" cy="523220"/>
            <a:chOff x="6925900" y="4743447"/>
            <a:chExt cx="2236206" cy="523220"/>
          </a:xfrm>
        </p:grpSpPr>
        <p:sp>
          <p:nvSpPr>
            <p:cNvPr id="4" name="Rectángulo 3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</a:t>
              </a:r>
              <a:r>
                <a:rPr lang="es-CO" sz="1400" dirty="0"/>
                <a:t>2016</a:t>
              </a:r>
            </a:p>
          </p:txBody>
        </p:sp>
      </p:grpSp>
      <p:sp>
        <p:nvSpPr>
          <p:cNvPr id="7" name="5 Redondear rectángulo de esquina diagonal"/>
          <p:cNvSpPr/>
          <p:nvPr/>
        </p:nvSpPr>
        <p:spPr>
          <a:xfrm>
            <a:off x="301216" y="983964"/>
            <a:ext cx="6270592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</a:rPr>
              <a:t>AVANCE FÍSICO 2016 EJE</a:t>
            </a:r>
            <a:endParaRPr lang="es-CO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700-00005B1C0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739807"/>
              </p:ext>
            </p:extLst>
          </p:nvPr>
        </p:nvGraphicFramePr>
        <p:xfrm>
          <a:off x="-24086" y="1672610"/>
          <a:ext cx="9168086" cy="4435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30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6491" y="353842"/>
            <a:ext cx="3620671" cy="788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b="1" spc="-3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Avance Secretaría de </a:t>
            </a:r>
          </a:p>
          <a:p>
            <a:pPr>
              <a:lnSpc>
                <a:spcPct val="70000"/>
              </a:lnSpc>
            </a:pPr>
            <a:r>
              <a:rPr lang="en-US" sz="3200" b="1" spc="-3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Educación</a:t>
            </a:r>
            <a:endParaRPr lang="en-US" sz="3200" b="1" spc="-3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5747675" y="4444038"/>
            <a:ext cx="2236206" cy="523220"/>
            <a:chOff x="6925900" y="4743447"/>
            <a:chExt cx="2236206" cy="523220"/>
          </a:xfrm>
        </p:grpSpPr>
        <p:sp>
          <p:nvSpPr>
            <p:cNvPr id="9" name="Rectángulo 8"/>
            <p:cNvSpPr/>
            <p:nvPr/>
          </p:nvSpPr>
          <p:spPr>
            <a:xfrm>
              <a:off x="6925900" y="4869255"/>
              <a:ext cx="162962" cy="13580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57D6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6925900" y="5062396"/>
              <a:ext cx="162962" cy="135802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088862" y="4743447"/>
              <a:ext cx="20732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/>
                <a:t>Programado 2016</a:t>
              </a:r>
            </a:p>
            <a:p>
              <a:r>
                <a:rPr lang="es-CO" sz="1400" dirty="0" smtClean="0"/>
                <a:t>Ejecución 31 DIC 2016</a:t>
              </a:r>
              <a:endParaRPr lang="es-CO" sz="1400" dirty="0"/>
            </a:p>
          </p:txBody>
        </p:sp>
      </p:grpSp>
      <p:sp>
        <p:nvSpPr>
          <p:cNvPr id="13" name="5 Redondear rectángulo de esquina diagonal"/>
          <p:cNvSpPr/>
          <p:nvPr/>
        </p:nvSpPr>
        <p:spPr>
          <a:xfrm>
            <a:off x="492186" y="390252"/>
            <a:ext cx="435476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2016 POR META </a:t>
            </a:r>
          </a:p>
          <a:p>
            <a:pPr algn="ctr"/>
            <a:r>
              <a:rPr lang="es-CO" sz="1600" b="1" dirty="0" smtClean="0">
                <a:solidFill>
                  <a:schemeClr val="tx1"/>
                </a:solidFill>
              </a:rPr>
              <a:t>CORTE 31 DE DICIEMBRE</a:t>
            </a:r>
            <a:endParaRPr lang="es-CO" sz="1600" b="1" dirty="0">
              <a:solidFill>
                <a:schemeClr val="tx1"/>
              </a:solidFill>
            </a:endParaRPr>
          </a:p>
        </p:txBody>
      </p:sp>
      <p:sp>
        <p:nvSpPr>
          <p:cNvPr id="15" name="5 Redondear rectángulo de esquina diagonal"/>
          <p:cNvSpPr/>
          <p:nvPr/>
        </p:nvSpPr>
        <p:spPr>
          <a:xfrm>
            <a:off x="5547831" y="1473766"/>
            <a:ext cx="3197990" cy="558964"/>
          </a:xfrm>
          <a:prstGeom prst="round2DiagRect">
            <a:avLst>
              <a:gd name="adj1" fmla="val 26420"/>
              <a:gd name="adj2" fmla="val 0"/>
            </a:avLst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  <a:sp3d extrusionH="31750" contourW="25400" prstMaterial="translucentPowder">
            <a:bevelT w="254000" h="254000" prst="coolSlant"/>
            <a:extrusionClr>
              <a:schemeClr val="accent1">
                <a:lumMod val="60000"/>
                <a:lumOff val="40000"/>
              </a:schemeClr>
            </a:extrusionClr>
            <a:contourClr>
              <a:srgbClr val="00B0F0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endParaRPr lang="es-CO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100"/>
              </a:lnSpc>
            </a:pPr>
            <a:r>
              <a:rPr lang="es-CO" sz="2000" b="1" dirty="0" smtClean="0">
                <a:solidFill>
                  <a:schemeClr val="tx1"/>
                </a:solidFill>
              </a:rPr>
              <a:t>AVANCE FÍSICO ENTIDAD </a:t>
            </a:r>
          </a:p>
          <a:p>
            <a:pPr algn="ctr"/>
            <a:endParaRPr lang="es-CO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645243"/>
              </p:ext>
            </p:extLst>
          </p:nvPr>
        </p:nvGraphicFramePr>
        <p:xfrm>
          <a:off x="5160454" y="2333625"/>
          <a:ext cx="3585367" cy="211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1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025689"/>
              </p:ext>
            </p:extLst>
          </p:nvPr>
        </p:nvGraphicFramePr>
        <p:xfrm>
          <a:off x="849014" y="1103667"/>
          <a:ext cx="3320095" cy="4766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74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980</Words>
  <Application>Microsoft Office PowerPoint</Application>
  <PresentationFormat>Presentación en pantalla (4:3)</PresentationFormat>
  <Paragraphs>1254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Carlos Hoyos Castro</dc:creator>
  <cp:lastModifiedBy>Maria Alexandra Abello Gomez</cp:lastModifiedBy>
  <cp:revision>102</cp:revision>
  <dcterms:created xsi:type="dcterms:W3CDTF">2016-05-25T21:54:10Z</dcterms:created>
  <dcterms:modified xsi:type="dcterms:W3CDTF">2017-02-01T15:08:15Z</dcterms:modified>
</cp:coreProperties>
</file>