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5.bin" ContentType="application/vnd.openxmlformats-officedocument.oleObject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0" r:id="rId4"/>
    <p:sldId id="264" r:id="rId5"/>
    <p:sldId id="262" r:id="rId6"/>
    <p:sldId id="263" r:id="rId7"/>
    <p:sldId id="268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E95"/>
    <a:srgbClr val="108865"/>
    <a:srgbClr val="81D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7"/>
    <p:restoredTop sz="94705"/>
  </p:normalViewPr>
  <p:slideViewPr>
    <p:cSldViewPr snapToGrid="0">
      <p:cViewPr varScale="1">
        <p:scale>
          <a:sx n="108" d="100"/>
          <a:sy n="108" d="100"/>
        </p:scale>
        <p:origin x="-96" y="-208"/>
      </p:cViewPr>
      <p:guideLst>
        <p:guide orient="horz" pos="2160"/>
        <p:guide pos="384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31850-6995-934E-8936-B33E97DF1714}" type="doc">
      <dgm:prSet loTypeId="urn:microsoft.com/office/officeart/2005/8/layout/equation1" loCatId="" qsTypeId="urn:microsoft.com/office/officeart/2005/8/quickstyle/simple3" qsCatId="simple" csTypeId="urn:microsoft.com/office/officeart/2005/8/colors/colorful4" csCatId="colorful" phldr="1"/>
      <dgm:spPr/>
    </dgm:pt>
    <dgm:pt modelId="{216EC1A7-7BDD-824C-ABE3-00407E679A95}">
      <dgm:prSet phldrT="[Texto]"/>
      <dgm:spPr/>
      <dgm:t>
        <a:bodyPr/>
        <a:lstStyle/>
        <a:p>
          <a:r>
            <a:rPr lang="es-ES" dirty="0"/>
            <a:t>Curso de vida</a:t>
          </a:r>
        </a:p>
      </dgm:t>
    </dgm:pt>
    <dgm:pt modelId="{6F7423D0-4AD6-AA4D-BC12-6EBA855BD117}" type="parTrans" cxnId="{2404AA05-3E9A-7346-8085-72E6231D785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039CC11-0569-2143-B0FC-3BBFB54D6FB5}" type="sibTrans" cxnId="{2404AA05-3E9A-7346-8085-72E6231D785D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547BCACE-94DC-C14D-839B-FEC7C0613019}">
      <dgm:prSet phldrT="[Texto]"/>
      <dgm:spPr/>
      <dgm:t>
        <a:bodyPr/>
        <a:lstStyle/>
        <a:p>
          <a:r>
            <a:rPr lang="es-ES" dirty="0"/>
            <a:t>Categorías del Gasto</a:t>
          </a:r>
        </a:p>
      </dgm:t>
    </dgm:pt>
    <dgm:pt modelId="{D96C5009-F75D-AF49-9EF1-2396A8CB847C}" type="parTrans" cxnId="{08F06F70-88AC-A142-9CB4-560BED8EC42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F638E79-2A0D-A04E-96ED-EC559B7E4A9B}" type="sibTrans" cxnId="{08F06F70-88AC-A142-9CB4-560BED8EC423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74055662-E7C2-F242-9E29-693B511B49CA}">
      <dgm:prSet phldrT="[Texto]"/>
      <dgm:spPr/>
      <dgm:t>
        <a:bodyPr/>
        <a:lstStyle/>
        <a:p>
          <a:r>
            <a:rPr lang="es-ES" dirty="0"/>
            <a:t>Gasto Público específico</a:t>
          </a:r>
        </a:p>
      </dgm:t>
    </dgm:pt>
    <dgm:pt modelId="{0916854E-626A-B648-8266-DBA17953BC4A}" type="parTrans" cxnId="{260671DB-44D7-0246-895F-347356412F9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7C379B-0976-944D-A6DA-BD94D5EFD362}" type="sibTrans" cxnId="{260671DB-44D7-0246-895F-347356412F9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64C21DE-9283-C240-B500-AF007E10B0B4}" type="pres">
      <dgm:prSet presAssocID="{6D731850-6995-934E-8936-B33E97DF1714}" presName="linearFlow" presStyleCnt="0">
        <dgm:presLayoutVars>
          <dgm:dir/>
          <dgm:resizeHandles val="exact"/>
        </dgm:presLayoutVars>
      </dgm:prSet>
      <dgm:spPr/>
    </dgm:pt>
    <dgm:pt modelId="{04F8D04E-CD75-FC4C-9F16-2EC3D09ED192}" type="pres">
      <dgm:prSet presAssocID="{216EC1A7-7BDD-824C-ABE3-00407E679A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E133C1-48A0-1B4A-BEE2-3F857783EAB2}" type="pres">
      <dgm:prSet presAssocID="{2039CC11-0569-2143-B0FC-3BBFB54D6FB5}" presName="spacerL" presStyleCnt="0"/>
      <dgm:spPr/>
    </dgm:pt>
    <dgm:pt modelId="{E5E31574-503F-3045-A83F-118EB625A5C3}" type="pres">
      <dgm:prSet presAssocID="{2039CC11-0569-2143-B0FC-3BBFB54D6FB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BAD93CD-DEF7-4E45-B5E5-105C3001D77D}" type="pres">
      <dgm:prSet presAssocID="{2039CC11-0569-2143-B0FC-3BBFB54D6FB5}" presName="spacerR" presStyleCnt="0"/>
      <dgm:spPr/>
    </dgm:pt>
    <dgm:pt modelId="{0BDFD037-A6EE-F44C-90FA-DE68C29C84C3}" type="pres">
      <dgm:prSet presAssocID="{547BCACE-94DC-C14D-839B-FEC7C06130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F51993-C94F-D64B-9EB0-5267296378B0}" type="pres">
      <dgm:prSet presAssocID="{BF638E79-2A0D-A04E-96ED-EC559B7E4A9B}" presName="spacerL" presStyleCnt="0"/>
      <dgm:spPr/>
    </dgm:pt>
    <dgm:pt modelId="{E50DE1F8-4E56-9244-AFEF-CE3D8F36C29E}" type="pres">
      <dgm:prSet presAssocID="{BF638E79-2A0D-A04E-96ED-EC559B7E4A9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0C4F022-7C9D-4B42-A4C1-CF553F4479FB}" type="pres">
      <dgm:prSet presAssocID="{BF638E79-2A0D-A04E-96ED-EC559B7E4A9B}" presName="spacerR" presStyleCnt="0"/>
      <dgm:spPr/>
    </dgm:pt>
    <dgm:pt modelId="{8724A166-AA1D-594D-B57B-A39D5CDEBE82}" type="pres">
      <dgm:prSet presAssocID="{74055662-E7C2-F242-9E29-693B511B49C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614FA7-3C58-C24D-B2CD-EE993D2585D1}" type="presOf" srcId="{BF638E79-2A0D-A04E-96ED-EC559B7E4A9B}" destId="{E50DE1F8-4E56-9244-AFEF-CE3D8F36C29E}" srcOrd="0" destOrd="0" presId="urn:microsoft.com/office/officeart/2005/8/layout/equation1"/>
    <dgm:cxn modelId="{A7B7834F-BC04-AB4E-B3E8-8BF789FE7391}" type="presOf" srcId="{547BCACE-94DC-C14D-839B-FEC7C0613019}" destId="{0BDFD037-A6EE-F44C-90FA-DE68C29C84C3}" srcOrd="0" destOrd="0" presId="urn:microsoft.com/office/officeart/2005/8/layout/equation1"/>
    <dgm:cxn modelId="{2404AA05-3E9A-7346-8085-72E6231D785D}" srcId="{6D731850-6995-934E-8936-B33E97DF1714}" destId="{216EC1A7-7BDD-824C-ABE3-00407E679A95}" srcOrd="0" destOrd="0" parTransId="{6F7423D0-4AD6-AA4D-BC12-6EBA855BD117}" sibTransId="{2039CC11-0569-2143-B0FC-3BBFB54D6FB5}"/>
    <dgm:cxn modelId="{E91F8822-B437-1D43-B535-BCF335F4AE4B}" type="presOf" srcId="{2039CC11-0569-2143-B0FC-3BBFB54D6FB5}" destId="{E5E31574-503F-3045-A83F-118EB625A5C3}" srcOrd="0" destOrd="0" presId="urn:microsoft.com/office/officeart/2005/8/layout/equation1"/>
    <dgm:cxn modelId="{08F06F70-88AC-A142-9CB4-560BED8EC423}" srcId="{6D731850-6995-934E-8936-B33E97DF1714}" destId="{547BCACE-94DC-C14D-839B-FEC7C0613019}" srcOrd="1" destOrd="0" parTransId="{D96C5009-F75D-AF49-9EF1-2396A8CB847C}" sibTransId="{BF638E79-2A0D-A04E-96ED-EC559B7E4A9B}"/>
    <dgm:cxn modelId="{260671DB-44D7-0246-895F-347356412F93}" srcId="{6D731850-6995-934E-8936-B33E97DF1714}" destId="{74055662-E7C2-F242-9E29-693B511B49CA}" srcOrd="2" destOrd="0" parTransId="{0916854E-626A-B648-8266-DBA17953BC4A}" sibTransId="{F37C379B-0976-944D-A6DA-BD94D5EFD362}"/>
    <dgm:cxn modelId="{13059D97-743B-244C-9B76-5FDA6F4198DD}" type="presOf" srcId="{74055662-E7C2-F242-9E29-693B511B49CA}" destId="{8724A166-AA1D-594D-B57B-A39D5CDEBE82}" srcOrd="0" destOrd="0" presId="urn:microsoft.com/office/officeart/2005/8/layout/equation1"/>
    <dgm:cxn modelId="{BC8BC24C-CED4-464D-9BD4-AE66AF71862C}" type="presOf" srcId="{6D731850-6995-934E-8936-B33E97DF1714}" destId="{864C21DE-9283-C240-B500-AF007E10B0B4}" srcOrd="0" destOrd="0" presId="urn:microsoft.com/office/officeart/2005/8/layout/equation1"/>
    <dgm:cxn modelId="{9E5226FD-ECC5-A64A-AC88-3136289EA699}" type="presOf" srcId="{216EC1A7-7BDD-824C-ABE3-00407E679A95}" destId="{04F8D04E-CD75-FC4C-9F16-2EC3D09ED192}" srcOrd="0" destOrd="0" presId="urn:microsoft.com/office/officeart/2005/8/layout/equation1"/>
    <dgm:cxn modelId="{0EA40A49-F530-4245-9F1A-E3646D5B3C3F}" type="presParOf" srcId="{864C21DE-9283-C240-B500-AF007E10B0B4}" destId="{04F8D04E-CD75-FC4C-9F16-2EC3D09ED192}" srcOrd="0" destOrd="0" presId="urn:microsoft.com/office/officeart/2005/8/layout/equation1"/>
    <dgm:cxn modelId="{46F4F1EF-6601-BC44-92CB-BC67B143F198}" type="presParOf" srcId="{864C21DE-9283-C240-B500-AF007E10B0B4}" destId="{54E133C1-48A0-1B4A-BEE2-3F857783EAB2}" srcOrd="1" destOrd="0" presId="urn:microsoft.com/office/officeart/2005/8/layout/equation1"/>
    <dgm:cxn modelId="{823FF268-C94B-C147-B0D6-0FC47D74C4FB}" type="presParOf" srcId="{864C21DE-9283-C240-B500-AF007E10B0B4}" destId="{E5E31574-503F-3045-A83F-118EB625A5C3}" srcOrd="2" destOrd="0" presId="urn:microsoft.com/office/officeart/2005/8/layout/equation1"/>
    <dgm:cxn modelId="{EA073A6F-B53A-8D49-8503-EEBAA2640C5C}" type="presParOf" srcId="{864C21DE-9283-C240-B500-AF007E10B0B4}" destId="{1BAD93CD-DEF7-4E45-B5E5-105C3001D77D}" srcOrd="3" destOrd="0" presId="urn:microsoft.com/office/officeart/2005/8/layout/equation1"/>
    <dgm:cxn modelId="{CC610EED-F1B9-434E-82A6-34C7079378C4}" type="presParOf" srcId="{864C21DE-9283-C240-B500-AF007E10B0B4}" destId="{0BDFD037-A6EE-F44C-90FA-DE68C29C84C3}" srcOrd="4" destOrd="0" presId="urn:microsoft.com/office/officeart/2005/8/layout/equation1"/>
    <dgm:cxn modelId="{F9FE5471-F9CB-A34A-B496-AE9E3FC55089}" type="presParOf" srcId="{864C21DE-9283-C240-B500-AF007E10B0B4}" destId="{C9F51993-C94F-D64B-9EB0-5267296378B0}" srcOrd="5" destOrd="0" presId="urn:microsoft.com/office/officeart/2005/8/layout/equation1"/>
    <dgm:cxn modelId="{87D6A5D0-E3B5-3E4E-9FA9-9EAA5E3B9C74}" type="presParOf" srcId="{864C21DE-9283-C240-B500-AF007E10B0B4}" destId="{E50DE1F8-4E56-9244-AFEF-CE3D8F36C29E}" srcOrd="6" destOrd="0" presId="urn:microsoft.com/office/officeart/2005/8/layout/equation1"/>
    <dgm:cxn modelId="{242C1027-0B6F-044E-A698-92826C898DF4}" type="presParOf" srcId="{864C21DE-9283-C240-B500-AF007E10B0B4}" destId="{E0C4F022-7C9D-4B42-A4C1-CF553F4479FB}" srcOrd="7" destOrd="0" presId="urn:microsoft.com/office/officeart/2005/8/layout/equation1"/>
    <dgm:cxn modelId="{02A4C92B-E2F4-D042-9EA8-2604AACE935D}" type="presParOf" srcId="{864C21DE-9283-C240-B500-AF007E10B0B4}" destId="{8724A166-AA1D-594D-B57B-A39D5CDEBE8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34D22-0B30-6B49-8A4F-4C90D436ED20}" type="doc">
      <dgm:prSet loTypeId="urn:microsoft.com/office/officeart/2005/8/layout/hList1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70C3005-DF01-1E46-AC5F-F6ABFF1774CF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Primera infancia</a:t>
          </a:r>
        </a:p>
      </dgm:t>
    </dgm:pt>
    <dgm:pt modelId="{B865C4A3-DB6D-3B46-B7CC-EE0FB7680191}" type="parTrans" cxnId="{B632C7AD-72B4-9C4C-A7D7-E80138F6E1FD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A1AC6B2F-D5AC-764E-A29C-1918B5EF262A}" type="sibTrans" cxnId="{B632C7AD-72B4-9C4C-A7D7-E80138F6E1FD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E6647744-7DD1-AA40-A246-8799B0B3A210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Mujeres gestantes </a:t>
          </a:r>
        </a:p>
      </dgm:t>
    </dgm:pt>
    <dgm:pt modelId="{26ECAFA1-BB9F-F94A-B5E2-699E1CAFEDCB}" type="parTrans" cxnId="{354C6D0F-713A-F04B-A2AB-B830A4563D2C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90AB74E6-5998-0C4C-A3FC-270AFAEDB615}" type="sibTrans" cxnId="{354C6D0F-713A-F04B-A2AB-B830A4563D2C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5C94C9EB-8B08-084F-A693-6853E586AAC3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Niñas y niños de 0 a 5 años</a:t>
          </a:r>
        </a:p>
      </dgm:t>
    </dgm:pt>
    <dgm:pt modelId="{0D0672C1-8B80-7446-ADDA-DC75E3FCCDC1}" type="parTrans" cxnId="{835047C6-02CF-3743-AEA2-C2FF8E2FB919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BCE8A33D-10CE-694C-AB3D-CD66F21C6740}" type="sibTrans" cxnId="{835047C6-02CF-3743-AEA2-C2FF8E2FB919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AD8ED78D-E91B-A94E-947C-B9E1C502F370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Infancia</a:t>
          </a:r>
        </a:p>
      </dgm:t>
    </dgm:pt>
    <dgm:pt modelId="{92660DA0-781F-3F45-B34C-AB21CF678AA2}" type="parTrans" cxnId="{A0F57F9B-98E2-2846-B328-4957B2AD35E5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BE9700FE-8FE1-7D4E-9841-3409209B17E6}" type="sibTrans" cxnId="{A0F57F9B-98E2-2846-B328-4957B2AD35E5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DEC53FA0-4111-744A-AC24-48D26323E5CF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Niñas y niños de 6 a 11 años</a:t>
          </a:r>
        </a:p>
      </dgm:t>
    </dgm:pt>
    <dgm:pt modelId="{68521F0C-AD31-194F-A620-9A9CA2077F87}" type="parTrans" cxnId="{61A899EF-5762-F84F-9BA3-1A637832BFE1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05E78EA6-CE13-E44E-9FBE-5A5C46981C45}" type="sibTrans" cxnId="{61A899EF-5762-F84F-9BA3-1A637832BFE1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E190F492-5CFD-9647-A50A-C377110BE8AA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Adolescencia</a:t>
          </a:r>
        </a:p>
      </dgm:t>
    </dgm:pt>
    <dgm:pt modelId="{D13AA895-8F25-D147-BFC2-3301F18652C1}" type="parTrans" cxnId="{F34A8F8C-6D19-B543-8697-C2B9D87DEA03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63D60C3B-1BD7-2B48-9678-DBA862081CD8}" type="sibTrans" cxnId="{F34A8F8C-6D19-B543-8697-C2B9D87DEA03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DDEDC2FD-8040-0C4D-A88C-249A9786FF32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Adolescentes de 12 a 17 años</a:t>
          </a:r>
        </a:p>
      </dgm:t>
    </dgm:pt>
    <dgm:pt modelId="{80908750-F90C-EC4D-B97A-A18B1BE5657A}" type="parTrans" cxnId="{DF4519E4-04E3-3445-8360-2FEF41A78D9A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41C62ACA-E1C8-F240-9AD9-CAD23956A37A}" type="sibTrans" cxnId="{DF4519E4-04E3-3445-8360-2FEF41A78D9A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14CFE189-0281-F341-BDD8-E39994717E3D}">
      <dgm:prSet/>
      <dgm:spPr/>
      <dgm:t>
        <a:bodyPr/>
        <a:lstStyle/>
        <a:p>
          <a:endParaRPr lang="es-CO" dirty="0">
            <a:latin typeface="Avenir Book"/>
            <a:cs typeface="Avenir Book"/>
          </a:endParaRPr>
        </a:p>
      </dgm:t>
    </dgm:pt>
    <dgm:pt modelId="{74FA017B-8A82-E643-AB13-F5606FCC5886}" type="parTrans" cxnId="{C20C3A56-6221-A64D-B420-BEC152E5AD09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145BA39D-6955-5844-BDD3-AEDB655EDD64}" type="sibTrans" cxnId="{C20C3A56-6221-A64D-B420-BEC152E5AD09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B4713863-109D-2D48-B90A-9BAD8BC65708}">
      <dgm:prSet/>
      <dgm:spPr/>
      <dgm:t>
        <a:bodyPr/>
        <a:lstStyle/>
        <a:p>
          <a:r>
            <a:rPr lang="es-CO" dirty="0">
              <a:latin typeface="Avenir Book"/>
              <a:cs typeface="Avenir Book"/>
            </a:rPr>
            <a:t>Código de Infancia y Adolescencia</a:t>
          </a:r>
        </a:p>
      </dgm:t>
    </dgm:pt>
    <dgm:pt modelId="{F13F33B7-CD1D-F14B-B640-121D06208CB3}" type="parTrans" cxnId="{D458F09A-743D-D546-A7B3-7A15B9678DE6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48C1689E-66BA-1245-B531-E8166CF6E5DE}" type="sibTrans" cxnId="{D458F09A-743D-D546-A7B3-7A15B9678DE6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9906978F-C153-1F44-B38A-7DE996E65A0F}">
      <dgm:prSet/>
      <dgm:spPr/>
      <dgm:t>
        <a:bodyPr/>
        <a:lstStyle/>
        <a:p>
          <a:endParaRPr lang="es-CO" dirty="0">
            <a:latin typeface="Avenir Book"/>
            <a:cs typeface="Avenir Book"/>
          </a:endParaRPr>
        </a:p>
      </dgm:t>
    </dgm:pt>
    <dgm:pt modelId="{E04884D1-1AA1-804E-B0FB-07B92ACB4194}" type="parTrans" cxnId="{1380363C-DB04-224C-AB9E-A66856CB3FA5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4371E70E-5F88-2D4D-9F84-B8582B6890E3}" type="sibTrans" cxnId="{1380363C-DB04-224C-AB9E-A66856CB3FA5}">
      <dgm:prSet/>
      <dgm:spPr/>
      <dgm:t>
        <a:bodyPr/>
        <a:lstStyle/>
        <a:p>
          <a:endParaRPr lang="es-ES">
            <a:latin typeface="Avenir Book"/>
            <a:cs typeface="Avenir Book"/>
          </a:endParaRPr>
        </a:p>
      </dgm:t>
    </dgm:pt>
    <dgm:pt modelId="{39323933-5AFD-C84D-BD10-BFB8376BE678}">
      <dgm:prSet/>
      <dgm:spPr/>
      <dgm:t>
        <a:bodyPr/>
        <a:lstStyle/>
        <a:p>
          <a:endParaRPr lang="es-CO" dirty="0">
            <a:latin typeface="Avenir Book"/>
            <a:cs typeface="Avenir Book"/>
          </a:endParaRPr>
        </a:p>
      </dgm:t>
    </dgm:pt>
    <dgm:pt modelId="{B84ACEBF-DE14-1446-8931-E8A1334ECE66}" type="parTrans" cxnId="{FF4E10AE-9C0A-C545-B1CC-FECDD0D8C1D0}">
      <dgm:prSet/>
      <dgm:spPr/>
      <dgm:t>
        <a:bodyPr/>
        <a:lstStyle/>
        <a:p>
          <a:endParaRPr lang="es-ES"/>
        </a:p>
      </dgm:t>
    </dgm:pt>
    <dgm:pt modelId="{D1A0F2FF-0ADE-4C46-AEE0-EE635FCCF0E5}" type="sibTrans" cxnId="{FF4E10AE-9C0A-C545-B1CC-FECDD0D8C1D0}">
      <dgm:prSet/>
      <dgm:spPr/>
      <dgm:t>
        <a:bodyPr/>
        <a:lstStyle/>
        <a:p>
          <a:endParaRPr lang="es-ES"/>
        </a:p>
      </dgm:t>
    </dgm:pt>
    <dgm:pt modelId="{E2047D46-3D3B-A04C-BE2E-74BFE0A796C1}" type="pres">
      <dgm:prSet presAssocID="{19434D22-0B30-6B49-8A4F-4C90D436E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149EDB-1A4B-914C-890A-02D839CD0801}" type="pres">
      <dgm:prSet presAssocID="{870C3005-DF01-1E46-AC5F-F6ABFF1774CF}" presName="composite" presStyleCnt="0"/>
      <dgm:spPr/>
    </dgm:pt>
    <dgm:pt modelId="{83DD2B6B-F187-2348-A5DC-8C9D7EE0E55C}" type="pres">
      <dgm:prSet presAssocID="{870C3005-DF01-1E46-AC5F-F6ABFF1774C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E6BB3-36B1-0547-8C93-934FA740692D}" type="pres">
      <dgm:prSet presAssocID="{870C3005-DF01-1E46-AC5F-F6ABFF1774C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6EE938-34F2-7E4E-AC87-EC472A847E5F}" type="pres">
      <dgm:prSet presAssocID="{A1AC6B2F-D5AC-764E-A29C-1918B5EF262A}" presName="space" presStyleCnt="0"/>
      <dgm:spPr/>
    </dgm:pt>
    <dgm:pt modelId="{1384DA0B-D138-0D4E-8BD4-798D22CF9339}" type="pres">
      <dgm:prSet presAssocID="{AD8ED78D-E91B-A94E-947C-B9E1C502F370}" presName="composite" presStyleCnt="0"/>
      <dgm:spPr/>
    </dgm:pt>
    <dgm:pt modelId="{CD5C7BA5-F5EC-EA4E-85B0-7555C88C2B83}" type="pres">
      <dgm:prSet presAssocID="{AD8ED78D-E91B-A94E-947C-B9E1C502F37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B21DB-ACA0-7C40-B8E7-B708C3B060D0}" type="pres">
      <dgm:prSet presAssocID="{AD8ED78D-E91B-A94E-947C-B9E1C502F37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FD7D8D-6BC0-074A-80F1-F0F2564A8577}" type="pres">
      <dgm:prSet presAssocID="{BE9700FE-8FE1-7D4E-9841-3409209B17E6}" presName="space" presStyleCnt="0"/>
      <dgm:spPr/>
    </dgm:pt>
    <dgm:pt modelId="{52ED2A63-1DD8-984C-B398-8CD12DA12EAD}" type="pres">
      <dgm:prSet presAssocID="{E190F492-5CFD-9647-A50A-C377110BE8AA}" presName="composite" presStyleCnt="0"/>
      <dgm:spPr/>
    </dgm:pt>
    <dgm:pt modelId="{EC40F106-FECD-A340-9853-F83D540DD706}" type="pres">
      <dgm:prSet presAssocID="{E190F492-5CFD-9647-A50A-C377110BE8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C9F0F6-8913-4B4C-B157-AF13A83115B9}" type="pres">
      <dgm:prSet presAssocID="{E190F492-5CFD-9647-A50A-C377110BE8A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D883CA-BFD8-3447-933C-6625F6760D4A}" type="presOf" srcId="{DDEDC2FD-8040-0C4D-A88C-249A9786FF32}" destId="{C3C9F0F6-8913-4B4C-B157-AF13A83115B9}" srcOrd="0" destOrd="0" presId="urn:microsoft.com/office/officeart/2005/8/layout/hList1"/>
    <dgm:cxn modelId="{61A899EF-5762-F84F-9BA3-1A637832BFE1}" srcId="{AD8ED78D-E91B-A94E-947C-B9E1C502F370}" destId="{DEC53FA0-4111-744A-AC24-48D26323E5CF}" srcOrd="0" destOrd="0" parTransId="{68521F0C-AD31-194F-A620-9A9CA2077F87}" sibTransId="{05E78EA6-CE13-E44E-9FBE-5A5C46981C45}"/>
    <dgm:cxn modelId="{DF4519E4-04E3-3445-8360-2FEF41A78D9A}" srcId="{E190F492-5CFD-9647-A50A-C377110BE8AA}" destId="{DDEDC2FD-8040-0C4D-A88C-249A9786FF32}" srcOrd="0" destOrd="0" parTransId="{80908750-F90C-EC4D-B97A-A18B1BE5657A}" sibTransId="{41C62ACA-E1C8-F240-9AD9-CAD23956A37A}"/>
    <dgm:cxn modelId="{D998604D-BDAD-E548-BF5D-B17E80C0D011}" type="presOf" srcId="{E6647744-7DD1-AA40-A246-8799B0B3A210}" destId="{624E6BB3-36B1-0547-8C93-934FA740692D}" srcOrd="0" destOrd="0" presId="urn:microsoft.com/office/officeart/2005/8/layout/hList1"/>
    <dgm:cxn modelId="{FF4E10AE-9C0A-C545-B1CC-FECDD0D8C1D0}" srcId="{870C3005-DF01-1E46-AC5F-F6ABFF1774CF}" destId="{39323933-5AFD-C84D-BD10-BFB8376BE678}" srcOrd="1" destOrd="0" parTransId="{B84ACEBF-DE14-1446-8931-E8A1334ECE66}" sibTransId="{D1A0F2FF-0ADE-4C46-AEE0-EE635FCCF0E5}"/>
    <dgm:cxn modelId="{D458F09A-743D-D546-A7B3-7A15B9678DE6}" srcId="{9906978F-C153-1F44-B38A-7DE996E65A0F}" destId="{B4713863-109D-2D48-B90A-9BAD8BC65708}" srcOrd="0" destOrd="0" parTransId="{F13F33B7-CD1D-F14B-B640-121D06208CB3}" sibTransId="{48C1689E-66BA-1245-B531-E8166CF6E5DE}"/>
    <dgm:cxn modelId="{1380363C-DB04-224C-AB9E-A66856CB3FA5}" srcId="{E190F492-5CFD-9647-A50A-C377110BE8AA}" destId="{9906978F-C153-1F44-B38A-7DE996E65A0F}" srcOrd="1" destOrd="0" parTransId="{E04884D1-1AA1-804E-B0FB-07B92ACB4194}" sibTransId="{4371E70E-5F88-2D4D-9F84-B8582B6890E3}"/>
    <dgm:cxn modelId="{4D64889C-4AC9-5C43-A75A-24693236AF13}" type="presOf" srcId="{39323933-5AFD-C84D-BD10-BFB8376BE678}" destId="{624E6BB3-36B1-0547-8C93-934FA740692D}" srcOrd="0" destOrd="1" presId="urn:microsoft.com/office/officeart/2005/8/layout/hList1"/>
    <dgm:cxn modelId="{F34A8F8C-6D19-B543-8697-C2B9D87DEA03}" srcId="{19434D22-0B30-6B49-8A4F-4C90D436ED20}" destId="{E190F492-5CFD-9647-A50A-C377110BE8AA}" srcOrd="2" destOrd="0" parTransId="{D13AA895-8F25-D147-BFC2-3301F18652C1}" sibTransId="{63D60C3B-1BD7-2B48-9678-DBA862081CD8}"/>
    <dgm:cxn modelId="{22ADD8C5-C2FB-964C-9343-782BFB3D96A8}" type="presOf" srcId="{B4713863-109D-2D48-B90A-9BAD8BC65708}" destId="{C3C9F0F6-8913-4B4C-B157-AF13A83115B9}" srcOrd="0" destOrd="2" presId="urn:microsoft.com/office/officeart/2005/8/layout/hList1"/>
    <dgm:cxn modelId="{C20C3A56-6221-A64D-B420-BEC152E5AD09}" srcId="{AD8ED78D-E91B-A94E-947C-B9E1C502F370}" destId="{14CFE189-0281-F341-BDD8-E39994717E3D}" srcOrd="1" destOrd="0" parTransId="{74FA017B-8A82-E643-AB13-F5606FCC5886}" sibTransId="{145BA39D-6955-5844-BDD3-AEDB655EDD64}"/>
    <dgm:cxn modelId="{D4756E83-4D1C-E343-BAAD-C438BB17D824}" type="presOf" srcId="{9906978F-C153-1F44-B38A-7DE996E65A0F}" destId="{C3C9F0F6-8913-4B4C-B157-AF13A83115B9}" srcOrd="0" destOrd="1" presId="urn:microsoft.com/office/officeart/2005/8/layout/hList1"/>
    <dgm:cxn modelId="{835047C6-02CF-3743-AEA2-C2FF8E2FB919}" srcId="{870C3005-DF01-1E46-AC5F-F6ABFF1774CF}" destId="{5C94C9EB-8B08-084F-A693-6853E586AAC3}" srcOrd="2" destOrd="0" parTransId="{0D0672C1-8B80-7446-ADDA-DC75E3FCCDC1}" sibTransId="{BCE8A33D-10CE-694C-AB3D-CD66F21C6740}"/>
    <dgm:cxn modelId="{354C6D0F-713A-F04B-A2AB-B830A4563D2C}" srcId="{870C3005-DF01-1E46-AC5F-F6ABFF1774CF}" destId="{E6647744-7DD1-AA40-A246-8799B0B3A210}" srcOrd="0" destOrd="0" parTransId="{26ECAFA1-BB9F-F94A-B5E2-699E1CAFEDCB}" sibTransId="{90AB74E6-5998-0C4C-A3FC-270AFAEDB615}"/>
    <dgm:cxn modelId="{B632C7AD-72B4-9C4C-A7D7-E80138F6E1FD}" srcId="{19434D22-0B30-6B49-8A4F-4C90D436ED20}" destId="{870C3005-DF01-1E46-AC5F-F6ABFF1774CF}" srcOrd="0" destOrd="0" parTransId="{B865C4A3-DB6D-3B46-B7CC-EE0FB7680191}" sibTransId="{A1AC6B2F-D5AC-764E-A29C-1918B5EF262A}"/>
    <dgm:cxn modelId="{432E4F14-AC49-D54B-8680-79FE4AAF3420}" type="presOf" srcId="{DEC53FA0-4111-744A-AC24-48D26323E5CF}" destId="{26EB21DB-ACA0-7C40-B8E7-B708C3B060D0}" srcOrd="0" destOrd="0" presId="urn:microsoft.com/office/officeart/2005/8/layout/hList1"/>
    <dgm:cxn modelId="{52A2CB64-D5A2-964C-82FD-2659408D5EB4}" type="presOf" srcId="{AD8ED78D-E91B-A94E-947C-B9E1C502F370}" destId="{CD5C7BA5-F5EC-EA4E-85B0-7555C88C2B83}" srcOrd="0" destOrd="0" presId="urn:microsoft.com/office/officeart/2005/8/layout/hList1"/>
    <dgm:cxn modelId="{A0F57F9B-98E2-2846-B328-4957B2AD35E5}" srcId="{19434D22-0B30-6B49-8A4F-4C90D436ED20}" destId="{AD8ED78D-E91B-A94E-947C-B9E1C502F370}" srcOrd="1" destOrd="0" parTransId="{92660DA0-781F-3F45-B34C-AB21CF678AA2}" sibTransId="{BE9700FE-8FE1-7D4E-9841-3409209B17E6}"/>
    <dgm:cxn modelId="{C1E01B58-078E-BD4A-8E55-10421EBFE72C}" type="presOf" srcId="{14CFE189-0281-F341-BDD8-E39994717E3D}" destId="{26EB21DB-ACA0-7C40-B8E7-B708C3B060D0}" srcOrd="0" destOrd="1" presId="urn:microsoft.com/office/officeart/2005/8/layout/hList1"/>
    <dgm:cxn modelId="{B50F5C38-A3BE-F448-B31B-0136317BB87D}" type="presOf" srcId="{5C94C9EB-8B08-084F-A693-6853E586AAC3}" destId="{624E6BB3-36B1-0547-8C93-934FA740692D}" srcOrd="0" destOrd="2" presId="urn:microsoft.com/office/officeart/2005/8/layout/hList1"/>
    <dgm:cxn modelId="{7DE9E3DA-624D-D741-AC0B-BE636371EDBA}" type="presOf" srcId="{19434D22-0B30-6B49-8A4F-4C90D436ED20}" destId="{E2047D46-3D3B-A04C-BE2E-74BFE0A796C1}" srcOrd="0" destOrd="0" presId="urn:microsoft.com/office/officeart/2005/8/layout/hList1"/>
    <dgm:cxn modelId="{0DE15E78-8FB1-364C-B033-008BAABCFDE7}" type="presOf" srcId="{E190F492-5CFD-9647-A50A-C377110BE8AA}" destId="{EC40F106-FECD-A340-9853-F83D540DD706}" srcOrd="0" destOrd="0" presId="urn:microsoft.com/office/officeart/2005/8/layout/hList1"/>
    <dgm:cxn modelId="{0837BF60-9D9F-D745-B75F-BE5D2BE0EE20}" type="presOf" srcId="{870C3005-DF01-1E46-AC5F-F6ABFF1774CF}" destId="{83DD2B6B-F187-2348-A5DC-8C9D7EE0E55C}" srcOrd="0" destOrd="0" presId="urn:microsoft.com/office/officeart/2005/8/layout/hList1"/>
    <dgm:cxn modelId="{46EFFE94-D9BB-B849-9B7F-6168E9447360}" type="presParOf" srcId="{E2047D46-3D3B-A04C-BE2E-74BFE0A796C1}" destId="{22149EDB-1A4B-914C-890A-02D839CD0801}" srcOrd="0" destOrd="0" presId="urn:microsoft.com/office/officeart/2005/8/layout/hList1"/>
    <dgm:cxn modelId="{D4B81689-546D-AC4E-8077-F569C5A675AC}" type="presParOf" srcId="{22149EDB-1A4B-914C-890A-02D839CD0801}" destId="{83DD2B6B-F187-2348-A5DC-8C9D7EE0E55C}" srcOrd="0" destOrd="0" presId="urn:microsoft.com/office/officeart/2005/8/layout/hList1"/>
    <dgm:cxn modelId="{6B470B6C-3666-CC44-BBB7-BE0DADF5DF39}" type="presParOf" srcId="{22149EDB-1A4B-914C-890A-02D839CD0801}" destId="{624E6BB3-36B1-0547-8C93-934FA740692D}" srcOrd="1" destOrd="0" presId="urn:microsoft.com/office/officeart/2005/8/layout/hList1"/>
    <dgm:cxn modelId="{C7C925B1-8A6C-F045-801D-25CD23D9A414}" type="presParOf" srcId="{E2047D46-3D3B-A04C-BE2E-74BFE0A796C1}" destId="{916EE938-34F2-7E4E-AC87-EC472A847E5F}" srcOrd="1" destOrd="0" presId="urn:microsoft.com/office/officeart/2005/8/layout/hList1"/>
    <dgm:cxn modelId="{5722A3E2-79C7-EE4B-97B3-51C57897B929}" type="presParOf" srcId="{E2047D46-3D3B-A04C-BE2E-74BFE0A796C1}" destId="{1384DA0B-D138-0D4E-8BD4-798D22CF9339}" srcOrd="2" destOrd="0" presId="urn:microsoft.com/office/officeart/2005/8/layout/hList1"/>
    <dgm:cxn modelId="{F836E292-BB27-104B-B864-B414FDEF4581}" type="presParOf" srcId="{1384DA0B-D138-0D4E-8BD4-798D22CF9339}" destId="{CD5C7BA5-F5EC-EA4E-85B0-7555C88C2B83}" srcOrd="0" destOrd="0" presId="urn:microsoft.com/office/officeart/2005/8/layout/hList1"/>
    <dgm:cxn modelId="{7CFE4491-41A0-9A41-971D-AC510B6DEF05}" type="presParOf" srcId="{1384DA0B-D138-0D4E-8BD4-798D22CF9339}" destId="{26EB21DB-ACA0-7C40-B8E7-B708C3B060D0}" srcOrd="1" destOrd="0" presId="urn:microsoft.com/office/officeart/2005/8/layout/hList1"/>
    <dgm:cxn modelId="{65B3ECBA-81A2-AD4E-8545-63D331AACB11}" type="presParOf" srcId="{E2047D46-3D3B-A04C-BE2E-74BFE0A796C1}" destId="{29FD7D8D-6BC0-074A-80F1-F0F2564A8577}" srcOrd="3" destOrd="0" presId="urn:microsoft.com/office/officeart/2005/8/layout/hList1"/>
    <dgm:cxn modelId="{3DC051C9-2E98-CD4C-850F-EC395B3355B2}" type="presParOf" srcId="{E2047D46-3D3B-A04C-BE2E-74BFE0A796C1}" destId="{52ED2A63-1DD8-984C-B398-8CD12DA12EAD}" srcOrd="4" destOrd="0" presId="urn:microsoft.com/office/officeart/2005/8/layout/hList1"/>
    <dgm:cxn modelId="{11DB9551-735E-1644-9C8E-76056328AB7F}" type="presParOf" srcId="{52ED2A63-1DD8-984C-B398-8CD12DA12EAD}" destId="{EC40F106-FECD-A340-9853-F83D540DD706}" srcOrd="0" destOrd="0" presId="urn:microsoft.com/office/officeart/2005/8/layout/hList1"/>
    <dgm:cxn modelId="{14AB777B-41C3-084D-B824-045A79D73AE5}" type="presParOf" srcId="{52ED2A63-1DD8-984C-B398-8CD12DA12EAD}" destId="{C3C9F0F6-8913-4B4C-B157-AF13A83115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C414A-2607-E74C-A9A4-B41327B4C5AD}" type="doc">
      <dgm:prSet loTypeId="urn:microsoft.com/office/officeart/2005/8/layout/default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93EE9FB-B55A-0645-96B9-4D216DC7663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i="0" u="none" dirty="0"/>
            <a:t>10. Familia y Cuidado</a:t>
          </a:r>
          <a:endParaRPr lang="es-ES" sz="1400" b="0" dirty="0"/>
        </a:p>
      </dgm:t>
    </dgm:pt>
    <dgm:pt modelId="{17559AA3-86F6-FF46-BB68-CB46143254CC}" type="parTrans" cxnId="{A6E54EC9-14A6-2A4E-BD95-126CCDFA4317}">
      <dgm:prSet/>
      <dgm:spPr/>
      <dgm:t>
        <a:bodyPr/>
        <a:lstStyle/>
        <a:p>
          <a:endParaRPr lang="es-ES" sz="1400"/>
        </a:p>
      </dgm:t>
    </dgm:pt>
    <dgm:pt modelId="{738178EC-DACF-1E48-A627-06B1BDF5FE2E}" type="sibTrans" cxnId="{A6E54EC9-14A6-2A4E-BD95-126CCDFA4317}">
      <dgm:prSet/>
      <dgm:spPr/>
      <dgm:t>
        <a:bodyPr/>
        <a:lstStyle/>
        <a:p>
          <a:endParaRPr lang="es-ES" sz="1400"/>
        </a:p>
      </dgm:t>
    </dgm:pt>
    <dgm:pt modelId="{ECE43B23-7D47-DC4A-9E9F-81041727858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i="0" u="none" dirty="0"/>
            <a:t>11. Gobierno y capacidades</a:t>
          </a:r>
          <a:endParaRPr lang="es-ES" sz="1400" b="0" dirty="0"/>
        </a:p>
      </dgm:t>
    </dgm:pt>
    <dgm:pt modelId="{69D1BD94-39A6-9A4A-8D6C-6B342DDA4ED4}" type="parTrans" cxnId="{C3751632-6829-8A40-BD54-322840B03D64}">
      <dgm:prSet/>
      <dgm:spPr/>
      <dgm:t>
        <a:bodyPr/>
        <a:lstStyle/>
        <a:p>
          <a:endParaRPr lang="es-ES" sz="1400"/>
        </a:p>
      </dgm:t>
    </dgm:pt>
    <dgm:pt modelId="{6C4DAAB8-160C-4143-ACE1-1C3FF4C3121E}" type="sibTrans" cxnId="{C3751632-6829-8A40-BD54-322840B03D64}">
      <dgm:prSet/>
      <dgm:spPr/>
      <dgm:t>
        <a:bodyPr/>
        <a:lstStyle/>
        <a:p>
          <a:endParaRPr lang="es-ES" sz="1400"/>
        </a:p>
      </dgm:t>
    </dgm:pt>
    <dgm:pt modelId="{90D81B20-DE17-0C4F-A1E5-0F6CDC538AD9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i="0" u="none" dirty="0"/>
            <a:t>12. Superación de la Pobreza</a:t>
          </a:r>
          <a:endParaRPr lang="es-ES" sz="1400" b="0" dirty="0"/>
        </a:p>
      </dgm:t>
    </dgm:pt>
    <dgm:pt modelId="{60B3B6A2-117C-9C4E-BC93-087967DEEDBC}" type="parTrans" cxnId="{7D7C4EB9-5C87-664B-BD25-9347EC3CBEF2}">
      <dgm:prSet/>
      <dgm:spPr/>
      <dgm:t>
        <a:bodyPr/>
        <a:lstStyle/>
        <a:p>
          <a:endParaRPr lang="es-ES" sz="1400"/>
        </a:p>
      </dgm:t>
    </dgm:pt>
    <dgm:pt modelId="{47F2B038-029C-9145-8320-91AF021322F1}" type="sibTrans" cxnId="{7D7C4EB9-5C87-664B-BD25-9347EC3CBEF2}">
      <dgm:prSet/>
      <dgm:spPr/>
      <dgm:t>
        <a:bodyPr/>
        <a:lstStyle/>
        <a:p>
          <a:endParaRPr lang="es-ES" sz="1400"/>
        </a:p>
      </dgm:t>
    </dgm:pt>
    <dgm:pt modelId="{D09DBCDD-DFD5-D34E-B9EB-41887EFF056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0" i="0" u="none" dirty="0"/>
            <a:t>13. TIC y virtualización</a:t>
          </a:r>
          <a:endParaRPr lang="es-ES" sz="1400" b="0" dirty="0"/>
        </a:p>
      </dgm:t>
    </dgm:pt>
    <dgm:pt modelId="{68D903F5-34BC-8041-806B-91F26B8454CF}" type="parTrans" cxnId="{0C50DD0F-120B-BC42-B7BD-FB7461275BC5}">
      <dgm:prSet/>
      <dgm:spPr/>
      <dgm:t>
        <a:bodyPr/>
        <a:lstStyle/>
        <a:p>
          <a:endParaRPr lang="es-ES" sz="1400"/>
        </a:p>
      </dgm:t>
    </dgm:pt>
    <dgm:pt modelId="{9AE4D19E-FE1D-A044-809D-AFE9E7632D98}" type="sibTrans" cxnId="{0C50DD0F-120B-BC42-B7BD-FB7461275BC5}">
      <dgm:prSet/>
      <dgm:spPr/>
      <dgm:t>
        <a:bodyPr/>
        <a:lstStyle/>
        <a:p>
          <a:endParaRPr lang="es-ES" sz="1400"/>
        </a:p>
      </dgm:t>
    </dgm:pt>
    <dgm:pt modelId="{10C58CCC-8879-2842-AC32-808D4322D31E}" type="pres">
      <dgm:prSet presAssocID="{D47C414A-2607-E74C-A9A4-B41327B4C5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2B3FFB-268F-D246-8B31-6E2F5DDAA977}" type="pres">
      <dgm:prSet presAssocID="{293EE9FB-B55A-0645-96B9-4D216DC7663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5CE269-0795-6643-8EF5-F701526274B5}" type="pres">
      <dgm:prSet presAssocID="{738178EC-DACF-1E48-A627-06B1BDF5FE2E}" presName="sibTrans" presStyleCnt="0"/>
      <dgm:spPr/>
    </dgm:pt>
    <dgm:pt modelId="{F27A3556-F44B-E144-951F-A978396CAA8D}" type="pres">
      <dgm:prSet presAssocID="{ECE43B23-7D47-DC4A-9E9F-810417278582}" presName="node" presStyleLbl="node1" presStyleIdx="1" presStyleCnt="4" custLinFactNeighborY="-19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9546BF-2A8A-4A42-97A3-67263B00A305}" type="pres">
      <dgm:prSet presAssocID="{6C4DAAB8-160C-4143-ACE1-1C3FF4C3121E}" presName="sibTrans" presStyleCnt="0"/>
      <dgm:spPr/>
    </dgm:pt>
    <dgm:pt modelId="{5DE46645-E1DC-F349-81AA-1236E34F5509}" type="pres">
      <dgm:prSet presAssocID="{90D81B20-DE17-0C4F-A1E5-0F6CDC538AD9}" presName="node" presStyleLbl="node1" presStyleIdx="2" presStyleCnt="4" custScaleX="1303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20AD1-4432-B448-9DC1-B423096A2C27}" type="pres">
      <dgm:prSet presAssocID="{47F2B038-029C-9145-8320-91AF021322F1}" presName="sibTrans" presStyleCnt="0"/>
      <dgm:spPr/>
    </dgm:pt>
    <dgm:pt modelId="{652221A1-1384-D64E-9708-84FA0E654609}" type="pres">
      <dgm:prSet presAssocID="{D09DBCDD-DFD5-D34E-B9EB-41887EFF05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D7C4EB9-5C87-664B-BD25-9347EC3CBEF2}" srcId="{D47C414A-2607-E74C-A9A4-B41327B4C5AD}" destId="{90D81B20-DE17-0C4F-A1E5-0F6CDC538AD9}" srcOrd="2" destOrd="0" parTransId="{60B3B6A2-117C-9C4E-BC93-087967DEEDBC}" sibTransId="{47F2B038-029C-9145-8320-91AF021322F1}"/>
    <dgm:cxn modelId="{71CA7B7B-721A-AB46-9BA8-018CB4608CC0}" type="presOf" srcId="{293EE9FB-B55A-0645-96B9-4D216DC76636}" destId="{B52B3FFB-268F-D246-8B31-6E2F5DDAA977}" srcOrd="0" destOrd="0" presId="urn:microsoft.com/office/officeart/2005/8/layout/default"/>
    <dgm:cxn modelId="{BA9920BE-67E0-1C48-AA7C-2C79F7F9410A}" type="presOf" srcId="{90D81B20-DE17-0C4F-A1E5-0F6CDC538AD9}" destId="{5DE46645-E1DC-F349-81AA-1236E34F5509}" srcOrd="0" destOrd="0" presId="urn:microsoft.com/office/officeart/2005/8/layout/default"/>
    <dgm:cxn modelId="{C3751632-6829-8A40-BD54-322840B03D64}" srcId="{D47C414A-2607-E74C-A9A4-B41327B4C5AD}" destId="{ECE43B23-7D47-DC4A-9E9F-810417278582}" srcOrd="1" destOrd="0" parTransId="{69D1BD94-39A6-9A4A-8D6C-6B342DDA4ED4}" sibTransId="{6C4DAAB8-160C-4143-ACE1-1C3FF4C3121E}"/>
    <dgm:cxn modelId="{6A135631-C713-AA45-9D93-349A950C3B4C}" type="presOf" srcId="{D47C414A-2607-E74C-A9A4-B41327B4C5AD}" destId="{10C58CCC-8879-2842-AC32-808D4322D31E}" srcOrd="0" destOrd="0" presId="urn:microsoft.com/office/officeart/2005/8/layout/default"/>
    <dgm:cxn modelId="{A6E54EC9-14A6-2A4E-BD95-126CCDFA4317}" srcId="{D47C414A-2607-E74C-A9A4-B41327B4C5AD}" destId="{293EE9FB-B55A-0645-96B9-4D216DC76636}" srcOrd="0" destOrd="0" parTransId="{17559AA3-86F6-FF46-BB68-CB46143254CC}" sibTransId="{738178EC-DACF-1E48-A627-06B1BDF5FE2E}"/>
    <dgm:cxn modelId="{0C50DD0F-120B-BC42-B7BD-FB7461275BC5}" srcId="{D47C414A-2607-E74C-A9A4-B41327B4C5AD}" destId="{D09DBCDD-DFD5-D34E-B9EB-41887EFF0563}" srcOrd="3" destOrd="0" parTransId="{68D903F5-34BC-8041-806B-91F26B8454CF}" sibTransId="{9AE4D19E-FE1D-A044-809D-AFE9E7632D98}"/>
    <dgm:cxn modelId="{23DC2598-C93E-B341-93B3-D4FF20775327}" type="presOf" srcId="{ECE43B23-7D47-DC4A-9E9F-810417278582}" destId="{F27A3556-F44B-E144-951F-A978396CAA8D}" srcOrd="0" destOrd="0" presId="urn:microsoft.com/office/officeart/2005/8/layout/default"/>
    <dgm:cxn modelId="{5064DD11-C8DF-1E49-81BE-7F5D4E2645BD}" type="presOf" srcId="{D09DBCDD-DFD5-D34E-B9EB-41887EFF0563}" destId="{652221A1-1384-D64E-9708-84FA0E654609}" srcOrd="0" destOrd="0" presId="urn:microsoft.com/office/officeart/2005/8/layout/default"/>
    <dgm:cxn modelId="{7B7FAFD0-5E02-BE4B-AA6D-F67FFCB6608F}" type="presParOf" srcId="{10C58CCC-8879-2842-AC32-808D4322D31E}" destId="{B52B3FFB-268F-D246-8B31-6E2F5DDAA977}" srcOrd="0" destOrd="0" presId="urn:microsoft.com/office/officeart/2005/8/layout/default"/>
    <dgm:cxn modelId="{246F326A-3346-EE4C-88CA-30BEEBC9FF33}" type="presParOf" srcId="{10C58CCC-8879-2842-AC32-808D4322D31E}" destId="{FD5CE269-0795-6643-8EF5-F701526274B5}" srcOrd="1" destOrd="0" presId="urn:microsoft.com/office/officeart/2005/8/layout/default"/>
    <dgm:cxn modelId="{3E98BD36-36B0-7846-8F6B-C605DB030C91}" type="presParOf" srcId="{10C58CCC-8879-2842-AC32-808D4322D31E}" destId="{F27A3556-F44B-E144-951F-A978396CAA8D}" srcOrd="2" destOrd="0" presId="urn:microsoft.com/office/officeart/2005/8/layout/default"/>
    <dgm:cxn modelId="{3E6295E0-78A9-1B4F-B772-EE6649C2BB38}" type="presParOf" srcId="{10C58CCC-8879-2842-AC32-808D4322D31E}" destId="{BF9546BF-2A8A-4A42-97A3-67263B00A305}" srcOrd="3" destOrd="0" presId="urn:microsoft.com/office/officeart/2005/8/layout/default"/>
    <dgm:cxn modelId="{D9B07595-A03A-7940-A067-D6BDFD711569}" type="presParOf" srcId="{10C58CCC-8879-2842-AC32-808D4322D31E}" destId="{5DE46645-E1DC-F349-81AA-1236E34F5509}" srcOrd="4" destOrd="0" presId="urn:microsoft.com/office/officeart/2005/8/layout/default"/>
    <dgm:cxn modelId="{E1269A3D-3744-1E44-A3ED-F4F09ADA4CE4}" type="presParOf" srcId="{10C58CCC-8879-2842-AC32-808D4322D31E}" destId="{C7720AD1-4432-B448-9DC1-B423096A2C27}" srcOrd="5" destOrd="0" presId="urn:microsoft.com/office/officeart/2005/8/layout/default"/>
    <dgm:cxn modelId="{CE9D8EBC-88C4-DA4E-B39E-B667C926E53A}" type="presParOf" srcId="{10C58CCC-8879-2842-AC32-808D4322D31E}" destId="{652221A1-1384-D64E-9708-84FA0E6546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A1251B-7579-5740-9F05-B11E83954CB3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C9DA884-1997-EC4C-933A-7902BE53971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1.     Salud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5015781B-446A-794D-B3BE-31AE22F69A03}" type="parTrans" cxnId="{C5C590A1-32F0-D445-B349-D7AD0F4C25B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82B72525-BE37-6C49-9D6E-64EBBEE5E7A6}" type="sibTrans" cxnId="{C5C590A1-32F0-D445-B349-D7AD0F4C25B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2323CB58-04FD-1848-8B14-9A8CE618EDE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2.     Alimentación y Nutrición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83CB1EC7-24CF-8848-B511-22DC7A1D3AA3}" type="parTrans" cxnId="{A3B15048-D78D-B04F-8909-71F403D6756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A0CA0399-FD61-1A48-8A70-9297D3ADC046}" type="sibTrans" cxnId="{A3B15048-D78D-B04F-8909-71F403D6756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AC778644-E725-FC42-BDEE-4E2623F94F8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3.     Educación y formación Integral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5CC421A8-BA3B-0045-B08C-CF026B53FFCA}" type="parTrans" cxnId="{DD5DEDC0-F451-4143-9384-DF47D8A2ABB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458F1580-517A-0F4B-B77D-7B8085C768E0}" type="sibTrans" cxnId="{DD5DEDC0-F451-4143-9384-DF47D8A2ABB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673BAA51-A256-174B-A67F-ACABDE5951B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4.     Identidad y diversidad.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EF049DD9-F4EB-1B4D-B4FB-73B8A8C4BB3C}" type="parTrans" cxnId="{EC115822-AE13-C44F-921C-8E827A966749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037F1A2C-3DB0-4E4E-99FD-84C1A35915EA}" type="sibTrans" cxnId="{EC115822-AE13-C44F-921C-8E827A966749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BD292BA1-0EA3-164D-AD5C-BC81D5B5065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5.     Ciudadanía y Participación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2C6DBDAA-E9F1-5642-B3CC-57D97C339D6E}" type="parTrans" cxnId="{487A6E9B-6879-A549-A92C-04023244E606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81013189-F13B-EE4C-B6B5-8CA125516B57}" type="sibTrans" cxnId="{487A6E9B-6879-A549-A92C-04023244E606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CF17CF8E-B6DA-9D40-ADD5-9E321378E3C2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6.     Protección y prevención Vulneraciones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86D9DD45-17C1-814A-9D53-5F662929D6D8}" type="parTrans" cxnId="{E3E94ED8-4363-E942-B981-2E4B3BD36298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30B0658B-68A7-1B4B-B23B-5CFDDFA436E2}" type="sibTrans" cxnId="{E3E94ED8-4363-E942-B981-2E4B3BD36298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042E5742-F132-B944-90C0-686E3F7FAAF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7.     Deporte, recreación, cultura, juego, Ciencia, Tecnología e Innovación (CTEI) y medio ambiente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82493CB0-2ECB-2847-A424-E3B37A36CA34}" type="parTrans" cxnId="{217D7D7F-8121-6841-8AF4-EA29EF11785C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50C041E2-18CF-7B44-A263-E03B69052973}" type="sibTrans" cxnId="{217D7D7F-8121-6841-8AF4-EA29EF11785C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19FE3C97-005D-C54A-9638-DD4B1F0E647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8.     Sexualidad autónoma y responsable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CC649AC1-B45D-EC45-9BB9-077DD9F908DF}" type="parTrans" cxnId="{5BA5CE31-A820-8646-BFE0-1B17F62864F5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6AA72CCB-B003-DC4C-8209-8DDE34596A59}" type="sibTrans" cxnId="{5BA5CE31-A820-8646-BFE0-1B17F62864F5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5E781A32-3476-594B-8C0E-FAE7AC78989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sz="1400" b="0" i="0" u="none" dirty="0">
              <a:solidFill>
                <a:srgbClr val="000000"/>
              </a:solidFill>
              <a:latin typeface="Avenir Book"/>
              <a:cs typeface="Avenir Book"/>
            </a:rPr>
            <a:t>9.     Oportunidades para la transición a la juventud.</a:t>
          </a:r>
          <a:endParaRPr lang="es-ES" sz="1400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E378EDFC-F58E-FC4D-9D7F-E1DE71751FED}" type="parTrans" cxnId="{4F17552E-15CB-5B4E-85B8-951BE368CD22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AD1D1758-32C8-4148-BEE2-CAE17E8A1F00}" type="sibTrans" cxnId="{4F17552E-15CB-5B4E-85B8-951BE368CD22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Avenir Book"/>
            <a:cs typeface="Avenir Book"/>
          </a:endParaRPr>
        </a:p>
      </dgm:t>
    </dgm:pt>
    <dgm:pt modelId="{C0CA5556-23E6-B14B-9F0A-22281D692E27}" type="pres">
      <dgm:prSet presAssocID="{55A1251B-7579-5740-9F05-B11E83954C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490520-57E1-0244-8945-C2B4E3B77256}" type="pres">
      <dgm:prSet presAssocID="{CC9DA884-1997-EC4C-933A-7902BE53971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06369-B806-B243-9DD9-1373FE9553A3}" type="pres">
      <dgm:prSet presAssocID="{82B72525-BE37-6C49-9D6E-64EBBEE5E7A6}" presName="sibTrans" presStyleCnt="0"/>
      <dgm:spPr/>
    </dgm:pt>
    <dgm:pt modelId="{2E133D30-07E0-8B4D-BE35-01CDFB4EDF42}" type="pres">
      <dgm:prSet presAssocID="{2323CB58-04FD-1848-8B14-9A8CE618EDE5}" presName="node" presStyleLbl="node1" presStyleIdx="1" presStyleCnt="9" custScaleX="115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3FDE9-EA1E-6F49-834E-B18AC8B8F03C}" type="pres">
      <dgm:prSet presAssocID="{A0CA0399-FD61-1A48-8A70-9297D3ADC046}" presName="sibTrans" presStyleCnt="0"/>
      <dgm:spPr/>
    </dgm:pt>
    <dgm:pt modelId="{6064AB3F-D0D2-0E4A-A79A-2B0B9C7E235D}" type="pres">
      <dgm:prSet presAssocID="{AC778644-E725-FC42-BDEE-4E2623F94F8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3B31AC-DC24-FB40-AF4D-ADCAE5B655F9}" type="pres">
      <dgm:prSet presAssocID="{458F1580-517A-0F4B-B77D-7B8085C768E0}" presName="sibTrans" presStyleCnt="0"/>
      <dgm:spPr/>
    </dgm:pt>
    <dgm:pt modelId="{7FBBF632-F3A2-3F46-98DD-0D13DB4A31CC}" type="pres">
      <dgm:prSet presAssocID="{673BAA51-A256-174B-A67F-ACABDE5951B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B35E33-04E5-DC40-8D84-B953CFB12C82}" type="pres">
      <dgm:prSet presAssocID="{037F1A2C-3DB0-4E4E-99FD-84C1A35915EA}" presName="sibTrans" presStyleCnt="0"/>
      <dgm:spPr/>
    </dgm:pt>
    <dgm:pt modelId="{C4418053-5313-684C-BE1C-A0A451D9601B}" type="pres">
      <dgm:prSet presAssocID="{BD292BA1-0EA3-164D-AD5C-BC81D5B5065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0092F-BE1D-EA46-B668-41FE054E7A8B}" type="pres">
      <dgm:prSet presAssocID="{81013189-F13B-EE4C-B6B5-8CA125516B57}" presName="sibTrans" presStyleCnt="0"/>
      <dgm:spPr/>
    </dgm:pt>
    <dgm:pt modelId="{4A056D75-A476-D846-8314-5F07D5B63113}" type="pres">
      <dgm:prSet presAssocID="{CF17CF8E-B6DA-9D40-ADD5-9E321378E3C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853E6-A935-B74B-B4DD-AB31E62A4843}" type="pres">
      <dgm:prSet presAssocID="{30B0658B-68A7-1B4B-B23B-5CFDDFA436E2}" presName="sibTrans" presStyleCnt="0"/>
      <dgm:spPr/>
    </dgm:pt>
    <dgm:pt modelId="{DEA862D0-42F9-9F40-B25B-461DB469E74E}" type="pres">
      <dgm:prSet presAssocID="{042E5742-F132-B944-90C0-686E3F7FAAF1}" presName="node" presStyleLbl="node1" presStyleIdx="6" presStyleCnt="9" custScaleX="153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596EB-1295-264D-A147-E198DCCE3359}" type="pres">
      <dgm:prSet presAssocID="{50C041E2-18CF-7B44-A263-E03B69052973}" presName="sibTrans" presStyleCnt="0"/>
      <dgm:spPr/>
    </dgm:pt>
    <dgm:pt modelId="{D9C406FD-6AE9-2C49-9E88-0FF0716E9819}" type="pres">
      <dgm:prSet presAssocID="{19FE3C97-005D-C54A-9638-DD4B1F0E647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ABC96-8808-ED4A-B1E2-950A24FE5B88}" type="pres">
      <dgm:prSet presAssocID="{6AA72CCB-B003-DC4C-8209-8DDE34596A59}" presName="sibTrans" presStyleCnt="0"/>
      <dgm:spPr/>
    </dgm:pt>
    <dgm:pt modelId="{BAEE2581-EEFD-664D-93A6-1BC7E1B80D15}" type="pres">
      <dgm:prSet presAssocID="{5E781A32-3476-594B-8C0E-FAE7AC78989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6C978E-82F4-1046-9296-55716B2BFEF9}" type="presOf" srcId="{673BAA51-A256-174B-A67F-ACABDE5951B2}" destId="{7FBBF632-F3A2-3F46-98DD-0D13DB4A31CC}" srcOrd="0" destOrd="0" presId="urn:microsoft.com/office/officeart/2005/8/layout/default"/>
    <dgm:cxn modelId="{A3B15048-D78D-B04F-8909-71F403D6756E}" srcId="{55A1251B-7579-5740-9F05-B11E83954CB3}" destId="{2323CB58-04FD-1848-8B14-9A8CE618EDE5}" srcOrd="1" destOrd="0" parTransId="{83CB1EC7-24CF-8848-B511-22DC7A1D3AA3}" sibTransId="{A0CA0399-FD61-1A48-8A70-9297D3ADC046}"/>
    <dgm:cxn modelId="{CE873189-9C8E-3249-84DA-1AE5471ED6FE}" type="presOf" srcId="{CC9DA884-1997-EC4C-933A-7902BE53971B}" destId="{7C490520-57E1-0244-8945-C2B4E3B77256}" srcOrd="0" destOrd="0" presId="urn:microsoft.com/office/officeart/2005/8/layout/default"/>
    <dgm:cxn modelId="{AB63EEFE-5520-8C4A-9BFD-A2AFCCDD02A0}" type="presOf" srcId="{55A1251B-7579-5740-9F05-B11E83954CB3}" destId="{C0CA5556-23E6-B14B-9F0A-22281D692E27}" srcOrd="0" destOrd="0" presId="urn:microsoft.com/office/officeart/2005/8/layout/default"/>
    <dgm:cxn modelId="{771E5292-07CD-2B4C-AA28-52AEB0AEE66F}" type="presOf" srcId="{19FE3C97-005D-C54A-9638-DD4B1F0E6478}" destId="{D9C406FD-6AE9-2C49-9E88-0FF0716E9819}" srcOrd="0" destOrd="0" presId="urn:microsoft.com/office/officeart/2005/8/layout/default"/>
    <dgm:cxn modelId="{A6192F58-8BFF-1144-9319-C1EFC2A9305F}" type="presOf" srcId="{5E781A32-3476-594B-8C0E-FAE7AC78989E}" destId="{BAEE2581-EEFD-664D-93A6-1BC7E1B80D15}" srcOrd="0" destOrd="0" presId="urn:microsoft.com/office/officeart/2005/8/layout/default"/>
    <dgm:cxn modelId="{EC115822-AE13-C44F-921C-8E827A966749}" srcId="{55A1251B-7579-5740-9F05-B11E83954CB3}" destId="{673BAA51-A256-174B-A67F-ACABDE5951B2}" srcOrd="3" destOrd="0" parTransId="{EF049DD9-F4EB-1B4D-B4FB-73B8A8C4BB3C}" sibTransId="{037F1A2C-3DB0-4E4E-99FD-84C1A35915EA}"/>
    <dgm:cxn modelId="{C79A43B5-8CFF-884B-B31F-93A34A0A5938}" type="presOf" srcId="{AC778644-E725-FC42-BDEE-4E2623F94F8A}" destId="{6064AB3F-D0D2-0E4A-A79A-2B0B9C7E235D}" srcOrd="0" destOrd="0" presId="urn:microsoft.com/office/officeart/2005/8/layout/default"/>
    <dgm:cxn modelId="{487A6E9B-6879-A549-A92C-04023244E606}" srcId="{55A1251B-7579-5740-9F05-B11E83954CB3}" destId="{BD292BA1-0EA3-164D-AD5C-BC81D5B5065D}" srcOrd="4" destOrd="0" parTransId="{2C6DBDAA-E9F1-5642-B3CC-57D97C339D6E}" sibTransId="{81013189-F13B-EE4C-B6B5-8CA125516B57}"/>
    <dgm:cxn modelId="{68E9C9C0-5DB4-2245-8A9E-6A9B6DE5E7BF}" type="presOf" srcId="{BD292BA1-0EA3-164D-AD5C-BC81D5B5065D}" destId="{C4418053-5313-684C-BE1C-A0A451D9601B}" srcOrd="0" destOrd="0" presId="urn:microsoft.com/office/officeart/2005/8/layout/default"/>
    <dgm:cxn modelId="{40646D31-6E2E-7B41-ADDA-AD88D4062EB9}" type="presOf" srcId="{042E5742-F132-B944-90C0-686E3F7FAAF1}" destId="{DEA862D0-42F9-9F40-B25B-461DB469E74E}" srcOrd="0" destOrd="0" presId="urn:microsoft.com/office/officeart/2005/8/layout/default"/>
    <dgm:cxn modelId="{CE5DAE0B-E890-BC4D-8124-CF2441DE133D}" type="presOf" srcId="{CF17CF8E-B6DA-9D40-ADD5-9E321378E3C2}" destId="{4A056D75-A476-D846-8314-5F07D5B63113}" srcOrd="0" destOrd="0" presId="urn:microsoft.com/office/officeart/2005/8/layout/default"/>
    <dgm:cxn modelId="{4F17552E-15CB-5B4E-85B8-951BE368CD22}" srcId="{55A1251B-7579-5740-9F05-B11E83954CB3}" destId="{5E781A32-3476-594B-8C0E-FAE7AC78989E}" srcOrd="8" destOrd="0" parTransId="{E378EDFC-F58E-FC4D-9D7F-E1DE71751FED}" sibTransId="{AD1D1758-32C8-4148-BEE2-CAE17E8A1F00}"/>
    <dgm:cxn modelId="{217D7D7F-8121-6841-8AF4-EA29EF11785C}" srcId="{55A1251B-7579-5740-9F05-B11E83954CB3}" destId="{042E5742-F132-B944-90C0-686E3F7FAAF1}" srcOrd="6" destOrd="0" parTransId="{82493CB0-2ECB-2847-A424-E3B37A36CA34}" sibTransId="{50C041E2-18CF-7B44-A263-E03B69052973}"/>
    <dgm:cxn modelId="{C5C590A1-32F0-D445-B349-D7AD0F4C25B7}" srcId="{55A1251B-7579-5740-9F05-B11E83954CB3}" destId="{CC9DA884-1997-EC4C-933A-7902BE53971B}" srcOrd="0" destOrd="0" parTransId="{5015781B-446A-794D-B3BE-31AE22F69A03}" sibTransId="{82B72525-BE37-6C49-9D6E-64EBBEE5E7A6}"/>
    <dgm:cxn modelId="{E3E94ED8-4363-E942-B981-2E4B3BD36298}" srcId="{55A1251B-7579-5740-9F05-B11E83954CB3}" destId="{CF17CF8E-B6DA-9D40-ADD5-9E321378E3C2}" srcOrd="5" destOrd="0" parTransId="{86D9DD45-17C1-814A-9D53-5F662929D6D8}" sibTransId="{30B0658B-68A7-1B4B-B23B-5CFDDFA436E2}"/>
    <dgm:cxn modelId="{5BA5CE31-A820-8646-BFE0-1B17F62864F5}" srcId="{55A1251B-7579-5740-9F05-B11E83954CB3}" destId="{19FE3C97-005D-C54A-9638-DD4B1F0E6478}" srcOrd="7" destOrd="0" parTransId="{CC649AC1-B45D-EC45-9BB9-077DD9F908DF}" sibTransId="{6AA72CCB-B003-DC4C-8209-8DDE34596A59}"/>
    <dgm:cxn modelId="{D5594CD1-194B-1746-865B-5EBF94A8FD1E}" type="presOf" srcId="{2323CB58-04FD-1848-8B14-9A8CE618EDE5}" destId="{2E133D30-07E0-8B4D-BE35-01CDFB4EDF42}" srcOrd="0" destOrd="0" presId="urn:microsoft.com/office/officeart/2005/8/layout/default"/>
    <dgm:cxn modelId="{DD5DEDC0-F451-4143-9384-DF47D8A2ABBE}" srcId="{55A1251B-7579-5740-9F05-B11E83954CB3}" destId="{AC778644-E725-FC42-BDEE-4E2623F94F8A}" srcOrd="2" destOrd="0" parTransId="{5CC421A8-BA3B-0045-B08C-CF026B53FFCA}" sibTransId="{458F1580-517A-0F4B-B77D-7B8085C768E0}"/>
    <dgm:cxn modelId="{DC6A1FA6-D00C-6747-8354-62CBAD883D83}" type="presParOf" srcId="{C0CA5556-23E6-B14B-9F0A-22281D692E27}" destId="{7C490520-57E1-0244-8945-C2B4E3B77256}" srcOrd="0" destOrd="0" presId="urn:microsoft.com/office/officeart/2005/8/layout/default"/>
    <dgm:cxn modelId="{AD13A5B3-E7EE-ED4E-ADCD-5745C60FC5D2}" type="presParOf" srcId="{C0CA5556-23E6-B14B-9F0A-22281D692E27}" destId="{76B06369-B806-B243-9DD9-1373FE9553A3}" srcOrd="1" destOrd="0" presId="urn:microsoft.com/office/officeart/2005/8/layout/default"/>
    <dgm:cxn modelId="{8B8132F1-E83F-A742-AEAE-414E384FFD64}" type="presParOf" srcId="{C0CA5556-23E6-B14B-9F0A-22281D692E27}" destId="{2E133D30-07E0-8B4D-BE35-01CDFB4EDF42}" srcOrd="2" destOrd="0" presId="urn:microsoft.com/office/officeart/2005/8/layout/default"/>
    <dgm:cxn modelId="{1AF26D06-1E9F-1644-91B9-01094F515753}" type="presParOf" srcId="{C0CA5556-23E6-B14B-9F0A-22281D692E27}" destId="{7273FDE9-EA1E-6F49-834E-B18AC8B8F03C}" srcOrd="3" destOrd="0" presId="urn:microsoft.com/office/officeart/2005/8/layout/default"/>
    <dgm:cxn modelId="{F957B322-3F88-FF44-8EA5-7B45A84D087F}" type="presParOf" srcId="{C0CA5556-23E6-B14B-9F0A-22281D692E27}" destId="{6064AB3F-D0D2-0E4A-A79A-2B0B9C7E235D}" srcOrd="4" destOrd="0" presId="urn:microsoft.com/office/officeart/2005/8/layout/default"/>
    <dgm:cxn modelId="{B0961FCA-7A49-A444-8527-45342BAEA2D9}" type="presParOf" srcId="{C0CA5556-23E6-B14B-9F0A-22281D692E27}" destId="{B83B31AC-DC24-FB40-AF4D-ADCAE5B655F9}" srcOrd="5" destOrd="0" presId="urn:microsoft.com/office/officeart/2005/8/layout/default"/>
    <dgm:cxn modelId="{3527C6BA-4DA9-2E4A-9770-64B072E281B1}" type="presParOf" srcId="{C0CA5556-23E6-B14B-9F0A-22281D692E27}" destId="{7FBBF632-F3A2-3F46-98DD-0D13DB4A31CC}" srcOrd="6" destOrd="0" presId="urn:microsoft.com/office/officeart/2005/8/layout/default"/>
    <dgm:cxn modelId="{6EC90211-E053-CD42-85A7-B4DC1CD28E4C}" type="presParOf" srcId="{C0CA5556-23E6-B14B-9F0A-22281D692E27}" destId="{D6B35E33-04E5-DC40-8D84-B953CFB12C82}" srcOrd="7" destOrd="0" presId="urn:microsoft.com/office/officeart/2005/8/layout/default"/>
    <dgm:cxn modelId="{EEA0368F-4275-AB44-A626-2CD887FCF783}" type="presParOf" srcId="{C0CA5556-23E6-B14B-9F0A-22281D692E27}" destId="{C4418053-5313-684C-BE1C-A0A451D9601B}" srcOrd="8" destOrd="0" presId="urn:microsoft.com/office/officeart/2005/8/layout/default"/>
    <dgm:cxn modelId="{9008A7EB-D69F-6841-BC97-4FC1130E5F3A}" type="presParOf" srcId="{C0CA5556-23E6-B14B-9F0A-22281D692E27}" destId="{ED60092F-BE1D-EA46-B668-41FE054E7A8B}" srcOrd="9" destOrd="0" presId="urn:microsoft.com/office/officeart/2005/8/layout/default"/>
    <dgm:cxn modelId="{93A16762-F4FC-C446-B1F4-0E86D8E5C6CD}" type="presParOf" srcId="{C0CA5556-23E6-B14B-9F0A-22281D692E27}" destId="{4A056D75-A476-D846-8314-5F07D5B63113}" srcOrd="10" destOrd="0" presId="urn:microsoft.com/office/officeart/2005/8/layout/default"/>
    <dgm:cxn modelId="{B867566A-B685-B043-B94E-6B25895F8BFD}" type="presParOf" srcId="{C0CA5556-23E6-B14B-9F0A-22281D692E27}" destId="{CA2853E6-A935-B74B-B4DD-AB31E62A4843}" srcOrd="11" destOrd="0" presId="urn:microsoft.com/office/officeart/2005/8/layout/default"/>
    <dgm:cxn modelId="{A29D6584-71C8-7F4A-9266-EC134DB7A8BD}" type="presParOf" srcId="{C0CA5556-23E6-B14B-9F0A-22281D692E27}" destId="{DEA862D0-42F9-9F40-B25B-461DB469E74E}" srcOrd="12" destOrd="0" presId="urn:microsoft.com/office/officeart/2005/8/layout/default"/>
    <dgm:cxn modelId="{D7FBE31E-5D96-874D-9112-874FBF13BC6B}" type="presParOf" srcId="{C0CA5556-23E6-B14B-9F0A-22281D692E27}" destId="{8B3596EB-1295-264D-A147-E198DCCE3359}" srcOrd="13" destOrd="0" presId="urn:microsoft.com/office/officeart/2005/8/layout/default"/>
    <dgm:cxn modelId="{32482215-A4F1-C549-920C-05018320C759}" type="presParOf" srcId="{C0CA5556-23E6-B14B-9F0A-22281D692E27}" destId="{D9C406FD-6AE9-2C49-9E88-0FF0716E9819}" srcOrd="14" destOrd="0" presId="urn:microsoft.com/office/officeart/2005/8/layout/default"/>
    <dgm:cxn modelId="{F3088651-CB03-FC42-8083-53C55B30D908}" type="presParOf" srcId="{C0CA5556-23E6-B14B-9F0A-22281D692E27}" destId="{A67ABC96-8808-ED4A-B1E2-950A24FE5B88}" srcOrd="15" destOrd="0" presId="urn:microsoft.com/office/officeart/2005/8/layout/default"/>
    <dgm:cxn modelId="{E2E95E19-7786-0443-AED1-4E9C8002354B}" type="presParOf" srcId="{C0CA5556-23E6-B14B-9F0A-22281D692E27}" destId="{BAEE2581-EEFD-664D-93A6-1BC7E1B80D1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41BCAD-0FC5-A244-8419-4FA1102BFC78}" type="doc">
      <dgm:prSet loTypeId="urn:microsoft.com/office/officeart/2005/8/layout/h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17768C0-8A92-E742-B31E-A984F7F10C09}">
      <dgm:prSet phldrT="[Texto]" custT="1"/>
      <dgm:spPr/>
      <dgm:t>
        <a:bodyPr/>
        <a:lstStyle/>
        <a:p>
          <a:pPr>
            <a:lnSpc>
              <a:spcPct val="110000"/>
            </a:lnSpc>
          </a:pPr>
          <a:r>
            <a:rPr lang="es-CO" sz="2000" b="1" dirty="0">
              <a:solidFill>
                <a:srgbClr val="000000"/>
              </a:solidFill>
              <a:latin typeface="Avenir Book"/>
              <a:cs typeface="Avenir Book"/>
            </a:rPr>
            <a:t>Logros</a:t>
          </a:r>
          <a:endParaRPr lang="es-ES" sz="2000" b="1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E7000E12-E8F4-2044-A614-0293A4047267}" type="parTrans" cxnId="{A7657C49-F7B7-8344-918D-0479D5AF8F76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EDBFA3F8-D479-E34F-B5E2-08ECA9D68B89}" type="sibTrans" cxnId="{A7657C49-F7B7-8344-918D-0479D5AF8F76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DC376381-E7FE-B147-B443-BEB1E9945E22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¿Cuál es el programa que concentra la mayor inversión para la niñez respecto a las categorías del gasto en su territorio?</a:t>
          </a:r>
        </a:p>
      </dgm:t>
    </dgm:pt>
    <dgm:pt modelId="{7174029C-DC41-EF49-B3E3-06F08BCDD2DF}" type="parTrans" cxnId="{A1116D6F-DE6D-DE42-8926-E527228977CF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977BB883-D718-0E49-80E6-598E0BC15805}" type="sibTrans" cxnId="{A1116D6F-DE6D-DE42-8926-E527228977CF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64105260-5935-5E47-9F18-37839408FE24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¿Cuál es el sector que más invierte en la niñez en su territorio?</a:t>
          </a:r>
        </a:p>
      </dgm:t>
    </dgm:pt>
    <dgm:pt modelId="{2DFE6C9B-CA37-0643-A8B8-A67DB2EEB5DE}" type="parTrans" cxnId="{C83EF4E7-5350-E744-B4C5-6EF4EEDF79A4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91DDD400-21F0-4948-96A6-24B039137254}" type="sibTrans" cxnId="{C83EF4E7-5350-E744-B4C5-6EF4EEDF79A4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9EA81CA6-4699-9C43-BCC2-AB8D0ED01D52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CO" sz="2000" b="1" dirty="0">
              <a:solidFill>
                <a:srgbClr val="000000"/>
              </a:solidFill>
              <a:latin typeface="Avenir Book"/>
              <a:cs typeface="Avenir Book"/>
            </a:rPr>
            <a:t>Principales dificultades</a:t>
          </a:r>
        </a:p>
      </dgm:t>
    </dgm:pt>
    <dgm:pt modelId="{A876EFF1-0B4B-9E45-B13F-4FE67A5AB94C}" type="parTrans" cxnId="{554ED72D-4CCF-E84F-BA6C-9A70AAC9D9D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A94FA02D-6621-3649-930D-EE7347EB5E6D}" type="sibTrans" cxnId="{554ED72D-4CCF-E84F-BA6C-9A70AAC9D9D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5E4BD5CC-2395-A84D-BAD0-F28383AB70AE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Brechas entre la necesidad de atención para niños, niñas y adolescentes vs. el recurso disponible</a:t>
          </a:r>
        </a:p>
      </dgm:t>
    </dgm:pt>
    <dgm:pt modelId="{F8DEF07B-5C43-B74C-80D8-4D8E62BC1B5A}" type="parTrans" cxnId="{4B427A61-F19D-BB42-99CF-23BC816325E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E7E312ED-1B54-F44E-99E4-95EC2B116157}" type="sibTrans" cxnId="{4B427A61-F19D-BB42-99CF-23BC816325E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CFEC6BA6-CE44-054D-983B-718120D63669}">
      <dgm:prSet phldrT="[Texto]"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¿Cuál fue la fuente principal de recursos para la niñez en su territorio?</a:t>
          </a:r>
          <a:endParaRPr lang="es-ES" b="1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C36BE41D-5C07-DE42-9D12-3DCCD964E813}" type="parTrans" cxnId="{88DD98ED-5236-7A44-AB29-787CE5327CFC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4B367CA8-1A56-6F48-9A5C-C6D468FE7601}" type="sibTrans" cxnId="{88DD98ED-5236-7A44-AB29-787CE5327CFC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55A00A35-49E5-7347-8310-235D11C05F96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Para financiar los temas de niñez propuestos en el Plan de Desarrollo Territorial</a:t>
          </a:r>
        </a:p>
      </dgm:t>
    </dgm:pt>
    <dgm:pt modelId="{FE0A2F59-4731-314D-89A5-DCA7A37C5292}" type="parTrans" cxnId="{8DDA2E02-2BAF-9849-BBC6-F4796C26123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94D1AB1D-F230-BD4C-A474-1406471D2368}" type="sibTrans" cxnId="{8DDA2E02-2BAF-9849-BBC6-F4796C26123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A0B1528B-183E-2242-9527-39A83692A419}">
      <dgm:prSet custT="1"/>
      <dgm:spPr/>
      <dgm:t>
        <a:bodyPr/>
        <a:lstStyle/>
        <a:p>
          <a:pPr>
            <a:lnSpc>
              <a:spcPct val="110000"/>
            </a:lnSpc>
          </a:pPr>
          <a:r>
            <a:rPr lang="es-CO" sz="2000" b="1" dirty="0">
              <a:solidFill>
                <a:srgbClr val="000000"/>
              </a:solidFill>
              <a:latin typeface="Avenir Book"/>
              <a:cs typeface="Avenir Book"/>
            </a:rPr>
            <a:t>Acciones adelantadas</a:t>
          </a:r>
        </a:p>
      </dgm:t>
    </dgm:pt>
    <dgm:pt modelId="{88E393D1-8D7B-9243-9F2F-96BEF7349BA8}" type="parTrans" cxnId="{FCBD381B-4D25-C043-8DAB-9AF46697956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14D8C1BF-07B1-EB45-B525-415338395F93}" type="sibTrans" cxnId="{FCBD381B-4D25-C043-8DAB-9AF46697956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1080B495-B6A9-7844-9E2E-1A20B7FB6497}">
      <dgm:prSet/>
      <dgm:spPr/>
      <dgm:t>
        <a:bodyPr/>
        <a:lstStyle/>
        <a:p>
          <a:pPr>
            <a:lnSpc>
              <a:spcPct val="110000"/>
            </a:lnSpc>
          </a:pPr>
          <a:endParaRPr lang="es-CO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58AA67D1-5278-F541-8362-7A2F1A787050}" type="parTrans" cxnId="{7A857568-89D0-CD47-8048-B84C0974B0A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8362DF97-3DA2-6044-ABAE-E24E99A96F00}" type="sibTrans" cxnId="{7A857568-89D0-CD47-8048-B84C0974B0A7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5998731F-CA2D-814C-BA42-693AD9482168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¿Cómo se superaron las dificultades?</a:t>
          </a:r>
        </a:p>
      </dgm:t>
    </dgm:pt>
    <dgm:pt modelId="{46B0D78D-D764-AD48-A820-4BCD9CBFB743}" type="parTrans" cxnId="{54926FF8-D0DD-6348-B874-747B814D4523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0FB837AA-55A3-9945-8BBC-416C1A64ADE2}" type="sibTrans" cxnId="{54926FF8-D0DD-6348-B874-747B814D4523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56B8CB0F-D06D-D948-A283-FB31C3FECC58}">
      <dgm:prSet/>
      <dgm:spPr/>
      <dgm:t>
        <a:bodyPr/>
        <a:lstStyle/>
        <a:p>
          <a:pPr>
            <a:lnSpc>
              <a:spcPct val="110000"/>
            </a:lnSpc>
          </a:pPr>
          <a:r>
            <a:rPr lang="es-CO" dirty="0">
              <a:solidFill>
                <a:srgbClr val="000000"/>
              </a:solidFill>
              <a:latin typeface="Avenir Book"/>
              <a:cs typeface="Avenir Book"/>
            </a:rPr>
            <a:t>¿Qué temas quedan pendientes? </a:t>
          </a:r>
        </a:p>
      </dgm:t>
    </dgm:pt>
    <dgm:pt modelId="{DA71554A-F755-874A-9144-567E09DA133E}" type="parTrans" cxnId="{BC1795AF-55ED-A247-AB99-003357C724A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CAD6F016-08B7-AD4B-99C6-0C76E8EF7D79}" type="sibTrans" cxnId="{BC1795AF-55ED-A247-AB99-003357C724A0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39D4BA83-E25A-2445-848B-6A6F506F7BEA}">
      <dgm:prSet/>
      <dgm:spPr/>
      <dgm:t>
        <a:bodyPr/>
        <a:lstStyle/>
        <a:p>
          <a:pPr>
            <a:lnSpc>
              <a:spcPct val="110000"/>
            </a:lnSpc>
          </a:pPr>
          <a:endParaRPr lang="es-CO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9A35A883-5ACA-F94A-A926-211A089F6A49}" type="parTrans" cxnId="{25EBD856-77EC-F145-B1A0-B69165BCAAC9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B0ED9DE7-5EA9-F84F-8C17-AD5AE942CCEA}" type="sibTrans" cxnId="{25EBD856-77EC-F145-B1A0-B69165BCAAC9}">
      <dgm:prSet/>
      <dgm:spPr/>
      <dgm:t>
        <a:bodyPr/>
        <a:lstStyle/>
        <a:p>
          <a:pPr>
            <a:lnSpc>
              <a:spcPct val="110000"/>
            </a:lnSpc>
          </a:pPr>
          <a:endParaRPr lang="es-ES">
            <a:solidFill>
              <a:srgbClr val="000000"/>
            </a:solidFill>
            <a:latin typeface="Avenir Book"/>
            <a:cs typeface="Avenir Book"/>
          </a:endParaRPr>
        </a:p>
      </dgm:t>
    </dgm:pt>
    <dgm:pt modelId="{C295BD54-A7BA-C14B-87D2-074ADCCB3425}">
      <dgm:prSet phldrT="[Texto]"/>
      <dgm:spPr/>
      <dgm:t>
        <a:bodyPr/>
        <a:lstStyle/>
        <a:p>
          <a:pPr>
            <a:lnSpc>
              <a:spcPct val="110000"/>
            </a:lnSpc>
          </a:pPr>
          <a:endParaRPr lang="es-ES" b="1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D6A0A6DC-7CE8-A94C-AD2D-5962659FCCAE}" type="parTrans" cxnId="{1F6A191F-2DC4-BC4F-8B96-4B04943B3754}">
      <dgm:prSet/>
      <dgm:spPr/>
      <dgm:t>
        <a:bodyPr/>
        <a:lstStyle/>
        <a:p>
          <a:pPr>
            <a:lnSpc>
              <a:spcPct val="110000"/>
            </a:lnSpc>
          </a:pPr>
          <a:endParaRPr lang="es-ES"/>
        </a:p>
      </dgm:t>
    </dgm:pt>
    <dgm:pt modelId="{02D43910-6703-5240-9F98-08B78737F978}" type="sibTrans" cxnId="{1F6A191F-2DC4-BC4F-8B96-4B04943B3754}">
      <dgm:prSet/>
      <dgm:spPr/>
      <dgm:t>
        <a:bodyPr/>
        <a:lstStyle/>
        <a:p>
          <a:pPr>
            <a:lnSpc>
              <a:spcPct val="110000"/>
            </a:lnSpc>
          </a:pPr>
          <a:endParaRPr lang="es-ES"/>
        </a:p>
      </dgm:t>
    </dgm:pt>
    <dgm:pt modelId="{3D768BB8-027C-EE4B-A968-7F168485E9C0}">
      <dgm:prSet/>
      <dgm:spPr/>
      <dgm:t>
        <a:bodyPr/>
        <a:lstStyle/>
        <a:p>
          <a:pPr>
            <a:lnSpc>
              <a:spcPct val="110000"/>
            </a:lnSpc>
          </a:pPr>
          <a:endParaRPr lang="es-CO" dirty="0">
            <a:solidFill>
              <a:srgbClr val="000000"/>
            </a:solidFill>
            <a:latin typeface="Avenir Book"/>
            <a:cs typeface="Avenir Book"/>
          </a:endParaRPr>
        </a:p>
      </dgm:t>
    </dgm:pt>
    <dgm:pt modelId="{B624D44D-1818-9040-BF7B-133E792982C0}" type="parTrans" cxnId="{30BEDE19-BD02-EE42-AA5E-D8F0A0DCEBE3}">
      <dgm:prSet/>
      <dgm:spPr/>
      <dgm:t>
        <a:bodyPr/>
        <a:lstStyle/>
        <a:p>
          <a:pPr>
            <a:lnSpc>
              <a:spcPct val="110000"/>
            </a:lnSpc>
          </a:pPr>
          <a:endParaRPr lang="es-ES"/>
        </a:p>
      </dgm:t>
    </dgm:pt>
    <dgm:pt modelId="{8009B4B0-731F-3146-95B8-4AE5E6516C51}" type="sibTrans" cxnId="{30BEDE19-BD02-EE42-AA5E-D8F0A0DCEBE3}">
      <dgm:prSet/>
      <dgm:spPr/>
      <dgm:t>
        <a:bodyPr/>
        <a:lstStyle/>
        <a:p>
          <a:pPr>
            <a:lnSpc>
              <a:spcPct val="110000"/>
            </a:lnSpc>
          </a:pPr>
          <a:endParaRPr lang="es-ES"/>
        </a:p>
      </dgm:t>
    </dgm:pt>
    <dgm:pt modelId="{D99021F0-6FE7-8F4D-B370-966973567CC3}" type="pres">
      <dgm:prSet presAssocID="{AF41BCAD-0FC5-A244-8419-4FA1102BFC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B5DF81-5A22-F44C-B9B7-F2F20875F35A}" type="pres">
      <dgm:prSet presAssocID="{517768C0-8A92-E742-B31E-A984F7F10C09}" presName="composite" presStyleCnt="0"/>
      <dgm:spPr/>
    </dgm:pt>
    <dgm:pt modelId="{A162E001-CBD2-0345-85C3-6D5DA80E1F63}" type="pres">
      <dgm:prSet presAssocID="{517768C0-8A92-E742-B31E-A984F7F10C0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136C7-34DD-0045-82DB-754002F43D6F}" type="pres">
      <dgm:prSet presAssocID="{517768C0-8A92-E742-B31E-A984F7F10C0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2FD1FA-279D-974A-90DF-9CFF010EECEF}" type="pres">
      <dgm:prSet presAssocID="{EDBFA3F8-D479-E34F-B5E2-08ECA9D68B89}" presName="space" presStyleCnt="0"/>
      <dgm:spPr/>
    </dgm:pt>
    <dgm:pt modelId="{91181EA8-B32E-C34D-B775-1A3AC7EB5300}" type="pres">
      <dgm:prSet presAssocID="{9EA81CA6-4699-9C43-BCC2-AB8D0ED01D52}" presName="composite" presStyleCnt="0"/>
      <dgm:spPr/>
    </dgm:pt>
    <dgm:pt modelId="{E1941C0F-F05A-E844-ABC7-1B5E5AA3BBC5}" type="pres">
      <dgm:prSet presAssocID="{9EA81CA6-4699-9C43-BCC2-AB8D0ED01D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C9A1BE-AA0A-2D43-B141-D3F09E850E1F}" type="pres">
      <dgm:prSet presAssocID="{9EA81CA6-4699-9C43-BCC2-AB8D0ED01D5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5C822-B3D9-D64B-B830-6E7E811F1B4B}" type="pres">
      <dgm:prSet presAssocID="{A94FA02D-6621-3649-930D-EE7347EB5E6D}" presName="space" presStyleCnt="0"/>
      <dgm:spPr/>
    </dgm:pt>
    <dgm:pt modelId="{4A0EE5F4-A0D4-674D-91B8-0574F46EC4DB}" type="pres">
      <dgm:prSet presAssocID="{A0B1528B-183E-2242-9527-39A83692A419}" presName="composite" presStyleCnt="0"/>
      <dgm:spPr/>
    </dgm:pt>
    <dgm:pt modelId="{19B2071D-7A4D-554B-9BC2-A13E7B73DB89}" type="pres">
      <dgm:prSet presAssocID="{A0B1528B-183E-2242-9527-39A83692A41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EB112F-96D9-7447-99F5-42E53EBD0BAB}" type="pres">
      <dgm:prSet presAssocID="{A0B1528B-183E-2242-9527-39A83692A41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BEDE19-BD02-EE42-AA5E-D8F0A0DCEBE3}" srcId="{517768C0-8A92-E742-B31E-A984F7F10C09}" destId="{3D768BB8-027C-EE4B-A968-7F168485E9C0}" srcOrd="3" destOrd="0" parTransId="{B624D44D-1818-9040-BF7B-133E792982C0}" sibTransId="{8009B4B0-731F-3146-95B8-4AE5E6516C51}"/>
    <dgm:cxn modelId="{FB04688B-64E8-F548-84BB-53D62EEC82F7}" type="presOf" srcId="{3D768BB8-027C-EE4B-A968-7F168485E9C0}" destId="{55A136C7-34DD-0045-82DB-754002F43D6F}" srcOrd="0" destOrd="3" presId="urn:microsoft.com/office/officeart/2005/8/layout/hList1"/>
    <dgm:cxn modelId="{299E6BAC-ED72-8C46-A587-C516B5756647}" type="presOf" srcId="{5E4BD5CC-2395-A84D-BAD0-F28383AB70AE}" destId="{57C9A1BE-AA0A-2D43-B141-D3F09E850E1F}" srcOrd="0" destOrd="2" presId="urn:microsoft.com/office/officeart/2005/8/layout/hList1"/>
    <dgm:cxn modelId="{CAD2917D-6103-F34D-A2BF-EEA7C6BC65B0}" type="presOf" srcId="{56B8CB0F-D06D-D948-A283-FB31C3FECC58}" destId="{3BEB112F-96D9-7447-99F5-42E53EBD0BAB}" srcOrd="0" destOrd="2" presId="urn:microsoft.com/office/officeart/2005/8/layout/hList1"/>
    <dgm:cxn modelId="{A1116D6F-DE6D-DE42-8926-E527228977CF}" srcId="{517768C0-8A92-E742-B31E-A984F7F10C09}" destId="{DC376381-E7FE-B147-B443-BEB1E9945E22}" srcOrd="2" destOrd="0" parTransId="{7174029C-DC41-EF49-B3E3-06F08BCDD2DF}" sibTransId="{977BB883-D718-0E49-80E6-598E0BC15805}"/>
    <dgm:cxn modelId="{D0D6127C-FA2C-FA4C-A51B-53AB62C0E3D3}" type="presOf" srcId="{A0B1528B-183E-2242-9527-39A83692A419}" destId="{19B2071D-7A4D-554B-9BC2-A13E7B73DB89}" srcOrd="0" destOrd="0" presId="urn:microsoft.com/office/officeart/2005/8/layout/hList1"/>
    <dgm:cxn modelId="{42976D18-216E-6449-BF1F-FB006D696A75}" type="presOf" srcId="{DC376381-E7FE-B147-B443-BEB1E9945E22}" destId="{55A136C7-34DD-0045-82DB-754002F43D6F}" srcOrd="0" destOrd="2" presId="urn:microsoft.com/office/officeart/2005/8/layout/hList1"/>
    <dgm:cxn modelId="{A7657C49-F7B7-8344-918D-0479D5AF8F76}" srcId="{AF41BCAD-0FC5-A244-8419-4FA1102BFC78}" destId="{517768C0-8A92-E742-B31E-A984F7F10C09}" srcOrd="0" destOrd="0" parTransId="{E7000E12-E8F4-2044-A614-0293A4047267}" sibTransId="{EDBFA3F8-D479-E34F-B5E2-08ECA9D68B89}"/>
    <dgm:cxn modelId="{E2EA4750-2F55-E34D-8019-3F8A5F8DB569}" type="presOf" srcId="{64105260-5935-5E47-9F18-37839408FE24}" destId="{55A136C7-34DD-0045-82DB-754002F43D6F}" srcOrd="0" destOrd="4" presId="urn:microsoft.com/office/officeart/2005/8/layout/hList1"/>
    <dgm:cxn modelId="{BC1795AF-55ED-A247-AB99-003357C724A0}" srcId="{A0B1528B-183E-2242-9527-39A83692A419}" destId="{56B8CB0F-D06D-D948-A283-FB31C3FECC58}" srcOrd="2" destOrd="0" parTransId="{DA71554A-F755-874A-9144-567E09DA133E}" sibTransId="{CAD6F016-08B7-AD4B-99C6-0C76E8EF7D79}"/>
    <dgm:cxn modelId="{6D44BCAF-CE4A-C44B-B9BD-DCFBE8EBFF49}" type="presOf" srcId="{1080B495-B6A9-7844-9E2E-1A20B7FB6497}" destId="{57C9A1BE-AA0A-2D43-B141-D3F09E850E1F}" srcOrd="0" destOrd="1" presId="urn:microsoft.com/office/officeart/2005/8/layout/hList1"/>
    <dgm:cxn modelId="{D0EFF913-7ED3-2345-974A-BA5829E2B530}" type="presOf" srcId="{39D4BA83-E25A-2445-848B-6A6F506F7BEA}" destId="{3BEB112F-96D9-7447-99F5-42E53EBD0BAB}" srcOrd="0" destOrd="1" presId="urn:microsoft.com/office/officeart/2005/8/layout/hList1"/>
    <dgm:cxn modelId="{B18B2C6C-6525-2043-B771-969C0F116503}" type="presOf" srcId="{5998731F-CA2D-814C-BA42-693AD9482168}" destId="{3BEB112F-96D9-7447-99F5-42E53EBD0BAB}" srcOrd="0" destOrd="0" presId="urn:microsoft.com/office/officeart/2005/8/layout/hList1"/>
    <dgm:cxn modelId="{554ED72D-4CCF-E84F-BA6C-9A70AAC9D9D7}" srcId="{AF41BCAD-0FC5-A244-8419-4FA1102BFC78}" destId="{9EA81CA6-4699-9C43-BCC2-AB8D0ED01D52}" srcOrd="1" destOrd="0" parTransId="{A876EFF1-0B4B-9E45-B13F-4FE67A5AB94C}" sibTransId="{A94FA02D-6621-3649-930D-EE7347EB5E6D}"/>
    <dgm:cxn modelId="{9C958D34-3EF2-4447-8AA3-575D776CA33C}" type="presOf" srcId="{55A00A35-49E5-7347-8310-235D11C05F96}" destId="{57C9A1BE-AA0A-2D43-B141-D3F09E850E1F}" srcOrd="0" destOrd="0" presId="urn:microsoft.com/office/officeart/2005/8/layout/hList1"/>
    <dgm:cxn modelId="{54926FF8-D0DD-6348-B874-747B814D4523}" srcId="{A0B1528B-183E-2242-9527-39A83692A419}" destId="{5998731F-CA2D-814C-BA42-693AD9482168}" srcOrd="0" destOrd="0" parTransId="{46B0D78D-D764-AD48-A820-4BCD9CBFB743}" sibTransId="{0FB837AA-55A3-9945-8BBC-416C1A64ADE2}"/>
    <dgm:cxn modelId="{C83EF4E7-5350-E744-B4C5-6EF4EEDF79A4}" srcId="{517768C0-8A92-E742-B31E-A984F7F10C09}" destId="{64105260-5935-5E47-9F18-37839408FE24}" srcOrd="4" destOrd="0" parTransId="{2DFE6C9B-CA37-0643-A8B8-A67DB2EEB5DE}" sibTransId="{91DDD400-21F0-4948-96A6-24B039137254}"/>
    <dgm:cxn modelId="{7A857568-89D0-CD47-8048-B84C0974B0A7}" srcId="{9EA81CA6-4699-9C43-BCC2-AB8D0ED01D52}" destId="{1080B495-B6A9-7844-9E2E-1A20B7FB6497}" srcOrd="1" destOrd="0" parTransId="{58AA67D1-5278-F541-8362-7A2F1A787050}" sibTransId="{8362DF97-3DA2-6044-ABAE-E24E99A96F00}"/>
    <dgm:cxn modelId="{1F6A191F-2DC4-BC4F-8B96-4B04943B3754}" srcId="{517768C0-8A92-E742-B31E-A984F7F10C09}" destId="{C295BD54-A7BA-C14B-87D2-074ADCCB3425}" srcOrd="1" destOrd="0" parTransId="{D6A0A6DC-7CE8-A94C-AD2D-5962659FCCAE}" sibTransId="{02D43910-6703-5240-9F98-08B78737F978}"/>
    <dgm:cxn modelId="{88DD98ED-5236-7A44-AB29-787CE5327CFC}" srcId="{517768C0-8A92-E742-B31E-A984F7F10C09}" destId="{CFEC6BA6-CE44-054D-983B-718120D63669}" srcOrd="0" destOrd="0" parTransId="{C36BE41D-5C07-DE42-9D12-3DCCD964E813}" sibTransId="{4B367CA8-1A56-6F48-9A5C-C6D468FE7601}"/>
    <dgm:cxn modelId="{FCBD381B-4D25-C043-8DAB-9AF466979560}" srcId="{AF41BCAD-0FC5-A244-8419-4FA1102BFC78}" destId="{A0B1528B-183E-2242-9527-39A83692A419}" srcOrd="2" destOrd="0" parTransId="{88E393D1-8D7B-9243-9F2F-96BEF7349BA8}" sibTransId="{14D8C1BF-07B1-EB45-B525-415338395F93}"/>
    <dgm:cxn modelId="{C06D1309-B5C5-344F-9DE5-5CB1B74B3D70}" type="presOf" srcId="{AF41BCAD-0FC5-A244-8419-4FA1102BFC78}" destId="{D99021F0-6FE7-8F4D-B370-966973567CC3}" srcOrd="0" destOrd="0" presId="urn:microsoft.com/office/officeart/2005/8/layout/hList1"/>
    <dgm:cxn modelId="{E2DA9CF8-A13F-524B-B5BF-BAD93C2B470A}" type="presOf" srcId="{9EA81CA6-4699-9C43-BCC2-AB8D0ED01D52}" destId="{E1941C0F-F05A-E844-ABC7-1B5E5AA3BBC5}" srcOrd="0" destOrd="0" presId="urn:microsoft.com/office/officeart/2005/8/layout/hList1"/>
    <dgm:cxn modelId="{4B427A61-F19D-BB42-99CF-23BC816325E7}" srcId="{9EA81CA6-4699-9C43-BCC2-AB8D0ED01D52}" destId="{5E4BD5CC-2395-A84D-BAD0-F28383AB70AE}" srcOrd="2" destOrd="0" parTransId="{F8DEF07B-5C43-B74C-80D8-4D8E62BC1B5A}" sibTransId="{E7E312ED-1B54-F44E-99E4-95EC2B116157}"/>
    <dgm:cxn modelId="{B5811640-621D-EA4A-B759-F616772E6A59}" type="presOf" srcId="{C295BD54-A7BA-C14B-87D2-074ADCCB3425}" destId="{55A136C7-34DD-0045-82DB-754002F43D6F}" srcOrd="0" destOrd="1" presId="urn:microsoft.com/office/officeart/2005/8/layout/hList1"/>
    <dgm:cxn modelId="{EBC02A9C-68A0-A444-B78F-C98F4F6ADA79}" type="presOf" srcId="{517768C0-8A92-E742-B31E-A984F7F10C09}" destId="{A162E001-CBD2-0345-85C3-6D5DA80E1F63}" srcOrd="0" destOrd="0" presId="urn:microsoft.com/office/officeart/2005/8/layout/hList1"/>
    <dgm:cxn modelId="{3F24D258-62A1-194E-8131-F8604FD53829}" type="presOf" srcId="{CFEC6BA6-CE44-054D-983B-718120D63669}" destId="{55A136C7-34DD-0045-82DB-754002F43D6F}" srcOrd="0" destOrd="0" presId="urn:microsoft.com/office/officeart/2005/8/layout/hList1"/>
    <dgm:cxn modelId="{25EBD856-77EC-F145-B1A0-B69165BCAAC9}" srcId="{A0B1528B-183E-2242-9527-39A83692A419}" destId="{39D4BA83-E25A-2445-848B-6A6F506F7BEA}" srcOrd="1" destOrd="0" parTransId="{9A35A883-5ACA-F94A-A926-211A089F6A49}" sibTransId="{B0ED9DE7-5EA9-F84F-8C17-AD5AE942CCEA}"/>
    <dgm:cxn modelId="{8DDA2E02-2BAF-9849-BBC6-F4796C261230}" srcId="{9EA81CA6-4699-9C43-BCC2-AB8D0ED01D52}" destId="{55A00A35-49E5-7347-8310-235D11C05F96}" srcOrd="0" destOrd="0" parTransId="{FE0A2F59-4731-314D-89A5-DCA7A37C5292}" sibTransId="{94D1AB1D-F230-BD4C-A474-1406471D2368}"/>
    <dgm:cxn modelId="{49F49E70-70E0-274C-B009-A71E226DA0B5}" type="presParOf" srcId="{D99021F0-6FE7-8F4D-B370-966973567CC3}" destId="{76B5DF81-5A22-F44C-B9B7-F2F20875F35A}" srcOrd="0" destOrd="0" presId="urn:microsoft.com/office/officeart/2005/8/layout/hList1"/>
    <dgm:cxn modelId="{24FD9172-660C-BB4B-8750-D456E736D26F}" type="presParOf" srcId="{76B5DF81-5A22-F44C-B9B7-F2F20875F35A}" destId="{A162E001-CBD2-0345-85C3-6D5DA80E1F63}" srcOrd="0" destOrd="0" presId="urn:microsoft.com/office/officeart/2005/8/layout/hList1"/>
    <dgm:cxn modelId="{116D0DF5-9795-3442-82FC-BEC36695FA69}" type="presParOf" srcId="{76B5DF81-5A22-F44C-B9B7-F2F20875F35A}" destId="{55A136C7-34DD-0045-82DB-754002F43D6F}" srcOrd="1" destOrd="0" presId="urn:microsoft.com/office/officeart/2005/8/layout/hList1"/>
    <dgm:cxn modelId="{496A38D5-E584-944D-AC4B-BB85B8F89881}" type="presParOf" srcId="{D99021F0-6FE7-8F4D-B370-966973567CC3}" destId="{BC2FD1FA-279D-974A-90DF-9CFF010EECEF}" srcOrd="1" destOrd="0" presId="urn:microsoft.com/office/officeart/2005/8/layout/hList1"/>
    <dgm:cxn modelId="{CD5E43BD-4BF9-DB4A-88AF-714328BBD07C}" type="presParOf" srcId="{D99021F0-6FE7-8F4D-B370-966973567CC3}" destId="{91181EA8-B32E-C34D-B775-1A3AC7EB5300}" srcOrd="2" destOrd="0" presId="urn:microsoft.com/office/officeart/2005/8/layout/hList1"/>
    <dgm:cxn modelId="{1B42D188-CA01-C94D-B536-24A72F295A60}" type="presParOf" srcId="{91181EA8-B32E-C34D-B775-1A3AC7EB5300}" destId="{E1941C0F-F05A-E844-ABC7-1B5E5AA3BBC5}" srcOrd="0" destOrd="0" presId="urn:microsoft.com/office/officeart/2005/8/layout/hList1"/>
    <dgm:cxn modelId="{E26EF096-FAD1-3B4C-ADFD-92476CDFF314}" type="presParOf" srcId="{91181EA8-B32E-C34D-B775-1A3AC7EB5300}" destId="{57C9A1BE-AA0A-2D43-B141-D3F09E850E1F}" srcOrd="1" destOrd="0" presId="urn:microsoft.com/office/officeart/2005/8/layout/hList1"/>
    <dgm:cxn modelId="{3AAF14F1-7CC7-5B4A-81BF-31BF11D74F3B}" type="presParOf" srcId="{D99021F0-6FE7-8F4D-B370-966973567CC3}" destId="{31B5C822-B3D9-D64B-B830-6E7E811F1B4B}" srcOrd="3" destOrd="0" presId="urn:microsoft.com/office/officeart/2005/8/layout/hList1"/>
    <dgm:cxn modelId="{B9FFC30E-244B-BC40-AB12-6656BFBC74FE}" type="presParOf" srcId="{D99021F0-6FE7-8F4D-B370-966973567CC3}" destId="{4A0EE5F4-A0D4-674D-91B8-0574F46EC4DB}" srcOrd="4" destOrd="0" presId="urn:microsoft.com/office/officeart/2005/8/layout/hList1"/>
    <dgm:cxn modelId="{C1A0B692-3E85-CA45-A941-D710BA4F0A7F}" type="presParOf" srcId="{4A0EE5F4-A0D4-674D-91B8-0574F46EC4DB}" destId="{19B2071D-7A4D-554B-9BC2-A13E7B73DB89}" srcOrd="0" destOrd="0" presId="urn:microsoft.com/office/officeart/2005/8/layout/hList1"/>
    <dgm:cxn modelId="{1A440028-9807-6A42-9390-FCC3B96B34A6}" type="presParOf" srcId="{4A0EE5F4-A0D4-674D-91B8-0574F46EC4DB}" destId="{3BEB112F-96D9-7447-99F5-42E53EBD0B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8D04E-CD75-FC4C-9F16-2EC3D09ED192}">
      <dsp:nvSpPr>
        <dsp:cNvPr id="0" name=""/>
        <dsp:cNvSpPr/>
      </dsp:nvSpPr>
      <dsp:spPr>
        <a:xfrm>
          <a:off x="1366" y="944668"/>
          <a:ext cx="1811734" cy="181173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Curso de vida</a:t>
          </a:r>
        </a:p>
      </dsp:txBody>
      <dsp:txXfrm>
        <a:off x="266688" y="1209990"/>
        <a:ext cx="1281090" cy="1281090"/>
      </dsp:txXfrm>
    </dsp:sp>
    <dsp:sp modelId="{E5E31574-503F-3045-A83F-118EB625A5C3}">
      <dsp:nvSpPr>
        <dsp:cNvPr id="0" name=""/>
        <dsp:cNvSpPr/>
      </dsp:nvSpPr>
      <dsp:spPr>
        <a:xfrm>
          <a:off x="1960214" y="1325133"/>
          <a:ext cx="1050805" cy="1050805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rgbClr val="000000"/>
            </a:solidFill>
          </a:endParaRPr>
        </a:p>
      </dsp:txBody>
      <dsp:txXfrm>
        <a:off x="2099498" y="1726961"/>
        <a:ext cx="772237" cy="247149"/>
      </dsp:txXfrm>
    </dsp:sp>
    <dsp:sp modelId="{0BDFD037-A6EE-F44C-90FA-DE68C29C84C3}">
      <dsp:nvSpPr>
        <dsp:cNvPr id="0" name=""/>
        <dsp:cNvSpPr/>
      </dsp:nvSpPr>
      <dsp:spPr>
        <a:xfrm>
          <a:off x="3158132" y="944668"/>
          <a:ext cx="1811734" cy="1811734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Categorías del Gasto</a:t>
          </a:r>
        </a:p>
      </dsp:txBody>
      <dsp:txXfrm>
        <a:off x="3423454" y="1209990"/>
        <a:ext cx="1281090" cy="1281090"/>
      </dsp:txXfrm>
    </dsp:sp>
    <dsp:sp modelId="{E50DE1F8-4E56-9244-AFEF-CE3D8F36C29E}">
      <dsp:nvSpPr>
        <dsp:cNvPr id="0" name=""/>
        <dsp:cNvSpPr/>
      </dsp:nvSpPr>
      <dsp:spPr>
        <a:xfrm>
          <a:off x="5116980" y="1325133"/>
          <a:ext cx="1050805" cy="1050805"/>
        </a:xfrm>
        <a:prstGeom prst="mathEqual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>
            <a:solidFill>
              <a:srgbClr val="000000"/>
            </a:solidFill>
          </a:endParaRPr>
        </a:p>
      </dsp:txBody>
      <dsp:txXfrm>
        <a:off x="5256264" y="1541599"/>
        <a:ext cx="772237" cy="617873"/>
      </dsp:txXfrm>
    </dsp:sp>
    <dsp:sp modelId="{8724A166-AA1D-594D-B57B-A39D5CDEBE82}">
      <dsp:nvSpPr>
        <dsp:cNvPr id="0" name=""/>
        <dsp:cNvSpPr/>
      </dsp:nvSpPr>
      <dsp:spPr>
        <a:xfrm>
          <a:off x="6314898" y="944668"/>
          <a:ext cx="1811734" cy="1811734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/>
            <a:t>Gasto Público específico</a:t>
          </a:r>
        </a:p>
      </dsp:txBody>
      <dsp:txXfrm>
        <a:off x="6580220" y="1209990"/>
        <a:ext cx="1281090" cy="1281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D2B6B-F187-2348-A5DC-8C9D7EE0E55C}">
      <dsp:nvSpPr>
        <dsp:cNvPr id="0" name=""/>
        <dsp:cNvSpPr/>
      </dsp:nvSpPr>
      <dsp:spPr>
        <a:xfrm>
          <a:off x="3425" y="37647"/>
          <a:ext cx="3339405" cy="489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latin typeface="Avenir Book"/>
              <a:cs typeface="Avenir Book"/>
            </a:rPr>
            <a:t>Primera infancia</a:t>
          </a:r>
        </a:p>
      </dsp:txBody>
      <dsp:txXfrm>
        <a:off x="3425" y="37647"/>
        <a:ext cx="3339405" cy="489600"/>
      </dsp:txXfrm>
    </dsp:sp>
    <dsp:sp modelId="{624E6BB3-36B1-0547-8C93-934FA740692D}">
      <dsp:nvSpPr>
        <dsp:cNvPr id="0" name=""/>
        <dsp:cNvSpPr/>
      </dsp:nvSpPr>
      <dsp:spPr>
        <a:xfrm>
          <a:off x="3425" y="527247"/>
          <a:ext cx="3339405" cy="12512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>
              <a:latin typeface="Avenir Book"/>
              <a:cs typeface="Avenir Book"/>
            </a:rPr>
            <a:t>Mujeres gestantes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700" kern="1200" dirty="0">
            <a:latin typeface="Avenir Book"/>
            <a:cs typeface="Avenir Book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>
              <a:latin typeface="Avenir Book"/>
              <a:cs typeface="Avenir Book"/>
            </a:rPr>
            <a:t>Niñas y niños de 0 a 5 años</a:t>
          </a:r>
        </a:p>
      </dsp:txBody>
      <dsp:txXfrm>
        <a:off x="3425" y="527247"/>
        <a:ext cx="3339405" cy="1251205"/>
      </dsp:txXfrm>
    </dsp:sp>
    <dsp:sp modelId="{CD5C7BA5-F5EC-EA4E-85B0-7555C88C2B83}">
      <dsp:nvSpPr>
        <dsp:cNvPr id="0" name=""/>
        <dsp:cNvSpPr/>
      </dsp:nvSpPr>
      <dsp:spPr>
        <a:xfrm>
          <a:off x="3810347" y="37647"/>
          <a:ext cx="3339405" cy="489600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latin typeface="Avenir Book"/>
              <a:cs typeface="Avenir Book"/>
            </a:rPr>
            <a:t>Infancia</a:t>
          </a:r>
        </a:p>
      </dsp:txBody>
      <dsp:txXfrm>
        <a:off x="3810347" y="37647"/>
        <a:ext cx="3339405" cy="489600"/>
      </dsp:txXfrm>
    </dsp:sp>
    <dsp:sp modelId="{26EB21DB-ACA0-7C40-B8E7-B708C3B060D0}">
      <dsp:nvSpPr>
        <dsp:cNvPr id="0" name=""/>
        <dsp:cNvSpPr/>
      </dsp:nvSpPr>
      <dsp:spPr>
        <a:xfrm>
          <a:off x="3810347" y="527247"/>
          <a:ext cx="3339405" cy="1251205"/>
        </a:xfrm>
        <a:prstGeom prst="rect">
          <a:avLst/>
        </a:prstGeom>
        <a:solidFill>
          <a:schemeClr val="accent4">
            <a:tint val="40000"/>
            <a:alpha val="90000"/>
            <a:hueOff val="5430962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>
              <a:latin typeface="Avenir Book"/>
              <a:cs typeface="Avenir Book"/>
            </a:rPr>
            <a:t>Niñas y niños de 6 a 11 años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700" kern="1200" dirty="0">
            <a:latin typeface="Avenir Book"/>
            <a:cs typeface="Avenir Book"/>
          </a:endParaRPr>
        </a:p>
      </dsp:txBody>
      <dsp:txXfrm>
        <a:off x="3810347" y="527247"/>
        <a:ext cx="3339405" cy="1251205"/>
      </dsp:txXfrm>
    </dsp:sp>
    <dsp:sp modelId="{EC40F106-FECD-A340-9853-F83D540DD706}">
      <dsp:nvSpPr>
        <dsp:cNvPr id="0" name=""/>
        <dsp:cNvSpPr/>
      </dsp:nvSpPr>
      <dsp:spPr>
        <a:xfrm>
          <a:off x="7617269" y="37647"/>
          <a:ext cx="3339405" cy="489600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latin typeface="Avenir Book"/>
              <a:cs typeface="Avenir Book"/>
            </a:rPr>
            <a:t>Adolescencia</a:t>
          </a:r>
        </a:p>
      </dsp:txBody>
      <dsp:txXfrm>
        <a:off x="7617269" y="37647"/>
        <a:ext cx="3339405" cy="489600"/>
      </dsp:txXfrm>
    </dsp:sp>
    <dsp:sp modelId="{C3C9F0F6-8913-4B4C-B157-AF13A83115B9}">
      <dsp:nvSpPr>
        <dsp:cNvPr id="0" name=""/>
        <dsp:cNvSpPr/>
      </dsp:nvSpPr>
      <dsp:spPr>
        <a:xfrm>
          <a:off x="7617269" y="527247"/>
          <a:ext cx="3339405" cy="1251205"/>
        </a:xfrm>
        <a:prstGeom prst="rect">
          <a:avLst/>
        </a:prstGeom>
        <a:solidFill>
          <a:schemeClr val="accent4">
            <a:tint val="40000"/>
            <a:alpha val="90000"/>
            <a:hueOff val="10861924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>
              <a:latin typeface="Avenir Book"/>
              <a:cs typeface="Avenir Book"/>
            </a:rPr>
            <a:t>Adolescentes de 12 a 17 años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700" kern="1200" dirty="0">
            <a:latin typeface="Avenir Book"/>
            <a:cs typeface="Avenir Book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700" kern="1200" dirty="0">
              <a:latin typeface="Avenir Book"/>
              <a:cs typeface="Avenir Book"/>
            </a:rPr>
            <a:t>Código de Infancia y Adolescencia</a:t>
          </a:r>
        </a:p>
      </dsp:txBody>
      <dsp:txXfrm>
        <a:off x="7617269" y="527247"/>
        <a:ext cx="3339405" cy="1251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B3FFB-268F-D246-8B31-6E2F5DDAA977}">
      <dsp:nvSpPr>
        <dsp:cNvPr id="0" name=""/>
        <dsp:cNvSpPr/>
      </dsp:nvSpPr>
      <dsp:spPr>
        <a:xfrm>
          <a:off x="2651557" y="302"/>
          <a:ext cx="1284036" cy="7704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/>
            <a:t>10. Familia y Cuidado</a:t>
          </a:r>
          <a:endParaRPr lang="es-ES" sz="1400" b="0" kern="1200" dirty="0"/>
        </a:p>
      </dsp:txBody>
      <dsp:txXfrm>
        <a:off x="2651557" y="302"/>
        <a:ext cx="1284036" cy="770421"/>
      </dsp:txXfrm>
    </dsp:sp>
    <dsp:sp modelId="{F27A3556-F44B-E144-951F-A978396CAA8D}">
      <dsp:nvSpPr>
        <dsp:cNvPr id="0" name=""/>
        <dsp:cNvSpPr/>
      </dsp:nvSpPr>
      <dsp:spPr>
        <a:xfrm>
          <a:off x="4063997" y="0"/>
          <a:ext cx="1284036" cy="7704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/>
            <a:t>11. Gobierno y capacidades</a:t>
          </a:r>
          <a:endParaRPr lang="es-ES" sz="1400" b="0" kern="1200" dirty="0"/>
        </a:p>
      </dsp:txBody>
      <dsp:txXfrm>
        <a:off x="4063997" y="0"/>
        <a:ext cx="1284036" cy="770421"/>
      </dsp:txXfrm>
    </dsp:sp>
    <dsp:sp modelId="{5DE46645-E1DC-F349-81AA-1236E34F5509}">
      <dsp:nvSpPr>
        <dsp:cNvPr id="0" name=""/>
        <dsp:cNvSpPr/>
      </dsp:nvSpPr>
      <dsp:spPr>
        <a:xfrm>
          <a:off x="5476437" y="302"/>
          <a:ext cx="1673664" cy="7704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/>
            <a:t>12. Superación de la Pobreza</a:t>
          </a:r>
          <a:endParaRPr lang="es-ES" sz="1400" b="0" kern="1200" dirty="0"/>
        </a:p>
      </dsp:txBody>
      <dsp:txXfrm>
        <a:off x="5476437" y="302"/>
        <a:ext cx="1673664" cy="770421"/>
      </dsp:txXfrm>
    </dsp:sp>
    <dsp:sp modelId="{652221A1-1384-D64E-9708-84FA0E654609}">
      <dsp:nvSpPr>
        <dsp:cNvPr id="0" name=""/>
        <dsp:cNvSpPr/>
      </dsp:nvSpPr>
      <dsp:spPr>
        <a:xfrm>
          <a:off x="7278505" y="302"/>
          <a:ext cx="1284036" cy="770421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/>
            <a:t>13. TIC y virtualización</a:t>
          </a:r>
          <a:endParaRPr lang="es-ES" sz="1400" b="0" kern="1200" dirty="0"/>
        </a:p>
      </dsp:txBody>
      <dsp:txXfrm>
        <a:off x="7278505" y="302"/>
        <a:ext cx="1284036" cy="770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90520-57E1-0244-8945-C2B4E3B77256}">
      <dsp:nvSpPr>
        <dsp:cNvPr id="0" name=""/>
        <dsp:cNvSpPr/>
      </dsp:nvSpPr>
      <dsp:spPr>
        <a:xfrm>
          <a:off x="181682" y="1196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1.     Salud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181682" y="1196"/>
        <a:ext cx="1668698" cy="1001218"/>
      </dsp:txXfrm>
    </dsp:sp>
    <dsp:sp modelId="{2E133D30-07E0-8B4D-BE35-01CDFB4EDF42}">
      <dsp:nvSpPr>
        <dsp:cNvPr id="0" name=""/>
        <dsp:cNvSpPr/>
      </dsp:nvSpPr>
      <dsp:spPr>
        <a:xfrm>
          <a:off x="2017250" y="1196"/>
          <a:ext cx="1926895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2.     Alimentación y Nutrición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2017250" y="1196"/>
        <a:ext cx="1926895" cy="1001218"/>
      </dsp:txXfrm>
    </dsp:sp>
    <dsp:sp modelId="{6064AB3F-D0D2-0E4A-A79A-2B0B9C7E235D}">
      <dsp:nvSpPr>
        <dsp:cNvPr id="0" name=""/>
        <dsp:cNvSpPr/>
      </dsp:nvSpPr>
      <dsp:spPr>
        <a:xfrm>
          <a:off x="4111015" y="1196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3.     Educación y formación Integral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4111015" y="1196"/>
        <a:ext cx="1668698" cy="1001218"/>
      </dsp:txXfrm>
    </dsp:sp>
    <dsp:sp modelId="{7FBBF632-F3A2-3F46-98DD-0D13DB4A31CC}">
      <dsp:nvSpPr>
        <dsp:cNvPr id="0" name=""/>
        <dsp:cNvSpPr/>
      </dsp:nvSpPr>
      <dsp:spPr>
        <a:xfrm>
          <a:off x="5946583" y="1196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4.     Identidad y diversidad.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5946583" y="1196"/>
        <a:ext cx="1668698" cy="1001218"/>
      </dsp:txXfrm>
    </dsp:sp>
    <dsp:sp modelId="{C4418053-5313-684C-BE1C-A0A451D9601B}">
      <dsp:nvSpPr>
        <dsp:cNvPr id="0" name=""/>
        <dsp:cNvSpPr/>
      </dsp:nvSpPr>
      <dsp:spPr>
        <a:xfrm>
          <a:off x="7782151" y="1196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5.     Ciudadanía y Participación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7782151" y="1196"/>
        <a:ext cx="1668698" cy="1001218"/>
      </dsp:txXfrm>
    </dsp:sp>
    <dsp:sp modelId="{4A056D75-A476-D846-8314-5F07D5B63113}">
      <dsp:nvSpPr>
        <dsp:cNvPr id="0" name=""/>
        <dsp:cNvSpPr/>
      </dsp:nvSpPr>
      <dsp:spPr>
        <a:xfrm>
          <a:off x="9617719" y="1196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6.     Protección y prevención Vulneraciones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9617719" y="1196"/>
        <a:ext cx="1668698" cy="1001218"/>
      </dsp:txXfrm>
    </dsp:sp>
    <dsp:sp modelId="{DEA862D0-42F9-9F40-B25B-461DB469E74E}">
      <dsp:nvSpPr>
        <dsp:cNvPr id="0" name=""/>
        <dsp:cNvSpPr/>
      </dsp:nvSpPr>
      <dsp:spPr>
        <a:xfrm>
          <a:off x="2617138" y="1169284"/>
          <a:ext cx="2562686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7.     Deporte, recreación, cultura, juego, Ciencia, Tecnología e Innovación (CTEI) y medio ambiente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2617138" y="1169284"/>
        <a:ext cx="2562686" cy="1001218"/>
      </dsp:txXfrm>
    </dsp:sp>
    <dsp:sp modelId="{D9C406FD-6AE9-2C49-9E88-0FF0716E9819}">
      <dsp:nvSpPr>
        <dsp:cNvPr id="0" name=""/>
        <dsp:cNvSpPr/>
      </dsp:nvSpPr>
      <dsp:spPr>
        <a:xfrm>
          <a:off x="5346695" y="1169284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8.     Sexualidad autónoma y responsable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5346695" y="1169284"/>
        <a:ext cx="1668698" cy="1001218"/>
      </dsp:txXfrm>
    </dsp:sp>
    <dsp:sp modelId="{BAEE2581-EEFD-664D-93A6-1BC7E1B80D15}">
      <dsp:nvSpPr>
        <dsp:cNvPr id="0" name=""/>
        <dsp:cNvSpPr/>
      </dsp:nvSpPr>
      <dsp:spPr>
        <a:xfrm>
          <a:off x="7182263" y="1169284"/>
          <a:ext cx="1668698" cy="100121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solidFill>
                <a:srgbClr val="000000"/>
              </a:solidFill>
              <a:latin typeface="Avenir Book"/>
              <a:cs typeface="Avenir Book"/>
            </a:rPr>
            <a:t>9.     Oportunidades para la transición a la juventud.</a:t>
          </a:r>
          <a:endParaRPr lang="es-ES" sz="1400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7182263" y="1169284"/>
        <a:ext cx="1668698" cy="1001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2E001-CBD2-0345-85C3-6D5DA80E1F63}">
      <dsp:nvSpPr>
        <dsp:cNvPr id="0" name=""/>
        <dsp:cNvSpPr/>
      </dsp:nvSpPr>
      <dsp:spPr>
        <a:xfrm>
          <a:off x="3152" y="184429"/>
          <a:ext cx="3073494" cy="5064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rgbClr val="000000"/>
              </a:solidFill>
              <a:latin typeface="Avenir Book"/>
              <a:cs typeface="Avenir Book"/>
            </a:rPr>
            <a:t>Logros</a:t>
          </a:r>
          <a:endParaRPr lang="es-ES" sz="2000" b="1" kern="1200" dirty="0">
            <a:solidFill>
              <a:srgbClr val="000000"/>
            </a:solidFill>
            <a:latin typeface="Avenir Book"/>
            <a:cs typeface="Avenir Book"/>
          </a:endParaRPr>
        </a:p>
      </dsp:txBody>
      <dsp:txXfrm>
        <a:off x="3152" y="184429"/>
        <a:ext cx="3073494" cy="506474"/>
      </dsp:txXfrm>
    </dsp:sp>
    <dsp:sp modelId="{55A136C7-34DD-0045-82DB-754002F43D6F}">
      <dsp:nvSpPr>
        <dsp:cNvPr id="0" name=""/>
        <dsp:cNvSpPr/>
      </dsp:nvSpPr>
      <dsp:spPr>
        <a:xfrm>
          <a:off x="3152" y="690904"/>
          <a:ext cx="3073494" cy="29206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¿Cuál fue la fuente principal de recursos para la niñez en su territorio?</a:t>
          </a:r>
          <a:endParaRPr lang="es-ES" sz="1400" b="1" kern="1200" dirty="0">
            <a:solidFill>
              <a:srgbClr val="000000"/>
            </a:solidFill>
            <a:latin typeface="Avenir Book"/>
            <a:cs typeface="Avenir Book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b="1" kern="1200" dirty="0">
            <a:solidFill>
              <a:srgbClr val="000000"/>
            </a:solidFill>
            <a:latin typeface="Avenir Book"/>
            <a:cs typeface="Avenir Book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¿Cuál es el programa que concentra la mayor inversión para la niñez respecto a las categorías del gasto en su territorio?</a:t>
          </a: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rgbClr val="000000"/>
            </a:solidFill>
            <a:latin typeface="Avenir Book"/>
            <a:cs typeface="Avenir Book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¿Cuál es el sector que más invierte en la niñez en su territorio?</a:t>
          </a:r>
        </a:p>
      </dsp:txBody>
      <dsp:txXfrm>
        <a:off x="3152" y="690904"/>
        <a:ext cx="3073494" cy="2920679"/>
      </dsp:txXfrm>
    </dsp:sp>
    <dsp:sp modelId="{E1941C0F-F05A-E844-ABC7-1B5E5AA3BBC5}">
      <dsp:nvSpPr>
        <dsp:cNvPr id="0" name=""/>
        <dsp:cNvSpPr/>
      </dsp:nvSpPr>
      <dsp:spPr>
        <a:xfrm>
          <a:off x="3506936" y="184429"/>
          <a:ext cx="3073494" cy="506474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rgbClr val="000000"/>
              </a:solidFill>
              <a:latin typeface="Avenir Book"/>
              <a:cs typeface="Avenir Book"/>
            </a:rPr>
            <a:t>Principales dificultades</a:t>
          </a:r>
        </a:p>
      </dsp:txBody>
      <dsp:txXfrm>
        <a:off x="3506936" y="184429"/>
        <a:ext cx="3073494" cy="506474"/>
      </dsp:txXfrm>
    </dsp:sp>
    <dsp:sp modelId="{57C9A1BE-AA0A-2D43-B141-D3F09E850E1F}">
      <dsp:nvSpPr>
        <dsp:cNvPr id="0" name=""/>
        <dsp:cNvSpPr/>
      </dsp:nvSpPr>
      <dsp:spPr>
        <a:xfrm>
          <a:off x="3506936" y="690904"/>
          <a:ext cx="3073494" cy="2920679"/>
        </a:xfrm>
        <a:prstGeom prst="rect">
          <a:avLst/>
        </a:prstGeom>
        <a:solidFill>
          <a:schemeClr val="accent4">
            <a:tint val="40000"/>
            <a:alpha val="90000"/>
            <a:hueOff val="5430962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Para financiar los temas de niñez propuestos en el Plan de Desarrollo Territorial</a:t>
          </a: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rgbClr val="000000"/>
            </a:solidFill>
            <a:latin typeface="Avenir Book"/>
            <a:cs typeface="Avenir Book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Brechas entre la necesidad de atención para niños, niñas y adolescentes vs. el recurso disponible</a:t>
          </a:r>
        </a:p>
      </dsp:txBody>
      <dsp:txXfrm>
        <a:off x="3506936" y="690904"/>
        <a:ext cx="3073494" cy="2920679"/>
      </dsp:txXfrm>
    </dsp:sp>
    <dsp:sp modelId="{19B2071D-7A4D-554B-9BC2-A13E7B73DB89}">
      <dsp:nvSpPr>
        <dsp:cNvPr id="0" name=""/>
        <dsp:cNvSpPr/>
      </dsp:nvSpPr>
      <dsp:spPr>
        <a:xfrm>
          <a:off x="7010720" y="184429"/>
          <a:ext cx="3073494" cy="50647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>
              <a:solidFill>
                <a:srgbClr val="000000"/>
              </a:solidFill>
              <a:latin typeface="Avenir Book"/>
              <a:cs typeface="Avenir Book"/>
            </a:rPr>
            <a:t>Acciones adelantadas</a:t>
          </a:r>
        </a:p>
      </dsp:txBody>
      <dsp:txXfrm>
        <a:off x="7010720" y="184429"/>
        <a:ext cx="3073494" cy="506474"/>
      </dsp:txXfrm>
    </dsp:sp>
    <dsp:sp modelId="{3BEB112F-96D9-7447-99F5-42E53EBD0BAB}">
      <dsp:nvSpPr>
        <dsp:cNvPr id="0" name=""/>
        <dsp:cNvSpPr/>
      </dsp:nvSpPr>
      <dsp:spPr>
        <a:xfrm>
          <a:off x="7010720" y="690904"/>
          <a:ext cx="3073494" cy="2920679"/>
        </a:xfrm>
        <a:prstGeom prst="rect">
          <a:avLst/>
        </a:prstGeom>
        <a:solidFill>
          <a:schemeClr val="accent4">
            <a:tint val="40000"/>
            <a:alpha val="90000"/>
            <a:hueOff val="10861924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¿Cómo se superaron las dificultades?</a:t>
          </a: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400" kern="1200" dirty="0">
            <a:solidFill>
              <a:srgbClr val="000000"/>
            </a:solidFill>
            <a:latin typeface="Avenir Book"/>
            <a:cs typeface="Avenir Book"/>
          </a:endParaRPr>
        </a:p>
        <a:p>
          <a:pPr marL="114300" lvl="1" indent="-1143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>
              <a:solidFill>
                <a:srgbClr val="000000"/>
              </a:solidFill>
              <a:latin typeface="Avenir Book"/>
              <a:cs typeface="Avenir Book"/>
            </a:rPr>
            <a:t>¿Qué temas quedan pendientes? </a:t>
          </a:r>
        </a:p>
      </dsp:txBody>
      <dsp:txXfrm>
        <a:off x="7010720" y="690904"/>
        <a:ext cx="3073494" cy="2920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F9F0F-5067-4987-82C6-1DC65EE71E0C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7A30-B7FD-42D5-82C4-30779CE2F3C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41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03A33-4492-4B9F-9CE8-1FB51CB8998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71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EE8FCD-336C-9950-611D-CEA5601D4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EB44D2A-BAA0-2497-4D6E-135CF4AC5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74373E-ADA9-AF13-721E-06B88BAC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98C694-24BF-1991-67B8-5421DE84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74A41C-BFF7-CC6A-1FAE-391E3EED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5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4A0C6C-C0BD-BF4C-9AAB-4F80253C4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10E858B-835F-7F48-7F52-11F9C74D9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C5DDD2-BAAF-1A3C-B0BE-2F874F45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8EB81C-9A6A-2CE6-EA21-3F121A88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5A565F-6FE3-1EF9-055E-6B70665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95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967350E-252C-6C4F-4215-59B7E784D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0130CAAB-036B-D7D7-4EE1-19FA0181F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806D41-AAE2-B008-2D59-07FC70F7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328DE1-5FE2-7683-3A53-64BDAA58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68F8CE-8003-8883-9FD3-83E5BB4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22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1E3BC2-A6C5-E370-D10E-E06302E5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2736D4-9EE5-F4FA-2C42-7CD4F2C0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C5079D-391F-3676-FFC0-9838D8FB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677F16-BA97-3E52-AB16-004F2316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7A6F254-2DE1-40C7-D813-F8BC8F5B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21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5266BB-E619-C550-865B-7649DA27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DEA7F3B-FC67-2EE3-0593-D0D04933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F16529-D2E8-8384-0C52-3EF7576A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54AC9C-50F0-F58E-ABCF-27B12FC6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054B525-48AC-95F0-4E89-95FAFF33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6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F1071C-0466-D9CA-F7E3-01B54945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6E47F6B-1530-6865-0480-A5004463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8B0CFB0-85B2-FA67-1225-1B1568E0D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6BCC01-EFF1-492D-A7CD-E02F6ACE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4C772AB-A0DB-02B9-DC20-4E57D2B2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33E60A-7970-56A7-6258-C23D95F1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666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08EEAA-9733-C195-DBBC-E6D348FC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815D86-86ED-1BFF-62B8-66A96439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00D7081-D505-4C03-7241-33F555B1C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52AEFFF-78B4-B476-CADF-B8CDF932CE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7B9858-E57F-E027-F256-B5EA1BF1A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F164888-F25C-9860-EF1F-CE84292F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CC4CD3D-04F2-4D19-D357-ECF810D7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FB7B6A8-34EC-9698-63CB-0601627CB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636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46C437-293F-E6D5-ED89-9C656315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1925F5C-E26D-31BB-1AD9-4CFF3CEE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16C7546F-2760-64B3-8994-4E972929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18199B3-FC97-4920-C2B8-3021B341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18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983CC2F-2CBE-56A4-3520-5444745FD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90E47B6-CC82-495F-00AC-E96F7EE3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CDA80E1-9107-FDBD-DE54-D5880155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520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E25BF0-A74F-2628-4B5B-C5B7377C0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55344E0-CDBD-8A1C-FAF1-B75EF7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E683349-90D0-1C37-51F2-9B8A91045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563F069-AF35-862E-26E3-4CAB9C97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9D0B156-1303-545E-93BC-E03033A9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6C87A75-C329-A896-D546-66582909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9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A9DB7-FDA8-29CF-99AB-D0E8FFD8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3E89B15-FA52-997A-B423-B54914C8B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89DC2A-5B4B-9AAC-FEED-26498282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5C681A2-CE87-1746-A5C3-549D1184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83B2747-DB65-D89A-FA79-974C44A73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13C204C-7A54-6463-1AB3-DF5020FD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F020E-43F5-E5AC-4485-FFC876DF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956DFA-0777-281A-B1C6-AD30AAFE9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B96C62-7AA3-27E7-EB73-16C69246C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13C2-9C7E-1940-B16C-B0192E1FC0B6}" type="datetimeFigureOut">
              <a:rPr lang="es-CO" smtClean="0"/>
              <a:t>17/05/23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6BA7CD-3A9B-C2C1-607C-D67511E9F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334185-862E-7B19-466F-FE757F072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B373-44B4-724B-A314-B14C0E2255D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2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emf"/><Relationship Id="rId5" Type="http://schemas.openxmlformats.org/officeDocument/2006/relationships/image" Target="../media/image9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.emf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0" Type="http://schemas.openxmlformats.org/officeDocument/2006/relationships/image" Target="../media/image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hyperlink" Target="https://portalsuin.icbf.gov.co" TargetMode="External"/><Relationship Id="rId6" Type="http://schemas.openxmlformats.org/officeDocument/2006/relationships/oleObject" Target="../embeddings/oleObject4.bin"/><Relationship Id="rId7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3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.emf"/><Relationship Id="rId11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emf"/><Relationship Id="rId5" Type="http://schemas.openxmlformats.org/officeDocument/2006/relationships/image" Target="../media/image5.png"/><Relationship Id="rId6" Type="http://schemas.openxmlformats.org/officeDocument/2006/relationships/image" Target="../media/image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Data" Target="../diagrams/data4.xml"/><Relationship Id="rId12" Type="http://schemas.openxmlformats.org/officeDocument/2006/relationships/diagramLayout" Target="../diagrams/layout4.xml"/><Relationship Id="rId13" Type="http://schemas.openxmlformats.org/officeDocument/2006/relationships/diagramQuickStyle" Target="../diagrams/quickStyle4.xml"/><Relationship Id="rId14" Type="http://schemas.openxmlformats.org/officeDocument/2006/relationships/diagramColors" Target="../diagrams/colors4.xml"/><Relationship Id="rId15" Type="http://schemas.microsoft.com/office/2007/relationships/diagramDrawing" Target="../diagrams/drawing4.xml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2.emf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6696A2A-5919-5047-A721-A50A8605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1"/>
            <a:ext cx="12192000" cy="6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0" y="6625064"/>
            <a:ext cx="12278600" cy="51384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" name="CorelDRAW" r:id="rId3" imgW="4991100" imgH="2705100" progId="CorelDRAW.Graphic.10">
                    <p:embed/>
                  </p:oleObj>
                </mc:Choice>
                <mc:Fallback>
                  <p:oleObj name="CorelDRAW" r:id="rId3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F46252D8-1754-51BF-5C4E-AE0F5F9311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Ejemplo</a:t>
            </a:r>
            <a:endParaRPr lang="es-CO" sz="4800" b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585601" y="888223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50B1892-903E-F3BE-EBC8-5644D960B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2" y="1587364"/>
            <a:ext cx="11365775" cy="3672352"/>
          </a:xfrm>
          <a:prstGeom prst="rect">
            <a:avLst/>
          </a:prstGeom>
        </p:spPr>
      </p:pic>
      <p:sp>
        <p:nvSpPr>
          <p:cNvPr id="3" name="Llamada de flecha hacia arriba 13">
            <a:extLst>
              <a:ext uri="{FF2B5EF4-FFF2-40B4-BE49-F238E27FC236}">
                <a16:creationId xmlns:a16="http://schemas.microsoft.com/office/drawing/2014/main" xmlns="" id="{2BE5D0EA-CCBB-F8A0-53FB-1A8620F9EA0B}"/>
              </a:ext>
            </a:extLst>
          </p:cNvPr>
          <p:cNvSpPr/>
          <p:nvPr/>
        </p:nvSpPr>
        <p:spPr>
          <a:xfrm>
            <a:off x="479761" y="5245450"/>
            <a:ext cx="1972542" cy="1365369"/>
          </a:xfrm>
          <a:prstGeom prst="upArrowCallout">
            <a:avLst>
              <a:gd name="adj1" fmla="val 25000"/>
              <a:gd name="adj2" fmla="val 25000"/>
              <a:gd name="adj3" fmla="val 13793"/>
              <a:gd name="adj4" fmla="val 77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/>
              <a:t>Agregue una columna asociando cada categoría del gasto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003903A-D6EF-B81B-48DE-84F9171928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259"/>
          <a:stretch/>
        </p:blipFill>
        <p:spPr>
          <a:xfrm>
            <a:off x="4595170" y="5252060"/>
            <a:ext cx="6308216" cy="1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7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0" y="6609473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CorelDRAW" r:id="rId3" imgW="4991100" imgH="2705100" progId="CorelDRAW.Graphic.10">
                    <p:embed/>
                  </p:oleObj>
                </mc:Choice>
                <mc:Fallback>
                  <p:oleObj name="CorelDRAW" r:id="rId3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F46252D8-1754-51BF-5C4E-AE0F5F9311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¿Cómo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4000" b="1" dirty="0">
                <a:solidFill>
                  <a:srgbClr val="0070C0"/>
                </a:solidFill>
              </a:rPr>
              <a:t>Estructurar el </a:t>
            </a:r>
            <a:r>
              <a:rPr lang="es-CO" sz="4000" b="1" dirty="0" smtClean="0">
                <a:solidFill>
                  <a:srgbClr val="0070C0"/>
                </a:solidFill>
              </a:rPr>
              <a:t>informe?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661041" y="1461123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6043262-5250-8913-8F91-31ABCB68E0D5}"/>
              </a:ext>
            </a:extLst>
          </p:cNvPr>
          <p:cNvSpPr txBox="1"/>
          <p:nvPr/>
        </p:nvSpPr>
        <p:spPr>
          <a:xfrm>
            <a:off x="381001" y="1894847"/>
            <a:ext cx="5083628" cy="434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Elabore el informe de acuerdo a la estructura propuesta en el lineamiento de RPC.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iniciar tome los datos clasificados por curso de vida y categoría de gasto y ubíquelos en cada uno de los capítulos y subcapítulos correspondes.  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Una vez cuente con la información responda cada una de las preguntas orientadoras.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Finalmente haga una reflexión acerca de hacia donde debería orientar el gasto público en niñez en su territorio en el corto, mediano y largo plazo.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9077234-F671-EC29-BE79-158EEF4D4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236" y="1202654"/>
            <a:ext cx="5202723" cy="53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0" y="6609473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CorelDRAW" r:id="rId3" imgW="4991100" imgH="2705100" progId="CorelDRAW.Graphic.10">
                    <p:embed/>
                  </p:oleObj>
                </mc:Choice>
                <mc:Fallback>
                  <p:oleObj name="CorelDRAW" r:id="rId3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F46252D8-1754-51BF-5C4E-AE0F5F9311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Preguntas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3600" b="1" dirty="0">
                <a:solidFill>
                  <a:srgbClr val="0070C0"/>
                </a:solidFill>
              </a:rPr>
              <a:t>orientadoras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639269" y="1338100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25894F5B-1FAC-6BBD-77DA-48B3FB664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412812"/>
              </p:ext>
            </p:extLst>
          </p:nvPr>
        </p:nvGraphicFramePr>
        <p:xfrm>
          <a:off x="892690" y="2001925"/>
          <a:ext cx="10087367" cy="379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7669604-6E44-225E-FFF6-269E45090635}"/>
              </a:ext>
            </a:extLst>
          </p:cNvPr>
          <p:cNvSpPr txBox="1"/>
          <p:nvPr/>
        </p:nvSpPr>
        <p:spPr>
          <a:xfrm>
            <a:off x="858157" y="1619639"/>
            <a:ext cx="1008380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la información procesada responda las preguntas orientadoras del lineamiento de RPC 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8A00FA4-27C1-2DF1-0336-9D8865DFE2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259"/>
          <a:stretch/>
        </p:blipFill>
        <p:spPr>
          <a:xfrm>
            <a:off x="4595170" y="5252060"/>
            <a:ext cx="6308216" cy="1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05C8826-E599-6C4B-B62D-AD787281DFEF}"/>
              </a:ext>
            </a:extLst>
          </p:cNvPr>
          <p:cNvSpPr/>
          <p:nvPr/>
        </p:nvSpPr>
        <p:spPr>
          <a:xfrm>
            <a:off x="-43300" y="0"/>
            <a:ext cx="12278600" cy="695333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B11FFC31-F941-954C-BFC8-1668E2180B1B}"/>
              </a:ext>
            </a:extLst>
          </p:cNvPr>
          <p:cNvSpPr/>
          <p:nvPr/>
        </p:nvSpPr>
        <p:spPr>
          <a:xfrm>
            <a:off x="0" y="5300133"/>
            <a:ext cx="12192000" cy="1557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B74BA550-A553-5F45-AB5C-AF1903E557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82975" y="5566705"/>
          <a:ext cx="1890010" cy="102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orelDRAW" r:id="rId4" imgW="4991100" imgH="2705100" progId="CorelDRAW.Graphic.10">
                  <p:embed/>
                </p:oleObj>
              </mc:Choice>
              <mc:Fallback>
                <p:oleObj name="CorelDRAW" r:id="rId4" imgW="4991100" imgH="2705100" progId="CorelDRAW.Graphic.10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xmlns="" id="{B74BA550-A553-5F45-AB5C-AF1903E55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2975" y="5566705"/>
                        <a:ext cx="1890010" cy="1020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37D0AB5-FE73-4943-B075-B67C9C37D4B9}"/>
              </a:ext>
            </a:extLst>
          </p:cNvPr>
          <p:cNvSpPr txBox="1"/>
          <p:nvPr/>
        </p:nvSpPr>
        <p:spPr>
          <a:xfrm>
            <a:off x="3746730" y="2433541"/>
            <a:ext cx="5113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0" b="1">
                <a:solidFill>
                  <a:srgbClr val="0070C0"/>
                </a:solidFill>
                <a:effectLst/>
                <a:latin typeface="Museo Sans" panose="02000000000000000000" pitchFamily="2" charset="77"/>
              </a:rPr>
              <a:t>GRACIAS</a:t>
            </a:r>
            <a:endParaRPr lang="es-CO" sz="8000">
              <a:solidFill>
                <a:srgbClr val="0070C0"/>
              </a:solidFill>
              <a:effectLst/>
              <a:latin typeface="Museo Sans" panose="02000000000000000000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CDA5E85-B7D8-CF43-B888-B6240A9000E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9215252" y="0"/>
            <a:ext cx="2976748" cy="297674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0AC0B22B-E702-204C-97CF-ABBA23A3437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3000"/>
          </a:blip>
          <a:stretch>
            <a:fillRect/>
          </a:stretch>
        </p:blipFill>
        <p:spPr>
          <a:xfrm>
            <a:off x="-1" y="-1"/>
            <a:ext cx="2705099" cy="213286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EFE0BFE3-AF22-3D42-B887-FA8D800D93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427" y="391582"/>
            <a:ext cx="1579214" cy="146741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1644C02-9EE1-754B-8ADF-DF8C0527C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999" y="401017"/>
            <a:ext cx="2358291" cy="71095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CC036B32-70C2-8744-B1BC-DB47B2979EA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2467879" y="-859792"/>
            <a:ext cx="1283188" cy="1283188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E6D58513-8062-4F41-9FD2-91511CEA2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-725367" y="1657371"/>
            <a:ext cx="1283188" cy="128318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FF73405-EE67-0842-A76A-609852A36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11504653" y="3558131"/>
            <a:ext cx="1283188" cy="12831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D68B94D-93BD-E848-BAA6-23C4BCD2B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666928" y="3483588"/>
            <a:ext cx="1579214" cy="14674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875893F-A3BB-C54F-B95F-62D9D376CA5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</a:blip>
          <a:stretch>
            <a:fillRect/>
          </a:stretch>
        </p:blipFill>
        <p:spPr>
          <a:xfrm>
            <a:off x="8662711" y="-167823"/>
            <a:ext cx="678487" cy="6784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2BD44C-E8AC-6E43-976A-71789CEEA12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7050" t="32044" r="27226" b="39689"/>
          <a:stretch/>
        </p:blipFill>
        <p:spPr>
          <a:xfrm>
            <a:off x="720902" y="5346625"/>
            <a:ext cx="4070586" cy="14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B92E0A91-4A96-19EF-F768-5D851787568B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816453F5-A183-784D-AC47-63D953016671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5" name="Object 9">
              <a:extLst>
                <a:ext uri="{FF2B5EF4-FFF2-40B4-BE49-F238E27FC236}">
                  <a16:creationId xmlns:a16="http://schemas.microsoft.com/office/drawing/2014/main" xmlns="" id="{35A00E60-77FE-5B4B-9B2F-BBF5E03BDA4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1272406"/>
                </p:ext>
              </p:extLst>
            </p:nvPr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CorelDRAW" r:id="rId3" imgW="4991100" imgH="2705100" progId="CorelDRAW.Graphic.10">
                    <p:embed/>
                  </p:oleObj>
                </mc:Choice>
                <mc:Fallback>
                  <p:oleObj name="CorelDRAW" r:id="rId3" imgW="4991100" imgH="2705100" progId="CorelDRAW.Graphic.10">
                    <p:embed/>
                    <p:pic>
                      <p:nvPicPr>
                        <p:cNvPr id="16" name="Object 9">
                          <a:extLst>
                            <a:ext uri="{FF2B5EF4-FFF2-40B4-BE49-F238E27FC236}">
                              <a16:creationId xmlns:a16="http://schemas.microsoft.com/office/drawing/2014/main" xmlns="" id="{111804A1-9864-3948-90F6-D583850029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sp>
        <p:nvSpPr>
          <p:cNvPr id="2" name="Título 4">
            <a:extLst>
              <a:ext uri="{FF2B5EF4-FFF2-40B4-BE49-F238E27FC236}">
                <a16:creationId xmlns:a16="http://schemas.microsoft.com/office/drawing/2014/main" xmlns="" id="{EFE6EBE0-B41A-6D9C-AF55-7C030FEA7FFA}"/>
              </a:ext>
            </a:extLst>
          </p:cNvPr>
          <p:cNvSpPr txBox="1">
            <a:spLocks/>
          </p:cNvSpPr>
          <p:nvPr/>
        </p:nvSpPr>
        <p:spPr>
          <a:xfrm>
            <a:off x="655622" y="817176"/>
            <a:ext cx="10967357" cy="469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4800" b="1" dirty="0" err="1">
                <a:solidFill>
                  <a:srgbClr val="0070C0"/>
                </a:solidFill>
                <a:latin typeface="Avenir Book"/>
                <a:ea typeface="+mn-ea"/>
                <a:cs typeface="Avenir Book"/>
              </a:rPr>
              <a:t>WEBINAR</a:t>
            </a:r>
            <a:endParaRPr lang="es-CO" sz="4800" b="1" dirty="0">
              <a:solidFill>
                <a:srgbClr val="0070C0"/>
              </a:solidFill>
              <a:latin typeface="Avenir Book"/>
              <a:ea typeface="+mn-ea"/>
              <a:cs typeface="Avenir Book"/>
            </a:endParaRPr>
          </a:p>
          <a:p>
            <a:pPr algn="ctr"/>
            <a:endParaRPr lang="es-CO" sz="3200" b="1" dirty="0">
              <a:latin typeface="Avenir Book"/>
              <a:cs typeface="Avenir Book"/>
            </a:endParaRPr>
          </a:p>
          <a:p>
            <a:pPr algn="ctr"/>
            <a:r>
              <a:rPr lang="es-CO" dirty="0">
                <a:solidFill>
                  <a:srgbClr val="0070C0"/>
                </a:solidFill>
                <a:latin typeface="Avenir Book"/>
                <a:ea typeface="+mn-ea"/>
                <a:cs typeface="Avenir Book"/>
              </a:rPr>
              <a:t>Generación y análisis de la información del gasto público territorial en </a:t>
            </a:r>
            <a:r>
              <a:rPr lang="es-CO" dirty="0" smtClean="0">
                <a:solidFill>
                  <a:srgbClr val="0070C0"/>
                </a:solidFill>
                <a:latin typeface="Avenir Book"/>
                <a:ea typeface="+mn-ea"/>
                <a:cs typeface="Avenir Book"/>
              </a:rPr>
              <a:t>primera incancia, infancia y adolescencia</a:t>
            </a:r>
            <a:endParaRPr lang="es-CO" dirty="0">
              <a:solidFill>
                <a:srgbClr val="0070C0"/>
              </a:solidFill>
              <a:latin typeface="Avenir Book"/>
              <a:ea typeface="+mn-ea"/>
              <a:cs typeface="Avenir Book"/>
            </a:endParaRPr>
          </a:p>
          <a:p>
            <a:pPr algn="ctr">
              <a:lnSpc>
                <a:spcPct val="120000"/>
              </a:lnSpc>
            </a:pPr>
            <a:endParaRPr lang="es-CO" sz="1800" dirty="0">
              <a:latin typeface="Avenir Book"/>
              <a:cs typeface="Avenir Book"/>
            </a:endParaRPr>
          </a:p>
          <a:p>
            <a:pPr algn="ctr">
              <a:lnSpc>
                <a:spcPct val="120000"/>
              </a:lnSpc>
            </a:pPr>
            <a:r>
              <a:rPr lang="es-CO" sz="1800" b="1" dirty="0">
                <a:latin typeface="Avenir Book"/>
                <a:cs typeface="Avenir Book"/>
              </a:rPr>
              <a:t>Mayo </a:t>
            </a:r>
            <a:r>
              <a:rPr lang="es-CO" sz="1800" b="1" dirty="0" smtClean="0">
                <a:latin typeface="Avenir Book"/>
                <a:cs typeface="Avenir Book"/>
              </a:rPr>
              <a:t>18 de </a:t>
            </a:r>
            <a:r>
              <a:rPr lang="es-CO" sz="1800" b="1" dirty="0">
                <a:latin typeface="Avenir Book"/>
                <a:cs typeface="Avenir Book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4798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BD75345F-764A-E965-19A0-BF9D8FDCE2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685800"/>
            <a:ext cx="7728904" cy="51582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ABB8BF9-ED09-4DAC-3D9F-2E281A4D6A22}"/>
              </a:ext>
            </a:extLst>
          </p:cNvPr>
          <p:cNvSpPr txBox="1"/>
          <p:nvPr/>
        </p:nvSpPr>
        <p:spPr>
          <a:xfrm>
            <a:off x="825500" y="1872619"/>
            <a:ext cx="4573814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Dar a conocer los elementos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que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orientan a los territorios en 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el análisis del gasto público territorial </a:t>
            </a:r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destinado a la garantía de los derechos de la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primera infancia, infancia y </a:t>
            </a:r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/>
                <a:cs typeface="Avenir Book"/>
              </a:rPr>
              <a:t>adolescencia</a:t>
            </a: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9A982E-386B-9CAC-C57C-ED5CC32A5B51}"/>
              </a:ext>
            </a:extLst>
          </p:cNvPr>
          <p:cNvSpPr txBox="1"/>
          <p:nvPr/>
        </p:nvSpPr>
        <p:spPr>
          <a:xfrm>
            <a:off x="234678" y="37339"/>
            <a:ext cx="660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>
                <a:solidFill>
                  <a:srgbClr val="0070C0"/>
                </a:solidFill>
              </a:rPr>
              <a:t>Objetivo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D609DA-B02D-A1C8-8CB6-4A343B0183B7}"/>
              </a:ext>
            </a:extLst>
          </p:cNvPr>
          <p:cNvSpPr/>
          <p:nvPr/>
        </p:nvSpPr>
        <p:spPr>
          <a:xfrm>
            <a:off x="350790" y="1181201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CA731BF-7CB3-5243-A632-BA61603830A7}"/>
              </a:ext>
            </a:extLst>
          </p:cNvPr>
          <p:cNvSpPr/>
          <p:nvPr/>
        </p:nvSpPr>
        <p:spPr>
          <a:xfrm>
            <a:off x="1" y="5978102"/>
            <a:ext cx="12278600" cy="1359952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97A8DA8F-86A6-7C26-9907-CE77C438BDA9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798B5CB2-85F4-F0C7-2FBE-48462AA7B0F3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1" name="Object 9">
              <a:extLst>
                <a:ext uri="{FF2B5EF4-FFF2-40B4-BE49-F238E27FC236}">
                  <a16:creationId xmlns:a16="http://schemas.microsoft.com/office/drawing/2014/main" xmlns="" id="{9510C1D6-9B88-FEE5-79EA-F7219DA2C7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096500"/>
                </p:ext>
              </p:extLst>
            </p:nvPr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CorelDRAW" r:id="rId4" imgW="4991100" imgH="2705100" progId="CorelDRAW.Graphic.10">
                    <p:embed/>
                  </p:oleObj>
                </mc:Choice>
                <mc:Fallback>
                  <p:oleObj name="CorelDRAW" r:id="rId4" imgW="4991100" imgH="2705100" progId="CorelDRAW.Graphic.10">
                    <p:embed/>
                    <p:pic>
                      <p:nvPicPr>
                        <p:cNvPr id="15" name="Object 9">
                          <a:extLst>
                            <a:ext uri="{FF2B5EF4-FFF2-40B4-BE49-F238E27FC236}">
                              <a16:creationId xmlns:a16="http://schemas.microsoft.com/office/drawing/2014/main" xmlns="" id="{35A00E60-77FE-5B4B-9B2F-BBF5E03BDA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33DFD9-568E-384B-9201-4CF35F965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999" y="5372322"/>
            <a:ext cx="12192000" cy="15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0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109A982E-386B-9CAC-C57C-ED5CC32A5B51}"/>
              </a:ext>
            </a:extLst>
          </p:cNvPr>
          <p:cNvSpPr txBox="1"/>
          <p:nvPr/>
        </p:nvSpPr>
        <p:spPr>
          <a:xfrm>
            <a:off x="401499" y="-82931"/>
            <a:ext cx="9690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70C0"/>
                </a:solidFill>
              </a:rPr>
              <a:t>¿</a:t>
            </a:r>
            <a:r>
              <a:rPr lang="es-ES" sz="4800" b="1" dirty="0">
                <a:solidFill>
                  <a:srgbClr val="0070C0"/>
                </a:solidFill>
              </a:rPr>
              <a:t>Quiénes</a:t>
            </a:r>
            <a:r>
              <a:rPr lang="es-CO" sz="4800" b="1" dirty="0">
                <a:solidFill>
                  <a:srgbClr val="0070C0"/>
                </a:solidFill>
              </a:rPr>
              <a:t> deben conformar el </a:t>
            </a:r>
            <a:endParaRPr lang="es-CO" sz="4800" b="1" dirty="0" smtClean="0">
              <a:solidFill>
                <a:srgbClr val="0070C0"/>
              </a:solidFill>
            </a:endParaRPr>
          </a:p>
          <a:p>
            <a:r>
              <a:rPr lang="es-CO" sz="4400" b="1" dirty="0">
                <a:solidFill>
                  <a:srgbClr val="0070C0"/>
                </a:solidFill>
              </a:rPr>
              <a:t>equipo</a:t>
            </a:r>
            <a:r>
              <a:rPr lang="es-CO" sz="4800" b="1" dirty="0" smtClean="0">
                <a:solidFill>
                  <a:srgbClr val="0070C0"/>
                </a:solidFill>
              </a:rPr>
              <a:t> </a:t>
            </a:r>
            <a:r>
              <a:rPr lang="es-CO" sz="4400" b="1" dirty="0">
                <a:solidFill>
                  <a:srgbClr val="0070C0"/>
                </a:solidFill>
              </a:rPr>
              <a:t>para este </a:t>
            </a:r>
            <a:r>
              <a:rPr lang="es-CO" sz="4400" b="1" dirty="0" smtClean="0">
                <a:solidFill>
                  <a:srgbClr val="0070C0"/>
                </a:solidFill>
              </a:rPr>
              <a:t>análisis?</a:t>
            </a:r>
            <a:endParaRPr lang="es-CO" sz="4400" b="1" dirty="0">
              <a:solidFill>
                <a:srgbClr val="0070C0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68D609DA-B02D-A1C8-8CB6-4A343B0183B7}"/>
              </a:ext>
            </a:extLst>
          </p:cNvPr>
          <p:cNvSpPr/>
          <p:nvPr/>
        </p:nvSpPr>
        <p:spPr>
          <a:xfrm>
            <a:off x="495838" y="136361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sp>
        <p:nvSpPr>
          <p:cNvPr id="2" name="Forma libre 4">
            <a:extLst>
              <a:ext uri="{FF2B5EF4-FFF2-40B4-BE49-F238E27FC236}">
                <a16:creationId xmlns:a16="http://schemas.microsoft.com/office/drawing/2014/main" xmlns="" id="{EC5065CD-73F7-176E-96DF-E8884E86AE92}"/>
              </a:ext>
            </a:extLst>
          </p:cNvPr>
          <p:cNvSpPr/>
          <p:nvPr/>
        </p:nvSpPr>
        <p:spPr>
          <a:xfrm>
            <a:off x="1224540" y="1832208"/>
            <a:ext cx="3314700" cy="3276600"/>
          </a:xfrm>
          <a:custGeom>
            <a:avLst/>
            <a:gdLst>
              <a:gd name="connsiteX0" fmla="*/ 0 w 1999016"/>
              <a:gd name="connsiteY0" fmla="*/ 999508 h 1999016"/>
              <a:gd name="connsiteX1" fmla="*/ 999508 w 1999016"/>
              <a:gd name="connsiteY1" fmla="*/ 0 h 1999016"/>
              <a:gd name="connsiteX2" fmla="*/ 1999016 w 1999016"/>
              <a:gd name="connsiteY2" fmla="*/ 999508 h 1999016"/>
              <a:gd name="connsiteX3" fmla="*/ 999508 w 1999016"/>
              <a:gd name="connsiteY3" fmla="*/ 1999016 h 1999016"/>
              <a:gd name="connsiteX4" fmla="*/ 0 w 1999016"/>
              <a:gd name="connsiteY4" fmla="*/ 999508 h 199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9016" h="1999016">
                <a:moveTo>
                  <a:pt x="0" y="999508"/>
                </a:moveTo>
                <a:cubicBezTo>
                  <a:pt x="0" y="447495"/>
                  <a:pt x="447495" y="0"/>
                  <a:pt x="999508" y="0"/>
                </a:cubicBezTo>
                <a:cubicBezTo>
                  <a:pt x="1551521" y="0"/>
                  <a:pt x="1999016" y="447495"/>
                  <a:pt x="1999016" y="999508"/>
                </a:cubicBezTo>
                <a:cubicBezTo>
                  <a:pt x="1999016" y="1551521"/>
                  <a:pt x="1551521" y="1999016"/>
                  <a:pt x="999508" y="1999016"/>
                </a:cubicBezTo>
                <a:cubicBezTo>
                  <a:pt x="447495" y="1999016"/>
                  <a:pt x="0" y="1551521"/>
                  <a:pt x="0" y="999508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301639" tIns="301639" rIns="301639" bIns="301639" numCol="1" spcCol="1270" anchor="ctr" anchorCtr="0">
            <a:noAutofit/>
          </a:bodyPr>
          <a:lstStyle/>
          <a:p>
            <a:pPr lvl="0" algn="ctr" defTabSz="62230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latin typeface="Avenir Book"/>
                <a:cs typeface="Avenir Book"/>
              </a:rPr>
              <a:t>Entidades con competencia en la generación de datos y análisis de información presupuestal:</a:t>
            </a:r>
          </a:p>
        </p:txBody>
      </p:sp>
      <p:sp>
        <p:nvSpPr>
          <p:cNvPr id="3" name="Forma libre 41">
            <a:extLst>
              <a:ext uri="{FF2B5EF4-FFF2-40B4-BE49-F238E27FC236}">
                <a16:creationId xmlns:a16="http://schemas.microsoft.com/office/drawing/2014/main" xmlns="" id="{00A08D89-CA65-38F7-8546-5439D0BE5326}"/>
              </a:ext>
            </a:extLst>
          </p:cNvPr>
          <p:cNvSpPr/>
          <p:nvPr/>
        </p:nvSpPr>
        <p:spPr>
          <a:xfrm>
            <a:off x="4636032" y="2949808"/>
            <a:ext cx="2811508" cy="469900"/>
          </a:xfrm>
          <a:custGeom>
            <a:avLst/>
            <a:gdLst>
              <a:gd name="connsiteX0" fmla="*/ 0 w 1899065"/>
              <a:gd name="connsiteY0" fmla="*/ 151925 h 1519252"/>
              <a:gd name="connsiteX1" fmla="*/ 151925 w 1899065"/>
              <a:gd name="connsiteY1" fmla="*/ 0 h 1519252"/>
              <a:gd name="connsiteX2" fmla="*/ 1747140 w 1899065"/>
              <a:gd name="connsiteY2" fmla="*/ 0 h 1519252"/>
              <a:gd name="connsiteX3" fmla="*/ 1899065 w 1899065"/>
              <a:gd name="connsiteY3" fmla="*/ 151925 h 1519252"/>
              <a:gd name="connsiteX4" fmla="*/ 1899065 w 1899065"/>
              <a:gd name="connsiteY4" fmla="*/ 1367327 h 1519252"/>
              <a:gd name="connsiteX5" fmla="*/ 1747140 w 1899065"/>
              <a:gd name="connsiteY5" fmla="*/ 1519252 h 1519252"/>
              <a:gd name="connsiteX6" fmla="*/ 151925 w 1899065"/>
              <a:gd name="connsiteY6" fmla="*/ 1519252 h 1519252"/>
              <a:gd name="connsiteX7" fmla="*/ 0 w 1899065"/>
              <a:gd name="connsiteY7" fmla="*/ 1367327 h 1519252"/>
              <a:gd name="connsiteX8" fmla="*/ 0 w 1899065"/>
              <a:gd name="connsiteY8" fmla="*/ 151925 h 151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9065" h="1519252">
                <a:moveTo>
                  <a:pt x="0" y="151925"/>
                </a:moveTo>
                <a:cubicBezTo>
                  <a:pt x="0" y="68019"/>
                  <a:pt x="68019" y="0"/>
                  <a:pt x="151925" y="0"/>
                </a:cubicBezTo>
                <a:lnTo>
                  <a:pt x="1747140" y="0"/>
                </a:lnTo>
                <a:cubicBezTo>
                  <a:pt x="1831046" y="0"/>
                  <a:pt x="1899065" y="68019"/>
                  <a:pt x="1899065" y="151925"/>
                </a:cubicBezTo>
                <a:lnTo>
                  <a:pt x="1899065" y="1367327"/>
                </a:lnTo>
                <a:cubicBezTo>
                  <a:pt x="1899065" y="1451233"/>
                  <a:pt x="1831046" y="1519252"/>
                  <a:pt x="1747140" y="1519252"/>
                </a:cubicBezTo>
                <a:lnTo>
                  <a:pt x="151925" y="1519252"/>
                </a:lnTo>
                <a:cubicBezTo>
                  <a:pt x="68019" y="1519252"/>
                  <a:pt x="0" y="1451233"/>
                  <a:pt x="0" y="1367327"/>
                </a:cubicBezTo>
                <a:lnTo>
                  <a:pt x="0" y="1519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882" tIns="76882" rIns="76882" bIns="76882" numCol="1" spcCol="1270" anchor="ctr" anchorCtr="0">
            <a:noAutofit/>
          </a:bodyPr>
          <a:lstStyle/>
          <a:p>
            <a:pPr lvl="0" algn="ctr" defTabSz="7556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latin typeface="Avenir Book"/>
                <a:cs typeface="Avenir Book"/>
              </a:rPr>
              <a:t>Secretaría de Planeación </a:t>
            </a:r>
          </a:p>
        </p:txBody>
      </p:sp>
      <p:sp>
        <p:nvSpPr>
          <p:cNvPr id="5" name="Forma libre 43">
            <a:extLst>
              <a:ext uri="{FF2B5EF4-FFF2-40B4-BE49-F238E27FC236}">
                <a16:creationId xmlns:a16="http://schemas.microsoft.com/office/drawing/2014/main" xmlns="" id="{7F3344DD-2191-5CE5-DC9D-9638D7B960A1}"/>
              </a:ext>
            </a:extLst>
          </p:cNvPr>
          <p:cNvSpPr/>
          <p:nvPr/>
        </p:nvSpPr>
        <p:spPr>
          <a:xfrm>
            <a:off x="4637457" y="3483208"/>
            <a:ext cx="2797383" cy="469900"/>
          </a:xfrm>
          <a:custGeom>
            <a:avLst/>
            <a:gdLst>
              <a:gd name="connsiteX0" fmla="*/ 0 w 1899065"/>
              <a:gd name="connsiteY0" fmla="*/ 151925 h 1519252"/>
              <a:gd name="connsiteX1" fmla="*/ 151925 w 1899065"/>
              <a:gd name="connsiteY1" fmla="*/ 0 h 1519252"/>
              <a:gd name="connsiteX2" fmla="*/ 1747140 w 1899065"/>
              <a:gd name="connsiteY2" fmla="*/ 0 h 1519252"/>
              <a:gd name="connsiteX3" fmla="*/ 1899065 w 1899065"/>
              <a:gd name="connsiteY3" fmla="*/ 151925 h 1519252"/>
              <a:gd name="connsiteX4" fmla="*/ 1899065 w 1899065"/>
              <a:gd name="connsiteY4" fmla="*/ 1367327 h 1519252"/>
              <a:gd name="connsiteX5" fmla="*/ 1747140 w 1899065"/>
              <a:gd name="connsiteY5" fmla="*/ 1519252 h 1519252"/>
              <a:gd name="connsiteX6" fmla="*/ 151925 w 1899065"/>
              <a:gd name="connsiteY6" fmla="*/ 1519252 h 1519252"/>
              <a:gd name="connsiteX7" fmla="*/ 0 w 1899065"/>
              <a:gd name="connsiteY7" fmla="*/ 1367327 h 1519252"/>
              <a:gd name="connsiteX8" fmla="*/ 0 w 1899065"/>
              <a:gd name="connsiteY8" fmla="*/ 151925 h 151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9065" h="1519252">
                <a:moveTo>
                  <a:pt x="0" y="151925"/>
                </a:moveTo>
                <a:cubicBezTo>
                  <a:pt x="0" y="68019"/>
                  <a:pt x="68019" y="0"/>
                  <a:pt x="151925" y="0"/>
                </a:cubicBezTo>
                <a:lnTo>
                  <a:pt x="1747140" y="0"/>
                </a:lnTo>
                <a:cubicBezTo>
                  <a:pt x="1831046" y="0"/>
                  <a:pt x="1899065" y="68019"/>
                  <a:pt x="1899065" y="151925"/>
                </a:cubicBezTo>
                <a:lnTo>
                  <a:pt x="1899065" y="1367327"/>
                </a:lnTo>
                <a:cubicBezTo>
                  <a:pt x="1899065" y="1451233"/>
                  <a:pt x="1831046" y="1519252"/>
                  <a:pt x="1747140" y="1519252"/>
                </a:cubicBezTo>
                <a:lnTo>
                  <a:pt x="151925" y="1519252"/>
                </a:lnTo>
                <a:cubicBezTo>
                  <a:pt x="68019" y="1519252"/>
                  <a:pt x="0" y="1451233"/>
                  <a:pt x="0" y="1367327"/>
                </a:cubicBezTo>
                <a:lnTo>
                  <a:pt x="0" y="15192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76882" tIns="76882" rIns="76882" bIns="76882" numCol="1" spcCol="1270" anchor="ctr" anchorCtr="0">
            <a:noAutofit/>
          </a:bodyPr>
          <a:lstStyle/>
          <a:p>
            <a:pPr lvl="0" algn="ctr" defTabSz="755650">
              <a:lnSpc>
                <a:spcPct val="12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latin typeface="Avenir Book"/>
                <a:cs typeface="Avenir Book"/>
              </a:rPr>
              <a:t>Secretaría de Hacienda</a:t>
            </a:r>
          </a:p>
        </p:txBody>
      </p:sp>
      <p:sp>
        <p:nvSpPr>
          <p:cNvPr id="6" name="Forma libre 45">
            <a:extLst>
              <a:ext uri="{FF2B5EF4-FFF2-40B4-BE49-F238E27FC236}">
                <a16:creationId xmlns:a16="http://schemas.microsoft.com/office/drawing/2014/main" xmlns="" id="{31AA6971-9A97-480A-9420-34464D587C1F}"/>
              </a:ext>
            </a:extLst>
          </p:cNvPr>
          <p:cNvSpPr/>
          <p:nvPr/>
        </p:nvSpPr>
        <p:spPr>
          <a:xfrm>
            <a:off x="8171440" y="2564064"/>
            <a:ext cx="2871037" cy="1821756"/>
          </a:xfrm>
          <a:custGeom>
            <a:avLst/>
            <a:gdLst>
              <a:gd name="connsiteX0" fmla="*/ 0 w 1899065"/>
              <a:gd name="connsiteY0" fmla="*/ 151925 h 1519252"/>
              <a:gd name="connsiteX1" fmla="*/ 151925 w 1899065"/>
              <a:gd name="connsiteY1" fmla="*/ 0 h 1519252"/>
              <a:gd name="connsiteX2" fmla="*/ 1747140 w 1899065"/>
              <a:gd name="connsiteY2" fmla="*/ 0 h 1519252"/>
              <a:gd name="connsiteX3" fmla="*/ 1899065 w 1899065"/>
              <a:gd name="connsiteY3" fmla="*/ 151925 h 1519252"/>
              <a:gd name="connsiteX4" fmla="*/ 1899065 w 1899065"/>
              <a:gd name="connsiteY4" fmla="*/ 1367327 h 1519252"/>
              <a:gd name="connsiteX5" fmla="*/ 1747140 w 1899065"/>
              <a:gd name="connsiteY5" fmla="*/ 1519252 h 1519252"/>
              <a:gd name="connsiteX6" fmla="*/ 151925 w 1899065"/>
              <a:gd name="connsiteY6" fmla="*/ 1519252 h 1519252"/>
              <a:gd name="connsiteX7" fmla="*/ 0 w 1899065"/>
              <a:gd name="connsiteY7" fmla="*/ 1367327 h 1519252"/>
              <a:gd name="connsiteX8" fmla="*/ 0 w 1899065"/>
              <a:gd name="connsiteY8" fmla="*/ 151925 h 151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9065" h="1519252">
                <a:moveTo>
                  <a:pt x="0" y="151925"/>
                </a:moveTo>
                <a:cubicBezTo>
                  <a:pt x="0" y="68019"/>
                  <a:pt x="68019" y="0"/>
                  <a:pt x="151925" y="0"/>
                </a:cubicBezTo>
                <a:lnTo>
                  <a:pt x="1747140" y="0"/>
                </a:lnTo>
                <a:cubicBezTo>
                  <a:pt x="1831046" y="0"/>
                  <a:pt x="1899065" y="68019"/>
                  <a:pt x="1899065" y="151925"/>
                </a:cubicBezTo>
                <a:lnTo>
                  <a:pt x="1899065" y="1367327"/>
                </a:lnTo>
                <a:cubicBezTo>
                  <a:pt x="1899065" y="1451233"/>
                  <a:pt x="1831046" y="1519252"/>
                  <a:pt x="1747140" y="1519252"/>
                </a:cubicBezTo>
                <a:lnTo>
                  <a:pt x="151925" y="1519252"/>
                </a:lnTo>
                <a:cubicBezTo>
                  <a:pt x="68019" y="1519252"/>
                  <a:pt x="0" y="1451233"/>
                  <a:pt x="0" y="1367327"/>
                </a:cubicBezTo>
                <a:lnTo>
                  <a:pt x="0" y="151925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882" tIns="76882" rIns="76882" bIns="76882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kern="1200" dirty="0">
                <a:latin typeface="Avenir Book"/>
                <a:cs typeface="Avenir Book"/>
              </a:rPr>
              <a:t>Con el apoyo de: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kern="1200" dirty="0">
                <a:latin typeface="Avenir Book"/>
                <a:cs typeface="Avenir Book"/>
              </a:rPr>
              <a:t>Secretarías </a:t>
            </a:r>
            <a:r>
              <a:rPr lang="es-ES" kern="1200" dirty="0" smtClean="0">
                <a:latin typeface="Avenir Book"/>
                <a:cs typeface="Avenir Book"/>
              </a:rPr>
              <a:t>sectoriales</a:t>
            </a:r>
            <a:endParaRPr lang="es-ES" kern="1200" dirty="0">
              <a:latin typeface="Avenir Book"/>
              <a:cs typeface="Avenir Book"/>
            </a:endParaRP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kern="1200" dirty="0">
                <a:latin typeface="Avenir Book"/>
                <a:cs typeface="Avenir Book"/>
              </a:rPr>
              <a:t>DNP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kern="1200" dirty="0">
                <a:latin typeface="Avenir Book"/>
                <a:cs typeface="Avenir Book"/>
              </a:rPr>
              <a:t>ICBF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kern="1200" dirty="0">
                <a:latin typeface="Avenir Book"/>
                <a:cs typeface="Avenir Book"/>
              </a:rPr>
              <a:t>UNICEF</a:t>
            </a:r>
          </a:p>
        </p:txBody>
      </p:sp>
      <p:sp>
        <p:nvSpPr>
          <p:cNvPr id="14" name="Cheurón 46">
            <a:extLst>
              <a:ext uri="{FF2B5EF4-FFF2-40B4-BE49-F238E27FC236}">
                <a16:creationId xmlns:a16="http://schemas.microsoft.com/office/drawing/2014/main" xmlns="" id="{FF655A7F-F9F3-8879-6120-418EEC4BEFD6}"/>
              </a:ext>
            </a:extLst>
          </p:cNvPr>
          <p:cNvSpPr/>
          <p:nvPr/>
        </p:nvSpPr>
        <p:spPr>
          <a:xfrm>
            <a:off x="7561840" y="2441808"/>
            <a:ext cx="469900" cy="201930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A44A528C-5B79-60EA-6D9C-3B3B6409DF10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19A778-A559-27C1-4880-F93E7C9CDDDD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EA4C1DA3-90BB-0741-10B1-2C2D6245BB3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6977055"/>
                </p:ext>
              </p:extLst>
            </p:nvPr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CorelDRAW" r:id="rId4" imgW="4991100" imgH="2705100" progId="CorelDRAW.Graphic.10">
                    <p:embed/>
                  </p:oleObj>
                </mc:Choice>
                <mc:Fallback>
                  <p:oleObj name="CorelDRAW" r:id="rId4" imgW="4991100" imgH="2705100" progId="CorelDRAW.Graphic.10">
                    <p:embed/>
                    <p:pic>
                      <p:nvPicPr>
                        <p:cNvPr id="11" name="Object 9">
                          <a:extLst>
                            <a:ext uri="{FF2B5EF4-FFF2-40B4-BE49-F238E27FC236}">
                              <a16:creationId xmlns:a16="http://schemas.microsoft.com/office/drawing/2014/main" xmlns="" id="{9510C1D6-9B88-FEE5-79EA-F7219DA2C7B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0859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631B00-97F1-7442-A739-2DA75F5D6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06" y="-16467"/>
            <a:ext cx="2508163" cy="1559629"/>
          </a:xfrm>
          <a:prstGeom prst="rect">
            <a:avLst/>
          </a:prstGeom>
        </p:spPr>
      </p:pic>
      <p:sp>
        <p:nvSpPr>
          <p:cNvPr id="2" name="Forma libre 19">
            <a:extLst>
              <a:ext uri="{FF2B5EF4-FFF2-40B4-BE49-F238E27FC236}">
                <a16:creationId xmlns:a16="http://schemas.microsoft.com/office/drawing/2014/main" xmlns="" id="{36F57977-0774-1E7B-CEFC-433ED17D9B86}"/>
              </a:ext>
            </a:extLst>
          </p:cNvPr>
          <p:cNvSpPr/>
          <p:nvPr/>
        </p:nvSpPr>
        <p:spPr>
          <a:xfrm>
            <a:off x="306439" y="2162630"/>
            <a:ext cx="2125083" cy="3117273"/>
          </a:xfrm>
          <a:custGeom>
            <a:avLst/>
            <a:gdLst>
              <a:gd name="connsiteX0" fmla="*/ 0 w 1515586"/>
              <a:gd name="connsiteY0" fmla="*/ 60270 h 602698"/>
              <a:gd name="connsiteX1" fmla="*/ 60270 w 1515586"/>
              <a:gd name="connsiteY1" fmla="*/ 0 h 602698"/>
              <a:gd name="connsiteX2" fmla="*/ 1455316 w 1515586"/>
              <a:gd name="connsiteY2" fmla="*/ 0 h 602698"/>
              <a:gd name="connsiteX3" fmla="*/ 1515586 w 1515586"/>
              <a:gd name="connsiteY3" fmla="*/ 60270 h 602698"/>
              <a:gd name="connsiteX4" fmla="*/ 1515586 w 1515586"/>
              <a:gd name="connsiteY4" fmla="*/ 542428 h 602698"/>
              <a:gd name="connsiteX5" fmla="*/ 1455316 w 1515586"/>
              <a:gd name="connsiteY5" fmla="*/ 602698 h 602698"/>
              <a:gd name="connsiteX6" fmla="*/ 60270 w 1515586"/>
              <a:gd name="connsiteY6" fmla="*/ 602698 h 602698"/>
              <a:gd name="connsiteX7" fmla="*/ 0 w 1515586"/>
              <a:gd name="connsiteY7" fmla="*/ 542428 h 602698"/>
              <a:gd name="connsiteX8" fmla="*/ 0 w 1515586"/>
              <a:gd name="connsiteY8" fmla="*/ 60270 h 6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86" h="602698">
                <a:moveTo>
                  <a:pt x="0" y="60270"/>
                </a:moveTo>
                <a:cubicBezTo>
                  <a:pt x="0" y="26984"/>
                  <a:pt x="26984" y="0"/>
                  <a:pt x="60270" y="0"/>
                </a:cubicBezTo>
                <a:lnTo>
                  <a:pt x="1455316" y="0"/>
                </a:lnTo>
                <a:cubicBezTo>
                  <a:pt x="1488602" y="0"/>
                  <a:pt x="1515586" y="26984"/>
                  <a:pt x="1515586" y="60270"/>
                </a:cubicBezTo>
                <a:lnTo>
                  <a:pt x="1515586" y="542428"/>
                </a:lnTo>
                <a:cubicBezTo>
                  <a:pt x="1515586" y="575714"/>
                  <a:pt x="1488602" y="602698"/>
                  <a:pt x="1455316" y="602698"/>
                </a:cubicBezTo>
                <a:lnTo>
                  <a:pt x="60270" y="602698"/>
                </a:lnTo>
                <a:cubicBezTo>
                  <a:pt x="26984" y="602698"/>
                  <a:pt x="0" y="575714"/>
                  <a:pt x="0" y="542428"/>
                </a:cubicBezTo>
                <a:lnTo>
                  <a:pt x="0" y="602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4322" tIns="35432" rIns="44322" bIns="35432" numCol="1" spcCol="1270" anchor="ctr" anchorCtr="0">
            <a:noAutofit/>
          </a:bodyPr>
          <a:lstStyle/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Ubique en la página </a:t>
            </a:r>
            <a:r>
              <a:rPr lang="es-ES" sz="1400" kern="1200" dirty="0">
                <a:latin typeface="Avenir Book"/>
                <a:cs typeface="Avenir Book"/>
                <a:hlinkClick r:id="rId5"/>
              </a:rPr>
              <a:t>https://portalsuin.icbf.gov.co</a:t>
            </a:r>
            <a:r>
              <a:rPr lang="es-ES" sz="1400" kern="1200" dirty="0">
                <a:latin typeface="Avenir Book"/>
                <a:cs typeface="Avenir Book"/>
              </a:rPr>
              <a:t>/gasto público territorial la sección que contiene la metodología de estimación del gasto público con base en la fuente CUIPO para 2021</a:t>
            </a:r>
          </a:p>
        </p:txBody>
      </p:sp>
      <p:sp>
        <p:nvSpPr>
          <p:cNvPr id="3" name="Forma libre 22">
            <a:extLst>
              <a:ext uri="{FF2B5EF4-FFF2-40B4-BE49-F238E27FC236}">
                <a16:creationId xmlns:a16="http://schemas.microsoft.com/office/drawing/2014/main" xmlns="" id="{7EE68022-1620-AAB7-9C52-45AD4D6BE444}"/>
              </a:ext>
            </a:extLst>
          </p:cNvPr>
          <p:cNvSpPr/>
          <p:nvPr/>
        </p:nvSpPr>
        <p:spPr>
          <a:xfrm>
            <a:off x="2940795" y="1891023"/>
            <a:ext cx="1846741" cy="2195080"/>
          </a:xfrm>
          <a:custGeom>
            <a:avLst/>
            <a:gdLst>
              <a:gd name="connsiteX0" fmla="*/ 0 w 1515586"/>
              <a:gd name="connsiteY0" fmla="*/ 60270 h 602698"/>
              <a:gd name="connsiteX1" fmla="*/ 60270 w 1515586"/>
              <a:gd name="connsiteY1" fmla="*/ 0 h 602698"/>
              <a:gd name="connsiteX2" fmla="*/ 1455316 w 1515586"/>
              <a:gd name="connsiteY2" fmla="*/ 0 h 602698"/>
              <a:gd name="connsiteX3" fmla="*/ 1515586 w 1515586"/>
              <a:gd name="connsiteY3" fmla="*/ 60270 h 602698"/>
              <a:gd name="connsiteX4" fmla="*/ 1515586 w 1515586"/>
              <a:gd name="connsiteY4" fmla="*/ 542428 h 602698"/>
              <a:gd name="connsiteX5" fmla="*/ 1455316 w 1515586"/>
              <a:gd name="connsiteY5" fmla="*/ 602698 h 602698"/>
              <a:gd name="connsiteX6" fmla="*/ 60270 w 1515586"/>
              <a:gd name="connsiteY6" fmla="*/ 602698 h 602698"/>
              <a:gd name="connsiteX7" fmla="*/ 0 w 1515586"/>
              <a:gd name="connsiteY7" fmla="*/ 542428 h 602698"/>
              <a:gd name="connsiteX8" fmla="*/ 0 w 1515586"/>
              <a:gd name="connsiteY8" fmla="*/ 60270 h 6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86" h="602698">
                <a:moveTo>
                  <a:pt x="0" y="60270"/>
                </a:moveTo>
                <a:cubicBezTo>
                  <a:pt x="0" y="26984"/>
                  <a:pt x="26984" y="0"/>
                  <a:pt x="60270" y="0"/>
                </a:cubicBezTo>
                <a:lnTo>
                  <a:pt x="1455316" y="0"/>
                </a:lnTo>
                <a:cubicBezTo>
                  <a:pt x="1488602" y="0"/>
                  <a:pt x="1515586" y="26984"/>
                  <a:pt x="1515586" y="60270"/>
                </a:cubicBezTo>
                <a:lnTo>
                  <a:pt x="1515586" y="542428"/>
                </a:lnTo>
                <a:cubicBezTo>
                  <a:pt x="1515586" y="575714"/>
                  <a:pt x="1488602" y="602698"/>
                  <a:pt x="1455316" y="602698"/>
                </a:cubicBezTo>
                <a:lnTo>
                  <a:pt x="60270" y="602698"/>
                </a:lnTo>
                <a:cubicBezTo>
                  <a:pt x="26984" y="602698"/>
                  <a:pt x="0" y="575714"/>
                  <a:pt x="0" y="542428"/>
                </a:cubicBezTo>
                <a:lnTo>
                  <a:pt x="0" y="602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2450223"/>
              <a:satOff val="-10194"/>
              <a:lumOff val="2402"/>
              <a:alphaOff val="0"/>
            </a:schemeClr>
          </a:fillRef>
          <a:effectRef idx="1">
            <a:schemeClr val="accent4">
              <a:hueOff val="2450223"/>
              <a:satOff val="-10194"/>
              <a:lumOff val="2402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4322" tIns="35432" rIns="44322" bIns="35432" numCol="1" spcCol="1270" anchor="ctr" anchorCtr="0">
            <a:noAutofit/>
          </a:bodyPr>
          <a:lstStyle/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Diríjase a la gráfica y filtre el departamento y municipio de su interés, allí encontrará los datos generales </a:t>
            </a:r>
          </a:p>
        </p:txBody>
      </p:sp>
      <p:sp>
        <p:nvSpPr>
          <p:cNvPr id="5" name="Forma libre 25">
            <a:extLst>
              <a:ext uri="{FF2B5EF4-FFF2-40B4-BE49-F238E27FC236}">
                <a16:creationId xmlns:a16="http://schemas.microsoft.com/office/drawing/2014/main" xmlns="" id="{AF1346CE-9FEE-3F08-DEA2-DA737D57B859}"/>
              </a:ext>
            </a:extLst>
          </p:cNvPr>
          <p:cNvSpPr/>
          <p:nvPr/>
        </p:nvSpPr>
        <p:spPr>
          <a:xfrm>
            <a:off x="5356097" y="2265962"/>
            <a:ext cx="1818409" cy="2467841"/>
          </a:xfrm>
          <a:custGeom>
            <a:avLst/>
            <a:gdLst>
              <a:gd name="connsiteX0" fmla="*/ 0 w 1515586"/>
              <a:gd name="connsiteY0" fmla="*/ 60270 h 602698"/>
              <a:gd name="connsiteX1" fmla="*/ 60270 w 1515586"/>
              <a:gd name="connsiteY1" fmla="*/ 0 h 602698"/>
              <a:gd name="connsiteX2" fmla="*/ 1455316 w 1515586"/>
              <a:gd name="connsiteY2" fmla="*/ 0 h 602698"/>
              <a:gd name="connsiteX3" fmla="*/ 1515586 w 1515586"/>
              <a:gd name="connsiteY3" fmla="*/ 60270 h 602698"/>
              <a:gd name="connsiteX4" fmla="*/ 1515586 w 1515586"/>
              <a:gd name="connsiteY4" fmla="*/ 542428 h 602698"/>
              <a:gd name="connsiteX5" fmla="*/ 1455316 w 1515586"/>
              <a:gd name="connsiteY5" fmla="*/ 602698 h 602698"/>
              <a:gd name="connsiteX6" fmla="*/ 60270 w 1515586"/>
              <a:gd name="connsiteY6" fmla="*/ 602698 h 602698"/>
              <a:gd name="connsiteX7" fmla="*/ 0 w 1515586"/>
              <a:gd name="connsiteY7" fmla="*/ 542428 h 602698"/>
              <a:gd name="connsiteX8" fmla="*/ 0 w 1515586"/>
              <a:gd name="connsiteY8" fmla="*/ 60270 h 6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86" h="602698">
                <a:moveTo>
                  <a:pt x="0" y="60270"/>
                </a:moveTo>
                <a:cubicBezTo>
                  <a:pt x="0" y="26984"/>
                  <a:pt x="26984" y="0"/>
                  <a:pt x="60270" y="0"/>
                </a:cubicBezTo>
                <a:lnTo>
                  <a:pt x="1455316" y="0"/>
                </a:lnTo>
                <a:cubicBezTo>
                  <a:pt x="1488602" y="0"/>
                  <a:pt x="1515586" y="26984"/>
                  <a:pt x="1515586" y="60270"/>
                </a:cubicBezTo>
                <a:lnTo>
                  <a:pt x="1515586" y="542428"/>
                </a:lnTo>
                <a:cubicBezTo>
                  <a:pt x="1515586" y="575714"/>
                  <a:pt x="1488602" y="602698"/>
                  <a:pt x="1455316" y="602698"/>
                </a:cubicBezTo>
                <a:lnTo>
                  <a:pt x="60270" y="602698"/>
                </a:lnTo>
                <a:cubicBezTo>
                  <a:pt x="26984" y="602698"/>
                  <a:pt x="0" y="575714"/>
                  <a:pt x="0" y="542428"/>
                </a:cubicBezTo>
                <a:lnTo>
                  <a:pt x="0" y="602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4900445"/>
              <a:satOff val="-20388"/>
              <a:lumOff val="4804"/>
              <a:alphaOff val="0"/>
            </a:schemeClr>
          </a:fillRef>
          <a:effectRef idx="1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4322" tIns="35432" rIns="44322" bIns="35432" numCol="1" spcCol="1270" anchor="ctr" anchorCtr="0">
            <a:noAutofit/>
          </a:bodyPr>
          <a:lstStyle/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En la hoja número 2, encontrará la información desagregada. </a:t>
            </a:r>
          </a:p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endParaRPr lang="es-ES" sz="1400" kern="1200" dirty="0">
              <a:latin typeface="Avenir Book"/>
              <a:cs typeface="Avenir Book"/>
            </a:endParaRPr>
          </a:p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>
                <a:latin typeface="Avenir Book"/>
                <a:cs typeface="Avenir Book"/>
              </a:rPr>
              <a:t>Identifique el municipio y vigencia de su interés</a:t>
            </a:r>
          </a:p>
        </p:txBody>
      </p:sp>
      <p:sp>
        <p:nvSpPr>
          <p:cNvPr id="6" name="Forma libre 28">
            <a:extLst>
              <a:ext uri="{FF2B5EF4-FFF2-40B4-BE49-F238E27FC236}">
                <a16:creationId xmlns:a16="http://schemas.microsoft.com/office/drawing/2014/main" xmlns="" id="{3DA3AEDC-BF7F-6ECF-6E5C-DDB656DA81EC}"/>
              </a:ext>
            </a:extLst>
          </p:cNvPr>
          <p:cNvSpPr/>
          <p:nvPr/>
        </p:nvSpPr>
        <p:spPr>
          <a:xfrm>
            <a:off x="7654798" y="1853490"/>
            <a:ext cx="1662748" cy="2308813"/>
          </a:xfrm>
          <a:custGeom>
            <a:avLst/>
            <a:gdLst>
              <a:gd name="connsiteX0" fmla="*/ 0 w 1515586"/>
              <a:gd name="connsiteY0" fmla="*/ 60270 h 602698"/>
              <a:gd name="connsiteX1" fmla="*/ 60270 w 1515586"/>
              <a:gd name="connsiteY1" fmla="*/ 0 h 602698"/>
              <a:gd name="connsiteX2" fmla="*/ 1455316 w 1515586"/>
              <a:gd name="connsiteY2" fmla="*/ 0 h 602698"/>
              <a:gd name="connsiteX3" fmla="*/ 1515586 w 1515586"/>
              <a:gd name="connsiteY3" fmla="*/ 60270 h 602698"/>
              <a:gd name="connsiteX4" fmla="*/ 1515586 w 1515586"/>
              <a:gd name="connsiteY4" fmla="*/ 542428 h 602698"/>
              <a:gd name="connsiteX5" fmla="*/ 1455316 w 1515586"/>
              <a:gd name="connsiteY5" fmla="*/ 602698 h 602698"/>
              <a:gd name="connsiteX6" fmla="*/ 60270 w 1515586"/>
              <a:gd name="connsiteY6" fmla="*/ 602698 h 602698"/>
              <a:gd name="connsiteX7" fmla="*/ 0 w 1515586"/>
              <a:gd name="connsiteY7" fmla="*/ 542428 h 602698"/>
              <a:gd name="connsiteX8" fmla="*/ 0 w 1515586"/>
              <a:gd name="connsiteY8" fmla="*/ 60270 h 6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86" h="602698">
                <a:moveTo>
                  <a:pt x="0" y="60270"/>
                </a:moveTo>
                <a:cubicBezTo>
                  <a:pt x="0" y="26984"/>
                  <a:pt x="26984" y="0"/>
                  <a:pt x="60270" y="0"/>
                </a:cubicBezTo>
                <a:lnTo>
                  <a:pt x="1455316" y="0"/>
                </a:lnTo>
                <a:cubicBezTo>
                  <a:pt x="1488602" y="0"/>
                  <a:pt x="1515586" y="26984"/>
                  <a:pt x="1515586" y="60270"/>
                </a:cubicBezTo>
                <a:lnTo>
                  <a:pt x="1515586" y="542428"/>
                </a:lnTo>
                <a:cubicBezTo>
                  <a:pt x="1515586" y="575714"/>
                  <a:pt x="1488602" y="602698"/>
                  <a:pt x="1455316" y="602698"/>
                </a:cubicBezTo>
                <a:lnTo>
                  <a:pt x="60270" y="602698"/>
                </a:lnTo>
                <a:cubicBezTo>
                  <a:pt x="26984" y="602698"/>
                  <a:pt x="0" y="575714"/>
                  <a:pt x="0" y="542428"/>
                </a:cubicBezTo>
                <a:lnTo>
                  <a:pt x="0" y="602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7350668"/>
              <a:satOff val="-30583"/>
              <a:lumOff val="7206"/>
              <a:alphaOff val="0"/>
            </a:schemeClr>
          </a:fillRef>
          <a:effectRef idx="1">
            <a:schemeClr val="accent4">
              <a:hueOff val="7350668"/>
              <a:satOff val="-30583"/>
              <a:lumOff val="7206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4322" tIns="35432" rIns="44322" bIns="35432" numCol="1" spcCol="1270" anchor="ctr" anchorCtr="0">
            <a:noAutofit/>
          </a:bodyPr>
          <a:lstStyle/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Descargue los datos de su municipio en formato en Excel</a:t>
            </a:r>
          </a:p>
        </p:txBody>
      </p:sp>
      <p:sp>
        <p:nvSpPr>
          <p:cNvPr id="14" name="Forma libre 30">
            <a:extLst>
              <a:ext uri="{FF2B5EF4-FFF2-40B4-BE49-F238E27FC236}">
                <a16:creationId xmlns:a16="http://schemas.microsoft.com/office/drawing/2014/main" xmlns="" id="{7035EB0D-AF9D-173E-EE72-0D3DC4A8ACA3}"/>
              </a:ext>
            </a:extLst>
          </p:cNvPr>
          <p:cNvSpPr/>
          <p:nvPr/>
        </p:nvSpPr>
        <p:spPr>
          <a:xfrm>
            <a:off x="9815166" y="2371603"/>
            <a:ext cx="1550031" cy="2285999"/>
          </a:xfrm>
          <a:custGeom>
            <a:avLst/>
            <a:gdLst>
              <a:gd name="connsiteX0" fmla="*/ 0 w 1515586"/>
              <a:gd name="connsiteY0" fmla="*/ 60270 h 602698"/>
              <a:gd name="connsiteX1" fmla="*/ 60270 w 1515586"/>
              <a:gd name="connsiteY1" fmla="*/ 0 h 602698"/>
              <a:gd name="connsiteX2" fmla="*/ 1455316 w 1515586"/>
              <a:gd name="connsiteY2" fmla="*/ 0 h 602698"/>
              <a:gd name="connsiteX3" fmla="*/ 1515586 w 1515586"/>
              <a:gd name="connsiteY3" fmla="*/ 60270 h 602698"/>
              <a:gd name="connsiteX4" fmla="*/ 1515586 w 1515586"/>
              <a:gd name="connsiteY4" fmla="*/ 542428 h 602698"/>
              <a:gd name="connsiteX5" fmla="*/ 1455316 w 1515586"/>
              <a:gd name="connsiteY5" fmla="*/ 602698 h 602698"/>
              <a:gd name="connsiteX6" fmla="*/ 60270 w 1515586"/>
              <a:gd name="connsiteY6" fmla="*/ 602698 h 602698"/>
              <a:gd name="connsiteX7" fmla="*/ 0 w 1515586"/>
              <a:gd name="connsiteY7" fmla="*/ 542428 h 602698"/>
              <a:gd name="connsiteX8" fmla="*/ 0 w 1515586"/>
              <a:gd name="connsiteY8" fmla="*/ 60270 h 6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5586" h="602698">
                <a:moveTo>
                  <a:pt x="0" y="60270"/>
                </a:moveTo>
                <a:cubicBezTo>
                  <a:pt x="0" y="26984"/>
                  <a:pt x="26984" y="0"/>
                  <a:pt x="60270" y="0"/>
                </a:cubicBezTo>
                <a:lnTo>
                  <a:pt x="1455316" y="0"/>
                </a:lnTo>
                <a:cubicBezTo>
                  <a:pt x="1488602" y="0"/>
                  <a:pt x="1515586" y="26984"/>
                  <a:pt x="1515586" y="60270"/>
                </a:cubicBezTo>
                <a:lnTo>
                  <a:pt x="1515586" y="542428"/>
                </a:lnTo>
                <a:cubicBezTo>
                  <a:pt x="1515586" y="575714"/>
                  <a:pt x="1488602" y="602698"/>
                  <a:pt x="1455316" y="602698"/>
                </a:cubicBezTo>
                <a:lnTo>
                  <a:pt x="60270" y="602698"/>
                </a:lnTo>
                <a:cubicBezTo>
                  <a:pt x="26984" y="602698"/>
                  <a:pt x="0" y="575714"/>
                  <a:pt x="0" y="542428"/>
                </a:cubicBezTo>
                <a:lnTo>
                  <a:pt x="0" y="6027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9800891"/>
              <a:satOff val="-40777"/>
              <a:lumOff val="9608"/>
              <a:alphaOff val="0"/>
            </a:schemeClr>
          </a:fillRef>
          <a:effectRef idx="1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4322" tIns="35432" rIns="44322" bIns="35432" numCol="1" spcCol="1270" anchor="ctr" anchorCtr="0">
            <a:noAutofit/>
          </a:bodyPr>
          <a:lstStyle/>
          <a:p>
            <a:pPr lvl="0" algn="ctr" defTabSz="6223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>
                <a:latin typeface="Avenir Book"/>
                <a:cs typeface="Avenir Book"/>
              </a:rPr>
              <a:t>¡Ya tiene la información disponible!</a:t>
            </a:r>
          </a:p>
        </p:txBody>
      </p:sp>
      <p:sp>
        <p:nvSpPr>
          <p:cNvPr id="15" name="Flecha derecha 69">
            <a:extLst>
              <a:ext uri="{FF2B5EF4-FFF2-40B4-BE49-F238E27FC236}">
                <a16:creationId xmlns:a16="http://schemas.microsoft.com/office/drawing/2014/main" xmlns="" id="{E5E17207-6776-30E3-6658-3081603D9049}"/>
              </a:ext>
            </a:extLst>
          </p:cNvPr>
          <p:cNvSpPr/>
          <p:nvPr/>
        </p:nvSpPr>
        <p:spPr>
          <a:xfrm>
            <a:off x="2473198" y="3250212"/>
            <a:ext cx="441614" cy="4675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70">
            <a:extLst>
              <a:ext uri="{FF2B5EF4-FFF2-40B4-BE49-F238E27FC236}">
                <a16:creationId xmlns:a16="http://schemas.microsoft.com/office/drawing/2014/main" xmlns="" id="{E1EA6459-7827-AA99-D531-956319946F66}"/>
              </a:ext>
            </a:extLst>
          </p:cNvPr>
          <p:cNvSpPr/>
          <p:nvPr/>
        </p:nvSpPr>
        <p:spPr>
          <a:xfrm>
            <a:off x="4835398" y="3313712"/>
            <a:ext cx="441614" cy="4675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71">
            <a:extLst>
              <a:ext uri="{FF2B5EF4-FFF2-40B4-BE49-F238E27FC236}">
                <a16:creationId xmlns:a16="http://schemas.microsoft.com/office/drawing/2014/main" xmlns="" id="{7793DD40-6905-3C4B-30CA-EB4AE08D6D1A}"/>
              </a:ext>
            </a:extLst>
          </p:cNvPr>
          <p:cNvSpPr/>
          <p:nvPr/>
        </p:nvSpPr>
        <p:spPr>
          <a:xfrm>
            <a:off x="7197598" y="3326412"/>
            <a:ext cx="441614" cy="4675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72">
            <a:extLst>
              <a:ext uri="{FF2B5EF4-FFF2-40B4-BE49-F238E27FC236}">
                <a16:creationId xmlns:a16="http://schemas.microsoft.com/office/drawing/2014/main" xmlns="" id="{8DE221BE-9630-D45C-DEA7-1B82A7DFD241}"/>
              </a:ext>
            </a:extLst>
          </p:cNvPr>
          <p:cNvSpPr/>
          <p:nvPr/>
        </p:nvSpPr>
        <p:spPr>
          <a:xfrm>
            <a:off x="9343898" y="3313712"/>
            <a:ext cx="441614" cy="4675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06A07C9E-CEF3-B6F3-C793-2E448603D3A8}"/>
              </a:ext>
            </a:extLst>
          </p:cNvPr>
          <p:cNvSpPr/>
          <p:nvPr/>
        </p:nvSpPr>
        <p:spPr>
          <a:xfrm>
            <a:off x="10867898" y="1927103"/>
            <a:ext cx="825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600" dirty="0">
                <a:solidFill>
                  <a:srgbClr val="FF0000"/>
                </a:solidFill>
              </a:rPr>
              <a:t>✔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5465317-AE13-CA04-BC97-10DE5FCF7BB2}"/>
              </a:ext>
            </a:extLst>
          </p:cNvPr>
          <p:cNvSpPr txBox="1"/>
          <p:nvPr/>
        </p:nvSpPr>
        <p:spPr>
          <a:xfrm>
            <a:off x="401499" y="-82931"/>
            <a:ext cx="1242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¿Qué </a:t>
            </a:r>
            <a:r>
              <a:rPr lang="es-ES" sz="4800" b="1" dirty="0">
                <a:solidFill>
                  <a:srgbClr val="0070C0"/>
                </a:solidFill>
              </a:rPr>
              <a:t>debo hacer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4000" b="1" dirty="0">
                <a:solidFill>
                  <a:srgbClr val="0070C0"/>
                </a:solidFill>
              </a:rPr>
              <a:t>p</a:t>
            </a:r>
            <a:r>
              <a:rPr lang="es-CO" sz="4000" b="1" dirty="0" smtClean="0">
                <a:solidFill>
                  <a:srgbClr val="0070C0"/>
                </a:solidFill>
              </a:rPr>
              <a:t>ara </a:t>
            </a:r>
            <a:r>
              <a:rPr lang="es-CO" sz="4000" b="1" dirty="0">
                <a:solidFill>
                  <a:srgbClr val="0070C0"/>
                </a:solidFill>
              </a:rPr>
              <a:t>descargar la </a:t>
            </a:r>
            <a:r>
              <a:rPr lang="es-CO" sz="4000" b="1" dirty="0" smtClean="0">
                <a:solidFill>
                  <a:srgbClr val="0070C0"/>
                </a:solidFill>
              </a:rPr>
              <a:t>información?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895A10A-484F-07A5-26BA-D1A378FCF0BC}"/>
              </a:ext>
            </a:extLst>
          </p:cNvPr>
          <p:cNvSpPr/>
          <p:nvPr/>
        </p:nvSpPr>
        <p:spPr>
          <a:xfrm>
            <a:off x="495838" y="1363619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DA7856F2-1E67-22CB-BA7B-F2706C6AE3D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7130BD3D-650B-9B72-54D0-1D1704279DDF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26" name="Object 9">
              <a:extLst>
                <a:ext uri="{FF2B5EF4-FFF2-40B4-BE49-F238E27FC236}">
                  <a16:creationId xmlns:a16="http://schemas.microsoft.com/office/drawing/2014/main" xmlns="" id="{10800754-A530-109E-47DA-BD06268A613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CorelDRAW" r:id="rId6" imgW="4991100" imgH="2705100" progId="CorelDRAW.Graphic.10">
                    <p:embed/>
                  </p:oleObj>
                </mc:Choice>
                <mc:Fallback>
                  <p:oleObj name="CorelDRAW" r:id="rId6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EA4C1DA3-90BB-0741-10B1-2C2D6245BB3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7041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CC7A73-5AB8-F345-874F-C38D0707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93" y="1295529"/>
            <a:ext cx="2123226" cy="443674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C744B8A-8DD9-EB4E-A48F-792605D3F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474" y="1845817"/>
            <a:ext cx="1632481" cy="487741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8BE685D8-B70B-5244-9F69-E12389252BDA}"/>
              </a:ext>
            </a:extLst>
          </p:cNvPr>
          <p:cNvSpPr/>
          <p:nvPr/>
        </p:nvSpPr>
        <p:spPr>
          <a:xfrm>
            <a:off x="1" y="5978102"/>
            <a:ext cx="12278600" cy="89632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E0058D1-26DD-C240-AC4D-85D390AFE8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259"/>
          <a:stretch/>
        </p:blipFill>
        <p:spPr>
          <a:xfrm>
            <a:off x="4595170" y="5252060"/>
            <a:ext cx="6308216" cy="1596167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E018AEDC-F5E3-6C13-C75E-0D12528B0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371838"/>
              </p:ext>
            </p:extLst>
          </p:nvPr>
        </p:nvGraphicFramePr>
        <p:xfrm>
          <a:off x="3608773" y="2312963"/>
          <a:ext cx="8128000" cy="370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5B0AE19-105B-6AAA-A11C-B4D0BB117B63}"/>
              </a:ext>
            </a:extLst>
          </p:cNvPr>
          <p:cNvSpPr txBox="1"/>
          <p:nvPr/>
        </p:nvSpPr>
        <p:spPr>
          <a:xfrm>
            <a:off x="4163209" y="2082586"/>
            <a:ext cx="701912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análisis se realiza con base en las definiciones contenidas en el Trazador Presupuestal de Niñez y Adolescencia del Departamento Nacional de Planeación que se encuentran descritas en el lineamiento de RPC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00C38C-6762-DAC5-C3A1-2064207327B7}"/>
              </a:ext>
            </a:extLst>
          </p:cNvPr>
          <p:cNvSpPr txBox="1"/>
          <p:nvPr/>
        </p:nvSpPr>
        <p:spPr>
          <a:xfrm>
            <a:off x="2741927" y="134771"/>
            <a:ext cx="1242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¿Cómo </a:t>
            </a:r>
            <a:r>
              <a:rPr lang="es-ES" sz="4800" b="1" dirty="0">
                <a:solidFill>
                  <a:srgbClr val="0070C0"/>
                </a:solidFill>
              </a:rPr>
              <a:t>hago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4000" b="1" dirty="0">
                <a:solidFill>
                  <a:srgbClr val="0070C0"/>
                </a:solidFill>
              </a:rPr>
              <a:t>el análisis de la </a:t>
            </a:r>
            <a:r>
              <a:rPr lang="es-CO" sz="4000" b="1" dirty="0" smtClean="0">
                <a:solidFill>
                  <a:srgbClr val="0070C0"/>
                </a:solidFill>
              </a:rPr>
              <a:t>información?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93C9771-C9C8-155D-4AA6-8B95A068227E}"/>
              </a:ext>
            </a:extLst>
          </p:cNvPr>
          <p:cNvSpPr/>
          <p:nvPr/>
        </p:nvSpPr>
        <p:spPr>
          <a:xfrm>
            <a:off x="2836266" y="1581321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9E35B6BD-50D5-B492-EA51-0CCDC64BED53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08255D40-55D4-1848-9E0A-04843FA03F5F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6" name="Object 9">
              <a:extLst>
                <a:ext uri="{FF2B5EF4-FFF2-40B4-BE49-F238E27FC236}">
                  <a16:creationId xmlns:a16="http://schemas.microsoft.com/office/drawing/2014/main" xmlns="" id="{C7D5F90A-F6E5-AD95-EC6E-86DA785AAF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CorelDRAW" r:id="rId11" imgW="4991100" imgH="2705100" progId="CorelDRAW.Graphic.10">
                    <p:embed/>
                  </p:oleObj>
                </mc:Choice>
                <mc:Fallback>
                  <p:oleObj name="CorelDRAW" r:id="rId11" imgW="4991100" imgH="2705100" progId="CorelDRAW.Graphic.10">
                    <p:embed/>
                    <p:pic>
                      <p:nvPicPr>
                        <p:cNvPr id="26" name="Object 9">
                          <a:extLst>
                            <a:ext uri="{FF2B5EF4-FFF2-40B4-BE49-F238E27FC236}">
                              <a16:creationId xmlns:a16="http://schemas.microsoft.com/office/drawing/2014/main" xmlns="" id="{10800754-A530-109E-47DA-BD06268A6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8297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45CD480-6D09-BED1-B07B-7E4BEFB15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644999"/>
              </p:ext>
            </p:extLst>
          </p:nvPr>
        </p:nvGraphicFramePr>
        <p:xfrm>
          <a:off x="723900" y="2531501"/>
          <a:ext cx="10960100" cy="181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BF7BC4D-17AF-69D5-2603-EE9CEDB5A023}"/>
              </a:ext>
            </a:extLst>
          </p:cNvPr>
          <p:cNvSpPr txBox="1"/>
          <p:nvPr/>
        </p:nvSpPr>
        <p:spPr>
          <a:xfrm>
            <a:off x="711200" y="1604401"/>
            <a:ext cx="11010900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Agregue tres columnas a su Excel y distribuya los recursos obligados en cada rubro de acuerdo a los rangos de edad definidos en la ley, así:</a:t>
            </a:r>
          </a:p>
        </p:txBody>
      </p:sp>
      <p:sp>
        <p:nvSpPr>
          <p:cNvPr id="5" name="Llamada de flecha hacia arriba 3">
            <a:extLst>
              <a:ext uri="{FF2B5EF4-FFF2-40B4-BE49-F238E27FC236}">
                <a16:creationId xmlns:a16="http://schemas.microsoft.com/office/drawing/2014/main" xmlns="" id="{DD89BCB0-0524-15E9-12C8-4A431F936BDF}"/>
              </a:ext>
            </a:extLst>
          </p:cNvPr>
          <p:cNvSpPr/>
          <p:nvPr/>
        </p:nvSpPr>
        <p:spPr>
          <a:xfrm>
            <a:off x="762000" y="4347601"/>
            <a:ext cx="3327400" cy="1231900"/>
          </a:xfrm>
          <a:prstGeom prst="upArrowCallout">
            <a:avLst>
              <a:gd name="adj1" fmla="val 25000"/>
              <a:gd name="adj2" fmla="val 25000"/>
              <a:gd name="adj3" fmla="val 13660"/>
              <a:gd name="adj4" fmla="val 7837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dirty="0">
                <a:latin typeface="Avenir Book"/>
                <a:cs typeface="Avenir Book"/>
              </a:rPr>
              <a:t>Política de Estado para el Desarrollo Integral de la Primera Infancia de Cero a Siempre</a:t>
            </a:r>
          </a:p>
        </p:txBody>
      </p:sp>
      <p:sp>
        <p:nvSpPr>
          <p:cNvPr id="6" name="Llamada de flecha hacia arriba 4">
            <a:extLst>
              <a:ext uri="{FF2B5EF4-FFF2-40B4-BE49-F238E27FC236}">
                <a16:creationId xmlns:a16="http://schemas.microsoft.com/office/drawing/2014/main" xmlns="" id="{471D018F-036F-576F-8ECA-55BDF4C9CEA9}"/>
              </a:ext>
            </a:extLst>
          </p:cNvPr>
          <p:cNvSpPr/>
          <p:nvPr/>
        </p:nvSpPr>
        <p:spPr>
          <a:xfrm>
            <a:off x="4508500" y="4347601"/>
            <a:ext cx="3327400" cy="1193800"/>
          </a:xfrm>
          <a:prstGeom prst="upArrowCallout">
            <a:avLst>
              <a:gd name="adj1" fmla="val 25000"/>
              <a:gd name="adj2" fmla="val 25000"/>
              <a:gd name="adj3" fmla="val 14362"/>
              <a:gd name="adj4" fmla="val 803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dirty="0">
                <a:latin typeface="Avenir Book"/>
                <a:cs typeface="Avenir Book"/>
              </a:rPr>
              <a:t>Política Nacional de Infancia y Adolescencia</a:t>
            </a:r>
          </a:p>
        </p:txBody>
      </p:sp>
      <p:sp>
        <p:nvSpPr>
          <p:cNvPr id="14" name="Llamada de flecha hacia arriba 34">
            <a:extLst>
              <a:ext uri="{FF2B5EF4-FFF2-40B4-BE49-F238E27FC236}">
                <a16:creationId xmlns:a16="http://schemas.microsoft.com/office/drawing/2014/main" xmlns="" id="{1F19A264-208F-F03E-E479-BCA26B5B4AAD}"/>
              </a:ext>
            </a:extLst>
          </p:cNvPr>
          <p:cNvSpPr/>
          <p:nvPr/>
        </p:nvSpPr>
        <p:spPr>
          <a:xfrm>
            <a:off x="8343900" y="4334901"/>
            <a:ext cx="3327400" cy="1193800"/>
          </a:xfrm>
          <a:prstGeom prst="upArrowCallout">
            <a:avLst>
              <a:gd name="adj1" fmla="val 25000"/>
              <a:gd name="adj2" fmla="val 25000"/>
              <a:gd name="adj3" fmla="val 14362"/>
              <a:gd name="adj4" fmla="val 803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CO" sz="1600" dirty="0">
                <a:latin typeface="Avenir Book"/>
                <a:cs typeface="Avenir Book"/>
              </a:rPr>
              <a:t>Código de infancia y adolescencia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CorelDRAW" r:id="rId9" imgW="4991100" imgH="2705100" progId="CorelDRAW.Graphic.10">
                    <p:embed/>
                  </p:oleObj>
                </mc:Choice>
                <mc:Fallback>
                  <p:oleObj name="CorelDRAW" r:id="rId9" imgW="4991100" imgH="2705100" progId="CorelDRAW.Graphic.10">
                    <p:embed/>
                    <p:pic>
                      <p:nvPicPr>
                        <p:cNvPr id="26" name="Object 9">
                          <a:extLst>
                            <a:ext uri="{FF2B5EF4-FFF2-40B4-BE49-F238E27FC236}">
                              <a16:creationId xmlns:a16="http://schemas.microsoft.com/office/drawing/2014/main" xmlns="" id="{10800754-A530-109E-47DA-BD06268A61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¿</a:t>
            </a:r>
            <a:r>
              <a:rPr lang="es-ES" sz="4800" b="1" dirty="0" smtClean="0">
                <a:solidFill>
                  <a:srgbClr val="0070C0"/>
                </a:solidFill>
              </a:rPr>
              <a:t>Cómo </a:t>
            </a:r>
            <a:r>
              <a:rPr lang="es-ES" sz="4800" b="1" dirty="0">
                <a:solidFill>
                  <a:srgbClr val="0070C0"/>
                </a:solidFill>
              </a:rPr>
              <a:t>hago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4000" b="1" dirty="0">
                <a:solidFill>
                  <a:srgbClr val="0070C0"/>
                </a:solidFill>
              </a:rPr>
              <a:t>el análisis por curso de </a:t>
            </a:r>
            <a:r>
              <a:rPr lang="es-CO" sz="4000" b="1" dirty="0" smtClean="0">
                <a:solidFill>
                  <a:srgbClr val="0070C0"/>
                </a:solidFill>
              </a:rPr>
              <a:t>vida?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661041" y="1461123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0BC32C0-0C5C-DDBD-B5F7-1EB1AC64DE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4506" y="-16467"/>
            <a:ext cx="2508163" cy="1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6430098"/>
            <a:ext cx="12278600" cy="513843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CorelDRAW" r:id="rId3" imgW="4991100" imgH="2705100" progId="CorelDRAW.Graphic.10">
                    <p:embed/>
                  </p:oleObj>
                </mc:Choice>
                <mc:Fallback>
                  <p:oleObj name="CorelDRAW" r:id="rId3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F46252D8-1754-51BF-5C4E-AE0F5F9311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70C0"/>
                </a:solidFill>
              </a:rPr>
              <a:t>Ejemplo</a:t>
            </a:r>
            <a:endParaRPr lang="es-CO" sz="4800" b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585601" y="888223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0BC32C0-0C5C-DDBD-B5F7-1EB1AC64D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06" y="-16467"/>
            <a:ext cx="2508163" cy="15596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C2C0A79-E06D-2BBB-ED0E-65BDAAE907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6" y="2839031"/>
            <a:ext cx="11201400" cy="2501900"/>
          </a:xfrm>
          <a:prstGeom prst="rect">
            <a:avLst/>
          </a:prstGeom>
        </p:spPr>
      </p:pic>
      <p:sp>
        <p:nvSpPr>
          <p:cNvPr id="12" name="Llamada de flecha hacia abajo 4">
            <a:extLst>
              <a:ext uri="{FF2B5EF4-FFF2-40B4-BE49-F238E27FC236}">
                <a16:creationId xmlns:a16="http://schemas.microsoft.com/office/drawing/2014/main" xmlns="" id="{95147226-AE8D-2DF8-CBCA-6A506AA0B3A1}"/>
              </a:ext>
            </a:extLst>
          </p:cNvPr>
          <p:cNvSpPr/>
          <p:nvPr/>
        </p:nvSpPr>
        <p:spPr>
          <a:xfrm>
            <a:off x="3719286" y="1899231"/>
            <a:ext cx="1524000" cy="927100"/>
          </a:xfrm>
          <a:prstGeom prst="downArrowCallout">
            <a:avLst>
              <a:gd name="adj1" fmla="val 978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venir Book"/>
                <a:cs typeface="Avenir Book"/>
              </a:rPr>
              <a:t>Analice las obligaciones</a:t>
            </a:r>
          </a:p>
        </p:txBody>
      </p:sp>
      <p:sp>
        <p:nvSpPr>
          <p:cNvPr id="16" name="Llamada de flecha hacia abajo 9">
            <a:extLst>
              <a:ext uri="{FF2B5EF4-FFF2-40B4-BE49-F238E27FC236}">
                <a16:creationId xmlns:a16="http://schemas.microsoft.com/office/drawing/2014/main" xmlns="" id="{A031CCC8-E7ED-8B4E-1BAC-4B461FA87893}"/>
              </a:ext>
            </a:extLst>
          </p:cNvPr>
          <p:cNvSpPr/>
          <p:nvPr/>
        </p:nvSpPr>
        <p:spPr>
          <a:xfrm>
            <a:off x="5319486" y="1899231"/>
            <a:ext cx="4635500" cy="927100"/>
          </a:xfrm>
          <a:prstGeom prst="downArrowCallout">
            <a:avLst>
              <a:gd name="adj1" fmla="val 11956"/>
              <a:gd name="adj2" fmla="val 25000"/>
              <a:gd name="adj3" fmla="val 22826"/>
              <a:gd name="adj4" fmla="val 673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Avenir Book"/>
                <a:cs typeface="Avenir Book"/>
              </a:rPr>
              <a:t>Agregue tres columnas y distribuya el total del rubro donde corresponda </a:t>
            </a:r>
          </a:p>
        </p:txBody>
      </p:sp>
      <p:sp>
        <p:nvSpPr>
          <p:cNvPr id="23" name="Llamada de flecha hacia abajo 10">
            <a:extLst>
              <a:ext uri="{FF2B5EF4-FFF2-40B4-BE49-F238E27FC236}">
                <a16:creationId xmlns:a16="http://schemas.microsoft.com/office/drawing/2014/main" xmlns="" id="{40F379DC-34C7-1293-7C0E-1AE0C07FE11D}"/>
              </a:ext>
            </a:extLst>
          </p:cNvPr>
          <p:cNvSpPr/>
          <p:nvPr/>
        </p:nvSpPr>
        <p:spPr>
          <a:xfrm>
            <a:off x="10031186" y="1911931"/>
            <a:ext cx="1524000" cy="927100"/>
          </a:xfrm>
          <a:prstGeom prst="downArrowCallout">
            <a:avLst>
              <a:gd name="adj1" fmla="val 978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>
                <a:latin typeface="Avenir Book"/>
                <a:cs typeface="Avenir Book"/>
              </a:rPr>
              <a:t>Si hay existen del rubro que no corresponden a niñez, consígnelos en una columna adicional</a:t>
            </a:r>
          </a:p>
        </p:txBody>
      </p:sp>
      <p:sp>
        <p:nvSpPr>
          <p:cNvPr id="24" name="Llamada de flecha hacia arriba 12">
            <a:extLst>
              <a:ext uri="{FF2B5EF4-FFF2-40B4-BE49-F238E27FC236}">
                <a16:creationId xmlns:a16="http://schemas.microsoft.com/office/drawing/2014/main" xmlns="" id="{B8C5BE9F-D4E9-2CCE-EF43-7F8D81B06C13}"/>
              </a:ext>
            </a:extLst>
          </p:cNvPr>
          <p:cNvSpPr/>
          <p:nvPr/>
        </p:nvSpPr>
        <p:spPr>
          <a:xfrm>
            <a:off x="493486" y="5366331"/>
            <a:ext cx="7861300" cy="5588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Verifique que el valor distribuido sea igual al total de la obligación</a:t>
            </a:r>
          </a:p>
        </p:txBody>
      </p:sp>
      <p:sp>
        <p:nvSpPr>
          <p:cNvPr id="25" name="Llamada ovalada 1">
            <a:extLst>
              <a:ext uri="{FF2B5EF4-FFF2-40B4-BE49-F238E27FC236}">
                <a16:creationId xmlns:a16="http://schemas.microsoft.com/office/drawing/2014/main" xmlns="" id="{A7CE279C-02CC-3C43-3AB8-B3A2BBC93E72}"/>
              </a:ext>
            </a:extLst>
          </p:cNvPr>
          <p:cNvSpPr/>
          <p:nvPr/>
        </p:nvSpPr>
        <p:spPr>
          <a:xfrm>
            <a:off x="8507186" y="5442531"/>
            <a:ext cx="3149600" cy="546100"/>
          </a:xfrm>
          <a:prstGeom prst="wedgeEllipseCallout">
            <a:avLst>
              <a:gd name="adj1" fmla="val -72443"/>
              <a:gd name="adj2" fmla="val -3768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Verifique la consistencia de su clasificación </a:t>
            </a:r>
          </a:p>
        </p:txBody>
      </p:sp>
    </p:spTree>
    <p:extLst>
      <p:ext uri="{BB962C8B-B14F-4D97-AF65-F5344CB8AC3E}">
        <p14:creationId xmlns:p14="http://schemas.microsoft.com/office/powerpoint/2010/main" val="241029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963774F-53E2-CA46-9C39-074E1F20A76D}"/>
              </a:ext>
            </a:extLst>
          </p:cNvPr>
          <p:cNvSpPr/>
          <p:nvPr/>
        </p:nvSpPr>
        <p:spPr>
          <a:xfrm>
            <a:off x="1" y="5978102"/>
            <a:ext cx="12278600" cy="965839"/>
          </a:xfrm>
          <a:prstGeom prst="rect">
            <a:avLst/>
          </a:prstGeom>
          <a:solidFill>
            <a:srgbClr val="0070C0">
              <a:alpha val="128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9BA8B539-CCAC-7D43-8756-AB725930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9" y="5278258"/>
            <a:ext cx="12192000" cy="1596167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7E2BAB6-7581-6A9E-93C9-686AC0D3741C}"/>
              </a:ext>
            </a:extLst>
          </p:cNvPr>
          <p:cNvGrpSpPr/>
          <p:nvPr/>
        </p:nvGrpSpPr>
        <p:grpSpPr>
          <a:xfrm>
            <a:off x="10136409" y="0"/>
            <a:ext cx="2055591" cy="1077218"/>
            <a:chOff x="9691031" y="330883"/>
            <a:chExt cx="2055591" cy="107721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C09C3B2E-EF5C-C4CD-B5E6-203B8EF3F944}"/>
                </a:ext>
              </a:extLst>
            </p:cNvPr>
            <p:cNvSpPr/>
            <p:nvPr/>
          </p:nvSpPr>
          <p:spPr>
            <a:xfrm>
              <a:off x="9691031" y="330883"/>
              <a:ext cx="2055591" cy="107721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aphicFrame>
          <p:nvGraphicFramePr>
            <p:cNvPr id="19" name="Object 9">
              <a:extLst>
                <a:ext uri="{FF2B5EF4-FFF2-40B4-BE49-F238E27FC236}">
                  <a16:creationId xmlns:a16="http://schemas.microsoft.com/office/drawing/2014/main" xmlns="" id="{F46252D8-1754-51BF-5C4E-AE0F5F9311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826857" y="454072"/>
            <a:ext cx="1712628" cy="924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7" name="CorelDRAW" r:id="rId4" imgW="4991100" imgH="2705100" progId="CorelDRAW.Graphic.10">
                    <p:embed/>
                  </p:oleObj>
                </mc:Choice>
                <mc:Fallback>
                  <p:oleObj name="CorelDRAW" r:id="rId4" imgW="4991100" imgH="2705100" progId="CorelDRAW.Graphic.10">
                    <p:embed/>
                    <p:pic>
                      <p:nvPicPr>
                        <p:cNvPr id="19" name="Object 9">
                          <a:extLst>
                            <a:ext uri="{FF2B5EF4-FFF2-40B4-BE49-F238E27FC236}">
                              <a16:creationId xmlns:a16="http://schemas.microsoft.com/office/drawing/2014/main" xmlns="" id="{F46252D8-1754-51BF-5C4E-AE0F5F9311B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857" y="454072"/>
                          <a:ext cx="1712628" cy="924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0F59DB-84AA-2EF0-C6A2-76A042C8F29A}"/>
              </a:ext>
            </a:extLst>
          </p:cNvPr>
          <p:cNvSpPr txBox="1"/>
          <p:nvPr/>
        </p:nvSpPr>
        <p:spPr>
          <a:xfrm>
            <a:off x="555172" y="-7858"/>
            <a:ext cx="12421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¿Cómo </a:t>
            </a:r>
            <a:r>
              <a:rPr lang="es-ES" sz="4800" b="1" dirty="0">
                <a:solidFill>
                  <a:srgbClr val="0070C0"/>
                </a:solidFill>
              </a:rPr>
              <a:t>hago</a:t>
            </a:r>
            <a:endParaRPr lang="es-CO" sz="4800" b="1" dirty="0">
              <a:solidFill>
                <a:srgbClr val="0070C0"/>
              </a:solidFill>
            </a:endParaRPr>
          </a:p>
          <a:p>
            <a:r>
              <a:rPr lang="es-CO" sz="4000" b="1" dirty="0">
                <a:solidFill>
                  <a:srgbClr val="0070C0"/>
                </a:solidFill>
              </a:rPr>
              <a:t>el análisis por categoría de </a:t>
            </a:r>
            <a:r>
              <a:rPr lang="es-CO" sz="4000" b="1" dirty="0" smtClean="0">
                <a:solidFill>
                  <a:srgbClr val="0070C0"/>
                </a:solidFill>
              </a:rPr>
              <a:t>gasto?</a:t>
            </a:r>
            <a:endParaRPr lang="es-CO" sz="4000" b="1" dirty="0">
              <a:solidFill>
                <a:srgbClr val="0070C0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8F6C516-C496-AE8B-9BA2-5966A0B83FF1}"/>
              </a:ext>
            </a:extLst>
          </p:cNvPr>
          <p:cNvSpPr/>
          <p:nvPr/>
        </p:nvSpPr>
        <p:spPr>
          <a:xfrm>
            <a:off x="661041" y="1461123"/>
            <a:ext cx="3847459" cy="619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8027624-A49B-21E3-E1DF-E5E3663246AD}"/>
              </a:ext>
            </a:extLst>
          </p:cNvPr>
          <p:cNvSpPr txBox="1"/>
          <p:nvPr/>
        </p:nvSpPr>
        <p:spPr>
          <a:xfrm>
            <a:off x="555172" y="1598076"/>
            <a:ext cx="11163300" cy="734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Ahora que tiene el análisis por curso de vida, agregue una columna en la parte izquierda de su Excel, asigne a cada rubro la categoría del gasto según corresponda, así: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C770A363-3089-E127-D3AB-5F2BD9776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305611"/>
              </p:ext>
            </p:extLst>
          </p:nvPr>
        </p:nvGraphicFramePr>
        <p:xfrm>
          <a:off x="661041" y="4788879"/>
          <a:ext cx="11214100" cy="77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94F9382B-A43E-99B9-AE74-5B95D9593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517121"/>
              </p:ext>
            </p:extLst>
          </p:nvPr>
        </p:nvGraphicFramePr>
        <p:xfrm>
          <a:off x="402772" y="2494980"/>
          <a:ext cx="11468100" cy="217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558370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682</Words>
  <Application>Microsoft Macintosh PowerPoint</Application>
  <PresentationFormat>Personalizado</PresentationFormat>
  <Paragraphs>95</Paragraphs>
  <Slides>13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NATALY DLVG</cp:lastModifiedBy>
  <cp:revision>35</cp:revision>
  <dcterms:created xsi:type="dcterms:W3CDTF">2022-12-05T13:52:29Z</dcterms:created>
  <dcterms:modified xsi:type="dcterms:W3CDTF">2023-05-17T23:05:15Z</dcterms:modified>
</cp:coreProperties>
</file>